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132" r:id="rId3"/>
  </p:sldMasterIdLst>
  <p:notesMasterIdLst>
    <p:notesMasterId r:id="rId25"/>
  </p:notesMasterIdLst>
  <p:handoutMasterIdLst>
    <p:handoutMasterId r:id="rId26"/>
  </p:handoutMasterIdLst>
  <p:sldIdLst>
    <p:sldId id="328" r:id="rId4"/>
    <p:sldId id="330" r:id="rId5"/>
    <p:sldId id="329" r:id="rId6"/>
    <p:sldId id="359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60" r:id="rId17"/>
    <p:sldId id="340" r:id="rId18"/>
    <p:sldId id="341" r:id="rId19"/>
    <p:sldId id="342" r:id="rId20"/>
    <p:sldId id="343" r:id="rId21"/>
    <p:sldId id="344" r:id="rId22"/>
    <p:sldId id="345" r:id="rId23"/>
    <p:sldId id="358" r:id="rId24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A633A1A-9A7B-456A-A325-7E544E39D3A9}" type="datetimeFigureOut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ACFC0EC-47F1-47F7-BECF-9D7CBD34E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7BCFF6-4B66-4899-940C-5E6DE9F416A8}" type="datetimeFigureOut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B9EA89-9424-4422-A32A-946A3FEA0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7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58A1A-C822-48F1-9F2A-2DE6ED82403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B1544-D726-4309-AAED-66885973BEC8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61D1-F7CD-4271-98CD-55FE24214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22FE-902D-4BAB-8200-C2F6DC7BCE27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C3D4-74E1-44D6-B23F-4F46CB45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1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C9D2-44A7-440F-907F-3586D8721571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CDC5-987A-40B7-B478-6B90168DC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CDE0E73B-35D0-4F9F-9283-E44EB1EFCC81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28D0DCA-E22D-461D-97D5-391D7827D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6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7BBA2C-9BB6-4CEF-8D54-6AE593EEB3EF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D07010-ADE8-4666-9112-6F1959A24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4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564044-3ECB-4C9A-9A7B-BC4801553EA5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0EFBA-C7B1-46F2-9979-07AA35D17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51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3F4E05-04D2-4615-83C8-3242F68385E6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EBB600-7A1D-4B8D-B426-0B4C729F2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711025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833085-9299-43B9-84C2-059E425D47A7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C937C9-18CF-44D9-9B77-ACFED9D6A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0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CBA9A1-F996-4351-9FD9-668DA4A91748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9B8C7F-BABA-4C79-A132-78547E432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441342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4B29DC-8EAA-4FB2-8592-11D622AF59AC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EAF44C1-992C-4A31-94CB-B0A653AD9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43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B1544-D726-4309-AAED-66885973BEC8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7961D1-F7CD-4271-98CD-55FE24214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CBA6-4E52-4F3E-A3DC-770F26410B3A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29AD-1D85-400B-BED2-021388806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3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CCBA6-4E52-4F3E-A3DC-770F26410B3A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E29AD-1D85-400B-BED2-0213888060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68C9F-C031-4ED0-B470-CA78410C3026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B99C5-5300-402D-8841-EEE42504C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3D4EA9-A1C2-455A-94AE-806ADA4DB171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BD287-75AC-45C6-BB3C-E2004BF9B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03985-193C-4528-867B-AF488A67E7D8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A9CB8-E362-46E8-9393-1442B8A883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136656-66AD-4792-BFB4-CC2393B00CEA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2AA18-BBCE-4D8B-925D-EB34E05558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C1143-339B-4B63-8BC0-0E55C8620CEE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26151-B890-46B0-9DCF-296DADD92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9F3BC-C39F-4B7A-A841-1C257CDDF478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75008-3345-420D-B208-18622E86B3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332DE-6AEB-4C67-BD91-52DA4D435189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0C3FC-1C22-466D-906D-3E11AF411E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322FE-902D-4BAB-8200-C2F6DC7BCE27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EC3D4-74E1-44D6-B23F-4F46CB4522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DC9D2-44A7-440F-907F-3586D8721571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9CDC5-987A-40B7-B478-6B90168DC9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8C9F-C031-4ED0-B470-CA78410C3026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99C5-5300-402D-8841-EEE42504C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D4EA9-A1C2-455A-94AE-806ADA4DB171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D287-75AC-45C6-BB3C-E2004BF9B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9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03985-193C-4528-867B-AF488A67E7D8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A9CB8-E362-46E8-9393-1442B8A88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6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6656-66AD-4792-BFB4-CC2393B00CEA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AA18-BBCE-4D8B-925D-EB34E0555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4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1143-339B-4B63-8BC0-0E55C8620CEE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6151-B890-46B0-9DCF-296DADD92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F3BC-C39F-4B7A-A841-1C257CDDF478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5008-3345-420D-B208-18622E86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32DE-6AEB-4C67-BD91-52DA4D435189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C3FC-1C22-466D-906D-3E11AF411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A20D28BA-29D0-4504-9B5A-1EEDB548AF42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373F7B00-0321-4936-800C-442540B65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KSU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0072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14" r:id="rId1"/>
    <p:sldLayoutId id="2147485115" r:id="rId2"/>
    <p:sldLayoutId id="2147485116" r:id="rId3"/>
    <p:sldLayoutId id="2147485117" r:id="rId4"/>
    <p:sldLayoutId id="2147485118" r:id="rId5"/>
    <p:sldLayoutId id="2147485119" r:id="rId6"/>
    <p:sldLayoutId id="2147485120" r:id="rId7"/>
    <p:sldLayoutId id="2147485121" r:id="rId8"/>
    <p:sldLayoutId id="2147485122" r:id="rId9"/>
    <p:sldLayoutId id="2147485123" r:id="rId10"/>
    <p:sldLayoutId id="214748512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ADC377-E1BB-41D3-AC40-95E38C52E0FE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B2684C5-E265-4698-BDDA-A23AE7BF7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20D28BA-29D0-4504-9B5A-1EEDB548AF42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73F7B00-0321-4936-800C-442540B65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3" r:id="rId1"/>
    <p:sldLayoutId id="2147485134" r:id="rId2"/>
    <p:sldLayoutId id="2147485135" r:id="rId3"/>
    <p:sldLayoutId id="2147485136" r:id="rId4"/>
    <p:sldLayoutId id="2147485137" r:id="rId5"/>
    <p:sldLayoutId id="2147485138" r:id="rId6"/>
    <p:sldLayoutId id="2147485139" r:id="rId7"/>
    <p:sldLayoutId id="2147485140" r:id="rId8"/>
    <p:sldLayoutId id="2147485141" r:id="rId9"/>
    <p:sldLayoutId id="2147485142" r:id="rId10"/>
    <p:sldLayoutId id="214748514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IE – 341: “</a:t>
            </a:r>
            <a:r>
              <a:rPr lang="en-US" sz="3700" dirty="0">
                <a:solidFill>
                  <a:schemeClr val="tx1"/>
                </a:solidFill>
              </a:rPr>
              <a:t>Human Factors Engineering</a:t>
            </a:r>
            <a:r>
              <a:rPr lang="en-US" sz="3700" b="0" dirty="0" smtClean="0">
                <a:solidFill>
                  <a:schemeClr val="tx1"/>
                </a:solidFill>
              </a:rPr>
              <a:t>”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Fall – 2017 (1</a:t>
            </a:r>
            <a:r>
              <a:rPr lang="en-US" sz="37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b="0" dirty="0" smtClean="0">
                <a:solidFill>
                  <a:schemeClr val="tx1"/>
                </a:solidFill>
              </a:rPr>
              <a:t> Sem. 1438-9H)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77200" cy="1371600"/>
          </a:xfrm>
        </p:spPr>
        <p:txBody>
          <a:bodyPr/>
          <a:lstStyle/>
          <a:p>
            <a:pPr marL="109538"/>
            <a:r>
              <a:rPr lang="en-US" altLang="en-US" b="1" dirty="0">
                <a:solidFill>
                  <a:schemeClr val="tx1"/>
                </a:solidFill>
              </a:rPr>
              <a:t>Visual Displays of Dynamic Information</a:t>
            </a:r>
          </a:p>
          <a:p>
            <a:pPr marL="109538"/>
            <a:r>
              <a:rPr lang="en-US" altLang="en-US" b="1" dirty="0">
                <a:solidFill>
                  <a:schemeClr val="tx1"/>
                </a:solidFill>
              </a:rPr>
              <a:t>(Chapter 5) – part </a:t>
            </a:r>
            <a:r>
              <a:rPr lang="en-US" altLang="en-US" b="1" dirty="0" smtClean="0">
                <a:solidFill>
                  <a:schemeClr val="tx1"/>
                </a:solidFill>
              </a:rPr>
              <a:t>1: Quantitative </a:t>
            </a:r>
            <a:r>
              <a:rPr lang="en-US" altLang="en-US" b="1" dirty="0">
                <a:solidFill>
                  <a:schemeClr val="tx1"/>
                </a:solidFill>
              </a:rPr>
              <a:t>Visual Displays</a:t>
            </a:r>
          </a:p>
          <a:p>
            <a:pPr marL="109538"/>
            <a:r>
              <a:rPr lang="en-US" altLang="en-US" sz="1900" b="1" i="1" dirty="0" smtClean="0">
                <a:solidFill>
                  <a:schemeClr val="tx1"/>
                </a:solidFill>
              </a:rPr>
              <a:t>Prepared </a:t>
            </a:r>
            <a:r>
              <a:rPr lang="en-US" altLang="en-US" sz="1900" b="1" i="1" dirty="0">
                <a:solidFill>
                  <a:schemeClr val="tx1"/>
                </a:solidFill>
              </a:rPr>
              <a:t>by: Ahmed M. El-</a:t>
            </a:r>
            <a:r>
              <a:rPr lang="en-US" altLang="en-US" sz="1900" b="1" i="1" dirty="0" err="1">
                <a:solidFill>
                  <a:schemeClr val="tx1"/>
                </a:solidFill>
              </a:rPr>
              <a:t>Sherbeeny</a:t>
            </a:r>
            <a:r>
              <a:rPr lang="en-US" altLang="en-US" sz="1900" b="1" i="1" dirty="0">
                <a:solidFill>
                  <a:schemeClr val="tx1"/>
                </a:solidFill>
              </a:rPr>
              <a:t>, PhD</a:t>
            </a:r>
          </a:p>
          <a:p>
            <a:pPr marL="109538"/>
            <a:endParaRPr lang="en-US" altLang="en-US" b="1" dirty="0" smtClean="0"/>
          </a:p>
          <a:p>
            <a:pPr marL="109538"/>
            <a:endParaRPr lang="en-US" altLang="en-US" sz="19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1A181E-F53A-499E-AF59-D694D775B87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 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Cont. Comparison of Different Designs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Moving scale w/ fixed pointer vs.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fixed scale w/ moving pointer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Moving scale preferred (due to small panel space) when range of values: too great to show on small scale; e.g.:</a:t>
            </a:r>
          </a:p>
          <a:p>
            <a:pPr marL="1087438" lvl="2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moving rectangular open-window scales</a:t>
            </a:r>
          </a:p>
          <a:p>
            <a:pPr marL="1087438" lvl="2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moving horizontal and vertical scales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Also when a numerical value is needed to be readily available, a moving scale appearing in an open window can be read more quickly (which ?)</a:t>
            </a:r>
          </a:p>
          <a:p>
            <a:pPr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Circular/</a:t>
            </a:r>
            <a:r>
              <a:rPr lang="en-US" sz="2600" dirty="0" err="1" smtClean="0">
                <a:solidFill>
                  <a:schemeClr val="tx1"/>
                </a:solidFill>
              </a:rPr>
              <a:t>Semicirc</a:t>
            </a:r>
            <a:r>
              <a:rPr lang="en-US" sz="2600" dirty="0" smtClean="0">
                <a:solidFill>
                  <a:schemeClr val="tx1"/>
                </a:solidFill>
              </a:rPr>
              <a:t>. scales vs. vertical/horizontal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Circular/</a:t>
            </a:r>
            <a:r>
              <a:rPr lang="en-US" dirty="0" err="1" smtClean="0">
                <a:solidFill>
                  <a:schemeClr val="tx1"/>
                </a:solidFill>
              </a:rPr>
              <a:t>Semicirc</a:t>
            </a:r>
            <a:r>
              <a:rPr lang="en-US" dirty="0" smtClean="0">
                <a:solidFill>
                  <a:schemeClr val="tx1"/>
                </a:solidFill>
              </a:rPr>
              <a:t>. Scales generally preferred (</a:t>
            </a:r>
            <a:r>
              <a:rPr lang="en-US" dirty="0" err="1" smtClean="0">
                <a:solidFill>
                  <a:schemeClr val="tx1"/>
                </a:solidFill>
              </a:rPr>
              <a:t>a,b,c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Vertical/horizontal preferred (</a:t>
            </a:r>
            <a:r>
              <a:rPr lang="en-US" dirty="0" err="1" smtClean="0">
                <a:solidFill>
                  <a:schemeClr val="tx1"/>
                </a:solidFill>
              </a:rPr>
              <a:t>d,e</a:t>
            </a:r>
            <a:r>
              <a:rPr lang="en-US" dirty="0" smtClean="0">
                <a:solidFill>
                  <a:schemeClr val="tx1"/>
                </a:solidFill>
              </a:rPr>
              <a:t>) when relating to null or viewing more/less, up/down (see </a:t>
            </a:r>
            <a:r>
              <a:rPr lang="en-US" dirty="0" smtClean="0">
                <a:solidFill>
                  <a:schemeClr val="tx1"/>
                </a:solidFill>
                <a:hlinkClick r:id="rId2" action="ppaction://hlinksldjump"/>
              </a:rPr>
              <a:t>slide 8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AB061-6ACE-4EBC-9E7A-479EC6EB9DD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Displays: </a:t>
            </a:r>
          </a:p>
        </p:txBody>
      </p:sp>
      <p:sp>
        <p:nvSpPr>
          <p:cNvPr id="19460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Basic Features of Quantitative Displays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Scale range: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Numerical difference bet.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highest &amp; lowest values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on scale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Numbered interval: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Numerical difference bet.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adjacent #’s on scale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Graduation interval: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Numerical difference bet.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smallest scale markers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Scale unit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Smallest unit to which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scale is to be read (note,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not necessarily = graduation interval)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03EC-3466-4FB2-A886-E336B04544E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71" y="1371600"/>
            <a:ext cx="409392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dirty="0" smtClean="0">
                <a:solidFill>
                  <a:schemeClr val="tx1"/>
                </a:solidFill>
              </a:rPr>
              <a:t>Specific Features of Conventional Quant. Displays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Ability of people to make visual discriminations in QVD’s is influenced by the following specific features: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Numeric Progressions of Scales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Length of Scale Unit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Design of Scale Markers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Scale Markers and Interpolation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Design of Pointers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Combining Scale Features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Scale Size and Viewing Distance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Note, above features discussed here for mechanical scales, yet much of this applies also to electronic displays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D6AF2-A814-4E60-B477-14A61F4B2EA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</a:rPr>
              <a:t>Numeric Progressions of Scales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Every quantitative scale has numeric progression system, including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Graduation interval: bet. adjacent markers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Numbered interval: major scale markers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Number progressions: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Progression by 1s (0,1,2,3,…) is easiest to use (see </a:t>
            </a:r>
            <a:r>
              <a:rPr lang="en-GB" dirty="0" smtClean="0">
                <a:solidFill>
                  <a:schemeClr val="tx1"/>
                </a:solidFill>
                <a:hlinkClick r:id="rId2" action="ppaction://hlinksldjump"/>
              </a:rPr>
              <a:t>figure</a:t>
            </a:r>
            <a:r>
              <a:rPr lang="en-GB" dirty="0" smtClean="0">
                <a:solidFill>
                  <a:schemeClr val="tx1"/>
                </a:solidFill>
              </a:rPr>
              <a:t> on next slide):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Major markers: 0,10,20,30,….,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with intermediate markers: 5,15,25,35,….,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with minor markers at individual numbers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Progression by 5 is also satisfactory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Progression by 25 is moderate.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Decimals make scales more difficult to use: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If used, zero before decimal should be omitted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Unusual progressions (3s, 8s etc): avoid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34CCC-413C-4002-9218-647AA406500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34CCC-413C-4002-9218-647AA406500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66"/>
          <a:stretch/>
        </p:blipFill>
        <p:spPr bwMode="auto">
          <a:xfrm>
            <a:off x="304800" y="367255"/>
            <a:ext cx="8458200" cy="481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3" t="63330" b="4165"/>
          <a:stretch/>
        </p:blipFill>
        <p:spPr bwMode="auto">
          <a:xfrm>
            <a:off x="381000" y="91691"/>
            <a:ext cx="1371600" cy="105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5188591"/>
            <a:ext cx="8301038" cy="166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1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2"/>
              <a:defRPr/>
            </a:pPr>
            <a:r>
              <a:rPr lang="en-US" b="1" dirty="0" smtClean="0">
                <a:solidFill>
                  <a:schemeClr val="tx1"/>
                </a:solidFill>
              </a:rPr>
              <a:t>Length of Scale Unit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solidFill>
                  <a:schemeClr val="tx1"/>
                </a:solidFill>
              </a:rPr>
              <a:t>Def</a:t>
            </a:r>
            <a:r>
              <a:rPr lang="en-US" baseline="30000" dirty="0" err="1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: length on scale representing smallest numeric value to which the scale is to be read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e.g. force is to be measured to nearest 10 </a:t>
            </a:r>
            <a:r>
              <a:rPr lang="en-US" dirty="0" err="1" smtClean="0">
                <a:solidFill>
                  <a:schemeClr val="tx1"/>
                </a:solidFill>
              </a:rPr>
              <a:t>Newtons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On scale: 10 N is to correspond to 1.3 mm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⇒ length of scale unit = 1.3 mm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length of scale unit should allow distinctions between values with optimum reliability in terms of human sensory &amp; perceptual skills: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research suggests values between: 1.3 - 1.8 mm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Larger values are needed when instruments are used in non-ideal conditions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e.g. low vision, poor illumination, limited time,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C30C1-73D5-4653-BAB1-4B2B712A2B2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2"/>
              <a:defRPr/>
            </a:pPr>
            <a:r>
              <a:rPr lang="en-US" b="1" dirty="0" smtClean="0">
                <a:solidFill>
                  <a:schemeClr val="tx1"/>
                </a:solidFill>
              </a:rPr>
              <a:t>Cont. Length of Scale Unit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defRPr/>
            </a:pPr>
            <a:r>
              <a:rPr lang="en-US" dirty="0" err="1" smtClean="0">
                <a:solidFill>
                  <a:schemeClr val="tx1"/>
                </a:solidFill>
              </a:rPr>
              <a:t>recom</a:t>
            </a:r>
            <a:r>
              <a:rPr lang="en-US" dirty="0" smtClean="0">
                <a:solidFill>
                  <a:schemeClr val="tx1"/>
                </a:solidFill>
              </a:rPr>
              <a:t>. format for quantitative scale given length of scale unit (?), graduation markers</a:t>
            </a:r>
          </a:p>
          <a:p>
            <a:pPr marL="804862" lvl="2" indent="-457200" eaLnBrk="1" hangingPunct="1">
              <a:lnSpc>
                <a:spcPct val="90000"/>
              </a:lnSpc>
              <a:spcBef>
                <a:spcPts val="400"/>
              </a:spcBef>
              <a:buFont typeface="+mj-lt"/>
              <a:buAutoNum type="arabicPeriod" startAt="2"/>
              <a:defRPr/>
            </a:pPr>
            <a:endParaRPr lang="en-US" sz="2700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F3E56-4A73-4EE8-8983-5320B90004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381250"/>
            <a:ext cx="90106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3"/>
              <a:defRPr/>
            </a:pPr>
            <a:r>
              <a:rPr lang="en-US" b="1" dirty="0" smtClean="0">
                <a:solidFill>
                  <a:schemeClr val="tx1"/>
                </a:solidFill>
              </a:rPr>
              <a:t>Design of Scale Markers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recommended to include a scale marker for each scale unit to be read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Conventional progression scheme (</a:t>
            </a:r>
            <a:r>
              <a:rPr lang="en-GB" dirty="0" smtClean="0">
                <a:solidFill>
                  <a:schemeClr val="tx1"/>
                </a:solidFill>
                <a:hlinkClick r:id="rId2" action="ppaction://hlinksldjump"/>
              </a:rPr>
              <a:t>last slide</a:t>
            </a:r>
            <a:r>
              <a:rPr lang="en-GB" dirty="0" smtClean="0">
                <a:solidFill>
                  <a:schemeClr val="tx1"/>
                </a:solidFill>
              </a:rPr>
              <a:t>), based 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Major markers: 1,    10,  100, etc.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minor markers: 0.1, 1,   10,   etc. (example?)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100000"/>
              <a:buFont typeface="+mj-lt"/>
              <a:buAutoNum type="arabicPeriod" startAt="4"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100000"/>
              <a:buFont typeface="+mj-lt"/>
              <a:buAutoNum type="arabicPeriod" startAt="4"/>
              <a:defRPr/>
            </a:pPr>
            <a:r>
              <a:rPr lang="en-US" b="1" dirty="0" smtClean="0">
                <a:solidFill>
                  <a:schemeClr val="tx1"/>
                </a:solidFill>
              </a:rPr>
              <a:t>Scale Markers and Interpolation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If scales: much compressed (&gt;last slide) ⇒ scale markers: crowded ⇒ reading accuracy ↓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Such case: use a scale requiring interpolation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dirty="0" smtClean="0">
                <a:solidFill>
                  <a:schemeClr val="tx1"/>
                </a:solidFill>
              </a:rPr>
              <a:t>Interpolation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i="1" dirty="0" smtClean="0">
                <a:solidFill>
                  <a:schemeClr val="tx1"/>
                </a:solidFill>
              </a:rPr>
              <a:t>estimation</a:t>
            </a:r>
            <a:r>
              <a:rPr lang="en-GB" dirty="0" smtClean="0">
                <a:solidFill>
                  <a:schemeClr val="tx1"/>
                </a:solidFill>
              </a:rPr>
              <a:t> of values between markers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For high accuracy reading of scale: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marker should be placed at every scale unit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Requires: a larger scale or a closer viewing distance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1B34B-547F-433A-8773-B2AAE07753A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5"/>
              <a:defRPr/>
            </a:pPr>
            <a:r>
              <a:rPr lang="en-US" b="1" dirty="0" smtClean="0">
                <a:solidFill>
                  <a:schemeClr val="tx1"/>
                </a:solidFill>
              </a:rPr>
              <a:t>Design of Pointers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Recommendations for pointer design: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pointed pointers (tip angle of about 20°)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have the pointer tip meet, but not overlap, the smallest scale markers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have the color of the pointer extend from the tip to the center of the scale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have the pointer close to the surface of the scale to avoid parallax (see below)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057-E6AA-47B7-8F7C-B8E32231D79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5606" name="Picture 5" descr="scale paralla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34290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 descr="scale poin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613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6"/>
              <a:defRPr/>
            </a:pPr>
            <a:r>
              <a:rPr lang="en-US" b="1" dirty="0" smtClean="0">
                <a:solidFill>
                  <a:schemeClr val="tx1"/>
                </a:solidFill>
              </a:rPr>
              <a:t>Combining Scale Features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mentioned features of quantitative scales: are integrated into relatively standard formats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e.g. </a:t>
            </a:r>
            <a:r>
              <a:rPr lang="en-US" dirty="0" smtClean="0">
                <a:solidFill>
                  <a:schemeClr val="tx1"/>
                </a:solidFill>
                <a:hlinkClick r:id="rId2" action="ppaction://hlinksldjump"/>
              </a:rPr>
              <a:t>slide 14</a:t>
            </a:r>
            <a:r>
              <a:rPr lang="en-US" dirty="0" smtClean="0">
                <a:solidFill>
                  <a:schemeClr val="tx1"/>
                </a:solidFill>
              </a:rPr>
              <a:t>: used for circular, semi-circular scales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Note, above features: only general (non-rigid) guidelines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solidFill>
                  <a:schemeClr val="tx1"/>
                </a:solidFill>
              </a:rPr>
              <a:t>e.g.’s</a:t>
            </a:r>
            <a:r>
              <a:rPr lang="en-US" dirty="0" smtClean="0">
                <a:solidFill>
                  <a:schemeClr val="tx1"/>
                </a:solidFill>
              </a:rPr>
              <a:t> of poor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scale designs: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Ampere scale: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Shortness of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scale units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Inadequate inter-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mediate markers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Kilowatt scale (left):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Name </a:t>
            </a:r>
            <a:r>
              <a:rPr lang="en-US" b="1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 corrections?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2E0BC-E926-4515-A0E2-D29F8516A7C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4114800"/>
            <a:ext cx="47672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4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4533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Lesson Overview</a:t>
            </a:r>
          </a:p>
        </p:txBody>
      </p:sp>
      <p:sp>
        <p:nvSpPr>
          <p:cNvPr id="11268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Uses of Dynamic Information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Quantitative Visual Displays (part 1)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Qualitative Visual </a:t>
            </a:r>
            <a:r>
              <a:rPr lang="en-US" altLang="en-US" dirty="0">
                <a:solidFill>
                  <a:schemeClr val="tx1"/>
                </a:solidFill>
              </a:rPr>
              <a:t>Displays (part </a:t>
            </a:r>
            <a:r>
              <a:rPr lang="en-US" altLang="en-US" dirty="0" smtClean="0">
                <a:solidFill>
                  <a:schemeClr val="tx1"/>
                </a:solidFill>
              </a:rPr>
              <a:t>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BC509-6FA6-404B-A205-88B7D0AE42D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7"/>
              <a:defRPr/>
            </a:pPr>
            <a:r>
              <a:rPr lang="en-US" b="1" dirty="0" smtClean="0">
                <a:solidFill>
                  <a:schemeClr val="tx1"/>
                </a:solidFill>
              </a:rPr>
              <a:t>Scale Size and Viewing Distance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previous guidelines: for normal viewing distance: 28 in. (71cm)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If display viewed from farther distances ⇒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features have to be enlarged to maintain the same visual angle (VA) at the eye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To maintain same VA for any viewing distance </a:t>
            </a:r>
            <a:r>
              <a:rPr lang="en-US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: use this formula to find proper dimension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</a:rPr>
              <a:t>Dimension at </a:t>
            </a:r>
            <a:r>
              <a:rPr lang="en-US" b="1" i="1" dirty="0" smtClean="0">
                <a:solidFill>
                  <a:schemeClr val="tx1"/>
                </a:solidFill>
              </a:rPr>
              <a:t>x</a:t>
            </a:r>
            <a:r>
              <a:rPr lang="en-US" b="1" dirty="0" smtClean="0">
                <a:solidFill>
                  <a:schemeClr val="tx1"/>
                </a:solidFill>
              </a:rPr>
              <a:t> [in] =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                        Dimension @ 28 in * (</a:t>
            </a:r>
            <a:r>
              <a:rPr lang="en-US" b="1" i="1" dirty="0" smtClean="0">
                <a:solidFill>
                  <a:schemeClr val="tx1"/>
                </a:solidFill>
              </a:rPr>
              <a:t>x</a:t>
            </a:r>
            <a:r>
              <a:rPr lang="en-US" b="1" dirty="0" smtClean="0">
                <a:solidFill>
                  <a:schemeClr val="tx1"/>
                </a:solidFill>
              </a:rPr>
              <a:t> [in] / 28)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Example: find @ 100 cm from scale (viewed in normal viewing conditions):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Minimum length of scale unit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VA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Minimum </a:t>
            </a:r>
            <a:r>
              <a:rPr lang="en-US" dirty="0" err="1" smtClean="0">
                <a:solidFill>
                  <a:schemeClr val="tx1"/>
                </a:solidFill>
              </a:rPr>
              <a:t>Snellen</a:t>
            </a:r>
            <a:r>
              <a:rPr lang="en-US" dirty="0" smtClean="0">
                <a:solidFill>
                  <a:schemeClr val="tx1"/>
                </a:solidFill>
              </a:rPr>
              <a:t> acuity required to read scale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18528-16C5-4627-9155-B06E95624B3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09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r>
              <a:rPr lang="en-US" altLang="en-US" sz="2400" b="1" i="1" dirty="0" smtClean="0">
                <a:solidFill>
                  <a:schemeClr val="tx1"/>
                </a:solidFill>
              </a:rPr>
              <a:t>Human Factors in Engineering and Design</a:t>
            </a:r>
            <a:r>
              <a:rPr lang="en-US" altLang="en-US" sz="2400" dirty="0" smtClean="0">
                <a:solidFill>
                  <a:schemeClr val="tx1"/>
                </a:solidFill>
              </a:rPr>
              <a:t>. Mark S. Sanders, Ernest J. McCormick. 7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2400" dirty="0" smtClean="0">
                <a:solidFill>
                  <a:schemeClr val="tx1"/>
                </a:solidFill>
              </a:rPr>
              <a:t> Ed. McGraw: New York, 1993. ISBN: 0-07-112826-3.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23F02-F9A5-4FF6-B16F-62F84637AE0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Uses of Dynamic Information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Dynamic information: i.e. changing info; </a:t>
            </a:r>
            <a:r>
              <a:rPr lang="en-US" altLang="en-US" dirty="0" err="1" smtClean="0">
                <a:solidFill>
                  <a:schemeClr val="tx1"/>
                </a:solidFill>
              </a:rPr>
              <a:t>e.g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Natural phenomena (e.g. temperature, pressure)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Vehicle speed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Traffic lights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Frequency, intensity of sounds, etc.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Dynamic displays: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Displays used to display dynamic information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Types of dynamic displays, type of info. presented: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Quantitative</a:t>
            </a:r>
            <a:r>
              <a:rPr lang="en-US" altLang="en-US" dirty="0" smtClean="0">
                <a:solidFill>
                  <a:schemeClr val="tx1"/>
                </a:solidFill>
              </a:rPr>
              <a:t>: precise numeric value of some variable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(e.g. “pressure is 125 psi”)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Qualitative</a:t>
            </a:r>
            <a:r>
              <a:rPr lang="en-US" altLang="en-US" dirty="0" smtClean="0">
                <a:solidFill>
                  <a:schemeClr val="tx1"/>
                </a:solidFill>
              </a:rPr>
              <a:t>: approximate value/rate of change/change in direction (e.g. “pressure is increasing”)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Status</a:t>
            </a:r>
            <a:r>
              <a:rPr lang="en-US" altLang="en-US" dirty="0" smtClean="0">
                <a:solidFill>
                  <a:schemeClr val="tx1"/>
                </a:solidFill>
              </a:rPr>
              <a:t>/check: determines if readings are normal (e.g. “pressure is normal”)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Representational</a:t>
            </a:r>
            <a:r>
              <a:rPr lang="en-US" altLang="en-US" dirty="0" smtClean="0">
                <a:solidFill>
                  <a:schemeClr val="tx1"/>
                </a:solidFill>
              </a:rPr>
              <a:t>: situation awareness; e.g. radar display predicts where plane will be in 5 or 10 minutes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F30F-D72C-422C-BD46-9FE5B1868B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Quantitative Visual Displays</a:t>
            </a:r>
            <a:endParaRPr lang="en-US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Quantitative Visual Displays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Types of variables in QVD’s: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Changing/dynamic variables (e.g. temp., pressure)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Static variables (rare): length, weight of objects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Basic Design of Quantitative Displays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Mechanical displays</a:t>
            </a:r>
            <a:r>
              <a:rPr lang="en-US" altLang="en-US" dirty="0" smtClean="0">
                <a:solidFill>
                  <a:schemeClr val="tx1"/>
                </a:solidFill>
              </a:rPr>
              <a:t> (see next slide)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Fixed scale with moving pointer (analog): a-e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Moving scale with fixed pointer (analog): f-</a:t>
            </a:r>
            <a:r>
              <a:rPr lang="en-US" altLang="en-US" dirty="0" err="1" smtClean="0">
                <a:solidFill>
                  <a:schemeClr val="tx1"/>
                </a:solidFill>
              </a:rPr>
              <a:t>i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Digital display: j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Electronic displays</a:t>
            </a:r>
            <a:r>
              <a:rPr lang="en-US" altLang="en-US" dirty="0" smtClean="0">
                <a:solidFill>
                  <a:schemeClr val="tx1"/>
                </a:solidFill>
              </a:rPr>
              <a:t> (see slide 6)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Analog scales: </a:t>
            </a:r>
            <a:r>
              <a:rPr lang="en-US" altLang="en-US" dirty="0" err="1" smtClean="0">
                <a:solidFill>
                  <a:schemeClr val="tx1"/>
                </a:solidFill>
              </a:rPr>
              <a:t>k,l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Digital scale: m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2C0B-8D79-4635-A22C-E67A3D499B6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2743200" cy="1447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Mechanical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 Displays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8B4B5-45D5-47A0-A4F6-8404283705F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1913"/>
            <a:ext cx="5867400" cy="679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1295400" y="1600200"/>
            <a:ext cx="1905000" cy="762000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514350" indent="-514350" eaLnBrk="0" hangingPunct="0">
              <a:buFontTx/>
              <a:buAutoNum type="arabicPeriod"/>
              <a:defRPr/>
            </a:pPr>
            <a:r>
              <a:rPr lang="en-US" sz="2800" kern="0" dirty="0">
                <a:latin typeface="+mj-lt"/>
                <a:ea typeface="+mj-ea"/>
                <a:cs typeface="+mj-cs"/>
              </a:rPr>
              <a:t>Analog</a:t>
            </a:r>
            <a:br>
              <a:rPr lang="en-US" sz="2800" kern="0" dirty="0">
                <a:latin typeface="+mj-lt"/>
                <a:ea typeface="+mj-ea"/>
                <a:cs typeface="+mj-cs"/>
              </a:rPr>
            </a:br>
            <a:r>
              <a:rPr lang="en-US" sz="2800" kern="0" dirty="0">
                <a:latin typeface="+mj-lt"/>
                <a:ea typeface="+mj-ea"/>
                <a:cs typeface="+mj-cs"/>
              </a:rPr>
              <a:t>Displays</a:t>
            </a: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2895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304800" y="3048000"/>
            <a:ext cx="1905000" cy="914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US" sz="2200" kern="0" dirty="0">
                <a:latin typeface="+mj-lt"/>
                <a:ea typeface="+mj-ea"/>
                <a:cs typeface="+mj-cs"/>
              </a:rPr>
              <a:t>2. Digital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2743200" cy="1447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Electronic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 Displays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FA1D7-2C06-45E1-A736-3637F4F5D65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1295400" y="1600200"/>
            <a:ext cx="1905000" cy="762000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514350" indent="-514350" eaLnBrk="0" hangingPunct="0">
              <a:buFontTx/>
              <a:buAutoNum type="arabicPeriod"/>
              <a:defRPr/>
            </a:pPr>
            <a:r>
              <a:rPr lang="en-US" sz="2800" kern="0" dirty="0">
                <a:latin typeface="+mj-lt"/>
                <a:ea typeface="+mj-ea"/>
                <a:cs typeface="+mj-cs"/>
              </a:rPr>
              <a:t>Analog</a:t>
            </a:r>
            <a:br>
              <a:rPr lang="en-US" sz="2800" kern="0" dirty="0">
                <a:latin typeface="+mj-lt"/>
                <a:ea typeface="+mj-ea"/>
                <a:cs typeface="+mj-cs"/>
              </a:rPr>
            </a:br>
            <a:r>
              <a:rPr lang="en-US" sz="2800" kern="0" dirty="0">
                <a:latin typeface="+mj-lt"/>
                <a:ea typeface="+mj-ea"/>
                <a:cs typeface="+mj-cs"/>
              </a:rPr>
              <a:t>Displays</a:t>
            </a: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1447800" y="4572000"/>
            <a:ext cx="1905000" cy="914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US" sz="2200" kern="0" dirty="0">
                <a:latin typeface="+mj-lt"/>
                <a:ea typeface="+mj-ea"/>
                <a:cs typeface="+mj-cs"/>
              </a:rPr>
              <a:t>2. Digital Display</a:t>
            </a: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57200"/>
            <a:ext cx="5829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3000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 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Comparison of Different Designs </a:t>
            </a:r>
            <a:r>
              <a:rPr lang="en-US" dirty="0" smtClean="0">
                <a:solidFill>
                  <a:schemeClr val="tx1"/>
                </a:solidFill>
              </a:rPr>
              <a:t>(Studies)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Digital displays preferred vs. analog when: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a precise numeric (quantitative) value is required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values shown remain visible long enough to be read (i.e. not continuously changing)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Analog displays preferred vs. digital when:</a:t>
            </a:r>
          </a:p>
          <a:p>
            <a:pPr lvl="1">
              <a:buClr>
                <a:srgbClr val="2DA2BF"/>
              </a:buClr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fixed-scale moving-pointer displays: useful when the values change frequently/continuously ⇒ limited time in reading values if digital displays were used</a:t>
            </a:r>
          </a:p>
          <a:p>
            <a:pPr lvl="1">
              <a:buClr>
                <a:srgbClr val="2DA2BF"/>
              </a:buClr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when important to know direction or rate of value change (qualitative reading)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05B44-8609-48F5-9633-087DA7EAB4D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 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Cont. Comparison of Different Designs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Fixed scale w/ moving pointer vs.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                        moving scale w/ fixed pointer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Generally: fixed scale is preferred vs. moving scale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If numerical increase is related to another natural interpretation (e.g. more or less, up and down):</a:t>
            </a:r>
          </a:p>
          <a:p>
            <a:pPr marL="1087438" lvl="2" indent="-457200"/>
            <a:r>
              <a:rPr lang="en-US" altLang="en-US" dirty="0" smtClean="0">
                <a:solidFill>
                  <a:schemeClr val="tx1"/>
                </a:solidFill>
              </a:rPr>
              <a:t>easier to interpret straight line (horizontal or vertical scales) or thermometer scale with a moving pointer</a:t>
            </a:r>
          </a:p>
          <a:p>
            <a:pPr marL="1087438" lvl="2" indent="-457200"/>
            <a:r>
              <a:rPr lang="en-US" altLang="en-US" dirty="0" smtClean="0">
                <a:solidFill>
                  <a:schemeClr val="tx1"/>
                </a:solidFill>
              </a:rPr>
              <a:t>pointer position relative to zero/null adds value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Don’t mix different types of pointer-scale indicators when used for related functions</a:t>
            </a:r>
          </a:p>
          <a:p>
            <a:pPr marL="1087438" lvl="2" indent="-457200"/>
            <a:r>
              <a:rPr lang="en-US" altLang="en-US" dirty="0" smtClean="0">
                <a:solidFill>
                  <a:schemeClr val="tx1"/>
                </a:solidFill>
              </a:rPr>
              <a:t>this avoids reversal errors in reading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Direction of motion of moving element is clearer if manual control moves pointer (rather than scale)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GB" altLang="en-US" dirty="0" smtClean="0">
                <a:solidFill>
                  <a:schemeClr val="tx1"/>
                </a:solidFill>
              </a:rPr>
              <a:t>For slight variable movements/changes in quantity ⇒ more clear if a moving pointer is used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3EB72-7A4F-4D7B-80E5-999892CFD92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7411</TotalTime>
  <Words>1075</Words>
  <Application>Microsoft Office PowerPoint</Application>
  <PresentationFormat>On-screen Show (4:3)</PresentationFormat>
  <Paragraphs>196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2_Concourse</vt:lpstr>
      <vt:lpstr>9_Concourse</vt:lpstr>
      <vt:lpstr>Executive</vt:lpstr>
      <vt:lpstr>King Saud University   College of Engineering  IE – 341: “Human Factors Engineering”  Fall – 2017 (1st Sem. 1438-9H)</vt:lpstr>
      <vt:lpstr>Lesson Overview</vt:lpstr>
      <vt:lpstr>Uses of Dynamic Information</vt:lpstr>
      <vt:lpstr>PowerPoint Presentation</vt:lpstr>
      <vt:lpstr>Quantitative Visual Displays</vt:lpstr>
      <vt:lpstr>Mechanical  Displays</vt:lpstr>
      <vt:lpstr>Electronic  Displays</vt:lpstr>
      <vt:lpstr>Cont. Quantitative Visual Displays </vt:lpstr>
      <vt:lpstr>Cont. Quantitative Visual Displays </vt:lpstr>
      <vt:lpstr>Cont. Quantitative Visual Displays </vt:lpstr>
      <vt:lpstr>Cont. Quantitative Visual Displays: </vt:lpstr>
      <vt:lpstr>Cont. Quantitative Visual Displays</vt:lpstr>
      <vt:lpstr>Cont. Quantitative Visual Displays</vt:lpstr>
      <vt:lpstr>PowerPoint Presentation</vt:lpstr>
      <vt:lpstr>Cont. Quantitative Visual Displays</vt:lpstr>
      <vt:lpstr>Cont. Quantitative Visual Displays</vt:lpstr>
      <vt:lpstr>Cont. Quantitative Visual Displays</vt:lpstr>
      <vt:lpstr>Cont. Quantitative Visual Displays</vt:lpstr>
      <vt:lpstr>Cont. Quantitative Visual Displays</vt:lpstr>
      <vt:lpstr>Cont. Quantitative Visual Displays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847</cp:revision>
  <dcterms:created xsi:type="dcterms:W3CDTF">2008-11-10T19:40:45Z</dcterms:created>
  <dcterms:modified xsi:type="dcterms:W3CDTF">2017-12-10T21:15:20Z</dcterms:modified>
</cp:coreProperties>
</file>