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1" r:id="rId4"/>
    <p:sldId id="284" r:id="rId5"/>
    <p:sldId id="266" r:id="rId6"/>
    <p:sldId id="259" r:id="rId7"/>
    <p:sldId id="261" r:id="rId8"/>
    <p:sldId id="292" r:id="rId9"/>
    <p:sldId id="263" r:id="rId10"/>
    <p:sldId id="296" r:id="rId11"/>
    <p:sldId id="293" r:id="rId12"/>
    <p:sldId id="267" r:id="rId13"/>
    <p:sldId id="269" r:id="rId14"/>
    <p:sldId id="297" r:id="rId15"/>
    <p:sldId id="270" r:id="rId16"/>
    <p:sldId id="271" r:id="rId17"/>
    <p:sldId id="272" r:id="rId18"/>
    <p:sldId id="273" r:id="rId19"/>
    <p:sldId id="274" r:id="rId20"/>
    <p:sldId id="306" r:id="rId21"/>
    <p:sldId id="294" r:id="rId22"/>
    <p:sldId id="275" r:id="rId23"/>
    <p:sldId id="295" r:id="rId24"/>
    <p:sldId id="298" r:id="rId25"/>
    <p:sldId id="299" r:id="rId26"/>
    <p:sldId id="300" r:id="rId27"/>
    <p:sldId id="276" r:id="rId28"/>
    <p:sldId id="278" r:id="rId29"/>
    <p:sldId id="279" r:id="rId30"/>
    <p:sldId id="281" r:id="rId31"/>
    <p:sldId id="280" r:id="rId32"/>
    <p:sldId id="282" r:id="rId33"/>
    <p:sldId id="304" r:id="rId34"/>
    <p:sldId id="30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  <a:srgbClr val="00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0BD2-6883-4CB2-9C66-EA45A53F4253}" type="datetimeFigureOut">
              <a:rPr lang="en-GB" smtClean="0"/>
              <a:pPr/>
              <a:t>20/02/2016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3FC2-0FF9-4BD5-86F4-F3BE2101BF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12E1-6495-42EA-96D4-0AE60F356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2A730-4DA7-470E-8677-3888AB852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2869-F80E-4EA0-A102-94AEB1165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2EFA82-3482-4B91-A357-8CB4B2B5A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874B2-BFF9-485B-A3DC-0325F6FFE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5C236-692F-421A-8A3B-A6F3C820A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03953-D623-4482-A562-3D3B7FF04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9C1A-7AC7-4B9A-AE75-0A4F968FF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9D71B-F7F3-41C6-A92D-B0935D8D5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6053A-98DD-4084-8A1E-48C202A3C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4AA0A-574E-4D1B-A954-699A898DA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6FDB1-0D1E-47DE-B470-1E87C2588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FB628E-80E1-46FE-B01F-57DCBD8B54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752600"/>
          </a:xfrm>
        </p:spPr>
        <p:txBody>
          <a:bodyPr/>
          <a:lstStyle/>
          <a:p>
            <a:r>
              <a:rPr lang="en-US" b="1" dirty="0"/>
              <a:t>MECHANICS OF METAL CUTTING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0" y="2286000"/>
            <a:ext cx="4724401" cy="3657600"/>
            <a:chOff x="2057400" y="2667000"/>
            <a:chExt cx="4724401" cy="3657600"/>
          </a:xfrm>
        </p:grpSpPr>
        <p:grpSp>
          <p:nvGrpSpPr>
            <p:cNvPr id="9" name="Group 8"/>
            <p:cNvGrpSpPr/>
            <p:nvPr/>
          </p:nvGrpSpPr>
          <p:grpSpPr>
            <a:xfrm>
              <a:off x="2057400" y="2667000"/>
              <a:ext cx="4724401" cy="3657600"/>
              <a:chOff x="2590799" y="2819400"/>
              <a:chExt cx="4025537" cy="3276600"/>
            </a:xfrm>
          </p:grpSpPr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90799" y="2819400"/>
                <a:ext cx="4025537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181600" y="3215390"/>
                <a:ext cx="838200" cy="57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(feed force)</a:t>
                </a:r>
                <a:endParaRPr lang="en-GB" b="1" baseline="-250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343400" y="4648200"/>
                <a:ext cx="990600" cy="827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Main Cutting force</a:t>
                </a:r>
                <a:endParaRPr lang="en-GB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76600" y="3925669"/>
                <a:ext cx="990600" cy="57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b="1" dirty="0" smtClean="0"/>
                  <a:t>Radial force</a:t>
                </a:r>
                <a:endParaRPr lang="en-GB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21110" y="4724400"/>
              <a:ext cx="1600200" cy="646331"/>
              <a:chOff x="5321510" y="2178570"/>
              <a:chExt cx="1600200" cy="646331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5334000" y="2178570"/>
                <a:ext cx="1143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321510" y="217857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Tool feed direction</a:t>
                </a:r>
                <a:endParaRPr lang="en-GB" b="1"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b="1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09800"/>
            <a:ext cx="4114800" cy="2917507"/>
          </a:xfrm>
          <a:solidFill>
            <a:schemeClr val="accent1"/>
          </a:solidFill>
          <a:ln cap="flat">
            <a:solidFill>
              <a:srgbClr val="FF0000"/>
            </a:solidFill>
            <a:headEnd type="none" w="med" len="med"/>
            <a:tailEnd type="none" w="med" len="med"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114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280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8600" y="1143000"/>
            <a:ext cx="44196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Rack angle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Frictional angle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Shear angle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Thrust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Cutting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Shear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Normal Shear Force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48200" y="1143000"/>
            <a:ext cx="441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F: Frictional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N: Normal Frictional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V: Feed velocity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Chip velocity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Vs: Shear velocity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build="p"/>
      <p:bldP spid="6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977900"/>
            <a:ext cx="7670800" cy="416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484126" y="387350"/>
            <a:ext cx="6177332" cy="5388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88000"/>
              </a:lnSpc>
            </a:pPr>
            <a:r>
              <a:rPr lang="en-US" sz="3600" b="1" dirty="0" smtClean="0">
                <a:latin typeface="Times New Roman" pitchFamily="18" charset="0"/>
              </a:rPr>
              <a:t>Forces </a:t>
            </a:r>
            <a:r>
              <a:rPr lang="en-US" sz="3600" b="1" dirty="0">
                <a:latin typeface="Times New Roman" pitchFamily="18" charset="0"/>
              </a:rPr>
              <a:t>For Orthogonal Model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467350" y="5886450"/>
            <a:ext cx="10350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8000"/>
              </a:lnSpc>
            </a:pPr>
            <a:r>
              <a:rPr lang="en-US" b="1">
                <a:latin typeface="Times New Roman" pitchFamily="18" charset="0"/>
              </a:rPr>
              <a:t>End view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029200" y="4483100"/>
            <a:ext cx="3505200" cy="2057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17500" y="5330825"/>
            <a:ext cx="46894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Note: For the 2D Orthogonal Mechanistic </a:t>
            </a:r>
          </a:p>
          <a:p>
            <a:pPr eaLnBrk="0" hangingPunct="0">
              <a:lnSpc>
                <a:spcPct val="90000"/>
              </a:lnSpc>
            </a:pPr>
            <a:r>
              <a:rPr lang="en-US" b="1"/>
              <a:t>Model we will ignore the Longitudinal</a:t>
            </a:r>
          </a:p>
          <a:p>
            <a:pPr eaLnBrk="0" hangingPunct="0">
              <a:lnSpc>
                <a:spcPct val="90000"/>
              </a:lnSpc>
            </a:pPr>
            <a:r>
              <a:rPr lang="en-US" b="1"/>
              <a:t> component</a:t>
            </a:r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5729288" y="4321175"/>
            <a:ext cx="2120900" cy="1985963"/>
            <a:chOff x="3609" y="2722"/>
            <a:chExt cx="1336" cy="1251"/>
          </a:xfrm>
        </p:grpSpPr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3992" y="3029"/>
              <a:ext cx="740" cy="7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auto">
            <a:xfrm>
              <a:off x="3839" y="3412"/>
              <a:ext cx="249" cy="217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68" y="216"/>
                </a:cxn>
                <a:cxn ang="0">
                  <a:pos x="0" y="216"/>
                </a:cxn>
                <a:cxn ang="0">
                  <a:pos x="0" y="56"/>
                </a:cxn>
                <a:cxn ang="0">
                  <a:pos x="248" y="8"/>
                </a:cxn>
              </a:cxnLst>
              <a:rect l="0" t="0" r="r" b="b"/>
              <a:pathLst>
                <a:path w="249" h="217">
                  <a:moveTo>
                    <a:pt x="248" y="0"/>
                  </a:moveTo>
                  <a:lnTo>
                    <a:pt x="168" y="216"/>
                  </a:lnTo>
                  <a:lnTo>
                    <a:pt x="0" y="216"/>
                  </a:lnTo>
                  <a:lnTo>
                    <a:pt x="0" y="56"/>
                  </a:lnTo>
                  <a:lnTo>
                    <a:pt x="248" y="8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4088" y="3115"/>
              <a:ext cx="559" cy="58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609" y="3427"/>
              <a:ext cx="1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4367" y="2722"/>
              <a:ext cx="0" cy="12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124200" y="6245225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1741488" y="369888"/>
            <a:ext cx="6657975" cy="1033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86000"/>
              </a:lnSpc>
            </a:pPr>
            <a:r>
              <a:rPr lang="en-US" sz="4400"/>
              <a:t>Orthogonal Cutting Model</a:t>
            </a:r>
            <a:r>
              <a:rPr lang="en-US" sz="4400">
                <a:solidFill>
                  <a:schemeClr val="hlink"/>
                </a:solidFill>
              </a:rPr>
              <a:t> </a:t>
            </a:r>
            <a:r>
              <a:rPr lang="en-US" sz="4400">
                <a:solidFill>
                  <a:schemeClr val="tx2"/>
                </a:solidFill>
              </a:rPr>
              <a:t/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3100" i="1">
                <a:solidFill>
                  <a:schemeClr val="tx2"/>
                </a:solidFill>
              </a:rPr>
              <a:t>(Simple 2D mechanistic model)</a:t>
            </a:r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>
            <a:off x="1458913" y="5854700"/>
            <a:ext cx="7419975" cy="2921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 eaLnBrk="0" hangingPunct="0">
              <a:lnSpc>
                <a:spcPct val="88000"/>
              </a:lnSpc>
            </a:pPr>
            <a:r>
              <a:rPr lang="en-US" b="1">
                <a:latin typeface="Times New Roman" pitchFamily="18" charset="0"/>
              </a:rPr>
              <a:t>Mechanism: Chips produced by the shearing process along the shear plane</a:t>
            </a:r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569913" y="5715000"/>
            <a:ext cx="904875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487363" y="4670425"/>
            <a:ext cx="36242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5" name="Freeform 57"/>
          <p:cNvSpPr>
            <a:spLocks/>
          </p:cNvSpPr>
          <p:nvPr/>
        </p:nvSpPr>
        <p:spPr bwMode="auto">
          <a:xfrm>
            <a:off x="4100513" y="4670425"/>
            <a:ext cx="5487987" cy="361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8" y="227"/>
              </a:cxn>
              <a:cxn ang="0">
                <a:pos x="3456" y="227"/>
              </a:cxn>
            </a:cxnLst>
            <a:rect l="0" t="0" r="r" b="b"/>
            <a:pathLst>
              <a:path w="3457" h="228">
                <a:moveTo>
                  <a:pt x="0" y="0"/>
                </a:moveTo>
                <a:lnTo>
                  <a:pt x="628" y="227"/>
                </a:lnTo>
                <a:lnTo>
                  <a:pt x="3456" y="227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 flipV="1">
            <a:off x="5095875" y="2066925"/>
            <a:ext cx="914400" cy="29527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7" name="Freeform 59"/>
          <p:cNvSpPr>
            <a:spLocks/>
          </p:cNvSpPr>
          <p:nvPr/>
        </p:nvSpPr>
        <p:spPr bwMode="auto">
          <a:xfrm>
            <a:off x="4956175" y="132556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8" name="Freeform 60"/>
          <p:cNvSpPr>
            <a:spLocks/>
          </p:cNvSpPr>
          <p:nvPr/>
        </p:nvSpPr>
        <p:spPr bwMode="auto">
          <a:xfrm>
            <a:off x="9545638" y="5030788"/>
            <a:ext cx="65087" cy="6667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24"/>
              </a:cxn>
              <a:cxn ang="0">
                <a:pos x="40" y="72"/>
              </a:cxn>
              <a:cxn ang="0">
                <a:pos x="26" y="132"/>
              </a:cxn>
              <a:cxn ang="0">
                <a:pos x="26" y="156"/>
              </a:cxn>
              <a:cxn ang="0">
                <a:pos x="13" y="180"/>
              </a:cxn>
              <a:cxn ang="0">
                <a:pos x="0" y="216"/>
              </a:cxn>
              <a:cxn ang="0">
                <a:pos x="0" y="240"/>
              </a:cxn>
              <a:cxn ang="0">
                <a:pos x="0" y="252"/>
              </a:cxn>
              <a:cxn ang="0">
                <a:pos x="13" y="287"/>
              </a:cxn>
              <a:cxn ang="0">
                <a:pos x="13" y="311"/>
              </a:cxn>
              <a:cxn ang="0">
                <a:pos x="26" y="359"/>
              </a:cxn>
              <a:cxn ang="0">
                <a:pos x="40" y="407"/>
              </a:cxn>
              <a:cxn ang="0">
                <a:pos x="40" y="419"/>
              </a:cxn>
            </a:cxnLst>
            <a:rect l="0" t="0" r="r" b="b"/>
            <a:pathLst>
              <a:path w="41" h="420">
                <a:moveTo>
                  <a:pt x="40" y="0"/>
                </a:moveTo>
                <a:lnTo>
                  <a:pt x="40" y="24"/>
                </a:lnTo>
                <a:lnTo>
                  <a:pt x="40" y="72"/>
                </a:lnTo>
                <a:lnTo>
                  <a:pt x="26" y="132"/>
                </a:lnTo>
                <a:lnTo>
                  <a:pt x="26" y="156"/>
                </a:lnTo>
                <a:lnTo>
                  <a:pt x="13" y="180"/>
                </a:lnTo>
                <a:lnTo>
                  <a:pt x="0" y="216"/>
                </a:lnTo>
                <a:lnTo>
                  <a:pt x="0" y="240"/>
                </a:lnTo>
                <a:lnTo>
                  <a:pt x="0" y="252"/>
                </a:lnTo>
                <a:lnTo>
                  <a:pt x="13" y="287"/>
                </a:lnTo>
                <a:lnTo>
                  <a:pt x="13" y="311"/>
                </a:lnTo>
                <a:lnTo>
                  <a:pt x="26" y="359"/>
                </a:lnTo>
                <a:lnTo>
                  <a:pt x="40" y="407"/>
                </a:lnTo>
                <a:lnTo>
                  <a:pt x="40" y="419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9" name="Freeform 61"/>
          <p:cNvSpPr>
            <a:spLocks/>
          </p:cNvSpPr>
          <p:nvPr/>
        </p:nvSpPr>
        <p:spPr bwMode="auto">
          <a:xfrm>
            <a:off x="525463" y="4670425"/>
            <a:ext cx="187325" cy="1008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24"/>
              </a:cxn>
              <a:cxn ang="0">
                <a:pos x="26" y="60"/>
              </a:cxn>
              <a:cxn ang="0">
                <a:pos x="39" y="96"/>
              </a:cxn>
              <a:cxn ang="0">
                <a:pos x="39" y="119"/>
              </a:cxn>
              <a:cxn ang="0">
                <a:pos x="52" y="155"/>
              </a:cxn>
              <a:cxn ang="0">
                <a:pos x="52" y="179"/>
              </a:cxn>
              <a:cxn ang="0">
                <a:pos x="39" y="215"/>
              </a:cxn>
              <a:cxn ang="0">
                <a:pos x="39" y="227"/>
              </a:cxn>
              <a:cxn ang="0">
                <a:pos x="26" y="239"/>
              </a:cxn>
              <a:cxn ang="0">
                <a:pos x="13" y="263"/>
              </a:cxn>
              <a:cxn ang="0">
                <a:pos x="13" y="287"/>
              </a:cxn>
              <a:cxn ang="0">
                <a:pos x="13" y="323"/>
              </a:cxn>
              <a:cxn ang="0">
                <a:pos x="13" y="335"/>
              </a:cxn>
              <a:cxn ang="0">
                <a:pos x="26" y="359"/>
              </a:cxn>
              <a:cxn ang="0">
                <a:pos x="39" y="383"/>
              </a:cxn>
              <a:cxn ang="0">
                <a:pos x="52" y="395"/>
              </a:cxn>
              <a:cxn ang="0">
                <a:pos x="65" y="407"/>
              </a:cxn>
              <a:cxn ang="0">
                <a:pos x="78" y="419"/>
              </a:cxn>
              <a:cxn ang="0">
                <a:pos x="91" y="443"/>
              </a:cxn>
              <a:cxn ang="0">
                <a:pos x="104" y="467"/>
              </a:cxn>
              <a:cxn ang="0">
                <a:pos x="104" y="479"/>
              </a:cxn>
              <a:cxn ang="0">
                <a:pos x="117" y="514"/>
              </a:cxn>
              <a:cxn ang="0">
                <a:pos x="104" y="550"/>
              </a:cxn>
              <a:cxn ang="0">
                <a:pos x="91" y="562"/>
              </a:cxn>
              <a:cxn ang="0">
                <a:pos x="78" y="574"/>
              </a:cxn>
              <a:cxn ang="0">
                <a:pos x="52" y="598"/>
              </a:cxn>
              <a:cxn ang="0">
                <a:pos x="39" y="622"/>
              </a:cxn>
              <a:cxn ang="0">
                <a:pos x="26" y="634"/>
              </a:cxn>
            </a:cxnLst>
            <a:rect l="0" t="0" r="r" b="b"/>
            <a:pathLst>
              <a:path w="118" h="635">
                <a:moveTo>
                  <a:pt x="0" y="0"/>
                </a:moveTo>
                <a:lnTo>
                  <a:pt x="13" y="24"/>
                </a:lnTo>
                <a:lnTo>
                  <a:pt x="26" y="60"/>
                </a:lnTo>
                <a:lnTo>
                  <a:pt x="39" y="96"/>
                </a:lnTo>
                <a:lnTo>
                  <a:pt x="39" y="119"/>
                </a:lnTo>
                <a:lnTo>
                  <a:pt x="52" y="155"/>
                </a:lnTo>
                <a:lnTo>
                  <a:pt x="52" y="179"/>
                </a:lnTo>
                <a:lnTo>
                  <a:pt x="39" y="215"/>
                </a:lnTo>
                <a:lnTo>
                  <a:pt x="39" y="227"/>
                </a:lnTo>
                <a:lnTo>
                  <a:pt x="26" y="239"/>
                </a:lnTo>
                <a:lnTo>
                  <a:pt x="13" y="263"/>
                </a:lnTo>
                <a:lnTo>
                  <a:pt x="13" y="287"/>
                </a:lnTo>
                <a:lnTo>
                  <a:pt x="13" y="323"/>
                </a:lnTo>
                <a:lnTo>
                  <a:pt x="13" y="335"/>
                </a:lnTo>
                <a:lnTo>
                  <a:pt x="26" y="359"/>
                </a:lnTo>
                <a:lnTo>
                  <a:pt x="39" y="383"/>
                </a:lnTo>
                <a:lnTo>
                  <a:pt x="52" y="395"/>
                </a:lnTo>
                <a:lnTo>
                  <a:pt x="65" y="407"/>
                </a:lnTo>
                <a:lnTo>
                  <a:pt x="78" y="419"/>
                </a:lnTo>
                <a:lnTo>
                  <a:pt x="91" y="443"/>
                </a:lnTo>
                <a:lnTo>
                  <a:pt x="104" y="467"/>
                </a:lnTo>
                <a:lnTo>
                  <a:pt x="104" y="479"/>
                </a:lnTo>
                <a:lnTo>
                  <a:pt x="117" y="514"/>
                </a:lnTo>
                <a:lnTo>
                  <a:pt x="104" y="550"/>
                </a:lnTo>
                <a:lnTo>
                  <a:pt x="91" y="562"/>
                </a:lnTo>
                <a:lnTo>
                  <a:pt x="78" y="574"/>
                </a:lnTo>
                <a:lnTo>
                  <a:pt x="52" y="598"/>
                </a:lnTo>
                <a:lnTo>
                  <a:pt x="39" y="622"/>
                </a:lnTo>
                <a:lnTo>
                  <a:pt x="26" y="634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 flipV="1">
            <a:off x="5092700" y="2940050"/>
            <a:ext cx="0" cy="20970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1" name="Arc 63"/>
          <p:cNvSpPr>
            <a:spLocks/>
          </p:cNvSpPr>
          <p:nvPr/>
        </p:nvSpPr>
        <p:spPr bwMode="auto">
          <a:xfrm>
            <a:off x="5114925" y="3910013"/>
            <a:ext cx="265113" cy="136525"/>
          </a:xfrm>
          <a:custGeom>
            <a:avLst/>
            <a:gdLst>
              <a:gd name="G0" fmla="+- 129 0 0"/>
              <a:gd name="G1" fmla="+- 21600 0 0"/>
              <a:gd name="G2" fmla="+- 21600 0 0"/>
              <a:gd name="T0" fmla="*/ 0 w 21728"/>
              <a:gd name="T1" fmla="*/ 0 h 21600"/>
              <a:gd name="T2" fmla="*/ 21728 w 21728"/>
              <a:gd name="T3" fmla="*/ 21347 h 21600"/>
              <a:gd name="T4" fmla="*/ 129 w 2172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8" h="21600" fill="none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1959" y="0"/>
                  <a:pt x="21588" y="9517"/>
                  <a:pt x="21727" y="21347"/>
                </a:cubicBezTo>
              </a:path>
              <a:path w="21728" h="21600" stroke="0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1959" y="0"/>
                  <a:pt x="21588" y="9517"/>
                  <a:pt x="21727" y="21347"/>
                </a:cubicBezTo>
                <a:lnTo>
                  <a:pt x="129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2" name="Rectangle 64"/>
          <p:cNvSpPr>
            <a:spLocks noChangeArrowheads="1"/>
          </p:cNvSpPr>
          <p:nvPr/>
        </p:nvSpPr>
        <p:spPr bwMode="auto">
          <a:xfrm>
            <a:off x="5092700" y="3525838"/>
            <a:ext cx="328613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2833" name="Freeform 65"/>
          <p:cNvSpPr>
            <a:spLocks/>
          </p:cNvSpPr>
          <p:nvPr/>
        </p:nvSpPr>
        <p:spPr bwMode="auto">
          <a:xfrm>
            <a:off x="4740275" y="3257550"/>
            <a:ext cx="742950" cy="19208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9" y="86"/>
              </a:cxn>
              <a:cxn ang="0">
                <a:pos x="72" y="51"/>
              </a:cxn>
              <a:cxn ang="0">
                <a:pos x="132" y="17"/>
              </a:cxn>
              <a:cxn ang="0">
                <a:pos x="204" y="0"/>
              </a:cxn>
              <a:cxn ang="0">
                <a:pos x="233" y="0"/>
              </a:cxn>
              <a:cxn ang="0">
                <a:pos x="262" y="0"/>
              </a:cxn>
              <a:cxn ang="0">
                <a:pos x="335" y="0"/>
              </a:cxn>
              <a:cxn ang="0">
                <a:pos x="393" y="34"/>
              </a:cxn>
              <a:cxn ang="0">
                <a:pos x="438" y="69"/>
              </a:cxn>
              <a:cxn ang="0">
                <a:pos x="467" y="103"/>
              </a:cxn>
            </a:cxnLst>
            <a:rect l="0" t="0" r="r" b="b"/>
            <a:pathLst>
              <a:path w="468" h="121">
                <a:moveTo>
                  <a:pt x="0" y="120"/>
                </a:moveTo>
                <a:lnTo>
                  <a:pt x="29" y="86"/>
                </a:lnTo>
                <a:lnTo>
                  <a:pt x="72" y="51"/>
                </a:lnTo>
                <a:lnTo>
                  <a:pt x="132" y="17"/>
                </a:lnTo>
                <a:lnTo>
                  <a:pt x="204" y="0"/>
                </a:lnTo>
                <a:lnTo>
                  <a:pt x="233" y="0"/>
                </a:lnTo>
                <a:lnTo>
                  <a:pt x="262" y="0"/>
                </a:lnTo>
                <a:lnTo>
                  <a:pt x="335" y="0"/>
                </a:lnTo>
                <a:lnTo>
                  <a:pt x="393" y="34"/>
                </a:lnTo>
                <a:lnTo>
                  <a:pt x="438" y="69"/>
                </a:lnTo>
                <a:lnTo>
                  <a:pt x="467" y="103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 flipH="1">
            <a:off x="1752600" y="5029200"/>
            <a:ext cx="34305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5" name="Freeform 67"/>
          <p:cNvSpPr>
            <a:spLocks/>
          </p:cNvSpPr>
          <p:nvPr/>
        </p:nvSpPr>
        <p:spPr bwMode="auto">
          <a:xfrm>
            <a:off x="1630363" y="4403725"/>
            <a:ext cx="112712" cy="217488"/>
          </a:xfrm>
          <a:custGeom>
            <a:avLst/>
            <a:gdLst/>
            <a:ahLst/>
            <a:cxnLst>
              <a:cxn ang="0">
                <a:pos x="35" y="136"/>
              </a:cxn>
              <a:cxn ang="0">
                <a:pos x="0" y="0"/>
              </a:cxn>
              <a:cxn ang="0">
                <a:pos x="35" y="0"/>
              </a:cxn>
              <a:cxn ang="0">
                <a:pos x="70" y="0"/>
              </a:cxn>
              <a:cxn ang="0">
                <a:pos x="35" y="136"/>
              </a:cxn>
            </a:cxnLst>
            <a:rect l="0" t="0" r="r" b="b"/>
            <a:pathLst>
              <a:path w="71" h="137">
                <a:moveTo>
                  <a:pt x="35" y="136"/>
                </a:moveTo>
                <a:lnTo>
                  <a:pt x="0" y="0"/>
                </a:lnTo>
                <a:lnTo>
                  <a:pt x="35" y="0"/>
                </a:lnTo>
                <a:lnTo>
                  <a:pt x="70" y="0"/>
                </a:lnTo>
                <a:lnTo>
                  <a:pt x="35" y="13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 flipV="1">
            <a:off x="1704975" y="3986213"/>
            <a:ext cx="0" cy="4238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7" name="Freeform 69"/>
          <p:cNvSpPr>
            <a:spLocks/>
          </p:cNvSpPr>
          <p:nvPr/>
        </p:nvSpPr>
        <p:spPr bwMode="auto">
          <a:xfrm>
            <a:off x="1630363" y="5049838"/>
            <a:ext cx="112712" cy="21748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70" y="136"/>
              </a:cxn>
              <a:cxn ang="0">
                <a:pos x="35" y="136"/>
              </a:cxn>
              <a:cxn ang="0">
                <a:pos x="0" y="136"/>
              </a:cxn>
              <a:cxn ang="0">
                <a:pos x="35" y="0"/>
              </a:cxn>
            </a:cxnLst>
            <a:rect l="0" t="0" r="r" b="b"/>
            <a:pathLst>
              <a:path w="71" h="137">
                <a:moveTo>
                  <a:pt x="35" y="0"/>
                </a:moveTo>
                <a:lnTo>
                  <a:pt x="70" y="136"/>
                </a:lnTo>
                <a:lnTo>
                  <a:pt x="35" y="136"/>
                </a:lnTo>
                <a:lnTo>
                  <a:pt x="0" y="136"/>
                </a:lnTo>
                <a:lnTo>
                  <a:pt x="3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8" name="Line 70"/>
          <p:cNvSpPr>
            <a:spLocks noChangeShapeType="1"/>
          </p:cNvSpPr>
          <p:nvPr/>
        </p:nvSpPr>
        <p:spPr bwMode="auto">
          <a:xfrm>
            <a:off x="1704975" y="5278438"/>
            <a:ext cx="0" cy="233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9" name="Rectangle 71"/>
          <p:cNvSpPr>
            <a:spLocks noChangeArrowheads="1"/>
          </p:cNvSpPr>
          <p:nvPr/>
        </p:nvSpPr>
        <p:spPr bwMode="auto">
          <a:xfrm>
            <a:off x="1330325" y="4044950"/>
            <a:ext cx="27305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2840" name="Rectangle 72"/>
          <p:cNvSpPr>
            <a:spLocks noChangeArrowheads="1"/>
          </p:cNvSpPr>
          <p:nvPr/>
        </p:nvSpPr>
        <p:spPr bwMode="auto">
          <a:xfrm>
            <a:off x="1454150" y="4156075"/>
            <a:ext cx="2730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841" name="Freeform 73"/>
          <p:cNvSpPr>
            <a:spLocks/>
          </p:cNvSpPr>
          <p:nvPr/>
        </p:nvSpPr>
        <p:spPr bwMode="auto">
          <a:xfrm>
            <a:off x="4491038" y="4872038"/>
            <a:ext cx="104775" cy="19208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96"/>
              </a:cxn>
              <a:cxn ang="0">
                <a:pos x="13" y="48"/>
              </a:cxn>
              <a:cxn ang="0">
                <a:pos x="13" y="36"/>
              </a:cxn>
              <a:cxn ang="0">
                <a:pos x="26" y="24"/>
              </a:cxn>
              <a:cxn ang="0">
                <a:pos x="39" y="12"/>
              </a:cxn>
              <a:cxn ang="0">
                <a:pos x="52" y="0"/>
              </a:cxn>
              <a:cxn ang="0">
                <a:pos x="65" y="0"/>
              </a:cxn>
            </a:cxnLst>
            <a:rect l="0" t="0" r="r" b="b"/>
            <a:pathLst>
              <a:path w="66" h="121">
                <a:moveTo>
                  <a:pt x="0" y="120"/>
                </a:moveTo>
                <a:lnTo>
                  <a:pt x="0" y="96"/>
                </a:lnTo>
                <a:lnTo>
                  <a:pt x="13" y="48"/>
                </a:lnTo>
                <a:lnTo>
                  <a:pt x="13" y="36"/>
                </a:lnTo>
                <a:lnTo>
                  <a:pt x="26" y="24"/>
                </a:lnTo>
                <a:lnTo>
                  <a:pt x="39" y="12"/>
                </a:lnTo>
                <a:lnTo>
                  <a:pt x="52" y="0"/>
                </a:lnTo>
                <a:lnTo>
                  <a:pt x="65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2" name="Rectangle 74"/>
          <p:cNvSpPr>
            <a:spLocks noChangeArrowheads="1"/>
          </p:cNvSpPr>
          <p:nvPr/>
        </p:nvSpPr>
        <p:spPr bwMode="auto">
          <a:xfrm>
            <a:off x="4094163" y="4760913"/>
            <a:ext cx="3032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2843" name="Freeform 75"/>
          <p:cNvSpPr>
            <a:spLocks/>
          </p:cNvSpPr>
          <p:nvPr/>
        </p:nvSpPr>
        <p:spPr bwMode="auto">
          <a:xfrm>
            <a:off x="5226050" y="3225800"/>
            <a:ext cx="238125" cy="141288"/>
          </a:xfrm>
          <a:custGeom>
            <a:avLst/>
            <a:gdLst/>
            <a:ahLst/>
            <a:cxnLst>
              <a:cxn ang="0">
                <a:pos x="149" y="88"/>
              </a:cxn>
              <a:cxn ang="0">
                <a:pos x="0" y="55"/>
              </a:cxn>
              <a:cxn ang="0">
                <a:pos x="12" y="22"/>
              </a:cxn>
              <a:cxn ang="0">
                <a:pos x="37" y="0"/>
              </a:cxn>
              <a:cxn ang="0">
                <a:pos x="149" y="88"/>
              </a:cxn>
            </a:cxnLst>
            <a:rect l="0" t="0" r="r" b="b"/>
            <a:pathLst>
              <a:path w="150" h="89">
                <a:moveTo>
                  <a:pt x="149" y="88"/>
                </a:moveTo>
                <a:lnTo>
                  <a:pt x="0" y="55"/>
                </a:lnTo>
                <a:lnTo>
                  <a:pt x="12" y="22"/>
                </a:lnTo>
                <a:lnTo>
                  <a:pt x="37" y="0"/>
                </a:lnTo>
                <a:lnTo>
                  <a:pt x="149" y="88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4" name="Line 76"/>
          <p:cNvSpPr>
            <a:spLocks noChangeShapeType="1"/>
          </p:cNvSpPr>
          <p:nvPr/>
        </p:nvSpPr>
        <p:spPr bwMode="auto">
          <a:xfrm flipH="1" flipV="1">
            <a:off x="5246688" y="3263900"/>
            <a:ext cx="61912" cy="396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5" name="Freeform 77"/>
          <p:cNvSpPr>
            <a:spLocks/>
          </p:cNvSpPr>
          <p:nvPr/>
        </p:nvSpPr>
        <p:spPr bwMode="auto">
          <a:xfrm>
            <a:off x="4648200" y="3321050"/>
            <a:ext cx="238125" cy="141288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111" y="0"/>
              </a:cxn>
              <a:cxn ang="0">
                <a:pos x="137" y="22"/>
              </a:cxn>
              <a:cxn ang="0">
                <a:pos x="149" y="55"/>
              </a:cxn>
              <a:cxn ang="0">
                <a:pos x="0" y="88"/>
              </a:cxn>
            </a:cxnLst>
            <a:rect l="0" t="0" r="r" b="b"/>
            <a:pathLst>
              <a:path w="150" h="89">
                <a:moveTo>
                  <a:pt x="0" y="88"/>
                </a:moveTo>
                <a:lnTo>
                  <a:pt x="111" y="0"/>
                </a:lnTo>
                <a:lnTo>
                  <a:pt x="137" y="22"/>
                </a:lnTo>
                <a:lnTo>
                  <a:pt x="149" y="55"/>
                </a:lnTo>
                <a:lnTo>
                  <a:pt x="0" y="88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6" name="Rectangle 78"/>
          <p:cNvSpPr>
            <a:spLocks noChangeArrowheads="1"/>
          </p:cNvSpPr>
          <p:nvPr/>
        </p:nvSpPr>
        <p:spPr bwMode="auto">
          <a:xfrm>
            <a:off x="5133975" y="2994025"/>
            <a:ext cx="3365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Geneva" charset="0"/>
              </a:rPr>
              <a:t>+</a:t>
            </a:r>
          </a:p>
        </p:txBody>
      </p:sp>
      <p:sp>
        <p:nvSpPr>
          <p:cNvPr id="32847" name="Rectangle 79"/>
          <p:cNvSpPr>
            <a:spLocks noChangeArrowheads="1"/>
          </p:cNvSpPr>
          <p:nvPr/>
        </p:nvSpPr>
        <p:spPr bwMode="auto">
          <a:xfrm>
            <a:off x="4987925" y="2386013"/>
            <a:ext cx="711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Rake </a:t>
            </a:r>
          </a:p>
          <a:p>
            <a:pPr eaLnBrk="0" latinLnBrk="1" hangingPunct="0">
              <a:lnSpc>
                <a:spcPct val="90000"/>
              </a:lnSpc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48" name="Rectangle 80"/>
          <p:cNvSpPr>
            <a:spLocks noChangeArrowheads="1"/>
          </p:cNvSpPr>
          <p:nvPr/>
        </p:nvSpPr>
        <p:spPr bwMode="auto">
          <a:xfrm>
            <a:off x="4987925" y="2613025"/>
            <a:ext cx="7429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Angle</a:t>
            </a:r>
          </a:p>
        </p:txBody>
      </p:sp>
      <p:sp>
        <p:nvSpPr>
          <p:cNvPr id="32849" name="Rectangle 81"/>
          <p:cNvSpPr>
            <a:spLocks noChangeArrowheads="1"/>
          </p:cNvSpPr>
          <p:nvPr/>
        </p:nvSpPr>
        <p:spPr bwMode="auto">
          <a:xfrm>
            <a:off x="3803650" y="3392488"/>
            <a:ext cx="6286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Chip</a:t>
            </a:r>
          </a:p>
        </p:txBody>
      </p:sp>
      <p:sp>
        <p:nvSpPr>
          <p:cNvPr id="32850" name="Rectangle 82"/>
          <p:cNvSpPr>
            <a:spLocks noChangeArrowheads="1"/>
          </p:cNvSpPr>
          <p:nvPr/>
        </p:nvSpPr>
        <p:spPr bwMode="auto">
          <a:xfrm>
            <a:off x="7191375" y="5254625"/>
            <a:ext cx="11874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Workpiece</a:t>
            </a:r>
          </a:p>
        </p:txBody>
      </p:sp>
      <p:sp>
        <p:nvSpPr>
          <p:cNvPr id="32851" name="Freeform 83"/>
          <p:cNvSpPr>
            <a:spLocks/>
          </p:cNvSpPr>
          <p:nvPr/>
        </p:nvSpPr>
        <p:spPr bwMode="auto">
          <a:xfrm>
            <a:off x="6684963" y="4683125"/>
            <a:ext cx="52387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1"/>
              </a:cxn>
              <a:cxn ang="0">
                <a:pos x="23" y="77"/>
              </a:cxn>
              <a:cxn ang="0">
                <a:pos x="27" y="109"/>
              </a:cxn>
              <a:cxn ang="0">
                <a:pos x="32" y="140"/>
              </a:cxn>
              <a:cxn ang="0">
                <a:pos x="32" y="187"/>
              </a:cxn>
              <a:cxn ang="0">
                <a:pos x="27" y="203"/>
              </a:cxn>
            </a:cxnLst>
            <a:rect l="0" t="0" r="r" b="b"/>
            <a:pathLst>
              <a:path w="33" h="204">
                <a:moveTo>
                  <a:pt x="0" y="0"/>
                </a:moveTo>
                <a:lnTo>
                  <a:pt x="9" y="31"/>
                </a:lnTo>
                <a:lnTo>
                  <a:pt x="23" y="77"/>
                </a:lnTo>
                <a:lnTo>
                  <a:pt x="27" y="109"/>
                </a:lnTo>
                <a:lnTo>
                  <a:pt x="32" y="140"/>
                </a:lnTo>
                <a:lnTo>
                  <a:pt x="32" y="187"/>
                </a:lnTo>
                <a:lnTo>
                  <a:pt x="27" y="203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52" name="Rectangle 84"/>
          <p:cNvSpPr>
            <a:spLocks noChangeArrowheads="1"/>
          </p:cNvSpPr>
          <p:nvPr/>
        </p:nvSpPr>
        <p:spPr bwMode="auto">
          <a:xfrm>
            <a:off x="6899275" y="4646613"/>
            <a:ext cx="1712913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Clearance Angle</a:t>
            </a:r>
          </a:p>
        </p:txBody>
      </p:sp>
      <p:sp>
        <p:nvSpPr>
          <p:cNvPr id="32853" name="Rectangle 85"/>
          <p:cNvSpPr>
            <a:spLocks noChangeArrowheads="1"/>
          </p:cNvSpPr>
          <p:nvPr/>
        </p:nvSpPr>
        <p:spPr bwMode="auto">
          <a:xfrm>
            <a:off x="2598738" y="4684713"/>
            <a:ext cx="13208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Shear Angle</a:t>
            </a:r>
          </a:p>
        </p:txBody>
      </p:sp>
      <p:sp>
        <p:nvSpPr>
          <p:cNvPr id="32854" name="Freeform 86"/>
          <p:cNvSpPr>
            <a:spLocks/>
          </p:cNvSpPr>
          <p:nvPr/>
        </p:nvSpPr>
        <p:spPr bwMode="auto">
          <a:xfrm>
            <a:off x="4984750" y="1952625"/>
            <a:ext cx="238125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0"/>
              </a:cxn>
              <a:cxn ang="0">
                <a:pos x="137" y="32"/>
              </a:cxn>
              <a:cxn ang="0">
                <a:pos x="124" y="64"/>
              </a:cxn>
              <a:cxn ang="0">
                <a:pos x="0" y="0"/>
              </a:cxn>
            </a:cxnLst>
            <a:rect l="0" t="0" r="r" b="b"/>
            <a:pathLst>
              <a:path w="150" h="65">
                <a:moveTo>
                  <a:pt x="0" y="0"/>
                </a:moveTo>
                <a:lnTo>
                  <a:pt x="149" y="0"/>
                </a:lnTo>
                <a:lnTo>
                  <a:pt x="137" y="32"/>
                </a:lnTo>
                <a:lnTo>
                  <a:pt x="124" y="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55" name="Freeform 87"/>
          <p:cNvSpPr>
            <a:spLocks/>
          </p:cNvSpPr>
          <p:nvPr/>
        </p:nvSpPr>
        <p:spPr bwMode="auto">
          <a:xfrm>
            <a:off x="5662613" y="2066925"/>
            <a:ext cx="258762" cy="120650"/>
          </a:xfrm>
          <a:custGeom>
            <a:avLst/>
            <a:gdLst/>
            <a:ahLst/>
            <a:cxnLst>
              <a:cxn ang="0">
                <a:pos x="162" y="75"/>
              </a:cxn>
              <a:cxn ang="0">
                <a:pos x="0" y="65"/>
              </a:cxn>
              <a:cxn ang="0">
                <a:pos x="12" y="33"/>
              </a:cxn>
              <a:cxn ang="0">
                <a:pos x="25" y="0"/>
              </a:cxn>
              <a:cxn ang="0">
                <a:pos x="162" y="75"/>
              </a:cxn>
            </a:cxnLst>
            <a:rect l="0" t="0" r="r" b="b"/>
            <a:pathLst>
              <a:path w="163" h="76">
                <a:moveTo>
                  <a:pt x="162" y="75"/>
                </a:moveTo>
                <a:lnTo>
                  <a:pt x="0" y="65"/>
                </a:lnTo>
                <a:lnTo>
                  <a:pt x="12" y="33"/>
                </a:lnTo>
                <a:lnTo>
                  <a:pt x="25" y="0"/>
                </a:lnTo>
                <a:lnTo>
                  <a:pt x="162" y="7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>
            <a:off x="5175250" y="2003425"/>
            <a:ext cx="515938" cy="133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2857" name="Group 89"/>
          <p:cNvGrpSpPr>
            <a:grpSpLocks/>
          </p:cNvGrpSpPr>
          <p:nvPr/>
        </p:nvGrpSpPr>
        <p:grpSpPr bwMode="auto">
          <a:xfrm>
            <a:off x="5383213" y="1720850"/>
            <a:ext cx="368300" cy="344488"/>
            <a:chOff x="3391" y="1084"/>
            <a:chExt cx="232" cy="217"/>
          </a:xfrm>
        </p:grpSpPr>
        <p:sp>
          <p:nvSpPr>
            <p:cNvPr id="32858" name="Rectangle 90"/>
            <p:cNvSpPr>
              <a:spLocks noChangeArrowheads="1"/>
            </p:cNvSpPr>
            <p:nvPr/>
          </p:nvSpPr>
          <p:spPr bwMode="auto">
            <a:xfrm>
              <a:off x="3391" y="1084"/>
              <a:ext cx="156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2859" name="Rectangle 91"/>
            <p:cNvSpPr>
              <a:spLocks noChangeArrowheads="1"/>
            </p:cNvSpPr>
            <p:nvPr/>
          </p:nvSpPr>
          <p:spPr bwMode="auto">
            <a:xfrm>
              <a:off x="3457" y="1122"/>
              <a:ext cx="166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2860" name="Rectangle 92"/>
          <p:cNvSpPr>
            <a:spLocks noChangeArrowheads="1"/>
          </p:cNvSpPr>
          <p:nvPr/>
        </p:nvSpPr>
        <p:spPr bwMode="auto">
          <a:xfrm>
            <a:off x="404813" y="3754438"/>
            <a:ext cx="12763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depth of cut</a:t>
            </a:r>
          </a:p>
        </p:txBody>
      </p:sp>
      <p:sp>
        <p:nvSpPr>
          <p:cNvPr id="32861" name="Rectangle 93"/>
          <p:cNvSpPr>
            <a:spLocks noChangeArrowheads="1"/>
          </p:cNvSpPr>
          <p:nvPr/>
        </p:nvSpPr>
        <p:spPr bwMode="auto">
          <a:xfrm>
            <a:off x="3325813" y="1758950"/>
            <a:ext cx="15367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Chip thickness</a:t>
            </a:r>
          </a:p>
        </p:txBody>
      </p:sp>
      <p:sp>
        <p:nvSpPr>
          <p:cNvPr id="32862" name="Rectangle 94"/>
          <p:cNvSpPr>
            <a:spLocks noChangeArrowheads="1"/>
          </p:cNvSpPr>
          <p:nvPr/>
        </p:nvSpPr>
        <p:spPr bwMode="auto">
          <a:xfrm>
            <a:off x="6505575" y="3316288"/>
            <a:ext cx="6159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Tool</a:t>
            </a:r>
          </a:p>
        </p:txBody>
      </p:sp>
      <p:sp>
        <p:nvSpPr>
          <p:cNvPr id="32863" name="Freeform 95"/>
          <p:cNvSpPr>
            <a:spLocks/>
          </p:cNvSpPr>
          <p:nvPr/>
        </p:nvSpPr>
        <p:spPr bwMode="auto">
          <a:xfrm>
            <a:off x="7138988" y="2274888"/>
            <a:ext cx="238125" cy="10318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49" y="0"/>
              </a:cxn>
              <a:cxn ang="0">
                <a:pos x="149" y="32"/>
              </a:cxn>
              <a:cxn ang="0">
                <a:pos x="149" y="64"/>
              </a:cxn>
              <a:cxn ang="0">
                <a:pos x="0" y="32"/>
              </a:cxn>
            </a:cxnLst>
            <a:rect l="0" t="0" r="r" b="b"/>
            <a:pathLst>
              <a:path w="150" h="65">
                <a:moveTo>
                  <a:pt x="0" y="32"/>
                </a:moveTo>
                <a:lnTo>
                  <a:pt x="149" y="0"/>
                </a:lnTo>
                <a:lnTo>
                  <a:pt x="149" y="32"/>
                </a:lnTo>
                <a:lnTo>
                  <a:pt x="149" y="64"/>
                </a:lnTo>
                <a:lnTo>
                  <a:pt x="0" y="3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4" name="Line 96"/>
          <p:cNvSpPr>
            <a:spLocks noChangeShapeType="1"/>
          </p:cNvSpPr>
          <p:nvPr/>
        </p:nvSpPr>
        <p:spPr bwMode="auto">
          <a:xfrm>
            <a:off x="7388225" y="2344738"/>
            <a:ext cx="11303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5" name="Rectangle 97"/>
          <p:cNvSpPr>
            <a:spLocks noChangeArrowheads="1"/>
          </p:cNvSpPr>
          <p:nvPr/>
        </p:nvSpPr>
        <p:spPr bwMode="auto">
          <a:xfrm>
            <a:off x="7835900" y="1949450"/>
            <a:ext cx="11938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Velocity V</a:t>
            </a:r>
          </a:p>
        </p:txBody>
      </p:sp>
      <p:sp>
        <p:nvSpPr>
          <p:cNvPr id="32866" name="Freeform 98"/>
          <p:cNvSpPr>
            <a:spLocks/>
          </p:cNvSpPr>
          <p:nvPr/>
        </p:nvSpPr>
        <p:spPr bwMode="auto">
          <a:xfrm>
            <a:off x="5946775" y="153511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7" name="Freeform 99"/>
          <p:cNvSpPr>
            <a:spLocks/>
          </p:cNvSpPr>
          <p:nvPr/>
        </p:nvSpPr>
        <p:spPr bwMode="auto">
          <a:xfrm>
            <a:off x="5162550" y="1409700"/>
            <a:ext cx="3411538" cy="3563938"/>
          </a:xfrm>
          <a:custGeom>
            <a:avLst/>
            <a:gdLst/>
            <a:ahLst/>
            <a:cxnLst>
              <a:cxn ang="0">
                <a:pos x="696" y="0"/>
              </a:cxn>
              <a:cxn ang="0">
                <a:pos x="0" y="2244"/>
              </a:cxn>
              <a:cxn ang="0">
                <a:pos x="2148" y="1824"/>
              </a:cxn>
              <a:cxn ang="0">
                <a:pos x="1932" y="1452"/>
              </a:cxn>
              <a:cxn ang="0">
                <a:pos x="1572" y="1104"/>
              </a:cxn>
              <a:cxn ang="0">
                <a:pos x="1344" y="744"/>
              </a:cxn>
              <a:cxn ang="0">
                <a:pos x="1092" y="504"/>
              </a:cxn>
              <a:cxn ang="0">
                <a:pos x="948" y="132"/>
              </a:cxn>
              <a:cxn ang="0">
                <a:pos x="696" y="0"/>
              </a:cxn>
            </a:cxnLst>
            <a:rect l="0" t="0" r="r" b="b"/>
            <a:pathLst>
              <a:path w="2149" h="2245">
                <a:moveTo>
                  <a:pt x="696" y="0"/>
                </a:moveTo>
                <a:lnTo>
                  <a:pt x="0" y="2244"/>
                </a:lnTo>
                <a:lnTo>
                  <a:pt x="2148" y="1824"/>
                </a:lnTo>
                <a:lnTo>
                  <a:pt x="1932" y="1452"/>
                </a:lnTo>
                <a:lnTo>
                  <a:pt x="1572" y="1104"/>
                </a:lnTo>
                <a:lnTo>
                  <a:pt x="1344" y="744"/>
                </a:lnTo>
                <a:lnTo>
                  <a:pt x="1092" y="504"/>
                </a:lnTo>
                <a:lnTo>
                  <a:pt x="948" y="132"/>
                </a:lnTo>
                <a:lnTo>
                  <a:pt x="696" y="0"/>
                </a:lnTo>
              </a:path>
            </a:pathLst>
          </a:custGeom>
          <a:pattFill prst="ltDnDiag">
            <a:fgClr>
              <a:schemeClr val="tx1"/>
            </a:fgClr>
            <a:bgClr>
              <a:schemeClr val="bg1"/>
            </a:bgClr>
          </a:pattFill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8" name="Line 100"/>
          <p:cNvSpPr>
            <a:spLocks noChangeShapeType="1"/>
          </p:cNvSpPr>
          <p:nvPr/>
        </p:nvSpPr>
        <p:spPr bwMode="auto">
          <a:xfrm flipV="1">
            <a:off x="4124325" y="1781175"/>
            <a:ext cx="914400" cy="28892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9" name="Rectangle 101"/>
          <p:cNvSpPr>
            <a:spLocks noChangeArrowheads="1"/>
          </p:cNvSpPr>
          <p:nvPr/>
        </p:nvSpPr>
        <p:spPr bwMode="auto">
          <a:xfrm>
            <a:off x="6346825" y="3265488"/>
            <a:ext cx="649288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tool</a:t>
            </a:r>
          </a:p>
        </p:txBody>
      </p:sp>
      <p:sp>
        <p:nvSpPr>
          <p:cNvPr id="51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124200" y="6245225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/>
              <a:t>Orthogonal Cutting</a:t>
            </a: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714500"/>
            <a:ext cx="1714500" cy="102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1854200"/>
            <a:ext cx="28067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2560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02200" y="1828800"/>
          <a:ext cx="3732213" cy="2438400"/>
        </p:xfrm>
        <a:graphic>
          <a:graphicData uri="http://schemas.openxmlformats.org/presentationml/2006/ole">
            <p:oleObj spid="_x0000_s60419" name="Equation" r:id="rId5" imgW="1905000" imgH="1247775" progId="Equation">
              <p:embed/>
            </p:oleObj>
          </a:graphicData>
        </a:graphic>
      </p:graphicFrame>
      <p:pic>
        <p:nvPicPr>
          <p:cNvPr id="25607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900" y="4483100"/>
            <a:ext cx="2163763" cy="123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4500" y="4711700"/>
            <a:ext cx="22352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4900" y="4572000"/>
            <a:ext cx="2281238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124200" y="6457950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25701435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Freeform 4"/>
          <p:cNvSpPr>
            <a:spLocks/>
          </p:cNvSpPr>
          <p:nvPr/>
        </p:nvSpPr>
        <p:spPr bwMode="auto">
          <a:xfrm>
            <a:off x="5653088" y="711200"/>
            <a:ext cx="3309937" cy="3106738"/>
          </a:xfrm>
          <a:custGeom>
            <a:avLst/>
            <a:gdLst/>
            <a:ahLst/>
            <a:cxnLst>
              <a:cxn ang="0">
                <a:pos x="675" y="0"/>
              </a:cxn>
              <a:cxn ang="0">
                <a:pos x="0" y="1956"/>
              </a:cxn>
              <a:cxn ang="0">
                <a:pos x="2084" y="1590"/>
              </a:cxn>
              <a:cxn ang="0">
                <a:pos x="1874" y="1266"/>
              </a:cxn>
              <a:cxn ang="0">
                <a:pos x="1525" y="962"/>
              </a:cxn>
              <a:cxn ang="0">
                <a:pos x="1304" y="649"/>
              </a:cxn>
              <a:cxn ang="0">
                <a:pos x="1059" y="439"/>
              </a:cxn>
              <a:cxn ang="0">
                <a:pos x="920" y="115"/>
              </a:cxn>
              <a:cxn ang="0">
                <a:pos x="675" y="0"/>
              </a:cxn>
            </a:cxnLst>
            <a:rect l="0" t="0" r="r" b="b"/>
            <a:pathLst>
              <a:path w="2085" h="1957">
                <a:moveTo>
                  <a:pt x="675" y="0"/>
                </a:moveTo>
                <a:lnTo>
                  <a:pt x="0" y="1956"/>
                </a:lnTo>
                <a:lnTo>
                  <a:pt x="2084" y="1590"/>
                </a:lnTo>
                <a:lnTo>
                  <a:pt x="1874" y="1266"/>
                </a:lnTo>
                <a:lnTo>
                  <a:pt x="1525" y="962"/>
                </a:lnTo>
                <a:lnTo>
                  <a:pt x="1304" y="649"/>
                </a:lnTo>
                <a:lnTo>
                  <a:pt x="1059" y="439"/>
                </a:lnTo>
                <a:lnTo>
                  <a:pt x="920" y="115"/>
                </a:lnTo>
                <a:lnTo>
                  <a:pt x="675" y="0"/>
                </a:lnTo>
              </a:path>
            </a:pathLst>
          </a:custGeom>
          <a:pattFill prst="ltDnDiag">
            <a:fgClr>
              <a:schemeClr val="tx1"/>
            </a:fgClr>
            <a:bgClr>
              <a:schemeClr val="bg1"/>
            </a:bgClr>
          </a:pattFill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04025" y="2109788"/>
            <a:ext cx="649288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tool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92100" y="328613"/>
            <a:ext cx="4162425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92000"/>
              </a:lnSpc>
            </a:pPr>
            <a:r>
              <a:rPr lang="en-US" sz="4400"/>
              <a:t>Cutting Ratio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>
                <a:solidFill>
                  <a:schemeClr val="tx2"/>
                </a:solidFill>
              </a:rPr>
              <a:t>(or chip thicknes ratio)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33799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338" y="5008563"/>
            <a:ext cx="4897437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5876925"/>
            <a:ext cx="537051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462463" y="3524250"/>
            <a:ext cx="315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019675" y="3078163"/>
            <a:ext cx="30321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159375" y="3213100"/>
            <a:ext cx="296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217613" y="4941888"/>
            <a:ext cx="74771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1165225" y="3297238"/>
            <a:ext cx="32575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19600" y="3309938"/>
            <a:ext cx="1181100" cy="5445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4408488" y="1339850"/>
            <a:ext cx="655637" cy="19700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3954463" y="3886200"/>
            <a:ext cx="1577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4438650" y="3303588"/>
            <a:ext cx="123348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5557838" y="3854450"/>
            <a:ext cx="312578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960813" y="3322638"/>
            <a:ext cx="0" cy="571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2" name="Arc 20"/>
          <p:cNvSpPr>
            <a:spLocks/>
          </p:cNvSpPr>
          <p:nvPr/>
        </p:nvSpPr>
        <p:spPr bwMode="auto">
          <a:xfrm>
            <a:off x="4951413" y="3629025"/>
            <a:ext cx="85725" cy="238125"/>
          </a:xfrm>
          <a:custGeom>
            <a:avLst/>
            <a:gdLst>
              <a:gd name="G0" fmla="+- 21600 0 0"/>
              <a:gd name="G1" fmla="+- 21596 0 0"/>
              <a:gd name="G2" fmla="+- 21600 0 0"/>
              <a:gd name="T0" fmla="*/ 0 w 21600"/>
              <a:gd name="T1" fmla="*/ 21596 h 21596"/>
              <a:gd name="T2" fmla="*/ 21200 w 21600"/>
              <a:gd name="T3" fmla="*/ 0 h 21596"/>
              <a:gd name="T4" fmla="*/ 21600 w 21600"/>
              <a:gd name="T5" fmla="*/ 21596 h 2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6" fill="none" extrusionOk="0">
                <a:moveTo>
                  <a:pt x="0" y="21596"/>
                </a:moveTo>
                <a:cubicBezTo>
                  <a:pt x="0" y="9822"/>
                  <a:pt x="9428" y="217"/>
                  <a:pt x="21199" y="-1"/>
                </a:cubicBezTo>
              </a:path>
              <a:path w="21600" h="21596" stroke="0" extrusionOk="0">
                <a:moveTo>
                  <a:pt x="0" y="21596"/>
                </a:moveTo>
                <a:cubicBezTo>
                  <a:pt x="0" y="9822"/>
                  <a:pt x="9428" y="217"/>
                  <a:pt x="21199" y="-1"/>
                </a:cubicBezTo>
                <a:lnTo>
                  <a:pt x="21600" y="21596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541713" y="3325813"/>
            <a:ext cx="303212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3638550" y="347186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5537200" y="3621088"/>
            <a:ext cx="26988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5521325" y="3717925"/>
            <a:ext cx="136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3806825" y="2392363"/>
            <a:ext cx="7858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(f-a)</a:t>
            </a:r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4664075" y="3284538"/>
            <a:ext cx="112713" cy="157162"/>
          </a:xfrm>
          <a:custGeom>
            <a:avLst/>
            <a:gdLst/>
            <a:ahLst/>
            <a:cxnLst>
              <a:cxn ang="0">
                <a:pos x="70" y="98"/>
              </a:cxn>
              <a:cxn ang="0">
                <a:pos x="0" y="17"/>
              </a:cxn>
              <a:cxn ang="0">
                <a:pos x="17" y="8"/>
              </a:cxn>
              <a:cxn ang="0">
                <a:pos x="52" y="0"/>
              </a:cxn>
              <a:cxn ang="0">
                <a:pos x="70" y="98"/>
              </a:cxn>
            </a:cxnLst>
            <a:rect l="0" t="0" r="r" b="b"/>
            <a:pathLst>
              <a:path w="71" h="99">
                <a:moveTo>
                  <a:pt x="70" y="98"/>
                </a:moveTo>
                <a:lnTo>
                  <a:pt x="0" y="17"/>
                </a:lnTo>
                <a:lnTo>
                  <a:pt x="17" y="8"/>
                </a:lnTo>
                <a:lnTo>
                  <a:pt x="52" y="0"/>
                </a:lnTo>
                <a:lnTo>
                  <a:pt x="70" y="9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4379913" y="2798763"/>
            <a:ext cx="344487" cy="544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5386388" y="3860800"/>
            <a:ext cx="3683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097338" y="2967038"/>
            <a:ext cx="3540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033963" y="1841500"/>
            <a:ext cx="85407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500" b="1">
                <a:solidFill>
                  <a:srgbClr val="000000"/>
                </a:solidFill>
                <a:latin typeface="Times New Roman" pitchFamily="18" charset="0"/>
              </a:rPr>
              <a:t>Chip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2662238" y="4095750"/>
            <a:ext cx="166528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500" b="1">
                <a:solidFill>
                  <a:srgbClr val="000000"/>
                </a:solidFill>
                <a:latin typeface="Times New Roman" pitchFamily="18" charset="0"/>
              </a:rPr>
              <a:t>Workpiece</a:t>
            </a: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1203325" y="3335338"/>
            <a:ext cx="239713" cy="162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74"/>
              </a:cxn>
              <a:cxn ang="0">
                <a:pos x="150" y="221"/>
              </a:cxn>
              <a:cxn ang="0">
                <a:pos x="53" y="465"/>
              </a:cxn>
              <a:cxn ang="0">
                <a:pos x="62" y="645"/>
              </a:cxn>
              <a:cxn ang="0">
                <a:pos x="106" y="808"/>
              </a:cxn>
              <a:cxn ang="0">
                <a:pos x="44" y="980"/>
              </a:cxn>
              <a:cxn ang="0">
                <a:pos x="27" y="1021"/>
              </a:cxn>
            </a:cxnLst>
            <a:rect l="0" t="0" r="r" b="b"/>
            <a:pathLst>
              <a:path w="151" h="1022">
                <a:moveTo>
                  <a:pt x="0" y="0"/>
                </a:moveTo>
                <a:lnTo>
                  <a:pt x="132" y="74"/>
                </a:lnTo>
                <a:lnTo>
                  <a:pt x="150" y="221"/>
                </a:lnTo>
                <a:lnTo>
                  <a:pt x="53" y="465"/>
                </a:lnTo>
                <a:lnTo>
                  <a:pt x="62" y="645"/>
                </a:lnTo>
                <a:lnTo>
                  <a:pt x="106" y="808"/>
                </a:lnTo>
                <a:lnTo>
                  <a:pt x="44" y="980"/>
                </a:lnTo>
                <a:lnTo>
                  <a:pt x="27" y="1021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8680450" y="3867150"/>
            <a:ext cx="225425" cy="1076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49"/>
              </a:cxn>
              <a:cxn ang="0">
                <a:pos x="141" y="147"/>
              </a:cxn>
              <a:cxn ang="0">
                <a:pos x="53" y="310"/>
              </a:cxn>
              <a:cxn ang="0">
                <a:pos x="62" y="432"/>
              </a:cxn>
              <a:cxn ang="0">
                <a:pos x="97" y="539"/>
              </a:cxn>
              <a:cxn ang="0">
                <a:pos x="44" y="653"/>
              </a:cxn>
              <a:cxn ang="0">
                <a:pos x="26" y="677"/>
              </a:cxn>
            </a:cxnLst>
            <a:rect l="0" t="0" r="r" b="b"/>
            <a:pathLst>
              <a:path w="142" h="678">
                <a:moveTo>
                  <a:pt x="0" y="0"/>
                </a:moveTo>
                <a:lnTo>
                  <a:pt x="123" y="49"/>
                </a:lnTo>
                <a:lnTo>
                  <a:pt x="141" y="147"/>
                </a:lnTo>
                <a:lnTo>
                  <a:pt x="53" y="310"/>
                </a:lnTo>
                <a:lnTo>
                  <a:pt x="62" y="432"/>
                </a:lnTo>
                <a:lnTo>
                  <a:pt x="97" y="539"/>
                </a:lnTo>
                <a:lnTo>
                  <a:pt x="44" y="653"/>
                </a:lnTo>
                <a:lnTo>
                  <a:pt x="26" y="677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6" name="Freeform 34"/>
          <p:cNvSpPr>
            <a:spLocks/>
          </p:cNvSpPr>
          <p:nvPr/>
        </p:nvSpPr>
        <p:spPr bwMode="auto">
          <a:xfrm>
            <a:off x="5019675" y="80486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6254750" y="118586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5570538" y="1676400"/>
            <a:ext cx="744537" cy="216693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00325" y="1066800"/>
            <a:ext cx="365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54225" y="341313"/>
            <a:ext cx="641985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 eaLnBrk="0" hangingPunct="0">
              <a:lnSpc>
                <a:spcPct val="85000"/>
              </a:lnSpc>
            </a:pPr>
            <a:r>
              <a:rPr lang="en-US" sz="3700" b="1">
                <a:latin typeface="Times New Roman" pitchFamily="18" charset="0"/>
              </a:rPr>
              <a:t>Experimental Determination of</a:t>
            </a:r>
          </a:p>
          <a:p>
            <a:pPr algn="ctr" defTabSz="933450" eaLnBrk="0" hangingPunct="0">
              <a:lnSpc>
                <a:spcPct val="85000"/>
              </a:lnSpc>
            </a:pPr>
            <a:r>
              <a:rPr lang="en-US" sz="3700" b="1">
                <a:latin typeface="Times New Roman" pitchFamily="18" charset="0"/>
              </a:rPr>
              <a:t>Cutting Ratio</a:t>
            </a:r>
            <a:r>
              <a:rPr lang="en-US" sz="37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48200" y="2189163"/>
            <a:ext cx="4343400" cy="16779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Shear angle </a:t>
            </a:r>
            <a:r>
              <a:rPr lang="en-US" sz="2400" b="1">
                <a:latin typeface="Symbol" pitchFamily="18" charset="2"/>
              </a:rPr>
              <a:t>f</a:t>
            </a:r>
            <a:r>
              <a:rPr lang="en-US" sz="2400" b="1">
                <a:latin typeface="Times New Roman" pitchFamily="18" charset="0"/>
              </a:rPr>
              <a:t> may be obtained 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either from photo-micrographs 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or assume volume continuity 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(no chip density change):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pic>
        <p:nvPicPr>
          <p:cNvPr id="34823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7812088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288" y="5448300"/>
            <a:ext cx="400367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592388" y="6373813"/>
            <a:ext cx="503872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8000"/>
              </a:lnSpc>
            </a:pPr>
            <a:r>
              <a:rPr lang="en-US" b="1">
                <a:latin typeface="Times New Roman" pitchFamily="18" charset="0"/>
              </a:rPr>
              <a:t>i.e. Measure length of chips (easier than thickness)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1262063" y="3544888"/>
            <a:ext cx="600075" cy="312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728663" y="3298825"/>
            <a:ext cx="585787" cy="298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774700" y="3595688"/>
            <a:ext cx="98425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1" y="17"/>
              </a:cxn>
              <a:cxn ang="0">
                <a:pos x="52" y="25"/>
              </a:cxn>
              <a:cxn ang="0">
                <a:pos x="44" y="41"/>
              </a:cxn>
              <a:cxn ang="0">
                <a:pos x="0" y="0"/>
              </a:cxn>
            </a:cxnLst>
            <a:rect l="0" t="0" r="r" b="b"/>
            <a:pathLst>
              <a:path w="62" h="42">
                <a:moveTo>
                  <a:pt x="0" y="0"/>
                </a:moveTo>
                <a:lnTo>
                  <a:pt x="0" y="0"/>
                </a:lnTo>
                <a:lnTo>
                  <a:pt x="61" y="17"/>
                </a:lnTo>
                <a:lnTo>
                  <a:pt x="52" y="25"/>
                </a:lnTo>
                <a:lnTo>
                  <a:pt x="44" y="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>
            <a:off x="1177925" y="3790950"/>
            <a:ext cx="114300" cy="65088"/>
          </a:xfrm>
          <a:custGeom>
            <a:avLst/>
            <a:gdLst/>
            <a:ahLst/>
            <a:cxnLst>
              <a:cxn ang="0">
                <a:pos x="71" y="40"/>
              </a:cxn>
              <a:cxn ang="0">
                <a:pos x="71" y="40"/>
              </a:cxn>
              <a:cxn ang="0">
                <a:pos x="0" y="24"/>
              </a:cxn>
              <a:cxn ang="0">
                <a:pos x="18" y="16"/>
              </a:cxn>
              <a:cxn ang="0">
                <a:pos x="18" y="0"/>
              </a:cxn>
              <a:cxn ang="0">
                <a:pos x="71" y="40"/>
              </a:cxn>
            </a:cxnLst>
            <a:rect l="0" t="0" r="r" b="b"/>
            <a:pathLst>
              <a:path w="72" h="41">
                <a:moveTo>
                  <a:pt x="71" y="40"/>
                </a:moveTo>
                <a:lnTo>
                  <a:pt x="71" y="40"/>
                </a:lnTo>
                <a:lnTo>
                  <a:pt x="0" y="24"/>
                </a:lnTo>
                <a:lnTo>
                  <a:pt x="18" y="16"/>
                </a:lnTo>
                <a:lnTo>
                  <a:pt x="18" y="0"/>
                </a:lnTo>
                <a:lnTo>
                  <a:pt x="71" y="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2147888" y="3416300"/>
            <a:ext cx="44450" cy="920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0"/>
              </a:cxn>
              <a:cxn ang="0">
                <a:pos x="27" y="57"/>
              </a:cxn>
              <a:cxn ang="0">
                <a:pos x="9" y="57"/>
              </a:cxn>
              <a:cxn ang="0">
                <a:pos x="0" y="57"/>
              </a:cxn>
              <a:cxn ang="0">
                <a:pos x="9" y="0"/>
              </a:cxn>
            </a:cxnLst>
            <a:rect l="0" t="0" r="r" b="b"/>
            <a:pathLst>
              <a:path w="28" h="58">
                <a:moveTo>
                  <a:pt x="9" y="0"/>
                </a:moveTo>
                <a:lnTo>
                  <a:pt x="9" y="0"/>
                </a:lnTo>
                <a:lnTo>
                  <a:pt x="27" y="57"/>
                </a:lnTo>
                <a:lnTo>
                  <a:pt x="9" y="57"/>
                </a:lnTo>
                <a:lnTo>
                  <a:pt x="0" y="57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2147888" y="3571875"/>
            <a:ext cx="44450" cy="92075"/>
          </a:xfrm>
          <a:custGeom>
            <a:avLst/>
            <a:gdLst/>
            <a:ahLst/>
            <a:cxnLst>
              <a:cxn ang="0">
                <a:pos x="9" y="57"/>
              </a:cxn>
              <a:cxn ang="0">
                <a:pos x="9" y="57"/>
              </a:cxn>
              <a:cxn ang="0">
                <a:pos x="0" y="0"/>
              </a:cxn>
              <a:cxn ang="0">
                <a:pos x="9" y="0"/>
              </a:cxn>
              <a:cxn ang="0">
                <a:pos x="27" y="0"/>
              </a:cxn>
              <a:cxn ang="0">
                <a:pos x="9" y="57"/>
              </a:cxn>
            </a:cxnLst>
            <a:rect l="0" t="0" r="r" b="b"/>
            <a:pathLst>
              <a:path w="28" h="58">
                <a:moveTo>
                  <a:pt x="9" y="57"/>
                </a:moveTo>
                <a:lnTo>
                  <a:pt x="9" y="57"/>
                </a:lnTo>
                <a:lnTo>
                  <a:pt x="0" y="0"/>
                </a:lnTo>
                <a:lnTo>
                  <a:pt x="9" y="0"/>
                </a:lnTo>
                <a:lnTo>
                  <a:pt x="27" y="0"/>
                </a:lnTo>
                <a:lnTo>
                  <a:pt x="9" y="5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2173288" y="3506788"/>
            <a:ext cx="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3" name="Freeform 17"/>
          <p:cNvSpPr>
            <a:spLocks/>
          </p:cNvSpPr>
          <p:nvPr/>
        </p:nvSpPr>
        <p:spPr bwMode="auto">
          <a:xfrm>
            <a:off x="2768600" y="2882900"/>
            <a:ext cx="98425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1" y="0"/>
              </a:cxn>
              <a:cxn ang="0">
                <a:pos x="61" y="17"/>
              </a:cxn>
              <a:cxn ang="0">
                <a:pos x="53" y="33"/>
              </a:cxn>
              <a:cxn ang="0">
                <a:pos x="0" y="0"/>
              </a:cxn>
            </a:cxnLst>
            <a:rect l="0" t="0" r="r" b="b"/>
            <a:pathLst>
              <a:path w="62" h="34">
                <a:moveTo>
                  <a:pt x="0" y="0"/>
                </a:moveTo>
                <a:lnTo>
                  <a:pt x="0" y="0"/>
                </a:lnTo>
                <a:lnTo>
                  <a:pt x="61" y="0"/>
                </a:lnTo>
                <a:lnTo>
                  <a:pt x="61" y="17"/>
                </a:lnTo>
                <a:lnTo>
                  <a:pt x="53" y="3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4" name="Freeform 18"/>
          <p:cNvSpPr>
            <a:spLocks/>
          </p:cNvSpPr>
          <p:nvPr/>
        </p:nvSpPr>
        <p:spPr bwMode="auto">
          <a:xfrm>
            <a:off x="2990850" y="2922588"/>
            <a:ext cx="114300" cy="53975"/>
          </a:xfrm>
          <a:custGeom>
            <a:avLst/>
            <a:gdLst/>
            <a:ahLst/>
            <a:cxnLst>
              <a:cxn ang="0">
                <a:pos x="71" y="33"/>
              </a:cxn>
              <a:cxn ang="0">
                <a:pos x="71" y="33"/>
              </a:cxn>
              <a:cxn ang="0">
                <a:pos x="0" y="33"/>
              </a:cxn>
              <a:cxn ang="0">
                <a:pos x="9" y="16"/>
              </a:cxn>
              <a:cxn ang="0">
                <a:pos x="18" y="0"/>
              </a:cxn>
              <a:cxn ang="0">
                <a:pos x="71" y="33"/>
              </a:cxn>
            </a:cxnLst>
            <a:rect l="0" t="0" r="r" b="b"/>
            <a:pathLst>
              <a:path w="72" h="34">
                <a:moveTo>
                  <a:pt x="71" y="33"/>
                </a:moveTo>
                <a:lnTo>
                  <a:pt x="71" y="33"/>
                </a:lnTo>
                <a:lnTo>
                  <a:pt x="0" y="33"/>
                </a:lnTo>
                <a:lnTo>
                  <a:pt x="9" y="16"/>
                </a:lnTo>
                <a:lnTo>
                  <a:pt x="18" y="0"/>
                </a:lnTo>
                <a:lnTo>
                  <a:pt x="71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852738" y="2903538"/>
            <a:ext cx="1397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2614613" y="2819400"/>
            <a:ext cx="114300" cy="52388"/>
          </a:xfrm>
          <a:custGeom>
            <a:avLst/>
            <a:gdLst/>
            <a:ahLst/>
            <a:cxnLst>
              <a:cxn ang="0">
                <a:pos x="71" y="32"/>
              </a:cxn>
              <a:cxn ang="0">
                <a:pos x="71" y="32"/>
              </a:cxn>
              <a:cxn ang="0">
                <a:pos x="0" y="24"/>
              </a:cxn>
              <a:cxn ang="0">
                <a:pos x="9" y="8"/>
              </a:cxn>
              <a:cxn ang="0">
                <a:pos x="18" y="0"/>
              </a:cxn>
              <a:cxn ang="0">
                <a:pos x="71" y="32"/>
              </a:cxn>
            </a:cxnLst>
            <a:rect l="0" t="0" r="r" b="b"/>
            <a:pathLst>
              <a:path w="72" h="33">
                <a:moveTo>
                  <a:pt x="71" y="32"/>
                </a:moveTo>
                <a:lnTo>
                  <a:pt x="71" y="32"/>
                </a:lnTo>
                <a:lnTo>
                  <a:pt x="0" y="24"/>
                </a:lnTo>
                <a:lnTo>
                  <a:pt x="9" y="8"/>
                </a:lnTo>
                <a:lnTo>
                  <a:pt x="18" y="0"/>
                </a:lnTo>
                <a:lnTo>
                  <a:pt x="71" y="3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2224088" y="2663825"/>
            <a:ext cx="100012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2" y="8"/>
              </a:cxn>
              <a:cxn ang="0">
                <a:pos x="53" y="24"/>
              </a:cxn>
              <a:cxn ang="0">
                <a:pos x="44" y="32"/>
              </a:cxn>
              <a:cxn ang="0">
                <a:pos x="0" y="0"/>
              </a:cxn>
            </a:cxnLst>
            <a:rect l="0" t="0" r="r" b="b"/>
            <a:pathLst>
              <a:path w="63" h="33">
                <a:moveTo>
                  <a:pt x="0" y="0"/>
                </a:moveTo>
                <a:lnTo>
                  <a:pt x="0" y="0"/>
                </a:lnTo>
                <a:lnTo>
                  <a:pt x="62" y="8"/>
                </a:lnTo>
                <a:lnTo>
                  <a:pt x="53" y="24"/>
                </a:lnTo>
                <a:lnTo>
                  <a:pt x="44" y="32"/>
                </a:lnTo>
                <a:lnTo>
                  <a:pt x="0" y="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 flipV="1">
            <a:off x="2293938" y="2695575"/>
            <a:ext cx="322262" cy="130175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 flipV="1">
            <a:off x="1893888" y="2289175"/>
            <a:ext cx="392112" cy="182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 flipV="1">
            <a:off x="1497013" y="2849563"/>
            <a:ext cx="392112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1843088" y="2290763"/>
            <a:ext cx="71437" cy="1047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4" y="0"/>
              </a:cxn>
              <a:cxn ang="0">
                <a:pos x="17" y="65"/>
              </a:cxn>
              <a:cxn ang="0">
                <a:pos x="9" y="57"/>
              </a:cxn>
              <a:cxn ang="0">
                <a:pos x="0" y="49"/>
              </a:cxn>
              <a:cxn ang="0">
                <a:pos x="44" y="0"/>
              </a:cxn>
            </a:cxnLst>
            <a:rect l="0" t="0" r="r" b="b"/>
            <a:pathLst>
              <a:path w="45" h="66">
                <a:moveTo>
                  <a:pt x="44" y="0"/>
                </a:moveTo>
                <a:lnTo>
                  <a:pt x="44" y="0"/>
                </a:lnTo>
                <a:lnTo>
                  <a:pt x="17" y="65"/>
                </a:lnTo>
                <a:lnTo>
                  <a:pt x="9" y="57"/>
                </a:lnTo>
                <a:lnTo>
                  <a:pt x="0" y="49"/>
                </a:lnTo>
                <a:lnTo>
                  <a:pt x="4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1579563" y="2790825"/>
            <a:ext cx="57150" cy="92075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0" y="57"/>
              </a:cxn>
              <a:cxn ang="0">
                <a:pos x="9" y="0"/>
              </a:cxn>
              <a:cxn ang="0">
                <a:pos x="26" y="8"/>
              </a:cxn>
              <a:cxn ang="0">
                <a:pos x="35" y="8"/>
              </a:cxn>
              <a:cxn ang="0">
                <a:pos x="0" y="57"/>
              </a:cxn>
            </a:cxnLst>
            <a:rect l="0" t="0" r="r" b="b"/>
            <a:pathLst>
              <a:path w="36" h="58">
                <a:moveTo>
                  <a:pt x="0" y="57"/>
                </a:moveTo>
                <a:lnTo>
                  <a:pt x="0" y="57"/>
                </a:lnTo>
                <a:lnTo>
                  <a:pt x="9" y="0"/>
                </a:lnTo>
                <a:lnTo>
                  <a:pt x="26" y="8"/>
                </a:lnTo>
                <a:lnTo>
                  <a:pt x="35" y="8"/>
                </a:lnTo>
                <a:lnTo>
                  <a:pt x="0" y="5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1587500" y="2317750"/>
            <a:ext cx="307975" cy="531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3816350" y="3233738"/>
            <a:ext cx="673100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5" name="Freeform 29"/>
          <p:cNvSpPr>
            <a:spLocks/>
          </p:cNvSpPr>
          <p:nvPr/>
        </p:nvSpPr>
        <p:spPr bwMode="auto">
          <a:xfrm>
            <a:off x="3916363" y="3721100"/>
            <a:ext cx="85725" cy="666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41"/>
              </a:cxn>
              <a:cxn ang="0">
                <a:pos x="36" y="0"/>
              </a:cxn>
              <a:cxn ang="0">
                <a:pos x="44" y="8"/>
              </a:cxn>
              <a:cxn ang="0">
                <a:pos x="53" y="25"/>
              </a:cxn>
              <a:cxn ang="0">
                <a:pos x="0" y="41"/>
              </a:cxn>
            </a:cxnLst>
            <a:rect l="0" t="0" r="r" b="b"/>
            <a:pathLst>
              <a:path w="54" h="42">
                <a:moveTo>
                  <a:pt x="0" y="41"/>
                </a:moveTo>
                <a:lnTo>
                  <a:pt x="0" y="41"/>
                </a:lnTo>
                <a:lnTo>
                  <a:pt x="36" y="0"/>
                </a:lnTo>
                <a:lnTo>
                  <a:pt x="44" y="8"/>
                </a:lnTo>
                <a:lnTo>
                  <a:pt x="53" y="25"/>
                </a:lnTo>
                <a:lnTo>
                  <a:pt x="0" y="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6" name="Freeform 30"/>
          <p:cNvSpPr>
            <a:spLocks/>
          </p:cNvSpPr>
          <p:nvPr/>
        </p:nvSpPr>
        <p:spPr bwMode="auto">
          <a:xfrm>
            <a:off x="4291013" y="3478213"/>
            <a:ext cx="98425" cy="6667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61" y="0"/>
              </a:cxn>
              <a:cxn ang="0">
                <a:pos x="9" y="41"/>
              </a:cxn>
              <a:cxn ang="0">
                <a:pos x="9" y="33"/>
              </a:cxn>
              <a:cxn ang="0">
                <a:pos x="0" y="17"/>
              </a:cxn>
              <a:cxn ang="0">
                <a:pos x="61" y="0"/>
              </a:cxn>
            </a:cxnLst>
            <a:rect l="0" t="0" r="r" b="b"/>
            <a:pathLst>
              <a:path w="62" h="42">
                <a:moveTo>
                  <a:pt x="61" y="0"/>
                </a:moveTo>
                <a:lnTo>
                  <a:pt x="61" y="0"/>
                </a:lnTo>
                <a:lnTo>
                  <a:pt x="9" y="41"/>
                </a:lnTo>
                <a:lnTo>
                  <a:pt x="9" y="33"/>
                </a:lnTo>
                <a:lnTo>
                  <a:pt x="0" y="17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V="1">
            <a:off x="3922713" y="3473450"/>
            <a:ext cx="471487" cy="306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779463" y="3709988"/>
            <a:ext cx="312737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w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2111375" y="3335338"/>
            <a:ext cx="2428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100513" y="3551238"/>
            <a:ext cx="2921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890588" y="3797300"/>
            <a:ext cx="234950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2192338" y="3416300"/>
            <a:ext cx="234950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4221163" y="3640138"/>
            <a:ext cx="234950" cy="20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34854" name="Group 38"/>
          <p:cNvGrpSpPr>
            <a:grpSpLocks/>
          </p:cNvGrpSpPr>
          <p:nvPr/>
        </p:nvGrpSpPr>
        <p:grpSpPr bwMode="auto">
          <a:xfrm>
            <a:off x="2214563" y="2693988"/>
            <a:ext cx="358775" cy="287337"/>
            <a:chOff x="1395" y="1697"/>
            <a:chExt cx="226" cy="181"/>
          </a:xfrm>
        </p:grpSpPr>
        <p:sp>
          <p:nvSpPr>
            <p:cNvPr id="34855" name="Rectangle 39"/>
            <p:cNvSpPr>
              <a:spLocks noChangeArrowheads="1"/>
            </p:cNvSpPr>
            <p:nvPr/>
          </p:nvSpPr>
          <p:spPr bwMode="auto">
            <a:xfrm>
              <a:off x="1395" y="1697"/>
              <a:ext cx="197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34856" name="Rectangle 40"/>
            <p:cNvSpPr>
              <a:spLocks noChangeArrowheads="1"/>
            </p:cNvSpPr>
            <p:nvPr/>
          </p:nvSpPr>
          <p:spPr bwMode="auto">
            <a:xfrm>
              <a:off x="1466" y="1725"/>
              <a:ext cx="15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grpSp>
        <p:nvGrpSpPr>
          <p:cNvPr id="34857" name="Group 41"/>
          <p:cNvGrpSpPr>
            <a:grpSpLocks/>
          </p:cNvGrpSpPr>
          <p:nvPr/>
        </p:nvGrpSpPr>
        <p:grpSpPr bwMode="auto">
          <a:xfrm>
            <a:off x="1466850" y="2339975"/>
            <a:ext cx="365125" cy="312738"/>
            <a:chOff x="924" y="1474"/>
            <a:chExt cx="230" cy="197"/>
          </a:xfrm>
        </p:grpSpPr>
        <p:sp>
          <p:nvSpPr>
            <p:cNvPr id="34858" name="Rectangle 42"/>
            <p:cNvSpPr>
              <a:spLocks noChangeArrowheads="1"/>
            </p:cNvSpPr>
            <p:nvPr/>
          </p:nvSpPr>
          <p:spPr bwMode="auto">
            <a:xfrm>
              <a:off x="924" y="1474"/>
              <a:ext cx="184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34859" name="Rectangle 43"/>
            <p:cNvSpPr>
              <a:spLocks noChangeArrowheads="1"/>
            </p:cNvSpPr>
            <p:nvPr/>
          </p:nvSpPr>
          <p:spPr bwMode="auto">
            <a:xfrm>
              <a:off x="999" y="1518"/>
              <a:ext cx="15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4860" name="Freeform 44"/>
          <p:cNvSpPr>
            <a:spLocks/>
          </p:cNvSpPr>
          <p:nvPr/>
        </p:nvSpPr>
        <p:spPr bwMode="auto">
          <a:xfrm>
            <a:off x="3236913" y="2393950"/>
            <a:ext cx="809625" cy="1112838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45" y="661"/>
              </a:cxn>
              <a:cxn ang="0">
                <a:pos x="509" y="416"/>
              </a:cxn>
              <a:cxn ang="0">
                <a:pos x="509" y="0"/>
              </a:cxn>
              <a:cxn ang="0">
                <a:pos x="169" y="139"/>
              </a:cxn>
              <a:cxn ang="0">
                <a:pos x="0" y="700"/>
              </a:cxn>
            </a:cxnLst>
            <a:rect l="0" t="0" r="r" b="b"/>
            <a:pathLst>
              <a:path w="510" h="701">
                <a:moveTo>
                  <a:pt x="0" y="700"/>
                </a:moveTo>
                <a:lnTo>
                  <a:pt x="45" y="661"/>
                </a:lnTo>
                <a:lnTo>
                  <a:pt x="509" y="416"/>
                </a:lnTo>
                <a:lnTo>
                  <a:pt x="509" y="0"/>
                </a:lnTo>
                <a:lnTo>
                  <a:pt x="169" y="139"/>
                </a:lnTo>
                <a:lnTo>
                  <a:pt x="0" y="70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1" name="Freeform 45"/>
          <p:cNvSpPr>
            <a:spLocks/>
          </p:cNvSpPr>
          <p:nvPr/>
        </p:nvSpPr>
        <p:spPr bwMode="auto">
          <a:xfrm>
            <a:off x="2305050" y="1892300"/>
            <a:ext cx="1751013" cy="733425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300" y="0"/>
              </a:cxn>
              <a:cxn ang="0">
                <a:pos x="1102" y="321"/>
              </a:cxn>
              <a:cxn ang="0">
                <a:pos x="763" y="461"/>
              </a:cxn>
              <a:cxn ang="0">
                <a:pos x="0" y="140"/>
              </a:cxn>
            </a:cxnLst>
            <a:rect l="0" t="0" r="r" b="b"/>
            <a:pathLst>
              <a:path w="1103" h="462">
                <a:moveTo>
                  <a:pt x="0" y="140"/>
                </a:moveTo>
                <a:lnTo>
                  <a:pt x="300" y="0"/>
                </a:lnTo>
                <a:lnTo>
                  <a:pt x="1102" y="321"/>
                </a:lnTo>
                <a:lnTo>
                  <a:pt x="763" y="461"/>
                </a:lnTo>
                <a:lnTo>
                  <a:pt x="0" y="14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2" name="Freeform 46"/>
          <p:cNvSpPr>
            <a:spLocks/>
          </p:cNvSpPr>
          <p:nvPr/>
        </p:nvSpPr>
        <p:spPr bwMode="auto">
          <a:xfrm>
            <a:off x="2436813" y="2686050"/>
            <a:ext cx="395287" cy="608013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7" y="360"/>
              </a:cxn>
              <a:cxn ang="0">
                <a:pos x="26" y="343"/>
              </a:cxn>
              <a:cxn ang="0">
                <a:pos x="46" y="321"/>
              </a:cxn>
              <a:cxn ang="0">
                <a:pos x="59" y="299"/>
              </a:cxn>
              <a:cxn ang="0">
                <a:pos x="79" y="282"/>
              </a:cxn>
              <a:cxn ang="0">
                <a:pos x="98" y="260"/>
              </a:cxn>
              <a:cxn ang="0">
                <a:pos x="111" y="238"/>
              </a:cxn>
              <a:cxn ang="0">
                <a:pos x="131" y="221"/>
              </a:cxn>
              <a:cxn ang="0">
                <a:pos x="131" y="199"/>
              </a:cxn>
              <a:cxn ang="0">
                <a:pos x="143" y="183"/>
              </a:cxn>
              <a:cxn ang="0">
                <a:pos x="157" y="160"/>
              </a:cxn>
              <a:cxn ang="0">
                <a:pos x="163" y="144"/>
              </a:cxn>
              <a:cxn ang="0">
                <a:pos x="176" y="121"/>
              </a:cxn>
              <a:cxn ang="0">
                <a:pos x="189" y="105"/>
              </a:cxn>
              <a:cxn ang="0">
                <a:pos x="209" y="83"/>
              </a:cxn>
              <a:cxn ang="0">
                <a:pos x="215" y="66"/>
              </a:cxn>
              <a:cxn ang="0">
                <a:pos x="235" y="44"/>
              </a:cxn>
              <a:cxn ang="0">
                <a:pos x="248" y="28"/>
              </a:cxn>
              <a:cxn ang="0">
                <a:pos x="248" y="5"/>
              </a:cxn>
              <a:cxn ang="0">
                <a:pos x="248" y="0"/>
              </a:cxn>
            </a:cxnLst>
            <a:rect l="0" t="0" r="r" b="b"/>
            <a:pathLst>
              <a:path w="249" h="383">
                <a:moveTo>
                  <a:pt x="0" y="382"/>
                </a:moveTo>
                <a:lnTo>
                  <a:pt x="7" y="360"/>
                </a:lnTo>
                <a:lnTo>
                  <a:pt x="26" y="343"/>
                </a:lnTo>
                <a:lnTo>
                  <a:pt x="46" y="321"/>
                </a:lnTo>
                <a:lnTo>
                  <a:pt x="59" y="299"/>
                </a:lnTo>
                <a:lnTo>
                  <a:pt x="79" y="282"/>
                </a:lnTo>
                <a:lnTo>
                  <a:pt x="98" y="260"/>
                </a:lnTo>
                <a:lnTo>
                  <a:pt x="111" y="238"/>
                </a:lnTo>
                <a:lnTo>
                  <a:pt x="131" y="221"/>
                </a:lnTo>
                <a:lnTo>
                  <a:pt x="131" y="199"/>
                </a:lnTo>
                <a:lnTo>
                  <a:pt x="143" y="183"/>
                </a:lnTo>
                <a:lnTo>
                  <a:pt x="157" y="160"/>
                </a:lnTo>
                <a:lnTo>
                  <a:pt x="163" y="144"/>
                </a:lnTo>
                <a:lnTo>
                  <a:pt x="176" y="121"/>
                </a:lnTo>
                <a:lnTo>
                  <a:pt x="189" y="105"/>
                </a:lnTo>
                <a:lnTo>
                  <a:pt x="209" y="83"/>
                </a:lnTo>
                <a:lnTo>
                  <a:pt x="215" y="66"/>
                </a:lnTo>
                <a:lnTo>
                  <a:pt x="235" y="44"/>
                </a:lnTo>
                <a:lnTo>
                  <a:pt x="248" y="28"/>
                </a:lnTo>
                <a:lnTo>
                  <a:pt x="248" y="5"/>
                </a:lnTo>
                <a:lnTo>
                  <a:pt x="24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V="1">
            <a:off x="1362075" y="3063875"/>
            <a:ext cx="558800" cy="220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4" name="Freeform 48"/>
          <p:cNvSpPr>
            <a:spLocks/>
          </p:cNvSpPr>
          <p:nvPr/>
        </p:nvSpPr>
        <p:spPr bwMode="auto">
          <a:xfrm>
            <a:off x="1898650" y="3355975"/>
            <a:ext cx="1628775" cy="838200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1025" y="100"/>
              </a:cxn>
              <a:cxn ang="0">
                <a:pos x="1025" y="0"/>
              </a:cxn>
            </a:cxnLst>
            <a:rect l="0" t="0" r="r" b="b"/>
            <a:pathLst>
              <a:path w="1026" h="528">
                <a:moveTo>
                  <a:pt x="0" y="527"/>
                </a:moveTo>
                <a:lnTo>
                  <a:pt x="1025" y="100"/>
                </a:lnTo>
                <a:lnTo>
                  <a:pt x="10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5" name="Line 49"/>
          <p:cNvSpPr>
            <a:spLocks noChangeShapeType="1"/>
          </p:cNvSpPr>
          <p:nvPr/>
        </p:nvSpPr>
        <p:spPr bwMode="auto">
          <a:xfrm flipV="1">
            <a:off x="1898650" y="3302000"/>
            <a:ext cx="538163" cy="220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6" name="Freeform 50"/>
          <p:cNvSpPr>
            <a:spLocks/>
          </p:cNvSpPr>
          <p:nvPr/>
        </p:nvSpPr>
        <p:spPr bwMode="auto">
          <a:xfrm>
            <a:off x="1360488" y="3292475"/>
            <a:ext cx="539750" cy="9096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39" y="139"/>
              </a:cxn>
              <a:cxn ang="0">
                <a:pos x="339" y="572"/>
              </a:cxn>
              <a:cxn ang="0">
                <a:pos x="0" y="405"/>
              </a:cxn>
              <a:cxn ang="0">
                <a:pos x="0" y="0"/>
              </a:cxn>
            </a:cxnLst>
            <a:rect l="0" t="0" r="r" b="b"/>
            <a:pathLst>
              <a:path w="340" h="573">
                <a:moveTo>
                  <a:pt x="7" y="0"/>
                </a:moveTo>
                <a:lnTo>
                  <a:pt x="339" y="139"/>
                </a:lnTo>
                <a:lnTo>
                  <a:pt x="339" y="572"/>
                </a:lnTo>
                <a:lnTo>
                  <a:pt x="0" y="40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7" name="Freeform 51"/>
          <p:cNvSpPr>
            <a:spLocks/>
          </p:cNvSpPr>
          <p:nvPr/>
        </p:nvSpPr>
        <p:spPr bwMode="auto">
          <a:xfrm>
            <a:off x="2862263" y="2736850"/>
            <a:ext cx="396875" cy="609600"/>
          </a:xfrm>
          <a:custGeom>
            <a:avLst/>
            <a:gdLst/>
            <a:ahLst/>
            <a:cxnLst>
              <a:cxn ang="0">
                <a:pos x="0" y="383"/>
              </a:cxn>
              <a:cxn ang="0">
                <a:pos x="7" y="361"/>
              </a:cxn>
              <a:cxn ang="0">
                <a:pos x="26" y="344"/>
              </a:cxn>
              <a:cxn ang="0">
                <a:pos x="46" y="322"/>
              </a:cxn>
              <a:cxn ang="0">
                <a:pos x="59" y="299"/>
              </a:cxn>
              <a:cxn ang="0">
                <a:pos x="79" y="283"/>
              </a:cxn>
              <a:cxn ang="0">
                <a:pos x="98" y="261"/>
              </a:cxn>
              <a:cxn ang="0">
                <a:pos x="112" y="239"/>
              </a:cxn>
              <a:cxn ang="0">
                <a:pos x="131" y="222"/>
              </a:cxn>
              <a:cxn ang="0">
                <a:pos x="131" y="199"/>
              </a:cxn>
              <a:cxn ang="0">
                <a:pos x="144" y="183"/>
              </a:cxn>
              <a:cxn ang="0">
                <a:pos x="157" y="161"/>
              </a:cxn>
              <a:cxn ang="0">
                <a:pos x="164" y="144"/>
              </a:cxn>
              <a:cxn ang="0">
                <a:pos x="177" y="122"/>
              </a:cxn>
              <a:cxn ang="0">
                <a:pos x="190" y="105"/>
              </a:cxn>
              <a:cxn ang="0">
                <a:pos x="209" y="83"/>
              </a:cxn>
              <a:cxn ang="0">
                <a:pos x="216" y="67"/>
              </a:cxn>
              <a:cxn ang="0">
                <a:pos x="236" y="44"/>
              </a:cxn>
              <a:cxn ang="0">
                <a:pos x="249" y="28"/>
              </a:cxn>
              <a:cxn ang="0">
                <a:pos x="249" y="5"/>
              </a:cxn>
              <a:cxn ang="0">
                <a:pos x="249" y="0"/>
              </a:cxn>
            </a:cxnLst>
            <a:rect l="0" t="0" r="r" b="b"/>
            <a:pathLst>
              <a:path w="250" h="384">
                <a:moveTo>
                  <a:pt x="0" y="383"/>
                </a:moveTo>
                <a:lnTo>
                  <a:pt x="7" y="361"/>
                </a:lnTo>
                <a:lnTo>
                  <a:pt x="26" y="344"/>
                </a:lnTo>
                <a:lnTo>
                  <a:pt x="46" y="322"/>
                </a:lnTo>
                <a:lnTo>
                  <a:pt x="59" y="299"/>
                </a:lnTo>
                <a:lnTo>
                  <a:pt x="79" y="283"/>
                </a:lnTo>
                <a:lnTo>
                  <a:pt x="98" y="261"/>
                </a:lnTo>
                <a:lnTo>
                  <a:pt x="112" y="239"/>
                </a:lnTo>
                <a:lnTo>
                  <a:pt x="131" y="222"/>
                </a:lnTo>
                <a:lnTo>
                  <a:pt x="131" y="199"/>
                </a:lnTo>
                <a:lnTo>
                  <a:pt x="144" y="183"/>
                </a:lnTo>
                <a:lnTo>
                  <a:pt x="157" y="161"/>
                </a:lnTo>
                <a:lnTo>
                  <a:pt x="164" y="144"/>
                </a:lnTo>
                <a:lnTo>
                  <a:pt x="177" y="122"/>
                </a:lnTo>
                <a:lnTo>
                  <a:pt x="190" y="105"/>
                </a:lnTo>
                <a:lnTo>
                  <a:pt x="209" y="83"/>
                </a:lnTo>
                <a:lnTo>
                  <a:pt x="216" y="67"/>
                </a:lnTo>
                <a:lnTo>
                  <a:pt x="236" y="44"/>
                </a:lnTo>
                <a:lnTo>
                  <a:pt x="249" y="28"/>
                </a:lnTo>
                <a:lnTo>
                  <a:pt x="249" y="5"/>
                </a:lnTo>
                <a:lnTo>
                  <a:pt x="24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8" name="Freeform 52"/>
          <p:cNvSpPr>
            <a:spLocks/>
          </p:cNvSpPr>
          <p:nvPr/>
        </p:nvSpPr>
        <p:spPr bwMode="auto">
          <a:xfrm>
            <a:off x="1927225" y="2462213"/>
            <a:ext cx="396875" cy="608012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7" y="360"/>
              </a:cxn>
              <a:cxn ang="0">
                <a:pos x="26" y="343"/>
              </a:cxn>
              <a:cxn ang="0">
                <a:pos x="46" y="321"/>
              </a:cxn>
              <a:cxn ang="0">
                <a:pos x="59" y="299"/>
              </a:cxn>
              <a:cxn ang="0">
                <a:pos x="79" y="282"/>
              </a:cxn>
              <a:cxn ang="0">
                <a:pos x="98" y="260"/>
              </a:cxn>
              <a:cxn ang="0">
                <a:pos x="112" y="238"/>
              </a:cxn>
              <a:cxn ang="0">
                <a:pos x="131" y="221"/>
              </a:cxn>
              <a:cxn ang="0">
                <a:pos x="131" y="199"/>
              </a:cxn>
              <a:cxn ang="0">
                <a:pos x="144" y="183"/>
              </a:cxn>
              <a:cxn ang="0">
                <a:pos x="157" y="160"/>
              </a:cxn>
              <a:cxn ang="0">
                <a:pos x="164" y="144"/>
              </a:cxn>
              <a:cxn ang="0">
                <a:pos x="177" y="121"/>
              </a:cxn>
              <a:cxn ang="0">
                <a:pos x="190" y="105"/>
              </a:cxn>
              <a:cxn ang="0">
                <a:pos x="209" y="83"/>
              </a:cxn>
              <a:cxn ang="0">
                <a:pos x="216" y="66"/>
              </a:cxn>
              <a:cxn ang="0">
                <a:pos x="236" y="44"/>
              </a:cxn>
              <a:cxn ang="0">
                <a:pos x="249" y="28"/>
              </a:cxn>
              <a:cxn ang="0">
                <a:pos x="249" y="5"/>
              </a:cxn>
              <a:cxn ang="0">
                <a:pos x="249" y="0"/>
              </a:cxn>
            </a:cxnLst>
            <a:rect l="0" t="0" r="r" b="b"/>
            <a:pathLst>
              <a:path w="250" h="383">
                <a:moveTo>
                  <a:pt x="0" y="382"/>
                </a:moveTo>
                <a:lnTo>
                  <a:pt x="7" y="360"/>
                </a:lnTo>
                <a:lnTo>
                  <a:pt x="26" y="343"/>
                </a:lnTo>
                <a:lnTo>
                  <a:pt x="46" y="321"/>
                </a:lnTo>
                <a:lnTo>
                  <a:pt x="59" y="299"/>
                </a:lnTo>
                <a:lnTo>
                  <a:pt x="79" y="282"/>
                </a:lnTo>
                <a:lnTo>
                  <a:pt x="98" y="260"/>
                </a:lnTo>
                <a:lnTo>
                  <a:pt x="112" y="238"/>
                </a:lnTo>
                <a:lnTo>
                  <a:pt x="131" y="221"/>
                </a:lnTo>
                <a:lnTo>
                  <a:pt x="131" y="199"/>
                </a:lnTo>
                <a:lnTo>
                  <a:pt x="144" y="183"/>
                </a:lnTo>
                <a:lnTo>
                  <a:pt x="157" y="160"/>
                </a:lnTo>
                <a:lnTo>
                  <a:pt x="164" y="144"/>
                </a:lnTo>
                <a:lnTo>
                  <a:pt x="177" y="121"/>
                </a:lnTo>
                <a:lnTo>
                  <a:pt x="190" y="105"/>
                </a:lnTo>
                <a:lnTo>
                  <a:pt x="209" y="83"/>
                </a:lnTo>
                <a:lnTo>
                  <a:pt x="216" y="66"/>
                </a:lnTo>
                <a:lnTo>
                  <a:pt x="236" y="44"/>
                </a:lnTo>
                <a:lnTo>
                  <a:pt x="249" y="28"/>
                </a:lnTo>
                <a:lnTo>
                  <a:pt x="249" y="5"/>
                </a:lnTo>
                <a:lnTo>
                  <a:pt x="24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9" name="Line 53"/>
          <p:cNvSpPr>
            <a:spLocks noChangeShapeType="1"/>
          </p:cNvSpPr>
          <p:nvPr/>
        </p:nvSpPr>
        <p:spPr bwMode="auto">
          <a:xfrm>
            <a:off x="1924050" y="3062288"/>
            <a:ext cx="501650" cy="234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0" name="Line 54"/>
          <p:cNvSpPr>
            <a:spLocks noChangeShapeType="1"/>
          </p:cNvSpPr>
          <p:nvPr/>
        </p:nvSpPr>
        <p:spPr bwMode="auto">
          <a:xfrm>
            <a:off x="2406650" y="3297238"/>
            <a:ext cx="450850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1" name="Line 55"/>
          <p:cNvSpPr>
            <a:spLocks noChangeShapeType="1"/>
          </p:cNvSpPr>
          <p:nvPr/>
        </p:nvSpPr>
        <p:spPr bwMode="auto">
          <a:xfrm>
            <a:off x="2830513" y="2682875"/>
            <a:ext cx="42545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2" name="Line 56"/>
          <p:cNvSpPr>
            <a:spLocks noChangeShapeType="1"/>
          </p:cNvSpPr>
          <p:nvPr/>
        </p:nvSpPr>
        <p:spPr bwMode="auto">
          <a:xfrm flipH="1" flipV="1">
            <a:off x="2330450" y="2474913"/>
            <a:ext cx="509588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3" name="Line 57"/>
          <p:cNvSpPr>
            <a:spLocks noChangeShapeType="1"/>
          </p:cNvSpPr>
          <p:nvPr/>
        </p:nvSpPr>
        <p:spPr bwMode="auto">
          <a:xfrm>
            <a:off x="2330450" y="2474913"/>
            <a:ext cx="452438" cy="7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2801938" y="2552700"/>
            <a:ext cx="454025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 flipH="1">
            <a:off x="1801813" y="2112963"/>
            <a:ext cx="490537" cy="776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1801813" y="2881313"/>
            <a:ext cx="188912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2857500" y="3330575"/>
            <a:ext cx="379413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 flipH="1">
            <a:off x="2552700" y="3365500"/>
            <a:ext cx="24130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 flipH="1">
            <a:off x="2170113" y="3521075"/>
            <a:ext cx="239712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 flipH="1">
            <a:off x="1916113" y="3676650"/>
            <a:ext cx="12700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1684338" y="3641725"/>
            <a:ext cx="14605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2" name="Line 66"/>
          <p:cNvSpPr>
            <a:spLocks noChangeShapeType="1"/>
          </p:cNvSpPr>
          <p:nvPr/>
        </p:nvSpPr>
        <p:spPr bwMode="auto">
          <a:xfrm>
            <a:off x="1420813" y="3538538"/>
            <a:ext cx="14605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3" name="Line 67"/>
          <p:cNvSpPr>
            <a:spLocks noChangeShapeType="1"/>
          </p:cNvSpPr>
          <p:nvPr/>
        </p:nvSpPr>
        <p:spPr bwMode="auto">
          <a:xfrm>
            <a:off x="3295650" y="3519488"/>
            <a:ext cx="673100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4884" name="Group 68"/>
          <p:cNvGrpSpPr>
            <a:grpSpLocks/>
          </p:cNvGrpSpPr>
          <p:nvPr/>
        </p:nvGrpSpPr>
        <p:grpSpPr bwMode="auto">
          <a:xfrm>
            <a:off x="2838450" y="2646363"/>
            <a:ext cx="315913" cy="296862"/>
            <a:chOff x="1788" y="1667"/>
            <a:chExt cx="199" cy="187"/>
          </a:xfrm>
        </p:grpSpPr>
        <p:sp>
          <p:nvSpPr>
            <p:cNvPr id="34885" name="Rectangle 69"/>
            <p:cNvSpPr>
              <a:spLocks noChangeArrowheads="1"/>
            </p:cNvSpPr>
            <p:nvPr/>
          </p:nvSpPr>
          <p:spPr bwMode="auto">
            <a:xfrm>
              <a:off x="1832" y="1701"/>
              <a:ext cx="15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86" name="Rectangle 70"/>
            <p:cNvSpPr>
              <a:spLocks noChangeArrowheads="1"/>
            </p:cNvSpPr>
            <p:nvPr/>
          </p:nvSpPr>
          <p:spPr bwMode="auto">
            <a:xfrm>
              <a:off x="1788" y="1667"/>
              <a:ext cx="147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34887" name="Line 71"/>
          <p:cNvSpPr>
            <a:spLocks noChangeShapeType="1"/>
          </p:cNvSpPr>
          <p:nvPr/>
        </p:nvSpPr>
        <p:spPr bwMode="auto">
          <a:xfrm>
            <a:off x="854075" y="3632200"/>
            <a:ext cx="361950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8" name="Freeform 72"/>
          <p:cNvSpPr>
            <a:spLocks/>
          </p:cNvSpPr>
          <p:nvPr/>
        </p:nvSpPr>
        <p:spPr bwMode="auto">
          <a:xfrm>
            <a:off x="2095500" y="2843213"/>
            <a:ext cx="98425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1" y="17"/>
              </a:cxn>
              <a:cxn ang="0">
                <a:pos x="52" y="25"/>
              </a:cxn>
              <a:cxn ang="0">
                <a:pos x="44" y="41"/>
              </a:cxn>
              <a:cxn ang="0">
                <a:pos x="0" y="0"/>
              </a:cxn>
            </a:cxnLst>
            <a:rect l="0" t="0" r="r" b="b"/>
            <a:pathLst>
              <a:path w="62" h="42">
                <a:moveTo>
                  <a:pt x="0" y="0"/>
                </a:moveTo>
                <a:lnTo>
                  <a:pt x="0" y="0"/>
                </a:lnTo>
                <a:lnTo>
                  <a:pt x="61" y="17"/>
                </a:lnTo>
                <a:lnTo>
                  <a:pt x="52" y="25"/>
                </a:lnTo>
                <a:lnTo>
                  <a:pt x="44" y="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9" name="Freeform 73"/>
          <p:cNvSpPr>
            <a:spLocks/>
          </p:cNvSpPr>
          <p:nvPr/>
        </p:nvSpPr>
        <p:spPr bwMode="auto">
          <a:xfrm>
            <a:off x="2498725" y="3038475"/>
            <a:ext cx="114300" cy="65088"/>
          </a:xfrm>
          <a:custGeom>
            <a:avLst/>
            <a:gdLst/>
            <a:ahLst/>
            <a:cxnLst>
              <a:cxn ang="0">
                <a:pos x="71" y="40"/>
              </a:cxn>
              <a:cxn ang="0">
                <a:pos x="71" y="40"/>
              </a:cxn>
              <a:cxn ang="0">
                <a:pos x="0" y="24"/>
              </a:cxn>
              <a:cxn ang="0">
                <a:pos x="18" y="16"/>
              </a:cxn>
              <a:cxn ang="0">
                <a:pos x="18" y="0"/>
              </a:cxn>
              <a:cxn ang="0">
                <a:pos x="71" y="40"/>
              </a:cxn>
            </a:cxnLst>
            <a:rect l="0" t="0" r="r" b="b"/>
            <a:pathLst>
              <a:path w="72" h="41">
                <a:moveTo>
                  <a:pt x="71" y="40"/>
                </a:moveTo>
                <a:lnTo>
                  <a:pt x="71" y="40"/>
                </a:lnTo>
                <a:lnTo>
                  <a:pt x="0" y="24"/>
                </a:lnTo>
                <a:lnTo>
                  <a:pt x="18" y="16"/>
                </a:lnTo>
                <a:lnTo>
                  <a:pt x="18" y="0"/>
                </a:lnTo>
                <a:lnTo>
                  <a:pt x="71" y="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2174875" y="2879725"/>
            <a:ext cx="361950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82575" y="200025"/>
            <a:ext cx="7848600" cy="150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4000"/>
              <a:t>Shear Plane Length </a:t>
            </a:r>
            <a:br>
              <a:rPr lang="en-US" sz="4000"/>
            </a:br>
            <a:r>
              <a:rPr lang="en-US" sz="4000"/>
              <a:t>and Angle </a:t>
            </a:r>
            <a:r>
              <a:rPr lang="en-US" sz="4000">
                <a:latin typeface="Symbol" pitchFamily="18" charset="2"/>
              </a:rPr>
              <a:t>f</a:t>
            </a:r>
          </a:p>
        </p:txBody>
      </p:sp>
      <p:pic>
        <p:nvPicPr>
          <p:cNvPr id="35845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4254500"/>
            <a:ext cx="4225925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450" y="4824413"/>
            <a:ext cx="5818188" cy="88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066800" y="5789613"/>
            <a:ext cx="7192963" cy="11525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104000"/>
              </a:lnSpc>
            </a:pPr>
            <a:r>
              <a:rPr lang="en-US" sz="2400" b="1">
                <a:latin typeface="Times New Roman" pitchFamily="18" charset="0"/>
              </a:rPr>
              <a:t>or make an assumption, such as </a:t>
            </a:r>
            <a:r>
              <a:rPr lang="en-US" sz="2400" b="1">
                <a:latin typeface="Symbol" pitchFamily="18" charset="2"/>
              </a:rPr>
              <a:t>f</a:t>
            </a:r>
            <a:r>
              <a:rPr lang="en-US" sz="2400" b="1">
                <a:latin typeface="Times New Roman" pitchFamily="18" charset="0"/>
              </a:rPr>
              <a:t> adjusts to minimize </a:t>
            </a:r>
          </a:p>
          <a:p>
            <a:pPr defTabSz="933450" eaLnBrk="0" hangingPunct="0">
              <a:lnSpc>
                <a:spcPct val="104000"/>
              </a:lnSpc>
            </a:pPr>
            <a:r>
              <a:rPr lang="en-US" sz="2400" b="1">
                <a:latin typeface="Times New Roman" pitchFamily="18" charset="0"/>
              </a:rPr>
              <a:t>cutting force:</a:t>
            </a:r>
          </a:p>
          <a:p>
            <a:pPr defTabSz="933450" eaLnBrk="0" latinLnBrk="1" hangingPunct="0">
              <a:lnSpc>
                <a:spcPct val="94000"/>
              </a:lnSpc>
            </a:pPr>
            <a:endParaRPr lang="en-US" sz="2400" b="1">
              <a:latin typeface="Times New Roman" pitchFamily="18" charset="0"/>
            </a:endParaRPr>
          </a:p>
        </p:txBody>
      </p:sp>
      <p:pic>
        <p:nvPicPr>
          <p:cNvPr id="35848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513" y="6126163"/>
            <a:ext cx="272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445250" y="6216650"/>
            <a:ext cx="1695450" cy="361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5000"/>
              </a:lnSpc>
            </a:pPr>
            <a:r>
              <a:rPr lang="en-US" sz="2400" b="1">
                <a:latin typeface="Times New Roman" pitchFamily="18" charset="0"/>
              </a:rPr>
              <a:t> (Merchant)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102100" y="3227388"/>
            <a:ext cx="26670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381500" y="2917825"/>
            <a:ext cx="257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479925" y="3005138"/>
            <a:ext cx="25400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1784350" y="4233863"/>
            <a:ext cx="51498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763713" y="3060700"/>
            <a:ext cx="1898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643313" y="3051175"/>
            <a:ext cx="1174750" cy="406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4787900" y="3087688"/>
            <a:ext cx="2114550" cy="3508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4813300" y="1808163"/>
            <a:ext cx="615950" cy="16605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3678238" y="1633538"/>
            <a:ext cx="454025" cy="14192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3675063" y="3478213"/>
            <a:ext cx="10779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697288" y="3044825"/>
            <a:ext cx="1154112" cy="268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4787900" y="3457575"/>
            <a:ext cx="21574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3681413" y="3074988"/>
            <a:ext cx="0" cy="403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3" name="Arc 23"/>
          <p:cNvSpPr>
            <a:spLocks/>
          </p:cNvSpPr>
          <p:nvPr/>
        </p:nvSpPr>
        <p:spPr bwMode="auto">
          <a:xfrm>
            <a:off x="4364038" y="3333750"/>
            <a:ext cx="73025" cy="125413"/>
          </a:xfrm>
          <a:custGeom>
            <a:avLst/>
            <a:gdLst>
              <a:gd name="G0" fmla="+- 21600 0 0"/>
              <a:gd name="G1" fmla="+- 21595 0 0"/>
              <a:gd name="G2" fmla="+- 21600 0 0"/>
              <a:gd name="T0" fmla="*/ 0 w 21600"/>
              <a:gd name="T1" fmla="*/ 21595 h 21595"/>
              <a:gd name="T2" fmla="*/ 21131 w 21600"/>
              <a:gd name="T3" fmla="*/ 0 h 21595"/>
              <a:gd name="T4" fmla="*/ 21600 w 21600"/>
              <a:gd name="T5" fmla="*/ 21595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5" fill="none" extrusionOk="0">
                <a:moveTo>
                  <a:pt x="0" y="21595"/>
                </a:moveTo>
                <a:cubicBezTo>
                  <a:pt x="0" y="9848"/>
                  <a:pt x="9387" y="255"/>
                  <a:pt x="21131" y="0"/>
                </a:cubicBezTo>
              </a:path>
              <a:path w="21600" h="21595" stroke="0" extrusionOk="0">
                <a:moveTo>
                  <a:pt x="0" y="21595"/>
                </a:moveTo>
                <a:cubicBezTo>
                  <a:pt x="0" y="9848"/>
                  <a:pt x="9387" y="255"/>
                  <a:pt x="21131" y="0"/>
                </a:cubicBezTo>
                <a:lnTo>
                  <a:pt x="21600" y="21595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355975" y="3092450"/>
            <a:ext cx="257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432175" y="3189288"/>
            <a:ext cx="2635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>
            <a:off x="4760913" y="3287713"/>
            <a:ext cx="22225" cy="61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4745038" y="3359150"/>
            <a:ext cx="952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3733800" y="2717800"/>
            <a:ext cx="5730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Symbol" pitchFamily="18" charset="2"/>
              </a:rPr>
              <a:t>(f-a)</a:t>
            </a:r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4106863" y="3074988"/>
            <a:ext cx="65087" cy="100012"/>
          </a:xfrm>
          <a:custGeom>
            <a:avLst/>
            <a:gdLst/>
            <a:ahLst/>
            <a:cxnLst>
              <a:cxn ang="0">
                <a:pos x="40" y="62"/>
              </a:cxn>
              <a:cxn ang="0">
                <a:pos x="0" y="11"/>
              </a:cxn>
              <a:cxn ang="0">
                <a:pos x="12" y="5"/>
              </a:cxn>
              <a:cxn ang="0">
                <a:pos x="28" y="0"/>
              </a:cxn>
              <a:cxn ang="0">
                <a:pos x="40" y="62"/>
              </a:cxn>
            </a:cxnLst>
            <a:rect l="0" t="0" r="r" b="b"/>
            <a:pathLst>
              <a:path w="41" h="63">
                <a:moveTo>
                  <a:pt x="40" y="62"/>
                </a:moveTo>
                <a:lnTo>
                  <a:pt x="0" y="11"/>
                </a:lnTo>
                <a:lnTo>
                  <a:pt x="12" y="5"/>
                </a:lnTo>
                <a:lnTo>
                  <a:pt x="28" y="0"/>
                </a:lnTo>
                <a:lnTo>
                  <a:pt x="40" y="6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4070350" y="2917825"/>
            <a:ext cx="65088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673600" y="3448050"/>
            <a:ext cx="30003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43288" y="2828925"/>
            <a:ext cx="290512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4284663" y="2052638"/>
            <a:ext cx="5302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Chip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6563" y="2478088"/>
            <a:ext cx="44767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tool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2751138" y="3679825"/>
            <a:ext cx="950912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Workpiece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888038" y="381000"/>
            <a:ext cx="29337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93000"/>
              </a:lnSpc>
            </a:pPr>
            <a:r>
              <a:rPr lang="en-US" sz="4400"/>
              <a:t>Velocities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i="1">
                <a:solidFill>
                  <a:schemeClr val="tx2"/>
                </a:solidFill>
              </a:rPr>
              <a:t>(2D Orthogonal </a:t>
            </a:r>
            <a:br>
              <a:rPr lang="en-US" sz="3100" i="1">
                <a:solidFill>
                  <a:schemeClr val="tx2"/>
                </a:solidFill>
              </a:rPr>
            </a:br>
            <a:r>
              <a:rPr lang="en-US" sz="3100" i="1">
                <a:solidFill>
                  <a:schemeClr val="tx2"/>
                </a:solidFill>
              </a:rPr>
              <a:t>Model)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324600" y="3429000"/>
            <a:ext cx="1851025" cy="2921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8000"/>
              </a:lnSpc>
            </a:pPr>
            <a:r>
              <a:rPr lang="en-US" b="1">
                <a:latin typeface="Times New Roman" pitchFamily="18" charset="0"/>
              </a:rPr>
              <a:t>Velocity Diagram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5562600" y="3048000"/>
            <a:ext cx="3581400" cy="3581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6871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4243388"/>
            <a:ext cx="5232400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5603875"/>
            <a:ext cx="43815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3713" y="5915025"/>
            <a:ext cx="237172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874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88" y="4672013"/>
            <a:ext cx="4700587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11150" y="1227138"/>
            <a:ext cx="15811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(Chip relative </a:t>
            </a:r>
          </a:p>
          <a:p>
            <a:pPr eaLnBrk="0" latinLnBrk="1" hangingPunct="0">
              <a:lnSpc>
                <a:spcPct val="90000"/>
              </a:lnSpc>
            </a:pPr>
            <a:endParaRPr lang="en-US" sz="1600" b="1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11150" y="1498600"/>
            <a:ext cx="1560513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to workpiece)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309938" y="552450"/>
            <a:ext cx="1989137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V  = Chip Velocity</a:t>
            </a:r>
          </a:p>
          <a:p>
            <a:pPr eaLnBrk="0" latinLnBrk="1" hangingPunct="0">
              <a:lnSpc>
                <a:spcPct val="90000"/>
              </a:lnSpc>
            </a:pPr>
            <a:endParaRPr lang="en-US" sz="1600" b="1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309938" y="825500"/>
            <a:ext cx="2833687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       (Chip relative to tool)</a:t>
            </a:r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>
            <a:off x="2962275" y="965200"/>
            <a:ext cx="1884363" cy="1906588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200"/>
              </a:cxn>
              <a:cxn ang="0">
                <a:pos x="1186" y="898"/>
              </a:cxn>
            </a:cxnLst>
            <a:rect l="0" t="0" r="r" b="b"/>
            <a:pathLst>
              <a:path w="1187" h="1201">
                <a:moveTo>
                  <a:pt x="299" y="0"/>
                </a:moveTo>
                <a:lnTo>
                  <a:pt x="0" y="1200"/>
                </a:lnTo>
                <a:lnTo>
                  <a:pt x="1186" y="898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0" name="Freeform 16"/>
          <p:cNvSpPr>
            <a:spLocks/>
          </p:cNvSpPr>
          <p:nvPr/>
        </p:nvSpPr>
        <p:spPr bwMode="auto">
          <a:xfrm>
            <a:off x="3436938" y="965200"/>
            <a:ext cx="1409700" cy="142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8"/>
              </a:cxn>
              <a:cxn ang="0">
                <a:pos x="220" y="41"/>
              </a:cxn>
              <a:cxn ang="0">
                <a:pos x="281" y="82"/>
              </a:cxn>
              <a:cxn ang="0">
                <a:pos x="334" y="155"/>
              </a:cxn>
              <a:cxn ang="0">
                <a:pos x="369" y="237"/>
              </a:cxn>
              <a:cxn ang="0">
                <a:pos x="404" y="343"/>
              </a:cxn>
              <a:cxn ang="0">
                <a:pos x="439" y="441"/>
              </a:cxn>
              <a:cxn ang="0">
                <a:pos x="483" y="531"/>
              </a:cxn>
              <a:cxn ang="0">
                <a:pos x="589" y="678"/>
              </a:cxn>
              <a:cxn ang="0">
                <a:pos x="659" y="743"/>
              </a:cxn>
              <a:cxn ang="0">
                <a:pos x="738" y="792"/>
              </a:cxn>
              <a:cxn ang="0">
                <a:pos x="808" y="833"/>
              </a:cxn>
              <a:cxn ang="0">
                <a:pos x="887" y="898"/>
              </a:cxn>
            </a:cxnLst>
            <a:rect l="0" t="0" r="r" b="b"/>
            <a:pathLst>
              <a:path w="888" h="899">
                <a:moveTo>
                  <a:pt x="0" y="0"/>
                </a:moveTo>
                <a:lnTo>
                  <a:pt x="123" y="8"/>
                </a:lnTo>
                <a:lnTo>
                  <a:pt x="220" y="41"/>
                </a:lnTo>
                <a:lnTo>
                  <a:pt x="281" y="82"/>
                </a:lnTo>
                <a:lnTo>
                  <a:pt x="334" y="155"/>
                </a:lnTo>
                <a:lnTo>
                  <a:pt x="369" y="237"/>
                </a:lnTo>
                <a:lnTo>
                  <a:pt x="404" y="343"/>
                </a:lnTo>
                <a:lnTo>
                  <a:pt x="439" y="441"/>
                </a:lnTo>
                <a:lnTo>
                  <a:pt x="483" y="531"/>
                </a:lnTo>
                <a:lnTo>
                  <a:pt x="589" y="678"/>
                </a:lnTo>
                <a:lnTo>
                  <a:pt x="659" y="743"/>
                </a:lnTo>
                <a:lnTo>
                  <a:pt x="738" y="792"/>
                </a:lnTo>
                <a:lnTo>
                  <a:pt x="808" y="833"/>
                </a:lnTo>
                <a:lnTo>
                  <a:pt x="887" y="898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1108075" y="2390775"/>
            <a:ext cx="4184650" cy="1414463"/>
          </a:xfrm>
          <a:custGeom>
            <a:avLst/>
            <a:gdLst/>
            <a:ahLst/>
            <a:cxnLst>
              <a:cxn ang="0">
                <a:pos x="1168" y="302"/>
              </a:cxn>
              <a:cxn ang="0">
                <a:pos x="2635" y="302"/>
              </a:cxn>
              <a:cxn ang="0">
                <a:pos x="2635" y="890"/>
              </a:cxn>
              <a:cxn ang="0">
                <a:pos x="0" y="890"/>
              </a:cxn>
              <a:cxn ang="0">
                <a:pos x="0" y="0"/>
              </a:cxn>
            </a:cxnLst>
            <a:rect l="0" t="0" r="r" b="b"/>
            <a:pathLst>
              <a:path w="2636" h="891">
                <a:moveTo>
                  <a:pt x="1168" y="302"/>
                </a:moveTo>
                <a:lnTo>
                  <a:pt x="2635" y="302"/>
                </a:lnTo>
                <a:lnTo>
                  <a:pt x="2635" y="890"/>
                </a:lnTo>
                <a:lnTo>
                  <a:pt x="0" y="89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476500" y="2378075"/>
            <a:ext cx="488950" cy="4937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1095375" y="2390775"/>
            <a:ext cx="1409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2501900" y="1431925"/>
            <a:ext cx="223838" cy="958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2725738" y="965200"/>
            <a:ext cx="71437" cy="481013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17" y="229"/>
              </a:cxn>
              <a:cxn ang="0">
                <a:pos x="26" y="180"/>
              </a:cxn>
              <a:cxn ang="0">
                <a:pos x="35" y="139"/>
              </a:cxn>
              <a:cxn ang="0">
                <a:pos x="44" y="114"/>
              </a:cxn>
              <a:cxn ang="0">
                <a:pos x="26" y="65"/>
              </a:cxn>
              <a:cxn ang="0">
                <a:pos x="0" y="0"/>
              </a:cxn>
            </a:cxnLst>
            <a:rect l="0" t="0" r="r" b="b"/>
            <a:pathLst>
              <a:path w="45" h="303">
                <a:moveTo>
                  <a:pt x="0" y="302"/>
                </a:moveTo>
                <a:lnTo>
                  <a:pt x="17" y="229"/>
                </a:lnTo>
                <a:lnTo>
                  <a:pt x="26" y="180"/>
                </a:lnTo>
                <a:lnTo>
                  <a:pt x="35" y="139"/>
                </a:lnTo>
                <a:lnTo>
                  <a:pt x="44" y="114"/>
                </a:lnTo>
                <a:lnTo>
                  <a:pt x="26" y="65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3311525" y="965200"/>
            <a:ext cx="71438" cy="481013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17" y="229"/>
              </a:cxn>
              <a:cxn ang="0">
                <a:pos x="26" y="180"/>
              </a:cxn>
              <a:cxn ang="0">
                <a:pos x="35" y="139"/>
              </a:cxn>
              <a:cxn ang="0">
                <a:pos x="44" y="114"/>
              </a:cxn>
              <a:cxn ang="0">
                <a:pos x="26" y="65"/>
              </a:cxn>
              <a:cxn ang="0">
                <a:pos x="0" y="0"/>
              </a:cxn>
            </a:cxnLst>
            <a:rect l="0" t="0" r="r" b="b"/>
            <a:pathLst>
              <a:path w="45" h="303">
                <a:moveTo>
                  <a:pt x="0" y="302"/>
                </a:moveTo>
                <a:lnTo>
                  <a:pt x="17" y="229"/>
                </a:lnTo>
                <a:lnTo>
                  <a:pt x="26" y="180"/>
                </a:lnTo>
                <a:lnTo>
                  <a:pt x="35" y="139"/>
                </a:lnTo>
                <a:lnTo>
                  <a:pt x="44" y="114"/>
                </a:lnTo>
                <a:lnTo>
                  <a:pt x="26" y="65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2740025" y="914400"/>
            <a:ext cx="573088" cy="13017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40"/>
              </a:cxn>
              <a:cxn ang="0">
                <a:pos x="17" y="8"/>
              </a:cxn>
              <a:cxn ang="0">
                <a:pos x="17" y="40"/>
              </a:cxn>
              <a:cxn ang="0">
                <a:pos x="61" y="32"/>
              </a:cxn>
              <a:cxn ang="0">
                <a:pos x="105" y="32"/>
              </a:cxn>
              <a:cxn ang="0">
                <a:pos x="105" y="81"/>
              </a:cxn>
              <a:cxn ang="0">
                <a:pos x="140" y="49"/>
              </a:cxn>
              <a:cxn ang="0">
                <a:pos x="167" y="0"/>
              </a:cxn>
              <a:cxn ang="0">
                <a:pos x="175" y="32"/>
              </a:cxn>
              <a:cxn ang="0">
                <a:pos x="193" y="81"/>
              </a:cxn>
              <a:cxn ang="0">
                <a:pos x="219" y="32"/>
              </a:cxn>
              <a:cxn ang="0">
                <a:pos x="219" y="81"/>
              </a:cxn>
              <a:cxn ang="0">
                <a:pos x="246" y="32"/>
              </a:cxn>
              <a:cxn ang="0">
                <a:pos x="290" y="40"/>
              </a:cxn>
              <a:cxn ang="0">
                <a:pos x="316" y="8"/>
              </a:cxn>
              <a:cxn ang="0">
                <a:pos x="316" y="40"/>
              </a:cxn>
              <a:cxn ang="0">
                <a:pos x="351" y="49"/>
              </a:cxn>
              <a:cxn ang="0">
                <a:pos x="360" y="49"/>
              </a:cxn>
            </a:cxnLst>
            <a:rect l="0" t="0" r="r" b="b"/>
            <a:pathLst>
              <a:path w="361" h="82">
                <a:moveTo>
                  <a:pt x="0" y="40"/>
                </a:moveTo>
                <a:lnTo>
                  <a:pt x="0" y="40"/>
                </a:lnTo>
                <a:lnTo>
                  <a:pt x="17" y="8"/>
                </a:lnTo>
                <a:lnTo>
                  <a:pt x="17" y="40"/>
                </a:lnTo>
                <a:lnTo>
                  <a:pt x="61" y="32"/>
                </a:lnTo>
                <a:lnTo>
                  <a:pt x="105" y="32"/>
                </a:lnTo>
                <a:lnTo>
                  <a:pt x="105" y="81"/>
                </a:lnTo>
                <a:lnTo>
                  <a:pt x="140" y="49"/>
                </a:lnTo>
                <a:lnTo>
                  <a:pt x="167" y="0"/>
                </a:lnTo>
                <a:lnTo>
                  <a:pt x="175" y="32"/>
                </a:lnTo>
                <a:lnTo>
                  <a:pt x="193" y="81"/>
                </a:lnTo>
                <a:lnTo>
                  <a:pt x="219" y="32"/>
                </a:lnTo>
                <a:lnTo>
                  <a:pt x="219" y="81"/>
                </a:lnTo>
                <a:lnTo>
                  <a:pt x="246" y="32"/>
                </a:lnTo>
                <a:lnTo>
                  <a:pt x="290" y="40"/>
                </a:lnTo>
                <a:lnTo>
                  <a:pt x="316" y="8"/>
                </a:lnTo>
                <a:lnTo>
                  <a:pt x="316" y="40"/>
                </a:lnTo>
                <a:lnTo>
                  <a:pt x="351" y="49"/>
                </a:lnTo>
                <a:lnTo>
                  <a:pt x="360" y="49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3910013" y="2159000"/>
            <a:ext cx="612775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Tool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1260475" y="3170238"/>
            <a:ext cx="1211263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Workpiece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2584450" y="1862138"/>
            <a:ext cx="635000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Chip</a:t>
            </a:r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2476500" y="2365375"/>
            <a:ext cx="28575" cy="52388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2935288" y="2832100"/>
            <a:ext cx="44450" cy="38100"/>
          </a:xfrm>
          <a:prstGeom prst="ellipse">
            <a:avLst/>
          </a:prstGeom>
          <a:solidFill>
            <a:srgbClr val="00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3548063" y="1898650"/>
            <a:ext cx="239712" cy="1174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41"/>
              </a:cxn>
              <a:cxn ang="0">
                <a:pos x="150" y="0"/>
              </a:cxn>
              <a:cxn ang="0">
                <a:pos x="150" y="41"/>
              </a:cxn>
              <a:cxn ang="0">
                <a:pos x="150" y="73"/>
              </a:cxn>
              <a:cxn ang="0">
                <a:pos x="0" y="41"/>
              </a:cxn>
            </a:cxnLst>
            <a:rect l="0" t="0" r="r" b="b"/>
            <a:pathLst>
              <a:path w="151" h="74">
                <a:moveTo>
                  <a:pt x="0" y="41"/>
                </a:moveTo>
                <a:lnTo>
                  <a:pt x="0" y="41"/>
                </a:lnTo>
                <a:lnTo>
                  <a:pt x="150" y="0"/>
                </a:lnTo>
                <a:lnTo>
                  <a:pt x="150" y="41"/>
                </a:lnTo>
                <a:lnTo>
                  <a:pt x="150" y="73"/>
                </a:lnTo>
                <a:lnTo>
                  <a:pt x="0" y="41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3797300" y="1951038"/>
            <a:ext cx="23479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2041525" y="1768475"/>
            <a:ext cx="211138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32" y="82"/>
              </a:cxn>
              <a:cxn ang="0">
                <a:pos x="106" y="115"/>
              </a:cxn>
              <a:cxn ang="0">
                <a:pos x="80" y="139"/>
              </a:cxn>
              <a:cxn ang="0">
                <a:pos x="0" y="0"/>
              </a:cxn>
            </a:cxnLst>
            <a:rect l="0" t="0" r="r" b="b"/>
            <a:pathLst>
              <a:path w="133" h="140">
                <a:moveTo>
                  <a:pt x="0" y="0"/>
                </a:moveTo>
                <a:lnTo>
                  <a:pt x="0" y="0"/>
                </a:lnTo>
                <a:lnTo>
                  <a:pt x="132" y="82"/>
                </a:lnTo>
                <a:lnTo>
                  <a:pt x="106" y="115"/>
                </a:lnTo>
                <a:lnTo>
                  <a:pt x="80" y="139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2195513" y="1949450"/>
            <a:ext cx="711200" cy="6889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7" name="Freeform 33"/>
          <p:cNvSpPr>
            <a:spLocks/>
          </p:cNvSpPr>
          <p:nvPr/>
        </p:nvSpPr>
        <p:spPr bwMode="auto">
          <a:xfrm>
            <a:off x="3175000" y="668338"/>
            <a:ext cx="127000" cy="24765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9" y="0"/>
              </a:cxn>
              <a:cxn ang="0">
                <a:pos x="79" y="155"/>
              </a:cxn>
              <a:cxn ang="0">
                <a:pos x="35" y="147"/>
              </a:cxn>
              <a:cxn ang="0">
                <a:pos x="0" y="139"/>
              </a:cxn>
              <a:cxn ang="0">
                <a:pos x="79" y="0"/>
              </a:cxn>
            </a:cxnLst>
            <a:rect l="0" t="0" r="r" b="b"/>
            <a:pathLst>
              <a:path w="80" h="156">
                <a:moveTo>
                  <a:pt x="79" y="0"/>
                </a:moveTo>
                <a:lnTo>
                  <a:pt x="79" y="0"/>
                </a:lnTo>
                <a:lnTo>
                  <a:pt x="79" y="155"/>
                </a:lnTo>
                <a:lnTo>
                  <a:pt x="35" y="147"/>
                </a:lnTo>
                <a:lnTo>
                  <a:pt x="0" y="139"/>
                </a:lnTo>
                <a:lnTo>
                  <a:pt x="79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H="1">
            <a:off x="3017838" y="914400"/>
            <a:ext cx="223837" cy="881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2068513" y="1511300"/>
            <a:ext cx="409575" cy="417513"/>
            <a:chOff x="1303" y="952"/>
            <a:chExt cx="258" cy="263"/>
          </a:xfrm>
        </p:grpSpPr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1303" y="952"/>
              <a:ext cx="201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36901" name="Rectangle 37"/>
            <p:cNvSpPr>
              <a:spLocks noChangeArrowheads="1"/>
            </p:cNvSpPr>
            <p:nvPr/>
          </p:nvSpPr>
          <p:spPr bwMode="auto">
            <a:xfrm>
              <a:off x="1374" y="1018"/>
              <a:ext cx="187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36902" name="Line 38"/>
          <p:cNvSpPr>
            <a:spLocks noChangeShapeType="1"/>
          </p:cNvSpPr>
          <p:nvPr/>
        </p:nvSpPr>
        <p:spPr bwMode="auto">
          <a:xfrm flipH="1">
            <a:off x="1122363" y="2876550"/>
            <a:ext cx="1828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4216400" y="1628775"/>
            <a:ext cx="22939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V = Cutting Velocity </a:t>
            </a:r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4984750" y="2043113"/>
            <a:ext cx="186848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(Tool relative to </a:t>
            </a:r>
          </a:p>
          <a:p>
            <a:pPr eaLnBrk="0" latinLnBrk="1" hangingPunct="0">
              <a:lnSpc>
                <a:spcPct val="90000"/>
              </a:lnSpc>
            </a:pPr>
            <a:endParaRPr lang="en-US" sz="1600" b="1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4984750" y="2314575"/>
            <a:ext cx="1274763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workpiece)</a:t>
            </a:r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284163" y="928688"/>
            <a:ext cx="1693862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 Shear Velocity</a:t>
            </a: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3433763" y="628650"/>
            <a:ext cx="296862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c</a:t>
            </a:r>
          </a:p>
        </p:txBody>
      </p:sp>
      <p:sp>
        <p:nvSpPr>
          <p:cNvPr id="36908" name="Arc 44"/>
          <p:cNvSpPr>
            <a:spLocks/>
          </p:cNvSpPr>
          <p:nvPr/>
        </p:nvSpPr>
        <p:spPr bwMode="auto">
          <a:xfrm>
            <a:off x="6905625" y="3902075"/>
            <a:ext cx="190500" cy="1762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244 w 20244"/>
              <a:gd name="T1" fmla="*/ 7534 h 20200"/>
              <a:gd name="T2" fmla="*/ 7650 w 20244"/>
              <a:gd name="T3" fmla="*/ 20200 h 20200"/>
              <a:gd name="T4" fmla="*/ 0 w 20244"/>
              <a:gd name="T5" fmla="*/ 0 h 20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44" h="20200" fill="none" extrusionOk="0">
                <a:moveTo>
                  <a:pt x="20243" y="7533"/>
                </a:moveTo>
                <a:cubicBezTo>
                  <a:pt x="18069" y="13375"/>
                  <a:pt x="13478" y="17992"/>
                  <a:pt x="7649" y="20199"/>
                </a:cubicBezTo>
              </a:path>
              <a:path w="20244" h="20200" stroke="0" extrusionOk="0">
                <a:moveTo>
                  <a:pt x="20243" y="7533"/>
                </a:moveTo>
                <a:cubicBezTo>
                  <a:pt x="18069" y="13375"/>
                  <a:pt x="13478" y="17992"/>
                  <a:pt x="7649" y="2019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7008813" y="4011613"/>
            <a:ext cx="1882775" cy="1774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0" name="Arc 46"/>
          <p:cNvSpPr>
            <a:spLocks/>
          </p:cNvSpPr>
          <p:nvPr/>
        </p:nvSpPr>
        <p:spPr bwMode="auto">
          <a:xfrm>
            <a:off x="6780213" y="3902075"/>
            <a:ext cx="161925" cy="188913"/>
          </a:xfrm>
          <a:custGeom>
            <a:avLst/>
            <a:gdLst>
              <a:gd name="G0" fmla="+- 13441 0 0"/>
              <a:gd name="G1" fmla="+- 0 0 0"/>
              <a:gd name="G2" fmla="+- 21600 0 0"/>
              <a:gd name="T0" fmla="*/ 17176 w 17176"/>
              <a:gd name="T1" fmla="*/ 21275 h 21600"/>
              <a:gd name="T2" fmla="*/ 0 w 17176"/>
              <a:gd name="T3" fmla="*/ 16908 h 21600"/>
              <a:gd name="T4" fmla="*/ 13441 w 1717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76" h="21600" fill="none" extrusionOk="0">
                <a:moveTo>
                  <a:pt x="17175" y="21274"/>
                </a:moveTo>
                <a:cubicBezTo>
                  <a:pt x="15942" y="21491"/>
                  <a:pt x="14693" y="21599"/>
                  <a:pt x="13441" y="21600"/>
                </a:cubicBezTo>
                <a:cubicBezTo>
                  <a:pt x="8559" y="21600"/>
                  <a:pt x="3821" y="19946"/>
                  <a:pt x="-1" y="16908"/>
                </a:cubicBezTo>
              </a:path>
              <a:path w="17176" h="21600" stroke="0" extrusionOk="0">
                <a:moveTo>
                  <a:pt x="17175" y="21274"/>
                </a:moveTo>
                <a:cubicBezTo>
                  <a:pt x="15942" y="21491"/>
                  <a:pt x="14693" y="21599"/>
                  <a:pt x="13441" y="21600"/>
                </a:cubicBezTo>
                <a:cubicBezTo>
                  <a:pt x="8559" y="21600"/>
                  <a:pt x="3821" y="19946"/>
                  <a:pt x="-1" y="16908"/>
                </a:cubicBezTo>
                <a:lnTo>
                  <a:pt x="13441" y="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V="1">
            <a:off x="6408738" y="4062413"/>
            <a:ext cx="446087" cy="17097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2" name="Arc 48"/>
          <p:cNvSpPr>
            <a:spLocks/>
          </p:cNvSpPr>
          <p:nvPr/>
        </p:nvSpPr>
        <p:spPr bwMode="auto">
          <a:xfrm>
            <a:off x="6418263" y="5689600"/>
            <a:ext cx="203200" cy="153988"/>
          </a:xfrm>
          <a:custGeom>
            <a:avLst/>
            <a:gdLst>
              <a:gd name="G0" fmla="+- 0 0 0"/>
              <a:gd name="G1" fmla="+- 9002 0 0"/>
              <a:gd name="G2" fmla="+- 21600 0 0"/>
              <a:gd name="T0" fmla="*/ 19635 w 21600"/>
              <a:gd name="T1" fmla="*/ 0 h 17697"/>
              <a:gd name="T2" fmla="*/ 19773 w 21600"/>
              <a:gd name="T3" fmla="*/ 17697 h 17697"/>
              <a:gd name="T4" fmla="*/ 0 w 21600"/>
              <a:gd name="T5" fmla="*/ 9002 h 17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97" fill="none" extrusionOk="0">
                <a:moveTo>
                  <a:pt x="19634" y="0"/>
                </a:moveTo>
                <a:cubicBezTo>
                  <a:pt x="20929" y="2824"/>
                  <a:pt x="21600" y="5894"/>
                  <a:pt x="21600" y="9002"/>
                </a:cubicBezTo>
                <a:cubicBezTo>
                  <a:pt x="21600" y="11995"/>
                  <a:pt x="20977" y="14956"/>
                  <a:pt x="19772" y="17696"/>
                </a:cubicBezTo>
              </a:path>
              <a:path w="21600" h="17697" stroke="0" extrusionOk="0">
                <a:moveTo>
                  <a:pt x="19634" y="0"/>
                </a:moveTo>
                <a:cubicBezTo>
                  <a:pt x="20929" y="2824"/>
                  <a:pt x="21600" y="5894"/>
                  <a:pt x="21600" y="9002"/>
                </a:cubicBezTo>
                <a:cubicBezTo>
                  <a:pt x="21600" y="11995"/>
                  <a:pt x="20977" y="14956"/>
                  <a:pt x="19772" y="17696"/>
                </a:cubicBezTo>
                <a:lnTo>
                  <a:pt x="0" y="9002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3" name="Line 49"/>
          <p:cNvSpPr>
            <a:spLocks noChangeShapeType="1"/>
          </p:cNvSpPr>
          <p:nvPr/>
        </p:nvSpPr>
        <p:spPr bwMode="auto">
          <a:xfrm flipH="1">
            <a:off x="6577013" y="5772150"/>
            <a:ext cx="23034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4" name="Line 50"/>
          <p:cNvSpPr>
            <a:spLocks noChangeShapeType="1"/>
          </p:cNvSpPr>
          <p:nvPr/>
        </p:nvSpPr>
        <p:spPr bwMode="auto">
          <a:xfrm flipV="1">
            <a:off x="6396038" y="4594225"/>
            <a:ext cx="1254125" cy="1192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5" name="Freeform 51"/>
          <p:cNvSpPr>
            <a:spLocks/>
          </p:cNvSpPr>
          <p:nvPr/>
        </p:nvSpPr>
        <p:spPr bwMode="auto">
          <a:xfrm>
            <a:off x="7524750" y="4722813"/>
            <a:ext cx="238125" cy="119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74"/>
              </a:cxn>
              <a:cxn ang="0">
                <a:pos x="149" y="0"/>
              </a:cxn>
            </a:cxnLst>
            <a:rect l="0" t="0" r="r" b="b"/>
            <a:pathLst>
              <a:path w="150" h="75">
                <a:moveTo>
                  <a:pt x="0" y="0"/>
                </a:moveTo>
                <a:lnTo>
                  <a:pt x="70" y="74"/>
                </a:lnTo>
                <a:lnTo>
                  <a:pt x="149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 flipV="1">
            <a:off x="6416675" y="3906838"/>
            <a:ext cx="0" cy="186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7" name="Rectangle 53"/>
          <p:cNvSpPr>
            <a:spLocks noChangeArrowheads="1"/>
          </p:cNvSpPr>
          <p:nvPr/>
        </p:nvSpPr>
        <p:spPr bwMode="auto">
          <a:xfrm>
            <a:off x="6367463" y="3971925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8" name="Rectangle 54"/>
          <p:cNvSpPr>
            <a:spLocks noChangeArrowheads="1"/>
          </p:cNvSpPr>
          <p:nvPr/>
        </p:nvSpPr>
        <p:spPr bwMode="auto">
          <a:xfrm>
            <a:off x="6367463" y="407511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6367463" y="4179888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0" name="Rectangle 56"/>
          <p:cNvSpPr>
            <a:spLocks noChangeArrowheads="1"/>
          </p:cNvSpPr>
          <p:nvPr/>
        </p:nvSpPr>
        <p:spPr bwMode="auto">
          <a:xfrm>
            <a:off x="6367463" y="428307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6367463" y="438626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6367463" y="4491038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6367463" y="459422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4" name="Rectangle 60"/>
          <p:cNvSpPr>
            <a:spLocks noChangeArrowheads="1"/>
          </p:cNvSpPr>
          <p:nvPr/>
        </p:nvSpPr>
        <p:spPr bwMode="auto">
          <a:xfrm>
            <a:off x="6367463" y="469741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5" name="Rectangle 61"/>
          <p:cNvSpPr>
            <a:spLocks noChangeArrowheads="1"/>
          </p:cNvSpPr>
          <p:nvPr/>
        </p:nvSpPr>
        <p:spPr bwMode="auto">
          <a:xfrm>
            <a:off x="6367463" y="4800600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6367463" y="490537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7" name="Rectangle 63"/>
          <p:cNvSpPr>
            <a:spLocks noChangeArrowheads="1"/>
          </p:cNvSpPr>
          <p:nvPr/>
        </p:nvSpPr>
        <p:spPr bwMode="auto">
          <a:xfrm>
            <a:off x="6367463" y="500856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6367463" y="5111750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6367463" y="521652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6367463" y="5319713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6367463" y="5422900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6367463" y="552767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6367463" y="5630863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4" name="Arc 70"/>
          <p:cNvSpPr>
            <a:spLocks/>
          </p:cNvSpPr>
          <p:nvPr/>
        </p:nvSpPr>
        <p:spPr bwMode="auto">
          <a:xfrm>
            <a:off x="6418263" y="4451350"/>
            <a:ext cx="315912" cy="98425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5"/>
              <a:gd name="T1" fmla="*/ 0 h 21600"/>
              <a:gd name="T2" fmla="*/ 21705 w 21705"/>
              <a:gd name="T3" fmla="*/ 21248 h 21600"/>
              <a:gd name="T4" fmla="*/ 108 w 217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5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00" y="0"/>
                  <a:pt x="21512" y="9457"/>
                  <a:pt x="21705" y="21247"/>
                </a:cubicBezTo>
              </a:path>
              <a:path w="21705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00" y="0"/>
                  <a:pt x="21512" y="9457"/>
                  <a:pt x="21705" y="21247"/>
                </a:cubicBezTo>
                <a:lnTo>
                  <a:pt x="10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5" name="Arc 71"/>
          <p:cNvSpPr>
            <a:spLocks/>
          </p:cNvSpPr>
          <p:nvPr/>
        </p:nvSpPr>
        <p:spPr bwMode="auto">
          <a:xfrm>
            <a:off x="6564313" y="5191125"/>
            <a:ext cx="280987" cy="188913"/>
          </a:xfrm>
          <a:custGeom>
            <a:avLst/>
            <a:gdLst>
              <a:gd name="G0" fmla="+- 122 0 0"/>
              <a:gd name="G1" fmla="+- 21600 0 0"/>
              <a:gd name="G2" fmla="+- 21600 0 0"/>
              <a:gd name="T0" fmla="*/ 0 w 21721"/>
              <a:gd name="T1" fmla="*/ 0 h 21600"/>
              <a:gd name="T2" fmla="*/ 21721 w 21721"/>
              <a:gd name="T3" fmla="*/ 21418 h 21600"/>
              <a:gd name="T4" fmla="*/ 122 w 2172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1" h="21600" fill="none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1980" y="0"/>
                  <a:pt x="21621" y="9560"/>
                  <a:pt x="21721" y="21417"/>
                </a:cubicBezTo>
              </a:path>
              <a:path w="21721" h="21600" stroke="0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1980" y="0"/>
                  <a:pt x="21621" y="9560"/>
                  <a:pt x="21721" y="21417"/>
                </a:cubicBezTo>
                <a:lnTo>
                  <a:pt x="1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6" name="Arc 72"/>
          <p:cNvSpPr>
            <a:spLocks/>
          </p:cNvSpPr>
          <p:nvPr/>
        </p:nvSpPr>
        <p:spPr bwMode="auto">
          <a:xfrm>
            <a:off x="6745288" y="5449888"/>
            <a:ext cx="225425" cy="317500"/>
          </a:xfrm>
          <a:custGeom>
            <a:avLst/>
            <a:gdLst>
              <a:gd name="G0" fmla="+- 153 0 0"/>
              <a:gd name="G1" fmla="+- 21600 0 0"/>
              <a:gd name="G2" fmla="+- 21600 0 0"/>
              <a:gd name="T0" fmla="*/ 0 w 21753"/>
              <a:gd name="T1" fmla="*/ 1 h 21600"/>
              <a:gd name="T2" fmla="*/ 21753 w 21753"/>
              <a:gd name="T3" fmla="*/ 21600 h 21600"/>
              <a:gd name="T4" fmla="*/ 153 w 217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53" h="21600" fill="none" extrusionOk="0">
                <a:moveTo>
                  <a:pt x="-1" y="0"/>
                </a:moveTo>
                <a:cubicBezTo>
                  <a:pt x="50" y="0"/>
                  <a:pt x="101" y="-1"/>
                  <a:pt x="153" y="0"/>
                </a:cubicBezTo>
                <a:cubicBezTo>
                  <a:pt x="12082" y="0"/>
                  <a:pt x="21753" y="9670"/>
                  <a:pt x="21753" y="21600"/>
                </a:cubicBezTo>
              </a:path>
              <a:path w="21753" h="21600" stroke="0" extrusionOk="0">
                <a:moveTo>
                  <a:pt x="-1" y="0"/>
                </a:moveTo>
                <a:cubicBezTo>
                  <a:pt x="50" y="0"/>
                  <a:pt x="101" y="-1"/>
                  <a:pt x="153" y="0"/>
                </a:cubicBezTo>
                <a:cubicBezTo>
                  <a:pt x="12082" y="0"/>
                  <a:pt x="21753" y="9670"/>
                  <a:pt x="21753" y="21600"/>
                </a:cubicBezTo>
                <a:lnTo>
                  <a:pt x="153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7" name="Arc 73"/>
          <p:cNvSpPr>
            <a:spLocks/>
          </p:cNvSpPr>
          <p:nvPr/>
        </p:nvSpPr>
        <p:spPr bwMode="auto">
          <a:xfrm>
            <a:off x="8334375" y="5411788"/>
            <a:ext cx="182563" cy="3556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03 h 21599"/>
              <a:gd name="T2" fmla="*/ 21412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03"/>
                </a:moveTo>
                <a:cubicBezTo>
                  <a:pt x="52" y="9684"/>
                  <a:pt x="9593" y="102"/>
                  <a:pt x="21411" y="-1"/>
                </a:cubicBezTo>
              </a:path>
              <a:path w="21600" h="21599" stroke="0" extrusionOk="0">
                <a:moveTo>
                  <a:pt x="0" y="21503"/>
                </a:moveTo>
                <a:cubicBezTo>
                  <a:pt x="52" y="9684"/>
                  <a:pt x="9593" y="102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8" name="Rectangle 74"/>
          <p:cNvSpPr>
            <a:spLocks noChangeArrowheads="1"/>
          </p:cNvSpPr>
          <p:nvPr/>
        </p:nvSpPr>
        <p:spPr bwMode="auto">
          <a:xfrm>
            <a:off x="6429375" y="4157663"/>
            <a:ext cx="296863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6939" name="Rectangle 75"/>
          <p:cNvSpPr>
            <a:spLocks noChangeArrowheads="1"/>
          </p:cNvSpPr>
          <p:nvPr/>
        </p:nvSpPr>
        <p:spPr bwMode="auto">
          <a:xfrm>
            <a:off x="6583363" y="4843463"/>
            <a:ext cx="57467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f - a</a:t>
            </a:r>
          </a:p>
        </p:txBody>
      </p:sp>
      <p:sp>
        <p:nvSpPr>
          <p:cNvPr id="36940" name="Rectangle 76"/>
          <p:cNvSpPr>
            <a:spLocks noChangeArrowheads="1"/>
          </p:cNvSpPr>
          <p:nvPr/>
        </p:nvSpPr>
        <p:spPr bwMode="auto">
          <a:xfrm>
            <a:off x="6904038" y="5414963"/>
            <a:ext cx="6413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90 - f</a:t>
            </a:r>
          </a:p>
        </p:txBody>
      </p:sp>
      <p:sp>
        <p:nvSpPr>
          <p:cNvPr id="36941" name="Rectangle 77"/>
          <p:cNvSpPr>
            <a:spLocks noChangeArrowheads="1"/>
          </p:cNvSpPr>
          <p:nvPr/>
        </p:nvSpPr>
        <p:spPr bwMode="auto">
          <a:xfrm>
            <a:off x="8102600" y="5375275"/>
            <a:ext cx="2762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7294563" y="4002088"/>
            <a:ext cx="32067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New York" charset="0"/>
              </a:rPr>
              <a:t>V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7434263" y="4079875"/>
            <a:ext cx="271462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New York" charset="0"/>
              </a:rPr>
              <a:t>s</a:t>
            </a:r>
          </a:p>
        </p:txBody>
      </p:sp>
      <p:grpSp>
        <p:nvGrpSpPr>
          <p:cNvPr id="36944" name="Group 80"/>
          <p:cNvGrpSpPr>
            <a:grpSpLocks/>
          </p:cNvGrpSpPr>
          <p:nvPr/>
        </p:nvGrpSpPr>
        <p:grpSpPr bwMode="auto">
          <a:xfrm>
            <a:off x="6443663" y="3756025"/>
            <a:ext cx="434975" cy="349250"/>
            <a:chOff x="4059" y="2366"/>
            <a:chExt cx="274" cy="220"/>
          </a:xfrm>
        </p:grpSpPr>
        <p:sp>
          <p:nvSpPr>
            <p:cNvPr id="36945" name="Rectangle 81"/>
            <p:cNvSpPr>
              <a:spLocks noChangeArrowheads="1"/>
            </p:cNvSpPr>
            <p:nvPr/>
          </p:nvSpPr>
          <p:spPr bwMode="auto">
            <a:xfrm>
              <a:off x="4059" y="2366"/>
              <a:ext cx="202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>
                  <a:solidFill>
                    <a:srgbClr val="000000"/>
                  </a:solidFill>
                  <a:latin typeface="New York" charset="0"/>
                </a:rPr>
                <a:t>V</a:t>
              </a:r>
            </a:p>
          </p:txBody>
        </p:sp>
        <p:sp>
          <p:nvSpPr>
            <p:cNvPr id="36946" name="Rectangle 82"/>
            <p:cNvSpPr>
              <a:spLocks noChangeArrowheads="1"/>
            </p:cNvSpPr>
            <p:nvPr/>
          </p:nvSpPr>
          <p:spPr bwMode="auto">
            <a:xfrm>
              <a:off x="4155" y="2407"/>
              <a:ext cx="17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>
                  <a:solidFill>
                    <a:srgbClr val="000000"/>
                  </a:solidFill>
                  <a:latin typeface="New York" charset="0"/>
                </a:rPr>
                <a:t>c</a:t>
              </a:r>
            </a:p>
          </p:txBody>
        </p:sp>
      </p:grp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6653213" y="5829300"/>
            <a:ext cx="32067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New York" charset="0"/>
              </a:rPr>
              <a:t>V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616200" y="420688"/>
            <a:ext cx="4367213" cy="1349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97000"/>
              </a:lnSpc>
            </a:pPr>
            <a:r>
              <a:rPr lang="en-US" sz="4400" dirty="0"/>
              <a:t>Cutting Forces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400" dirty="0">
                <a:solidFill>
                  <a:schemeClr val="tx2"/>
                </a:solidFill>
              </a:rPr>
              <a:t>(</a:t>
            </a:r>
            <a:r>
              <a:rPr lang="en-US" sz="3100" dirty="0">
                <a:solidFill>
                  <a:schemeClr val="tx2"/>
                </a:solidFill>
              </a:rPr>
              <a:t>2D Orthogonal Cutting)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047875" y="6245225"/>
            <a:ext cx="2703513" cy="361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5000"/>
              </a:lnSpc>
            </a:pPr>
            <a:r>
              <a:rPr lang="en-US" sz="2400" b="1">
                <a:latin typeface="Times New Roman" pitchFamily="18" charset="0"/>
              </a:rPr>
              <a:t>Free Body Diagram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584950" y="2351088"/>
            <a:ext cx="3221038" cy="3414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Generally we know:</a:t>
            </a: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Tool geometry &amp; type</a:t>
            </a: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Workpiece material</a:t>
            </a: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endParaRPr lang="en-US" sz="2000">
              <a:latin typeface="Times New Roman" pitchFamily="18" charset="0"/>
            </a:endParaRP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and we wish to know:</a:t>
            </a: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F 	=	Cutting Force</a:t>
            </a: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F 	= 	Thrust Force</a:t>
            </a: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F  = 	Friction Force</a:t>
            </a: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N  = 	Normal Force</a:t>
            </a: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F 	= 	Shear Force</a:t>
            </a:r>
          </a:p>
          <a:p>
            <a:pPr defTabSz="933450">
              <a:lnSpc>
                <a:spcPct val="85000"/>
              </a:lnSpc>
              <a:tabLst>
                <a:tab pos="349250" algn="l"/>
                <a:tab pos="700088" algn="l"/>
                <a:tab pos="3263900" algn="l"/>
                <a:tab pos="4664075" algn="l"/>
                <a:tab pos="5829300" algn="l"/>
              </a:tabLst>
            </a:pPr>
            <a:r>
              <a:rPr lang="en-US" sz="2000">
                <a:latin typeface="Times New Roman" pitchFamily="18" charset="0"/>
              </a:rPr>
              <a:t>F 	=  Force Normal 			to Shear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735763" y="3976688"/>
            <a:ext cx="198437" cy="206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5000"/>
              </a:lnSpc>
            </a:pPr>
            <a:r>
              <a:rPr lang="en-US" sz="1200" b="1">
                <a:latin typeface="Times New Roman" pitchFamily="18" charset="0"/>
              </a:rPr>
              <a:t>c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775450" y="4313238"/>
            <a:ext cx="180975" cy="206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5000"/>
              </a:lnSpc>
            </a:pPr>
            <a:r>
              <a:rPr lang="en-US" sz="1200" b="1">
                <a:latin typeface="Times New Roman" pitchFamily="18" charset="0"/>
              </a:rPr>
              <a:t>t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781800" y="4800600"/>
            <a:ext cx="188913" cy="206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5000"/>
              </a:lnSpc>
            </a:pPr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705600" y="5105400"/>
            <a:ext cx="214313" cy="2111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8000"/>
              </a:lnSpc>
            </a:pPr>
            <a:r>
              <a:rPr lang="en-US" sz="1200" b="1">
                <a:latin typeface="Times New Roman" pitchFamily="18" charset="0"/>
              </a:rPr>
              <a:t>n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125788" y="4341813"/>
            <a:ext cx="127000" cy="1190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Freeform 12"/>
          <p:cNvSpPr>
            <a:spLocks/>
          </p:cNvSpPr>
          <p:nvPr/>
        </p:nvSpPr>
        <p:spPr bwMode="auto">
          <a:xfrm>
            <a:off x="3195638" y="1993900"/>
            <a:ext cx="2197100" cy="2082800"/>
          </a:xfrm>
          <a:custGeom>
            <a:avLst/>
            <a:gdLst/>
            <a:ahLst/>
            <a:cxnLst>
              <a:cxn ang="0">
                <a:pos x="346" y="0"/>
              </a:cxn>
              <a:cxn ang="0">
                <a:pos x="0" y="1311"/>
              </a:cxn>
              <a:cxn ang="0">
                <a:pos x="1383" y="984"/>
              </a:cxn>
            </a:cxnLst>
            <a:rect l="0" t="0" r="r" b="b"/>
            <a:pathLst>
              <a:path w="1384" h="1312">
                <a:moveTo>
                  <a:pt x="346" y="0"/>
                </a:moveTo>
                <a:lnTo>
                  <a:pt x="0" y="1311"/>
                </a:lnTo>
                <a:lnTo>
                  <a:pt x="1383" y="98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1" name="Freeform 13"/>
          <p:cNvSpPr>
            <a:spLocks/>
          </p:cNvSpPr>
          <p:nvPr/>
        </p:nvSpPr>
        <p:spPr bwMode="auto">
          <a:xfrm>
            <a:off x="3744913" y="1993900"/>
            <a:ext cx="1647825" cy="156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" y="0"/>
              </a:cxn>
              <a:cxn ang="0">
                <a:pos x="345" y="82"/>
              </a:cxn>
              <a:cxn ang="0">
                <a:pos x="432" y="246"/>
              </a:cxn>
              <a:cxn ang="0">
                <a:pos x="518" y="492"/>
              </a:cxn>
              <a:cxn ang="0">
                <a:pos x="605" y="656"/>
              </a:cxn>
              <a:cxn ang="0">
                <a:pos x="777" y="820"/>
              </a:cxn>
              <a:cxn ang="0">
                <a:pos x="950" y="902"/>
              </a:cxn>
              <a:cxn ang="0">
                <a:pos x="1037" y="984"/>
              </a:cxn>
            </a:cxnLst>
            <a:rect l="0" t="0" r="r" b="b"/>
            <a:pathLst>
              <a:path w="1038" h="985">
                <a:moveTo>
                  <a:pt x="0" y="0"/>
                </a:moveTo>
                <a:lnTo>
                  <a:pt x="173" y="0"/>
                </a:lnTo>
                <a:lnTo>
                  <a:pt x="345" y="82"/>
                </a:lnTo>
                <a:lnTo>
                  <a:pt x="432" y="246"/>
                </a:lnTo>
                <a:lnTo>
                  <a:pt x="518" y="492"/>
                </a:lnTo>
                <a:lnTo>
                  <a:pt x="605" y="656"/>
                </a:lnTo>
                <a:lnTo>
                  <a:pt x="777" y="820"/>
                </a:lnTo>
                <a:lnTo>
                  <a:pt x="950" y="902"/>
                </a:lnTo>
                <a:lnTo>
                  <a:pt x="1037" y="98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2" name="Freeform 14"/>
          <p:cNvSpPr>
            <a:spLocks/>
          </p:cNvSpPr>
          <p:nvPr/>
        </p:nvSpPr>
        <p:spPr bwMode="auto">
          <a:xfrm>
            <a:off x="1000125" y="3613150"/>
            <a:ext cx="4940300" cy="1504950"/>
          </a:xfrm>
          <a:custGeom>
            <a:avLst/>
            <a:gdLst/>
            <a:ahLst/>
            <a:cxnLst>
              <a:cxn ang="0">
                <a:pos x="1383" y="291"/>
              </a:cxn>
              <a:cxn ang="0">
                <a:pos x="3111" y="291"/>
              </a:cxn>
              <a:cxn ang="0">
                <a:pos x="3111" y="947"/>
              </a:cxn>
              <a:cxn ang="0">
                <a:pos x="0" y="947"/>
              </a:cxn>
              <a:cxn ang="0">
                <a:pos x="0" y="0"/>
              </a:cxn>
            </a:cxnLst>
            <a:rect l="0" t="0" r="r" b="b"/>
            <a:pathLst>
              <a:path w="3112" h="948">
                <a:moveTo>
                  <a:pt x="1383" y="291"/>
                </a:moveTo>
                <a:lnTo>
                  <a:pt x="3111" y="291"/>
                </a:lnTo>
                <a:lnTo>
                  <a:pt x="3111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000125" y="3633788"/>
            <a:ext cx="1436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000125" y="4081463"/>
            <a:ext cx="2198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2439988" y="2457450"/>
            <a:ext cx="334962" cy="1171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1092200" y="4017963"/>
            <a:ext cx="77788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290638" y="4017963"/>
            <a:ext cx="77787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487488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1685925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1884363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2082800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2281238" y="4017963"/>
            <a:ext cx="77787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2479675" y="4017963"/>
            <a:ext cx="77788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2676525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2874963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3043238" y="3887788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2860675" y="3714750"/>
            <a:ext cx="77788" cy="1317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2708275" y="3584575"/>
            <a:ext cx="77788" cy="13176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9" name="Freeform 31"/>
          <p:cNvSpPr>
            <a:spLocks/>
          </p:cNvSpPr>
          <p:nvPr/>
        </p:nvSpPr>
        <p:spPr bwMode="auto">
          <a:xfrm>
            <a:off x="2784475" y="1863725"/>
            <a:ext cx="61913" cy="595313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38" y="182"/>
              </a:cxn>
              <a:cxn ang="0">
                <a:pos x="38" y="91"/>
              </a:cxn>
              <a:cxn ang="0">
                <a:pos x="0" y="0"/>
              </a:cxn>
            </a:cxnLst>
            <a:rect l="0" t="0" r="r" b="b"/>
            <a:pathLst>
              <a:path w="39" h="375">
                <a:moveTo>
                  <a:pt x="0" y="374"/>
                </a:moveTo>
                <a:lnTo>
                  <a:pt x="38" y="182"/>
                </a:lnTo>
                <a:lnTo>
                  <a:pt x="38" y="9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20" name="Freeform 32"/>
          <p:cNvSpPr>
            <a:spLocks/>
          </p:cNvSpPr>
          <p:nvPr/>
        </p:nvSpPr>
        <p:spPr bwMode="auto">
          <a:xfrm>
            <a:off x="3606800" y="1993900"/>
            <a:ext cx="63500" cy="522288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39" y="164"/>
              </a:cxn>
              <a:cxn ang="0">
                <a:pos x="39" y="82"/>
              </a:cxn>
              <a:cxn ang="0">
                <a:pos x="0" y="0"/>
              </a:cxn>
            </a:cxnLst>
            <a:rect l="0" t="0" r="r" b="b"/>
            <a:pathLst>
              <a:path w="40" h="329">
                <a:moveTo>
                  <a:pt x="0" y="328"/>
                </a:moveTo>
                <a:lnTo>
                  <a:pt x="39" y="164"/>
                </a:lnTo>
                <a:lnTo>
                  <a:pt x="39" y="8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3743325" y="2130425"/>
            <a:ext cx="6556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Tool</a:t>
            </a: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1152525" y="4703763"/>
            <a:ext cx="1301750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Workpiece</a:t>
            </a:r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2935288" y="2130425"/>
            <a:ext cx="679450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Chip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19113" y="5122863"/>
            <a:ext cx="5965825" cy="1030287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3119438" y="5497513"/>
            <a:ext cx="1690687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Dynamometer</a:t>
            </a:r>
          </a:p>
        </p:txBody>
      </p:sp>
      <p:sp>
        <p:nvSpPr>
          <p:cNvPr id="37926" name="Arc 38"/>
          <p:cNvSpPr>
            <a:spLocks/>
          </p:cNvSpPr>
          <p:nvPr/>
        </p:nvSpPr>
        <p:spPr bwMode="auto">
          <a:xfrm>
            <a:off x="3122613" y="3549650"/>
            <a:ext cx="219075" cy="179388"/>
          </a:xfrm>
          <a:custGeom>
            <a:avLst/>
            <a:gdLst>
              <a:gd name="G0" fmla="+- 21244 0 0"/>
              <a:gd name="G1" fmla="+- 0 0 0"/>
              <a:gd name="G2" fmla="+- 21600 0 0"/>
              <a:gd name="T0" fmla="*/ 9977 w 21244"/>
              <a:gd name="T1" fmla="*/ 18428 h 18428"/>
              <a:gd name="T2" fmla="*/ 0 w 21244"/>
              <a:gd name="T3" fmla="*/ 3904 h 18428"/>
              <a:gd name="T4" fmla="*/ 21244 w 21244"/>
              <a:gd name="T5" fmla="*/ 0 h 18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44" h="18428" fill="none" extrusionOk="0">
                <a:moveTo>
                  <a:pt x="9976" y="18428"/>
                </a:moveTo>
                <a:cubicBezTo>
                  <a:pt x="4737" y="15225"/>
                  <a:pt x="1109" y="9943"/>
                  <a:pt x="-1" y="3904"/>
                </a:cubicBezTo>
              </a:path>
              <a:path w="21244" h="18428" stroke="0" extrusionOk="0">
                <a:moveTo>
                  <a:pt x="9976" y="18428"/>
                </a:moveTo>
                <a:cubicBezTo>
                  <a:pt x="4737" y="15225"/>
                  <a:pt x="1109" y="9943"/>
                  <a:pt x="-1" y="3904"/>
                </a:cubicBezTo>
                <a:lnTo>
                  <a:pt x="21244" y="0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27" name="Arc 39"/>
          <p:cNvSpPr>
            <a:spLocks/>
          </p:cNvSpPr>
          <p:nvPr/>
        </p:nvSpPr>
        <p:spPr bwMode="auto">
          <a:xfrm>
            <a:off x="2854325" y="3702050"/>
            <a:ext cx="217488" cy="180975"/>
          </a:xfrm>
          <a:custGeom>
            <a:avLst/>
            <a:gdLst>
              <a:gd name="G0" fmla="+- 0 0 0"/>
              <a:gd name="G1" fmla="+- 18583 0 0"/>
              <a:gd name="G2" fmla="+- 21600 0 0"/>
              <a:gd name="T0" fmla="*/ 11011 w 21178"/>
              <a:gd name="T1" fmla="*/ 0 h 18583"/>
              <a:gd name="T2" fmla="*/ 21178 w 21178"/>
              <a:gd name="T3" fmla="*/ 14336 h 18583"/>
              <a:gd name="T4" fmla="*/ 0 w 21178"/>
              <a:gd name="T5" fmla="*/ 18583 h 18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78" h="18583" fill="none" extrusionOk="0">
                <a:moveTo>
                  <a:pt x="11010" y="0"/>
                </a:moveTo>
                <a:cubicBezTo>
                  <a:pt x="16278" y="3121"/>
                  <a:pt x="19974" y="8332"/>
                  <a:pt x="21178" y="14335"/>
                </a:cubicBezTo>
              </a:path>
              <a:path w="21178" h="18583" stroke="0" extrusionOk="0">
                <a:moveTo>
                  <a:pt x="11010" y="0"/>
                </a:moveTo>
                <a:cubicBezTo>
                  <a:pt x="16278" y="3121"/>
                  <a:pt x="19974" y="8332"/>
                  <a:pt x="21178" y="14335"/>
                </a:cubicBezTo>
                <a:lnTo>
                  <a:pt x="0" y="18583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 flipV="1">
            <a:off x="2997200" y="3641725"/>
            <a:ext cx="182563" cy="160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29" name="Arc 41"/>
          <p:cNvSpPr>
            <a:spLocks/>
          </p:cNvSpPr>
          <p:nvPr/>
        </p:nvSpPr>
        <p:spPr bwMode="auto">
          <a:xfrm>
            <a:off x="3341688" y="3367088"/>
            <a:ext cx="217487" cy="182562"/>
          </a:xfrm>
          <a:custGeom>
            <a:avLst/>
            <a:gdLst>
              <a:gd name="G0" fmla="+- 0 0 0"/>
              <a:gd name="G1" fmla="+- 18822 0 0"/>
              <a:gd name="G2" fmla="+- 21600 0 0"/>
              <a:gd name="T0" fmla="*/ 10596 w 21072"/>
              <a:gd name="T1" fmla="*/ 0 h 18822"/>
              <a:gd name="T2" fmla="*/ 21072 w 21072"/>
              <a:gd name="T3" fmla="*/ 14074 h 18822"/>
              <a:gd name="T4" fmla="*/ 0 w 21072"/>
              <a:gd name="T5" fmla="*/ 18822 h 18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2" h="18822" fill="none" extrusionOk="0">
                <a:moveTo>
                  <a:pt x="10596" y="-1"/>
                </a:moveTo>
                <a:cubicBezTo>
                  <a:pt x="15921" y="2997"/>
                  <a:pt x="19728" y="8111"/>
                  <a:pt x="21071" y="14074"/>
                </a:cubicBezTo>
              </a:path>
              <a:path w="21072" h="18822" stroke="0" extrusionOk="0">
                <a:moveTo>
                  <a:pt x="10596" y="-1"/>
                </a:moveTo>
                <a:cubicBezTo>
                  <a:pt x="15921" y="2997"/>
                  <a:pt x="19728" y="8111"/>
                  <a:pt x="21071" y="14074"/>
                </a:cubicBezTo>
                <a:lnTo>
                  <a:pt x="0" y="18822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 flipV="1">
            <a:off x="3484563" y="2832100"/>
            <a:ext cx="884237" cy="6238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1" name="Arc 43"/>
          <p:cNvSpPr>
            <a:spLocks/>
          </p:cNvSpPr>
          <p:nvPr/>
        </p:nvSpPr>
        <p:spPr bwMode="auto">
          <a:xfrm>
            <a:off x="2636838" y="3883025"/>
            <a:ext cx="217487" cy="184150"/>
          </a:xfrm>
          <a:custGeom>
            <a:avLst/>
            <a:gdLst>
              <a:gd name="G0" fmla="+- 21079 0 0"/>
              <a:gd name="G1" fmla="+- 0 0 0"/>
              <a:gd name="G2" fmla="+- 21600 0 0"/>
              <a:gd name="T0" fmla="*/ 10531 w 21079"/>
              <a:gd name="T1" fmla="*/ 18849 h 18849"/>
              <a:gd name="T2" fmla="*/ 0 w 21079"/>
              <a:gd name="T3" fmla="*/ 4715 h 18849"/>
              <a:gd name="T4" fmla="*/ 21079 w 21079"/>
              <a:gd name="T5" fmla="*/ 0 h 18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9" h="18849" fill="none" extrusionOk="0">
                <a:moveTo>
                  <a:pt x="10530" y="18849"/>
                </a:moveTo>
                <a:cubicBezTo>
                  <a:pt x="5170" y="15849"/>
                  <a:pt x="1340" y="10709"/>
                  <a:pt x="-1" y="4715"/>
                </a:cubicBezTo>
              </a:path>
              <a:path w="21079" h="18849" stroke="0" extrusionOk="0">
                <a:moveTo>
                  <a:pt x="10530" y="18849"/>
                </a:moveTo>
                <a:cubicBezTo>
                  <a:pt x="5170" y="15849"/>
                  <a:pt x="1340" y="10709"/>
                  <a:pt x="-1" y="4715"/>
                </a:cubicBezTo>
                <a:lnTo>
                  <a:pt x="21079" y="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 flipH="1">
            <a:off x="1731963" y="3989388"/>
            <a:ext cx="974725" cy="695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3057525" y="3749675"/>
            <a:ext cx="3254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3544888" y="2911475"/>
            <a:ext cx="325437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2371725" y="4197350"/>
            <a:ext cx="3254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6" name="Arc 48"/>
          <p:cNvSpPr>
            <a:spLocks/>
          </p:cNvSpPr>
          <p:nvPr/>
        </p:nvSpPr>
        <p:spPr bwMode="auto">
          <a:xfrm>
            <a:off x="3128963" y="4927600"/>
            <a:ext cx="219075" cy="182563"/>
          </a:xfrm>
          <a:custGeom>
            <a:avLst/>
            <a:gdLst>
              <a:gd name="G0" fmla="+- 0 0 0"/>
              <a:gd name="G1" fmla="+- 18649 0 0"/>
              <a:gd name="G2" fmla="+- 21600 0 0"/>
              <a:gd name="T0" fmla="*/ 10899 w 21179"/>
              <a:gd name="T1" fmla="*/ 0 h 18649"/>
              <a:gd name="T2" fmla="*/ 21179 w 21179"/>
              <a:gd name="T3" fmla="*/ 14403 h 18649"/>
              <a:gd name="T4" fmla="*/ 0 w 21179"/>
              <a:gd name="T5" fmla="*/ 18649 h 18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79" h="18649" fill="none" extrusionOk="0">
                <a:moveTo>
                  <a:pt x="10898" y="0"/>
                </a:moveTo>
                <a:cubicBezTo>
                  <a:pt x="16224" y="3112"/>
                  <a:pt x="19965" y="8354"/>
                  <a:pt x="21178" y="14403"/>
                </a:cubicBezTo>
              </a:path>
              <a:path w="21179" h="18649" stroke="0" extrusionOk="0">
                <a:moveTo>
                  <a:pt x="10898" y="0"/>
                </a:moveTo>
                <a:cubicBezTo>
                  <a:pt x="16224" y="3112"/>
                  <a:pt x="19965" y="8354"/>
                  <a:pt x="21178" y="14403"/>
                </a:cubicBezTo>
                <a:lnTo>
                  <a:pt x="0" y="18649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7" name="Line 49"/>
          <p:cNvSpPr>
            <a:spLocks noChangeShapeType="1"/>
          </p:cNvSpPr>
          <p:nvPr/>
        </p:nvSpPr>
        <p:spPr bwMode="auto">
          <a:xfrm flipV="1">
            <a:off x="3271838" y="4321175"/>
            <a:ext cx="1020762" cy="709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3713163" y="4718050"/>
            <a:ext cx="325437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9" name="Arc 51"/>
          <p:cNvSpPr>
            <a:spLocks/>
          </p:cNvSpPr>
          <p:nvPr/>
        </p:nvSpPr>
        <p:spPr bwMode="auto">
          <a:xfrm>
            <a:off x="3128963" y="4273550"/>
            <a:ext cx="147637" cy="112713"/>
          </a:xfrm>
          <a:custGeom>
            <a:avLst/>
            <a:gdLst>
              <a:gd name="G0" fmla="+- 0 0 0"/>
              <a:gd name="G1" fmla="+- 8956 0 0"/>
              <a:gd name="G2" fmla="+- 21600 0 0"/>
              <a:gd name="T0" fmla="*/ 19656 w 21600"/>
              <a:gd name="T1" fmla="*/ 0 h 17705"/>
              <a:gd name="T2" fmla="*/ 19749 w 21600"/>
              <a:gd name="T3" fmla="*/ 17705 h 17705"/>
              <a:gd name="T4" fmla="*/ 0 w 21600"/>
              <a:gd name="T5" fmla="*/ 8956 h 17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705" fill="none" extrusionOk="0">
                <a:moveTo>
                  <a:pt x="19655" y="0"/>
                </a:moveTo>
                <a:cubicBezTo>
                  <a:pt x="20937" y="2811"/>
                  <a:pt x="21600" y="5865"/>
                  <a:pt x="21600" y="8956"/>
                </a:cubicBezTo>
                <a:cubicBezTo>
                  <a:pt x="21600" y="11969"/>
                  <a:pt x="20969" y="14949"/>
                  <a:pt x="19748" y="17704"/>
                </a:cubicBezTo>
              </a:path>
              <a:path w="21600" h="17705" stroke="0" extrusionOk="0">
                <a:moveTo>
                  <a:pt x="19655" y="0"/>
                </a:moveTo>
                <a:cubicBezTo>
                  <a:pt x="20937" y="2811"/>
                  <a:pt x="21600" y="5865"/>
                  <a:pt x="21600" y="8956"/>
                </a:cubicBezTo>
                <a:cubicBezTo>
                  <a:pt x="21600" y="11969"/>
                  <a:pt x="20969" y="14949"/>
                  <a:pt x="19748" y="17704"/>
                </a:cubicBezTo>
                <a:lnTo>
                  <a:pt x="0" y="8956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 flipH="1">
            <a:off x="3241675" y="4329113"/>
            <a:ext cx="1054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1" name="Arc 53"/>
          <p:cNvSpPr>
            <a:spLocks/>
          </p:cNvSpPr>
          <p:nvPr/>
        </p:nvSpPr>
        <p:spPr bwMode="auto">
          <a:xfrm>
            <a:off x="3067050" y="4972050"/>
            <a:ext cx="119063" cy="138113"/>
          </a:xfrm>
          <a:custGeom>
            <a:avLst/>
            <a:gdLst>
              <a:gd name="G0" fmla="+- 9003 0 0"/>
              <a:gd name="G1" fmla="+- 21600 0 0"/>
              <a:gd name="G2" fmla="+- 21600 0 0"/>
              <a:gd name="T0" fmla="*/ 0 w 17619"/>
              <a:gd name="T1" fmla="*/ 1966 h 21600"/>
              <a:gd name="T2" fmla="*/ 17619 w 17619"/>
              <a:gd name="T3" fmla="*/ 1793 h 21600"/>
              <a:gd name="T4" fmla="*/ 9003 w 17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19" h="21600" fill="none" extrusionOk="0">
                <a:moveTo>
                  <a:pt x="-1" y="1965"/>
                </a:moveTo>
                <a:cubicBezTo>
                  <a:pt x="2824" y="670"/>
                  <a:pt x="5895" y="-1"/>
                  <a:pt x="9003" y="0"/>
                </a:cubicBezTo>
                <a:cubicBezTo>
                  <a:pt x="11967" y="0"/>
                  <a:pt x="14900" y="610"/>
                  <a:pt x="17619" y="1792"/>
                </a:cubicBezTo>
              </a:path>
              <a:path w="17619" h="21600" stroke="0" extrusionOk="0">
                <a:moveTo>
                  <a:pt x="-1" y="1965"/>
                </a:moveTo>
                <a:cubicBezTo>
                  <a:pt x="2824" y="670"/>
                  <a:pt x="5895" y="-1"/>
                  <a:pt x="9003" y="0"/>
                </a:cubicBezTo>
                <a:cubicBezTo>
                  <a:pt x="11967" y="0"/>
                  <a:pt x="14900" y="610"/>
                  <a:pt x="17619" y="1792"/>
                </a:cubicBezTo>
                <a:lnTo>
                  <a:pt x="9003" y="2160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2" name="Line 54"/>
          <p:cNvSpPr>
            <a:spLocks noChangeShapeType="1"/>
          </p:cNvSpPr>
          <p:nvPr/>
        </p:nvSpPr>
        <p:spPr bwMode="auto">
          <a:xfrm flipV="1">
            <a:off x="3125788" y="4335463"/>
            <a:ext cx="0" cy="666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3240088" y="4289425"/>
            <a:ext cx="33178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3392488" y="4346575"/>
            <a:ext cx="30321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2692400" y="4606925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2813050" y="4737100"/>
            <a:ext cx="258763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1754188" y="4538663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8" name="Line 60"/>
          <p:cNvSpPr>
            <a:spLocks noChangeShapeType="1"/>
          </p:cNvSpPr>
          <p:nvPr/>
        </p:nvSpPr>
        <p:spPr bwMode="auto">
          <a:xfrm flipH="1" flipV="1">
            <a:off x="2433638" y="3627438"/>
            <a:ext cx="7778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9" name="Arc 61"/>
          <p:cNvSpPr>
            <a:spLocks/>
          </p:cNvSpPr>
          <p:nvPr/>
        </p:nvSpPr>
        <p:spPr bwMode="auto">
          <a:xfrm>
            <a:off x="2389188" y="3679825"/>
            <a:ext cx="128587" cy="134938"/>
          </a:xfrm>
          <a:custGeom>
            <a:avLst/>
            <a:gdLst>
              <a:gd name="G0" fmla="+- 18940 0 0"/>
              <a:gd name="G1" fmla="+- 0 0 0"/>
              <a:gd name="G2" fmla="+- 21600 0 0"/>
              <a:gd name="T0" fmla="*/ 13970 w 18940"/>
              <a:gd name="T1" fmla="*/ 21021 h 21021"/>
              <a:gd name="T2" fmla="*/ 0 w 18940"/>
              <a:gd name="T3" fmla="*/ 10385 h 21021"/>
              <a:gd name="T4" fmla="*/ 18940 w 18940"/>
              <a:gd name="T5" fmla="*/ 0 h 2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40" h="21021" fill="none" extrusionOk="0">
                <a:moveTo>
                  <a:pt x="13970" y="21020"/>
                </a:moveTo>
                <a:cubicBezTo>
                  <a:pt x="8017" y="19613"/>
                  <a:pt x="2940" y="15748"/>
                  <a:pt x="0" y="10384"/>
                </a:cubicBezTo>
              </a:path>
              <a:path w="18940" h="21021" stroke="0" extrusionOk="0">
                <a:moveTo>
                  <a:pt x="13970" y="21020"/>
                </a:moveTo>
                <a:cubicBezTo>
                  <a:pt x="8017" y="19613"/>
                  <a:pt x="2940" y="15748"/>
                  <a:pt x="0" y="10384"/>
                </a:cubicBezTo>
                <a:lnTo>
                  <a:pt x="18940" y="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0" name="Line 62"/>
          <p:cNvSpPr>
            <a:spLocks noChangeShapeType="1"/>
          </p:cNvSpPr>
          <p:nvPr/>
        </p:nvSpPr>
        <p:spPr bwMode="auto">
          <a:xfrm flipV="1">
            <a:off x="1747838" y="3771900"/>
            <a:ext cx="701675" cy="912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1" name="Arc 63"/>
          <p:cNvSpPr>
            <a:spLocks/>
          </p:cNvSpPr>
          <p:nvPr/>
        </p:nvSpPr>
        <p:spPr bwMode="auto">
          <a:xfrm>
            <a:off x="2709863" y="3765550"/>
            <a:ext cx="144462" cy="115888"/>
          </a:xfrm>
          <a:custGeom>
            <a:avLst/>
            <a:gdLst>
              <a:gd name="G0" fmla="+- 21320 0 0"/>
              <a:gd name="G1" fmla="+- 18022 0 0"/>
              <a:gd name="G2" fmla="+- 21600 0 0"/>
              <a:gd name="T0" fmla="*/ 0 w 21320"/>
              <a:gd name="T1" fmla="*/ 14554 h 18022"/>
              <a:gd name="T2" fmla="*/ 9414 w 21320"/>
              <a:gd name="T3" fmla="*/ 0 h 18022"/>
              <a:gd name="T4" fmla="*/ 21320 w 21320"/>
              <a:gd name="T5" fmla="*/ 18022 h 18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0" h="18022" fill="none" extrusionOk="0">
                <a:moveTo>
                  <a:pt x="0" y="14554"/>
                </a:moveTo>
                <a:cubicBezTo>
                  <a:pt x="968" y="8601"/>
                  <a:pt x="4381" y="3324"/>
                  <a:pt x="9413" y="-1"/>
                </a:cubicBezTo>
              </a:path>
              <a:path w="21320" h="18022" stroke="0" extrusionOk="0">
                <a:moveTo>
                  <a:pt x="0" y="14554"/>
                </a:moveTo>
                <a:cubicBezTo>
                  <a:pt x="968" y="8601"/>
                  <a:pt x="4381" y="3324"/>
                  <a:pt x="9413" y="-1"/>
                </a:cubicBezTo>
                <a:lnTo>
                  <a:pt x="21320" y="18022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2" name="Line 64"/>
          <p:cNvSpPr>
            <a:spLocks noChangeShapeType="1"/>
          </p:cNvSpPr>
          <p:nvPr/>
        </p:nvSpPr>
        <p:spPr bwMode="auto">
          <a:xfrm flipH="1" flipV="1">
            <a:off x="1473200" y="3035300"/>
            <a:ext cx="938213" cy="569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3" name="Arc 65"/>
          <p:cNvSpPr>
            <a:spLocks/>
          </p:cNvSpPr>
          <p:nvPr/>
        </p:nvSpPr>
        <p:spPr bwMode="auto">
          <a:xfrm>
            <a:off x="1825625" y="3367088"/>
            <a:ext cx="200025" cy="2540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28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36"/>
                  <a:pt x="9566" y="94"/>
                  <a:pt x="21427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6"/>
                  <a:pt x="9566" y="94"/>
                  <a:pt x="21427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533525" y="3233738"/>
            <a:ext cx="32385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7955" name="Freeform 67"/>
          <p:cNvSpPr>
            <a:spLocks/>
          </p:cNvSpPr>
          <p:nvPr/>
        </p:nvSpPr>
        <p:spPr bwMode="auto">
          <a:xfrm>
            <a:off x="2451100" y="3740150"/>
            <a:ext cx="192088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" y="44"/>
              </a:cxn>
              <a:cxn ang="0">
                <a:pos x="120" y="0"/>
              </a:cxn>
            </a:cxnLst>
            <a:rect l="0" t="0" r="r" b="b"/>
            <a:pathLst>
              <a:path w="121" h="45">
                <a:moveTo>
                  <a:pt x="0" y="0"/>
                </a:moveTo>
                <a:lnTo>
                  <a:pt x="79" y="44"/>
                </a:lnTo>
                <a:lnTo>
                  <a:pt x="1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2616200" y="3436938"/>
            <a:ext cx="28733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2447925" y="3363913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1838325" y="3697288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1930400" y="3827463"/>
            <a:ext cx="3175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7960" name="Arc 72"/>
          <p:cNvSpPr>
            <a:spLocks/>
          </p:cNvSpPr>
          <p:nvPr/>
        </p:nvSpPr>
        <p:spPr bwMode="auto">
          <a:xfrm>
            <a:off x="3402013" y="3527425"/>
            <a:ext cx="146050" cy="109538"/>
          </a:xfrm>
          <a:custGeom>
            <a:avLst/>
            <a:gdLst>
              <a:gd name="G0" fmla="+- 0 0 0"/>
              <a:gd name="G1" fmla="+- 3506 0 0"/>
              <a:gd name="G2" fmla="+- 21600 0 0"/>
              <a:gd name="T0" fmla="*/ 21314 w 21600"/>
              <a:gd name="T1" fmla="*/ 0 h 17043"/>
              <a:gd name="T2" fmla="*/ 16832 w 21600"/>
              <a:gd name="T3" fmla="*/ 17043 h 17043"/>
              <a:gd name="T4" fmla="*/ 0 w 21600"/>
              <a:gd name="T5" fmla="*/ 3506 h 17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043" fill="none" extrusionOk="0">
                <a:moveTo>
                  <a:pt x="21313" y="0"/>
                </a:moveTo>
                <a:cubicBezTo>
                  <a:pt x="21504" y="1158"/>
                  <a:pt x="21600" y="2331"/>
                  <a:pt x="21600" y="3506"/>
                </a:cubicBezTo>
                <a:cubicBezTo>
                  <a:pt x="21600" y="8429"/>
                  <a:pt x="19917" y="13205"/>
                  <a:pt x="16831" y="17042"/>
                </a:cubicBezTo>
              </a:path>
              <a:path w="21600" h="17043" stroke="0" extrusionOk="0">
                <a:moveTo>
                  <a:pt x="21313" y="0"/>
                </a:moveTo>
                <a:cubicBezTo>
                  <a:pt x="21504" y="1158"/>
                  <a:pt x="21600" y="2331"/>
                  <a:pt x="21600" y="3506"/>
                </a:cubicBezTo>
                <a:cubicBezTo>
                  <a:pt x="21600" y="8429"/>
                  <a:pt x="19917" y="13205"/>
                  <a:pt x="16831" y="17042"/>
                </a:cubicBezTo>
                <a:lnTo>
                  <a:pt x="0" y="3506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1" name="Line 73"/>
          <p:cNvSpPr>
            <a:spLocks noChangeShapeType="1"/>
          </p:cNvSpPr>
          <p:nvPr/>
        </p:nvSpPr>
        <p:spPr bwMode="auto">
          <a:xfrm>
            <a:off x="3516313" y="3590925"/>
            <a:ext cx="627062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2" name="Arc 74"/>
          <p:cNvSpPr>
            <a:spLocks/>
          </p:cNvSpPr>
          <p:nvPr/>
        </p:nvSpPr>
        <p:spPr bwMode="auto">
          <a:xfrm>
            <a:off x="4116388" y="3643313"/>
            <a:ext cx="115887" cy="138112"/>
          </a:xfrm>
          <a:custGeom>
            <a:avLst/>
            <a:gdLst>
              <a:gd name="G0" fmla="+- 4639 0 0"/>
              <a:gd name="G1" fmla="+- 21600 0 0"/>
              <a:gd name="G2" fmla="+- 21600 0 0"/>
              <a:gd name="T0" fmla="*/ 0 w 17251"/>
              <a:gd name="T1" fmla="*/ 504 h 21600"/>
              <a:gd name="T2" fmla="*/ 17251 w 17251"/>
              <a:gd name="T3" fmla="*/ 4064 h 21600"/>
              <a:gd name="T4" fmla="*/ 4639 w 172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51" h="21600" fill="none" extrusionOk="0">
                <a:moveTo>
                  <a:pt x="0" y="504"/>
                </a:moveTo>
                <a:cubicBezTo>
                  <a:pt x="1523" y="168"/>
                  <a:pt x="3079" y="-1"/>
                  <a:pt x="4639" y="0"/>
                </a:cubicBezTo>
                <a:cubicBezTo>
                  <a:pt x="9164" y="0"/>
                  <a:pt x="13576" y="1421"/>
                  <a:pt x="17250" y="4064"/>
                </a:cubicBezTo>
              </a:path>
              <a:path w="17251" h="21600" stroke="0" extrusionOk="0">
                <a:moveTo>
                  <a:pt x="0" y="504"/>
                </a:moveTo>
                <a:cubicBezTo>
                  <a:pt x="1523" y="168"/>
                  <a:pt x="3079" y="-1"/>
                  <a:pt x="4639" y="0"/>
                </a:cubicBezTo>
                <a:cubicBezTo>
                  <a:pt x="9164" y="0"/>
                  <a:pt x="13576" y="1421"/>
                  <a:pt x="17250" y="4064"/>
                </a:cubicBezTo>
                <a:lnTo>
                  <a:pt x="4639" y="2160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3" name="Line 75"/>
          <p:cNvSpPr>
            <a:spLocks noChangeShapeType="1"/>
          </p:cNvSpPr>
          <p:nvPr/>
        </p:nvSpPr>
        <p:spPr bwMode="auto">
          <a:xfrm flipH="1">
            <a:off x="4198938" y="2836863"/>
            <a:ext cx="168275" cy="782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3468688" y="3567113"/>
            <a:ext cx="3762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4308475" y="3103563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66" name="Freeform 78"/>
          <p:cNvSpPr>
            <a:spLocks/>
          </p:cNvSpPr>
          <p:nvPr/>
        </p:nvSpPr>
        <p:spPr bwMode="auto">
          <a:xfrm>
            <a:off x="3994150" y="3556000"/>
            <a:ext cx="217488" cy="173038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8" y="0"/>
              </a:cxn>
              <a:cxn ang="0">
                <a:pos x="136" y="28"/>
              </a:cxn>
            </a:cxnLst>
            <a:rect l="0" t="0" r="r" b="b"/>
            <a:pathLst>
              <a:path w="137" h="109">
                <a:moveTo>
                  <a:pt x="0" y="108"/>
                </a:moveTo>
                <a:lnTo>
                  <a:pt x="28" y="0"/>
                </a:lnTo>
                <a:lnTo>
                  <a:pt x="136" y="2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7" name="Freeform 79"/>
          <p:cNvSpPr>
            <a:spLocks/>
          </p:cNvSpPr>
          <p:nvPr/>
        </p:nvSpPr>
        <p:spPr bwMode="auto">
          <a:xfrm>
            <a:off x="2781300" y="1866900"/>
            <a:ext cx="801688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40" y="0"/>
              </a:cxn>
              <a:cxn ang="0">
                <a:pos x="64" y="8"/>
              </a:cxn>
              <a:cxn ang="0">
                <a:pos x="80" y="8"/>
              </a:cxn>
              <a:cxn ang="0">
                <a:pos x="96" y="16"/>
              </a:cxn>
              <a:cxn ang="0">
                <a:pos x="112" y="24"/>
              </a:cxn>
              <a:cxn ang="0">
                <a:pos x="112" y="40"/>
              </a:cxn>
              <a:cxn ang="0">
                <a:pos x="120" y="56"/>
              </a:cxn>
              <a:cxn ang="0">
                <a:pos x="136" y="64"/>
              </a:cxn>
              <a:cxn ang="0">
                <a:pos x="160" y="64"/>
              </a:cxn>
              <a:cxn ang="0">
                <a:pos x="184" y="64"/>
              </a:cxn>
              <a:cxn ang="0">
                <a:pos x="208" y="56"/>
              </a:cxn>
              <a:cxn ang="0">
                <a:pos x="224" y="48"/>
              </a:cxn>
              <a:cxn ang="0">
                <a:pos x="240" y="48"/>
              </a:cxn>
              <a:cxn ang="0">
                <a:pos x="256" y="40"/>
              </a:cxn>
              <a:cxn ang="0">
                <a:pos x="272" y="40"/>
              </a:cxn>
              <a:cxn ang="0">
                <a:pos x="288" y="40"/>
              </a:cxn>
              <a:cxn ang="0">
                <a:pos x="304" y="40"/>
              </a:cxn>
              <a:cxn ang="0">
                <a:pos x="320" y="48"/>
              </a:cxn>
              <a:cxn ang="0">
                <a:pos x="336" y="56"/>
              </a:cxn>
              <a:cxn ang="0">
                <a:pos x="352" y="56"/>
              </a:cxn>
              <a:cxn ang="0">
                <a:pos x="368" y="56"/>
              </a:cxn>
              <a:cxn ang="0">
                <a:pos x="384" y="56"/>
              </a:cxn>
              <a:cxn ang="0">
                <a:pos x="400" y="48"/>
              </a:cxn>
              <a:cxn ang="0">
                <a:pos x="416" y="48"/>
              </a:cxn>
              <a:cxn ang="0">
                <a:pos x="432" y="48"/>
              </a:cxn>
              <a:cxn ang="0">
                <a:pos x="448" y="48"/>
              </a:cxn>
              <a:cxn ang="0">
                <a:pos x="464" y="56"/>
              </a:cxn>
              <a:cxn ang="0">
                <a:pos x="472" y="72"/>
              </a:cxn>
              <a:cxn ang="0">
                <a:pos x="488" y="80"/>
              </a:cxn>
              <a:cxn ang="0">
                <a:pos x="504" y="80"/>
              </a:cxn>
            </a:cxnLst>
            <a:rect l="0" t="0" r="r" b="b"/>
            <a:pathLst>
              <a:path w="505" h="81">
                <a:moveTo>
                  <a:pt x="0" y="0"/>
                </a:moveTo>
                <a:lnTo>
                  <a:pt x="16" y="0"/>
                </a:lnTo>
                <a:lnTo>
                  <a:pt x="40" y="0"/>
                </a:lnTo>
                <a:lnTo>
                  <a:pt x="64" y="8"/>
                </a:lnTo>
                <a:lnTo>
                  <a:pt x="80" y="8"/>
                </a:lnTo>
                <a:lnTo>
                  <a:pt x="96" y="16"/>
                </a:lnTo>
                <a:lnTo>
                  <a:pt x="112" y="24"/>
                </a:lnTo>
                <a:lnTo>
                  <a:pt x="112" y="40"/>
                </a:lnTo>
                <a:lnTo>
                  <a:pt x="120" y="56"/>
                </a:lnTo>
                <a:lnTo>
                  <a:pt x="136" y="64"/>
                </a:lnTo>
                <a:lnTo>
                  <a:pt x="160" y="64"/>
                </a:lnTo>
                <a:lnTo>
                  <a:pt x="184" y="64"/>
                </a:lnTo>
                <a:lnTo>
                  <a:pt x="208" y="56"/>
                </a:lnTo>
                <a:lnTo>
                  <a:pt x="224" y="48"/>
                </a:lnTo>
                <a:lnTo>
                  <a:pt x="240" y="48"/>
                </a:lnTo>
                <a:lnTo>
                  <a:pt x="256" y="40"/>
                </a:lnTo>
                <a:lnTo>
                  <a:pt x="272" y="40"/>
                </a:lnTo>
                <a:lnTo>
                  <a:pt x="288" y="40"/>
                </a:lnTo>
                <a:lnTo>
                  <a:pt x="304" y="40"/>
                </a:lnTo>
                <a:lnTo>
                  <a:pt x="320" y="48"/>
                </a:lnTo>
                <a:lnTo>
                  <a:pt x="336" y="56"/>
                </a:lnTo>
                <a:lnTo>
                  <a:pt x="352" y="56"/>
                </a:lnTo>
                <a:lnTo>
                  <a:pt x="368" y="56"/>
                </a:lnTo>
                <a:lnTo>
                  <a:pt x="384" y="56"/>
                </a:lnTo>
                <a:lnTo>
                  <a:pt x="400" y="48"/>
                </a:lnTo>
                <a:lnTo>
                  <a:pt x="416" y="48"/>
                </a:lnTo>
                <a:lnTo>
                  <a:pt x="432" y="48"/>
                </a:lnTo>
                <a:lnTo>
                  <a:pt x="448" y="48"/>
                </a:lnTo>
                <a:lnTo>
                  <a:pt x="464" y="56"/>
                </a:lnTo>
                <a:lnTo>
                  <a:pt x="472" y="72"/>
                </a:lnTo>
                <a:lnTo>
                  <a:pt x="488" y="80"/>
                </a:lnTo>
                <a:lnTo>
                  <a:pt x="504" y="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124200" y="6534150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Topics to be covered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Tool terminologies and geometry</a:t>
            </a:r>
            <a:endParaRPr lang="en-US" b="1" dirty="0"/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Orthogonal Vs Oblique cutting 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Turning Forces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Velocity diagram 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Merchants </a:t>
            </a:r>
            <a:r>
              <a:rPr lang="en-US" b="1" dirty="0"/>
              <a:t>Circle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Power </a:t>
            </a:r>
            <a:r>
              <a:rPr lang="en-US" b="1" dirty="0"/>
              <a:t>&amp; Energies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381000" y="1864816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Resistance to shear of the metal in forming the chip. It acts along the shear plane.</a:t>
            </a:r>
          </a:p>
          <a:p>
            <a:pPr algn="just">
              <a:buFont typeface="Wingdings" pitchFamily="2" charset="2"/>
              <a:buChar char="v"/>
            </a:pPr>
            <a:endParaRPr lang="en-US" sz="2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‘Backing up’ force on the chip provided by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workpiece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Acts normal to the shear plane.</a:t>
            </a:r>
          </a:p>
          <a:p>
            <a:pPr algn="just">
              <a:buFont typeface="Wingdings" pitchFamily="2" charset="2"/>
              <a:buChar char="v"/>
            </a:pPr>
            <a:endParaRPr lang="en-US" sz="2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N, It at the tool chip interface normal to the cutting face of the tool and is provided by the tool.</a:t>
            </a:r>
          </a:p>
          <a:p>
            <a:pPr algn="just">
              <a:buFont typeface="Wingdings" pitchFamily="2" charset="2"/>
              <a:buChar char="v"/>
            </a:pPr>
            <a:endParaRPr lang="en-US" sz="2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F, It is the frictional resistance of the tool acting on the chip. It acts downward against the motion of the chip as it glides upwards along the tool face.</a:t>
            </a:r>
            <a:endParaRPr lang="en-IN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420688"/>
            <a:ext cx="4773613" cy="13648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5088" tIns="25400" rIns="65088" bIns="25400">
            <a:spAutoFit/>
          </a:bodyPr>
          <a:lstStyle/>
          <a:p>
            <a:pPr algn="ctr" defTabSz="933450">
              <a:lnSpc>
                <a:spcPct val="97000"/>
              </a:lnSpc>
            </a:pPr>
            <a:r>
              <a:rPr lang="en-US" sz="4400" dirty="0"/>
              <a:t>Cutting Forces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400" dirty="0">
                <a:solidFill>
                  <a:schemeClr val="tx2"/>
                </a:solidFill>
              </a:rPr>
              <a:t>(</a:t>
            </a:r>
            <a:r>
              <a:rPr lang="en-US" sz="3100" dirty="0">
                <a:solidFill>
                  <a:schemeClr val="tx2"/>
                </a:solidFill>
              </a:rPr>
              <a:t>2D Orthogonal Cutting)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124200" y="6245225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/>
          <p:nvPr/>
        </p:nvGrpSpPr>
        <p:grpSpPr>
          <a:xfrm>
            <a:off x="1981200" y="2438400"/>
            <a:ext cx="1259372" cy="1981200"/>
            <a:chOff x="1981200" y="2438400"/>
            <a:chExt cx="1259372" cy="1981200"/>
          </a:xfrm>
        </p:grpSpPr>
        <p:grpSp>
          <p:nvGrpSpPr>
            <p:cNvPr id="3" name="Group 64"/>
            <p:cNvGrpSpPr/>
            <p:nvPr/>
          </p:nvGrpSpPr>
          <p:grpSpPr>
            <a:xfrm>
              <a:off x="1981200" y="2438400"/>
              <a:ext cx="1143000" cy="1981200"/>
              <a:chOff x="1981200" y="2438400"/>
              <a:chExt cx="1143000" cy="198120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rot="5400000">
                <a:off x="1562100" y="2857500"/>
                <a:ext cx="1981200" cy="1143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Box 173"/>
              <p:cNvSpPr txBox="1"/>
              <p:nvPr/>
            </p:nvSpPr>
            <p:spPr>
              <a:xfrm>
                <a:off x="2305050" y="3059668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</a:t>
                </a:r>
                <a:r>
                  <a:rPr lang="en-US" b="1" baseline="-25000" dirty="0" smtClean="0"/>
                  <a:t>n</a:t>
                </a:r>
                <a:endParaRPr lang="en-US" b="1" baseline="-25000" dirty="0"/>
              </a:p>
            </p:txBody>
          </p:sp>
        </p:grpSp>
        <p:grpSp>
          <p:nvGrpSpPr>
            <p:cNvPr id="4" name="Group 188"/>
            <p:cNvGrpSpPr/>
            <p:nvPr/>
          </p:nvGrpSpPr>
          <p:grpSpPr>
            <a:xfrm rot="1980000">
              <a:off x="3085124" y="2484120"/>
              <a:ext cx="155448" cy="153194"/>
              <a:chOff x="6553200" y="1829594"/>
              <a:chExt cx="153194" cy="153194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6553200" y="19812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6629400" y="19050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75"/>
          <p:cNvGrpSpPr/>
          <p:nvPr/>
        </p:nvGrpSpPr>
        <p:grpSpPr>
          <a:xfrm>
            <a:off x="1633797" y="3731606"/>
            <a:ext cx="502851" cy="688788"/>
            <a:chOff x="1633797" y="3731606"/>
            <a:chExt cx="502851" cy="688788"/>
          </a:xfrm>
        </p:grpSpPr>
        <p:grpSp>
          <p:nvGrpSpPr>
            <p:cNvPr id="7" name="Group 66"/>
            <p:cNvGrpSpPr/>
            <p:nvPr/>
          </p:nvGrpSpPr>
          <p:grpSpPr>
            <a:xfrm>
              <a:off x="1633797" y="3733800"/>
              <a:ext cx="348199" cy="686594"/>
              <a:chOff x="1633797" y="3733800"/>
              <a:chExt cx="348199" cy="686594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1633797" y="3821668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</a:t>
                </a:r>
                <a:r>
                  <a:rPr lang="en-US" b="1" baseline="-25000" dirty="0" smtClean="0"/>
                  <a:t>t</a:t>
                </a:r>
                <a:endParaRPr lang="en-US" b="1" baseline="-25000" dirty="0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rot="5400000">
                <a:off x="1637904" y="4076302"/>
                <a:ext cx="686594" cy="159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9"/>
            <p:cNvGrpSpPr/>
            <p:nvPr/>
          </p:nvGrpSpPr>
          <p:grpSpPr>
            <a:xfrm>
              <a:off x="1981200" y="3731606"/>
              <a:ext cx="155448" cy="153194"/>
              <a:chOff x="6553200" y="1829594"/>
              <a:chExt cx="153194" cy="153194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6553200" y="19812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5400000" flipH="1" flipV="1">
                <a:off x="6629400" y="19050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Oval 125"/>
          <p:cNvSpPr/>
          <p:nvPr/>
        </p:nvSpPr>
        <p:spPr>
          <a:xfrm>
            <a:off x="1924928" y="2390336"/>
            <a:ext cx="32004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Construction of merchant’s circle</a:t>
            </a:r>
            <a:endParaRPr lang="en-US" sz="14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-457200" y="3886200"/>
            <a:ext cx="2895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90600" y="5334000"/>
            <a:ext cx="6553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6743700" y="4533900"/>
            <a:ext cx="1600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90600" y="2438400"/>
            <a:ext cx="2133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5105400" y="3733800"/>
            <a:ext cx="24384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3315065" y="3770742"/>
            <a:ext cx="3582194" cy="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2"/>
          <p:cNvGrpSpPr/>
          <p:nvPr/>
        </p:nvGrpSpPr>
        <p:grpSpPr>
          <a:xfrm>
            <a:off x="3124200" y="2438400"/>
            <a:ext cx="1981200" cy="1295400"/>
            <a:chOff x="3124200" y="2438400"/>
            <a:chExt cx="1981200" cy="1295400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3124200" y="2438400"/>
              <a:ext cx="1981200" cy="1295400"/>
            </a:xfrm>
            <a:prstGeom prst="line">
              <a:avLst/>
            </a:prstGeom>
            <a:ln w="12700" cap="flat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3914775" y="2733675"/>
              <a:ext cx="347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r>
                <a:rPr lang="en-US" b="1" baseline="-25000" dirty="0" smtClean="0"/>
                <a:t>s</a:t>
              </a:r>
              <a:endParaRPr lang="en-US" b="1" baseline="-25000" dirty="0"/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1978364" y="3402568"/>
            <a:ext cx="3127038" cy="369332"/>
            <a:chOff x="1978364" y="3402568"/>
            <a:chExt cx="3127038" cy="369332"/>
          </a:xfrm>
        </p:grpSpPr>
        <p:cxnSp>
          <p:nvCxnSpPr>
            <p:cNvPr id="139" name="Straight Connector 138"/>
            <p:cNvCxnSpPr/>
            <p:nvPr/>
          </p:nvCxnSpPr>
          <p:spPr>
            <a:xfrm rot="10800000">
              <a:off x="1978364" y="3733800"/>
              <a:ext cx="3127038" cy="159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3200400" y="3402568"/>
              <a:ext cx="351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F</a:t>
              </a:r>
              <a:r>
                <a:rPr lang="en-US" b="1" baseline="-25000" dirty="0" err="1" smtClean="0"/>
                <a:t>c</a:t>
              </a:r>
              <a:endParaRPr lang="en-US" b="1" baseline="-25000" dirty="0"/>
            </a:p>
          </p:txBody>
        </p:sp>
      </p:grpSp>
      <p:grpSp>
        <p:nvGrpSpPr>
          <p:cNvPr id="11" name="Group 69"/>
          <p:cNvGrpSpPr/>
          <p:nvPr/>
        </p:nvGrpSpPr>
        <p:grpSpPr>
          <a:xfrm>
            <a:off x="4419600" y="3733800"/>
            <a:ext cx="685800" cy="1600200"/>
            <a:chOff x="4419600" y="3733800"/>
            <a:chExt cx="685800" cy="1600200"/>
          </a:xfrm>
        </p:grpSpPr>
        <p:cxnSp>
          <p:nvCxnSpPr>
            <p:cNvPr id="162" name="Straight Connector 161"/>
            <p:cNvCxnSpPr/>
            <p:nvPr/>
          </p:nvCxnSpPr>
          <p:spPr>
            <a:xfrm rot="5400000" flipH="1" flipV="1">
              <a:off x="3962400" y="4191000"/>
              <a:ext cx="1600200" cy="68580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4552950" y="43053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baseline="-25000" dirty="0"/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1981200" y="3733800"/>
            <a:ext cx="3124200" cy="685800"/>
            <a:chOff x="1981200" y="3733800"/>
            <a:chExt cx="3124200" cy="685800"/>
          </a:xfrm>
        </p:grpSpPr>
        <p:cxnSp>
          <p:nvCxnSpPr>
            <p:cNvPr id="150" name="Straight Connector 149"/>
            <p:cNvCxnSpPr/>
            <p:nvPr/>
          </p:nvCxnSpPr>
          <p:spPr>
            <a:xfrm flipV="1">
              <a:off x="1981200" y="3733800"/>
              <a:ext cx="3124200" cy="685800"/>
            </a:xfrm>
            <a:prstGeom prst="line">
              <a:avLst/>
            </a:prstGeom>
            <a:ln w="1524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3200400" y="403860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</a:t>
              </a:r>
              <a:endParaRPr lang="en-US" b="1" dirty="0"/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4973218" y="3048000"/>
            <a:ext cx="372094" cy="488804"/>
            <a:chOff x="4973218" y="3048000"/>
            <a:chExt cx="372094" cy="488804"/>
          </a:xfrm>
        </p:grpSpPr>
        <p:sp>
          <p:nvSpPr>
            <p:cNvPr id="198" name="TextBox 197"/>
            <p:cNvSpPr txBox="1"/>
            <p:nvPr/>
          </p:nvSpPr>
          <p:spPr>
            <a:xfrm>
              <a:off x="5029200" y="30480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9" name="Arc 178"/>
            <p:cNvSpPr/>
            <p:nvPr/>
          </p:nvSpPr>
          <p:spPr>
            <a:xfrm rot="20247313">
              <a:off x="4973218" y="3384404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71"/>
          <p:cNvGrpSpPr/>
          <p:nvPr/>
        </p:nvGrpSpPr>
        <p:grpSpPr>
          <a:xfrm>
            <a:off x="4865488" y="3939690"/>
            <a:ext cx="374653" cy="449192"/>
            <a:chOff x="4865488" y="3939690"/>
            <a:chExt cx="374653" cy="449192"/>
          </a:xfrm>
        </p:grpSpPr>
        <p:sp>
          <p:nvSpPr>
            <p:cNvPr id="199" name="TextBox 198"/>
            <p:cNvSpPr txBox="1"/>
            <p:nvPr/>
          </p:nvSpPr>
          <p:spPr>
            <a:xfrm>
              <a:off x="4865488" y="401955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0" name="Arc 179"/>
            <p:cNvSpPr/>
            <p:nvPr/>
          </p:nvSpPr>
          <p:spPr>
            <a:xfrm rot="31020000">
              <a:off x="4935341" y="3939690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72"/>
          <p:cNvGrpSpPr/>
          <p:nvPr/>
        </p:nvGrpSpPr>
        <p:grpSpPr>
          <a:xfrm>
            <a:off x="4505325" y="3409950"/>
            <a:ext cx="390995" cy="408802"/>
            <a:chOff x="4505325" y="3409950"/>
            <a:chExt cx="390995" cy="408802"/>
          </a:xfrm>
        </p:grpSpPr>
        <p:sp>
          <p:nvSpPr>
            <p:cNvPr id="196" name="TextBox 195"/>
            <p:cNvSpPr txBox="1"/>
            <p:nvPr/>
          </p:nvSpPr>
          <p:spPr>
            <a:xfrm>
              <a:off x="4505325" y="340995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φ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1" name="Arc 180"/>
            <p:cNvSpPr/>
            <p:nvPr/>
          </p:nvSpPr>
          <p:spPr>
            <a:xfrm rot="15743161">
              <a:off x="4667720" y="3590152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77"/>
          <p:cNvGrpSpPr/>
          <p:nvPr/>
        </p:nvGrpSpPr>
        <p:grpSpPr>
          <a:xfrm>
            <a:off x="2115448" y="4254209"/>
            <a:ext cx="430746" cy="351545"/>
            <a:chOff x="2115448" y="4254209"/>
            <a:chExt cx="430746" cy="351545"/>
          </a:xfrm>
        </p:grpSpPr>
        <p:sp>
          <p:nvSpPr>
            <p:cNvPr id="201" name="TextBox 200"/>
            <p:cNvSpPr txBox="1"/>
            <p:nvPr/>
          </p:nvSpPr>
          <p:spPr>
            <a:xfrm>
              <a:off x="2266950" y="4267200"/>
              <a:ext cx="279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schemeClr val="accent6">
                      <a:lumMod val="75000"/>
                    </a:schemeClr>
                  </a:solidFill>
                </a:rPr>
                <a:t>λ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rot="3227890">
              <a:off x="2039248" y="4330409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76"/>
          <p:cNvGrpSpPr/>
          <p:nvPr/>
        </p:nvGrpSpPr>
        <p:grpSpPr>
          <a:xfrm>
            <a:off x="1874945" y="3848100"/>
            <a:ext cx="358343" cy="424083"/>
            <a:chOff x="1874945" y="3848100"/>
            <a:chExt cx="358343" cy="424083"/>
          </a:xfrm>
        </p:grpSpPr>
        <p:sp>
          <p:nvSpPr>
            <p:cNvPr id="197" name="TextBox 196"/>
            <p:cNvSpPr txBox="1"/>
            <p:nvPr/>
          </p:nvSpPr>
          <p:spPr>
            <a:xfrm>
              <a:off x="1931602" y="3848100"/>
              <a:ext cx="301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schemeClr val="accent6">
                      <a:lumMod val="75000"/>
                    </a:schemeClr>
                  </a:solidFill>
                </a:rPr>
                <a:t>φ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3" name="Arc 182"/>
            <p:cNvSpPr/>
            <p:nvPr/>
          </p:nvSpPr>
          <p:spPr>
            <a:xfrm rot="20247313">
              <a:off x="1874945" y="4119783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73"/>
          <p:cNvGrpSpPr/>
          <p:nvPr/>
        </p:nvGrpSpPr>
        <p:grpSpPr>
          <a:xfrm>
            <a:off x="4019550" y="3648075"/>
            <a:ext cx="590827" cy="338554"/>
            <a:chOff x="4019550" y="3648075"/>
            <a:chExt cx="590827" cy="338554"/>
          </a:xfrm>
        </p:grpSpPr>
        <p:sp>
          <p:nvSpPr>
            <p:cNvPr id="200" name="TextBox 199"/>
            <p:cNvSpPr txBox="1"/>
            <p:nvPr/>
          </p:nvSpPr>
          <p:spPr>
            <a:xfrm>
              <a:off x="4019550" y="3648075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schemeClr val="accent6">
                      <a:lumMod val="75000"/>
                    </a:schemeClr>
                  </a:solidFill>
                </a:rPr>
                <a:t>λ</a:t>
              </a:r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  <a:r>
                <a:rPr lang="el-GR" sz="1600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4" name="Arc 183"/>
            <p:cNvSpPr/>
            <p:nvPr/>
          </p:nvSpPr>
          <p:spPr>
            <a:xfrm rot="15105226">
              <a:off x="4424874" y="3785910"/>
              <a:ext cx="247338" cy="123669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78"/>
          <p:cNvGrpSpPr/>
          <p:nvPr/>
        </p:nvGrpSpPr>
        <p:grpSpPr>
          <a:xfrm>
            <a:off x="1981200" y="4419600"/>
            <a:ext cx="2490849" cy="914400"/>
            <a:chOff x="1981200" y="4419600"/>
            <a:chExt cx="2490849" cy="914400"/>
          </a:xfrm>
        </p:grpSpPr>
        <p:grpSp>
          <p:nvGrpSpPr>
            <p:cNvPr id="20" name="Group 68"/>
            <p:cNvGrpSpPr/>
            <p:nvPr/>
          </p:nvGrpSpPr>
          <p:grpSpPr>
            <a:xfrm>
              <a:off x="1981200" y="4419600"/>
              <a:ext cx="2438400" cy="914400"/>
              <a:chOff x="1981200" y="4419600"/>
              <a:chExt cx="2438400" cy="914400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>
                <a:off x="1981200" y="4419600"/>
                <a:ext cx="2438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>
                <a:off x="3048000" y="4831318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</a:t>
                </a:r>
                <a:endParaRPr lang="en-US" b="1" dirty="0"/>
              </a:p>
            </p:txBody>
          </p:sp>
        </p:grpSp>
        <p:grpSp>
          <p:nvGrpSpPr>
            <p:cNvPr id="21" name="Group 192"/>
            <p:cNvGrpSpPr/>
            <p:nvPr/>
          </p:nvGrpSpPr>
          <p:grpSpPr>
            <a:xfrm rot="12180000">
              <a:off x="4316601" y="5166050"/>
              <a:ext cx="155448" cy="153194"/>
              <a:chOff x="6553200" y="1829594"/>
              <a:chExt cx="153194" cy="153194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6553200" y="19812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5400000" flipH="1" flipV="1">
                <a:off x="6629400" y="19050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64"/>
          <p:cNvGrpSpPr/>
          <p:nvPr/>
        </p:nvGrpSpPr>
        <p:grpSpPr>
          <a:xfrm>
            <a:off x="5105400" y="2362199"/>
            <a:ext cx="1600200" cy="1371601"/>
            <a:chOff x="5105400" y="2362199"/>
            <a:chExt cx="1600200" cy="1371601"/>
          </a:xfrm>
        </p:grpSpPr>
        <p:grpSp>
          <p:nvGrpSpPr>
            <p:cNvPr id="23" name="Group 201"/>
            <p:cNvGrpSpPr/>
            <p:nvPr/>
          </p:nvGrpSpPr>
          <p:grpSpPr>
            <a:xfrm>
              <a:off x="5105400" y="2362199"/>
              <a:ext cx="1600200" cy="1371601"/>
              <a:chOff x="5105400" y="2362199"/>
              <a:chExt cx="1600200" cy="1371601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V="1">
                <a:off x="5105400" y="3124200"/>
                <a:ext cx="1600200" cy="6096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724400" y="2743200"/>
                <a:ext cx="1371600" cy="6096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Freeform 157"/>
              <p:cNvSpPr/>
              <p:nvPr/>
            </p:nvSpPr>
            <p:spPr>
              <a:xfrm>
                <a:off x="5715000" y="2362199"/>
                <a:ext cx="990600" cy="762001"/>
              </a:xfrm>
              <a:custGeom>
                <a:avLst/>
                <a:gdLst>
                  <a:gd name="connsiteX0" fmla="*/ 0 w 982836"/>
                  <a:gd name="connsiteY0" fmla="*/ 0 h 762000"/>
                  <a:gd name="connsiteX1" fmla="*/ 47625 w 982836"/>
                  <a:gd name="connsiteY1" fmla="*/ 9525 h 762000"/>
                  <a:gd name="connsiteX2" fmla="*/ 85725 w 982836"/>
                  <a:gd name="connsiteY2" fmla="*/ 19050 h 762000"/>
                  <a:gd name="connsiteX3" fmla="*/ 95250 w 982836"/>
                  <a:gd name="connsiteY3" fmla="*/ 47625 h 762000"/>
                  <a:gd name="connsiteX4" fmla="*/ 152400 w 982836"/>
                  <a:gd name="connsiteY4" fmla="*/ 85725 h 762000"/>
                  <a:gd name="connsiteX5" fmla="*/ 180975 w 982836"/>
                  <a:gd name="connsiteY5" fmla="*/ 161925 h 762000"/>
                  <a:gd name="connsiteX6" fmla="*/ 209550 w 982836"/>
                  <a:gd name="connsiteY6" fmla="*/ 171450 h 762000"/>
                  <a:gd name="connsiteX7" fmla="*/ 285750 w 982836"/>
                  <a:gd name="connsiteY7" fmla="*/ 200025 h 762000"/>
                  <a:gd name="connsiteX8" fmla="*/ 314325 w 982836"/>
                  <a:gd name="connsiteY8" fmla="*/ 228600 h 762000"/>
                  <a:gd name="connsiteX9" fmla="*/ 342900 w 982836"/>
                  <a:gd name="connsiteY9" fmla="*/ 238125 h 762000"/>
                  <a:gd name="connsiteX10" fmla="*/ 371475 w 982836"/>
                  <a:gd name="connsiteY10" fmla="*/ 257175 h 762000"/>
                  <a:gd name="connsiteX11" fmla="*/ 409575 w 982836"/>
                  <a:gd name="connsiteY11" fmla="*/ 266700 h 762000"/>
                  <a:gd name="connsiteX12" fmla="*/ 438150 w 982836"/>
                  <a:gd name="connsiteY12" fmla="*/ 276225 h 762000"/>
                  <a:gd name="connsiteX13" fmla="*/ 495300 w 982836"/>
                  <a:gd name="connsiteY13" fmla="*/ 314325 h 762000"/>
                  <a:gd name="connsiteX14" fmla="*/ 514350 w 982836"/>
                  <a:gd name="connsiteY14" fmla="*/ 342900 h 762000"/>
                  <a:gd name="connsiteX15" fmla="*/ 542925 w 982836"/>
                  <a:gd name="connsiteY15" fmla="*/ 371475 h 762000"/>
                  <a:gd name="connsiteX16" fmla="*/ 590550 w 982836"/>
                  <a:gd name="connsiteY16" fmla="*/ 438150 h 762000"/>
                  <a:gd name="connsiteX17" fmla="*/ 609600 w 982836"/>
                  <a:gd name="connsiteY17" fmla="*/ 466725 h 762000"/>
                  <a:gd name="connsiteX18" fmla="*/ 704850 w 982836"/>
                  <a:gd name="connsiteY18" fmla="*/ 504825 h 762000"/>
                  <a:gd name="connsiteX19" fmla="*/ 733425 w 982836"/>
                  <a:gd name="connsiteY19" fmla="*/ 523875 h 762000"/>
                  <a:gd name="connsiteX20" fmla="*/ 771525 w 982836"/>
                  <a:gd name="connsiteY20" fmla="*/ 533400 h 762000"/>
                  <a:gd name="connsiteX21" fmla="*/ 828675 w 982836"/>
                  <a:gd name="connsiteY21" fmla="*/ 552450 h 762000"/>
                  <a:gd name="connsiteX22" fmla="*/ 857250 w 982836"/>
                  <a:gd name="connsiteY22" fmla="*/ 600075 h 762000"/>
                  <a:gd name="connsiteX23" fmla="*/ 904875 w 982836"/>
                  <a:gd name="connsiteY23" fmla="*/ 647700 h 762000"/>
                  <a:gd name="connsiteX24" fmla="*/ 933450 w 982836"/>
                  <a:gd name="connsiteY24" fmla="*/ 714375 h 762000"/>
                  <a:gd name="connsiteX25" fmla="*/ 962025 w 982836"/>
                  <a:gd name="connsiteY25" fmla="*/ 723900 h 762000"/>
                  <a:gd name="connsiteX26" fmla="*/ 981075 w 982836"/>
                  <a:gd name="connsiteY26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82836" h="762000">
                    <a:moveTo>
                      <a:pt x="0" y="0"/>
                    </a:moveTo>
                    <a:cubicBezTo>
                      <a:pt x="15875" y="3175"/>
                      <a:pt x="31821" y="6013"/>
                      <a:pt x="47625" y="9525"/>
                    </a:cubicBezTo>
                    <a:cubicBezTo>
                      <a:pt x="60404" y="12365"/>
                      <a:pt x="75503" y="10872"/>
                      <a:pt x="85725" y="19050"/>
                    </a:cubicBezTo>
                    <a:cubicBezTo>
                      <a:pt x="93565" y="25322"/>
                      <a:pt x="89681" y="39271"/>
                      <a:pt x="95250" y="47625"/>
                    </a:cubicBezTo>
                    <a:cubicBezTo>
                      <a:pt x="115635" y="78203"/>
                      <a:pt x="122442" y="75739"/>
                      <a:pt x="152400" y="85725"/>
                    </a:cubicBezTo>
                    <a:cubicBezTo>
                      <a:pt x="157671" y="101539"/>
                      <a:pt x="174648" y="154332"/>
                      <a:pt x="180975" y="161925"/>
                    </a:cubicBezTo>
                    <a:cubicBezTo>
                      <a:pt x="187403" y="169638"/>
                      <a:pt x="200149" y="167925"/>
                      <a:pt x="209550" y="171450"/>
                    </a:cubicBezTo>
                    <a:cubicBezTo>
                      <a:pt x="300665" y="205618"/>
                      <a:pt x="220890" y="178405"/>
                      <a:pt x="285750" y="200025"/>
                    </a:cubicBezTo>
                    <a:cubicBezTo>
                      <a:pt x="295275" y="209550"/>
                      <a:pt x="303117" y="221128"/>
                      <a:pt x="314325" y="228600"/>
                    </a:cubicBezTo>
                    <a:cubicBezTo>
                      <a:pt x="322679" y="234169"/>
                      <a:pt x="333920" y="233635"/>
                      <a:pt x="342900" y="238125"/>
                    </a:cubicBezTo>
                    <a:cubicBezTo>
                      <a:pt x="353139" y="243245"/>
                      <a:pt x="360953" y="252666"/>
                      <a:pt x="371475" y="257175"/>
                    </a:cubicBezTo>
                    <a:cubicBezTo>
                      <a:pt x="383507" y="262332"/>
                      <a:pt x="396988" y="263104"/>
                      <a:pt x="409575" y="266700"/>
                    </a:cubicBezTo>
                    <a:cubicBezTo>
                      <a:pt x="419229" y="269458"/>
                      <a:pt x="428625" y="273050"/>
                      <a:pt x="438150" y="276225"/>
                    </a:cubicBezTo>
                    <a:cubicBezTo>
                      <a:pt x="458246" y="336512"/>
                      <a:pt x="429040" y="276462"/>
                      <a:pt x="495300" y="314325"/>
                    </a:cubicBezTo>
                    <a:cubicBezTo>
                      <a:pt x="505239" y="320005"/>
                      <a:pt x="507021" y="334106"/>
                      <a:pt x="514350" y="342900"/>
                    </a:cubicBezTo>
                    <a:cubicBezTo>
                      <a:pt x="522974" y="353248"/>
                      <a:pt x="533400" y="361950"/>
                      <a:pt x="542925" y="371475"/>
                    </a:cubicBezTo>
                    <a:cubicBezTo>
                      <a:pt x="560427" y="423980"/>
                      <a:pt x="541241" y="380623"/>
                      <a:pt x="590550" y="438150"/>
                    </a:cubicBezTo>
                    <a:cubicBezTo>
                      <a:pt x="598000" y="446842"/>
                      <a:pt x="599712" y="460957"/>
                      <a:pt x="609600" y="466725"/>
                    </a:cubicBezTo>
                    <a:cubicBezTo>
                      <a:pt x="639138" y="483955"/>
                      <a:pt x="676397" y="485857"/>
                      <a:pt x="704850" y="504825"/>
                    </a:cubicBezTo>
                    <a:cubicBezTo>
                      <a:pt x="714375" y="511175"/>
                      <a:pt x="722903" y="519366"/>
                      <a:pt x="733425" y="523875"/>
                    </a:cubicBezTo>
                    <a:cubicBezTo>
                      <a:pt x="745457" y="529032"/>
                      <a:pt x="758986" y="529638"/>
                      <a:pt x="771525" y="533400"/>
                    </a:cubicBezTo>
                    <a:cubicBezTo>
                      <a:pt x="790759" y="539170"/>
                      <a:pt x="828675" y="552450"/>
                      <a:pt x="828675" y="552450"/>
                    </a:cubicBezTo>
                    <a:cubicBezTo>
                      <a:pt x="838200" y="568325"/>
                      <a:pt x="845202" y="586019"/>
                      <a:pt x="857250" y="600075"/>
                    </a:cubicBezTo>
                    <a:cubicBezTo>
                      <a:pt x="902970" y="653415"/>
                      <a:pt x="871855" y="581660"/>
                      <a:pt x="904875" y="647700"/>
                    </a:cubicBezTo>
                    <a:cubicBezTo>
                      <a:pt x="916260" y="670470"/>
                      <a:pt x="913630" y="694555"/>
                      <a:pt x="933450" y="714375"/>
                    </a:cubicBezTo>
                    <a:cubicBezTo>
                      <a:pt x="940550" y="721475"/>
                      <a:pt x="952500" y="720725"/>
                      <a:pt x="962025" y="723900"/>
                    </a:cubicBezTo>
                    <a:cubicBezTo>
                      <a:pt x="982836" y="755117"/>
                      <a:pt x="981075" y="741027"/>
                      <a:pt x="981075" y="76200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0" name="Straight Connector 239"/>
            <p:cNvCxnSpPr/>
            <p:nvPr/>
          </p:nvCxnSpPr>
          <p:spPr>
            <a:xfrm>
              <a:off x="5698175" y="2438400"/>
              <a:ext cx="914400" cy="73152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5638800" y="2514600"/>
              <a:ext cx="838200" cy="68580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5598225" y="2626425"/>
              <a:ext cx="802575" cy="650175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5555675" y="2743200"/>
              <a:ext cx="692725" cy="53340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5515100" y="2836225"/>
              <a:ext cx="657100" cy="516575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457700" y="2959925"/>
              <a:ext cx="551214" cy="436418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5415150" y="3076700"/>
              <a:ext cx="452250" cy="35230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5362700" y="3193475"/>
              <a:ext cx="384957" cy="29787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5317175" y="3288475"/>
              <a:ext cx="311729" cy="238496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5279575" y="3393375"/>
              <a:ext cx="242451" cy="192973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5222175" y="3462650"/>
              <a:ext cx="169222" cy="159324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3"/>
          <p:cNvGrpSpPr/>
          <p:nvPr/>
        </p:nvGrpSpPr>
        <p:grpSpPr>
          <a:xfrm>
            <a:off x="5791200" y="3364468"/>
            <a:ext cx="685800" cy="369332"/>
            <a:chOff x="5791200" y="3364468"/>
            <a:chExt cx="685800" cy="369332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5791200" y="3657600"/>
              <a:ext cx="6858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xtBox 267"/>
            <p:cNvSpPr txBox="1"/>
            <p:nvPr/>
          </p:nvSpPr>
          <p:spPr>
            <a:xfrm>
              <a:off x="5957936" y="3364468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143000" y="5638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Knowing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all other component forces can be calculated.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43600" y="621166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Please note </a:t>
            </a:r>
            <a:r>
              <a:rPr lang="en-GB" sz="1400" dirty="0" smtClean="0">
                <a:latin typeface="Symbol" pitchFamily="18" charset="2"/>
              </a:rPr>
              <a:t>l </a:t>
            </a:r>
            <a:r>
              <a:rPr lang="en-GB" sz="1400" dirty="0" smtClean="0"/>
              <a:t>is same as </a:t>
            </a:r>
            <a:r>
              <a:rPr lang="en-GB" sz="1400" dirty="0" smtClean="0">
                <a:latin typeface="Symbol" pitchFamily="18" charset="2"/>
              </a:rPr>
              <a:t>b</a:t>
            </a:r>
            <a:r>
              <a:rPr lang="en-GB" sz="1400" dirty="0" smtClean="0"/>
              <a:t> in next slide = friction angle</a:t>
            </a:r>
            <a:endParaRPr lang="en-GB" sz="1400" dirty="0"/>
          </a:p>
        </p:txBody>
      </p:sp>
      <p:sp>
        <p:nvSpPr>
          <p:cNvPr id="82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124200" y="6534150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19313" y="401638"/>
            <a:ext cx="5408612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97000"/>
              </a:lnSpc>
            </a:pPr>
            <a:r>
              <a:rPr lang="en-US" sz="4400" dirty="0"/>
              <a:t>Force Circle Diagram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i="1" dirty="0">
                <a:solidFill>
                  <a:schemeClr val="tx2"/>
                </a:solidFill>
              </a:rPr>
              <a:t>(Merchants Circle)</a:t>
            </a:r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6926263" y="4670425"/>
            <a:ext cx="3175" cy="106363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6926263" y="4437063"/>
            <a:ext cx="3175" cy="106362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6926263" y="4203700"/>
            <a:ext cx="3175" cy="106363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6926263" y="3970338"/>
            <a:ext cx="3175" cy="106362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6926263" y="3736975"/>
            <a:ext cx="3175" cy="106363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6926263" y="3505200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6926263" y="3271838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6926263" y="3038475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6926263" y="2805113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6926263" y="2571750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6926263" y="2338388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6926263" y="2105025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6926263" y="1871663"/>
            <a:ext cx="3175" cy="106362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6926263" y="1651000"/>
            <a:ext cx="3175" cy="93663"/>
          </a:xfrm>
          <a:custGeom>
            <a:avLst/>
            <a:gdLst/>
            <a:ahLst/>
            <a:cxnLst>
              <a:cxn ang="0">
                <a:pos x="1" y="58"/>
              </a:cxn>
              <a:cxn ang="0">
                <a:pos x="0" y="58"/>
              </a:cxn>
              <a:cxn ang="0">
                <a:pos x="0" y="0"/>
              </a:cxn>
              <a:cxn ang="0">
                <a:pos x="1" y="0"/>
              </a:cxn>
              <a:cxn ang="0">
                <a:pos x="1" y="58"/>
              </a:cxn>
            </a:cxnLst>
            <a:rect l="0" t="0" r="r" b="b"/>
            <a:pathLst>
              <a:path w="2" h="59">
                <a:moveTo>
                  <a:pt x="1" y="58"/>
                </a:moveTo>
                <a:lnTo>
                  <a:pt x="0" y="58"/>
                </a:lnTo>
                <a:lnTo>
                  <a:pt x="0" y="0"/>
                </a:lnTo>
                <a:lnTo>
                  <a:pt x="1" y="0"/>
                </a:lnTo>
                <a:lnTo>
                  <a:pt x="1" y="58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2490788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2741613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>
            <a:off x="2992438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3243263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5" name="Freeform 23"/>
          <p:cNvSpPr>
            <a:spLocks/>
          </p:cNvSpPr>
          <p:nvPr/>
        </p:nvSpPr>
        <p:spPr bwMode="auto">
          <a:xfrm>
            <a:off x="3494088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3746500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7" name="Freeform 25"/>
          <p:cNvSpPr>
            <a:spLocks/>
          </p:cNvSpPr>
          <p:nvPr/>
        </p:nvSpPr>
        <p:spPr bwMode="auto">
          <a:xfrm>
            <a:off x="3997325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4248150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9" name="Freeform 27"/>
          <p:cNvSpPr>
            <a:spLocks/>
          </p:cNvSpPr>
          <p:nvPr/>
        </p:nvSpPr>
        <p:spPr bwMode="auto">
          <a:xfrm>
            <a:off x="4498975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4749800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5000625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2" name="Freeform 30"/>
          <p:cNvSpPr>
            <a:spLocks/>
          </p:cNvSpPr>
          <p:nvPr/>
        </p:nvSpPr>
        <p:spPr bwMode="auto">
          <a:xfrm>
            <a:off x="5251450" y="5395913"/>
            <a:ext cx="1158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2" y="0"/>
              </a:cxn>
              <a:cxn ang="0">
                <a:pos x="72" y="0"/>
              </a:cxn>
              <a:cxn ang="0">
                <a:pos x="0" y="0"/>
              </a:cxn>
            </a:cxnLst>
            <a:rect l="0" t="0" r="r" b="b"/>
            <a:pathLst>
              <a:path w="73" h="1">
                <a:moveTo>
                  <a:pt x="0" y="0"/>
                </a:moveTo>
                <a:lnTo>
                  <a:pt x="0" y="0"/>
                </a:lnTo>
                <a:lnTo>
                  <a:pt x="72" y="0"/>
                </a:lnTo>
                <a:lnTo>
                  <a:pt x="72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3" name="Freeform 31"/>
          <p:cNvSpPr>
            <a:spLocks/>
          </p:cNvSpPr>
          <p:nvPr/>
        </p:nvSpPr>
        <p:spPr bwMode="auto">
          <a:xfrm>
            <a:off x="5503863" y="5395913"/>
            <a:ext cx="444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0" y="0"/>
              </a:cxn>
            </a:cxnLst>
            <a:rect l="0" t="0" r="r" b="b"/>
            <a:pathLst>
              <a:path w="28" h="1">
                <a:moveTo>
                  <a:pt x="0" y="0"/>
                </a:moveTo>
                <a:lnTo>
                  <a:pt x="0" y="0"/>
                </a:lnTo>
                <a:lnTo>
                  <a:pt x="27" y="0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4" name="Freeform 32"/>
          <p:cNvSpPr>
            <a:spLocks/>
          </p:cNvSpPr>
          <p:nvPr/>
        </p:nvSpPr>
        <p:spPr bwMode="auto">
          <a:xfrm>
            <a:off x="6940550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>
            <a:off x="7191375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7442200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7" name="Freeform 35"/>
          <p:cNvSpPr>
            <a:spLocks/>
          </p:cNvSpPr>
          <p:nvPr/>
        </p:nvSpPr>
        <p:spPr bwMode="auto">
          <a:xfrm>
            <a:off x="7693025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8" name="Freeform 36"/>
          <p:cNvSpPr>
            <a:spLocks/>
          </p:cNvSpPr>
          <p:nvPr/>
        </p:nvSpPr>
        <p:spPr bwMode="auto">
          <a:xfrm>
            <a:off x="7943850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9" name="Freeform 37"/>
          <p:cNvSpPr>
            <a:spLocks/>
          </p:cNvSpPr>
          <p:nvPr/>
        </p:nvSpPr>
        <p:spPr bwMode="auto">
          <a:xfrm>
            <a:off x="8194675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0" name="Freeform 38"/>
          <p:cNvSpPr>
            <a:spLocks/>
          </p:cNvSpPr>
          <p:nvPr/>
        </p:nvSpPr>
        <p:spPr bwMode="auto">
          <a:xfrm>
            <a:off x="8445500" y="3141663"/>
            <a:ext cx="730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5" y="0"/>
              </a:cxn>
              <a:cxn ang="0">
                <a:pos x="45" y="0"/>
              </a:cxn>
              <a:cxn ang="0">
                <a:pos x="0" y="0"/>
              </a:cxn>
            </a:cxnLst>
            <a:rect l="0" t="0" r="r" b="b"/>
            <a:pathLst>
              <a:path w="46" h="1">
                <a:moveTo>
                  <a:pt x="0" y="0"/>
                </a:moveTo>
                <a:lnTo>
                  <a:pt x="0" y="0"/>
                </a:lnTo>
                <a:lnTo>
                  <a:pt x="45" y="0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1" name="Oval 39"/>
          <p:cNvSpPr>
            <a:spLocks noChangeArrowheads="1"/>
          </p:cNvSpPr>
          <p:nvPr/>
        </p:nvSpPr>
        <p:spPr bwMode="auto">
          <a:xfrm>
            <a:off x="2254250" y="1528763"/>
            <a:ext cx="5008563" cy="5099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2566988" y="2952750"/>
            <a:ext cx="122237" cy="139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2725738" y="2938463"/>
            <a:ext cx="4175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4" name="Freeform 42"/>
          <p:cNvSpPr>
            <a:spLocks/>
          </p:cNvSpPr>
          <p:nvPr/>
        </p:nvSpPr>
        <p:spPr bwMode="auto">
          <a:xfrm>
            <a:off x="2492375" y="5181600"/>
            <a:ext cx="109538" cy="209550"/>
          </a:xfrm>
          <a:custGeom>
            <a:avLst/>
            <a:gdLst/>
            <a:ahLst/>
            <a:cxnLst>
              <a:cxn ang="0">
                <a:pos x="35" y="122"/>
              </a:cxn>
              <a:cxn ang="0">
                <a:pos x="0" y="0"/>
              </a:cxn>
              <a:cxn ang="0">
                <a:pos x="35" y="0"/>
              </a:cxn>
              <a:cxn ang="0">
                <a:pos x="70" y="0"/>
              </a:cxn>
              <a:cxn ang="0">
                <a:pos x="35" y="122"/>
              </a:cxn>
            </a:cxnLst>
            <a:rect l="0" t="0" r="r" b="b"/>
            <a:pathLst>
              <a:path w="71" h="123">
                <a:moveTo>
                  <a:pt x="35" y="122"/>
                </a:moveTo>
                <a:lnTo>
                  <a:pt x="0" y="0"/>
                </a:lnTo>
                <a:lnTo>
                  <a:pt x="35" y="0"/>
                </a:lnTo>
                <a:lnTo>
                  <a:pt x="70" y="0"/>
                </a:lnTo>
                <a:lnTo>
                  <a:pt x="35" y="12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2566988" y="2932113"/>
            <a:ext cx="0" cy="2262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6" name="Freeform 44"/>
          <p:cNvSpPr>
            <a:spLocks/>
          </p:cNvSpPr>
          <p:nvPr/>
        </p:nvSpPr>
        <p:spPr bwMode="auto">
          <a:xfrm>
            <a:off x="2582863" y="5249863"/>
            <a:ext cx="192087" cy="153987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88" y="0"/>
              </a:cxn>
              <a:cxn ang="0">
                <a:pos x="114" y="16"/>
              </a:cxn>
              <a:cxn ang="0">
                <a:pos x="123" y="49"/>
              </a:cxn>
              <a:cxn ang="0">
                <a:pos x="0" y="89"/>
              </a:cxn>
            </a:cxnLst>
            <a:rect l="0" t="0" r="r" b="b"/>
            <a:pathLst>
              <a:path w="124" h="90">
                <a:moveTo>
                  <a:pt x="0" y="89"/>
                </a:moveTo>
                <a:lnTo>
                  <a:pt x="88" y="0"/>
                </a:lnTo>
                <a:lnTo>
                  <a:pt x="114" y="16"/>
                </a:lnTo>
                <a:lnTo>
                  <a:pt x="123" y="49"/>
                </a:lnTo>
                <a:lnTo>
                  <a:pt x="0" y="89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 flipH="1">
            <a:off x="2736850" y="2932113"/>
            <a:ext cx="4164013" cy="2362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4735513" y="4189413"/>
            <a:ext cx="346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2538413" y="3605213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2660650" y="3770313"/>
            <a:ext cx="257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t</a:t>
            </a: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3230563" y="2471738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3354388" y="2565400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c</a:t>
            </a:r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 flipV="1">
            <a:off x="6935788" y="1519238"/>
            <a:ext cx="350837" cy="140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4" name="Line 52"/>
          <p:cNvSpPr>
            <a:spLocks noChangeShapeType="1"/>
          </p:cNvSpPr>
          <p:nvPr/>
        </p:nvSpPr>
        <p:spPr bwMode="auto">
          <a:xfrm flipV="1">
            <a:off x="6902450" y="2703513"/>
            <a:ext cx="1031875" cy="212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5" name="Line 53"/>
          <p:cNvSpPr>
            <a:spLocks noChangeShapeType="1"/>
          </p:cNvSpPr>
          <p:nvPr/>
        </p:nvSpPr>
        <p:spPr bwMode="auto">
          <a:xfrm flipV="1">
            <a:off x="7910513" y="1701800"/>
            <a:ext cx="285750" cy="1004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7261225" y="1366838"/>
            <a:ext cx="25400" cy="195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 flipV="1">
            <a:off x="8196263" y="1366838"/>
            <a:ext cx="14287" cy="3349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8" name="Freeform 56"/>
          <p:cNvSpPr>
            <a:spLocks/>
          </p:cNvSpPr>
          <p:nvPr/>
        </p:nvSpPr>
        <p:spPr bwMode="auto">
          <a:xfrm>
            <a:off x="7308850" y="1366838"/>
            <a:ext cx="8826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" y="0"/>
              </a:cxn>
              <a:cxn ang="0">
                <a:pos x="342" y="16"/>
              </a:cxn>
              <a:cxn ang="0">
                <a:pos x="492" y="8"/>
              </a:cxn>
              <a:cxn ang="0">
                <a:pos x="571" y="0"/>
              </a:cxn>
            </a:cxnLst>
            <a:rect l="0" t="0" r="r" b="b"/>
            <a:pathLst>
              <a:path w="572" h="17">
                <a:moveTo>
                  <a:pt x="0" y="0"/>
                </a:moveTo>
                <a:lnTo>
                  <a:pt x="184" y="0"/>
                </a:lnTo>
                <a:lnTo>
                  <a:pt x="342" y="16"/>
                </a:lnTo>
                <a:lnTo>
                  <a:pt x="492" y="8"/>
                </a:lnTo>
                <a:lnTo>
                  <a:pt x="571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9" name="Freeform 57"/>
          <p:cNvSpPr>
            <a:spLocks/>
          </p:cNvSpPr>
          <p:nvPr/>
        </p:nvSpPr>
        <p:spPr bwMode="auto">
          <a:xfrm>
            <a:off x="7308850" y="1366838"/>
            <a:ext cx="8826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61" y="0"/>
              </a:cxn>
              <a:cxn ang="0">
                <a:pos x="105" y="0"/>
              </a:cxn>
              <a:cxn ang="0">
                <a:pos x="140" y="0"/>
              </a:cxn>
              <a:cxn ang="0">
                <a:pos x="167" y="0"/>
              </a:cxn>
              <a:cxn ang="0">
                <a:pos x="202" y="0"/>
              </a:cxn>
              <a:cxn ang="0">
                <a:pos x="237" y="8"/>
              </a:cxn>
              <a:cxn ang="0">
                <a:pos x="255" y="8"/>
              </a:cxn>
              <a:cxn ang="0">
                <a:pos x="263" y="8"/>
              </a:cxn>
              <a:cxn ang="0">
                <a:pos x="307" y="16"/>
              </a:cxn>
              <a:cxn ang="0">
                <a:pos x="378" y="16"/>
              </a:cxn>
              <a:cxn ang="0">
                <a:pos x="413" y="8"/>
              </a:cxn>
              <a:cxn ang="0">
                <a:pos x="457" y="8"/>
              </a:cxn>
              <a:cxn ang="0">
                <a:pos x="527" y="8"/>
              </a:cxn>
              <a:cxn ang="0">
                <a:pos x="571" y="0"/>
              </a:cxn>
            </a:cxnLst>
            <a:rect l="0" t="0" r="r" b="b"/>
            <a:pathLst>
              <a:path w="572" h="17">
                <a:moveTo>
                  <a:pt x="0" y="0"/>
                </a:moveTo>
                <a:lnTo>
                  <a:pt x="26" y="0"/>
                </a:lnTo>
                <a:lnTo>
                  <a:pt x="61" y="0"/>
                </a:lnTo>
                <a:lnTo>
                  <a:pt x="105" y="0"/>
                </a:lnTo>
                <a:lnTo>
                  <a:pt x="140" y="0"/>
                </a:lnTo>
                <a:lnTo>
                  <a:pt x="167" y="0"/>
                </a:lnTo>
                <a:lnTo>
                  <a:pt x="202" y="0"/>
                </a:lnTo>
                <a:lnTo>
                  <a:pt x="237" y="8"/>
                </a:lnTo>
                <a:lnTo>
                  <a:pt x="255" y="8"/>
                </a:lnTo>
                <a:lnTo>
                  <a:pt x="263" y="8"/>
                </a:lnTo>
                <a:lnTo>
                  <a:pt x="307" y="16"/>
                </a:lnTo>
                <a:lnTo>
                  <a:pt x="378" y="16"/>
                </a:lnTo>
                <a:lnTo>
                  <a:pt x="413" y="8"/>
                </a:lnTo>
                <a:lnTo>
                  <a:pt x="457" y="8"/>
                </a:lnTo>
                <a:lnTo>
                  <a:pt x="527" y="8"/>
                </a:lnTo>
                <a:lnTo>
                  <a:pt x="571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7313613" y="1973263"/>
            <a:ext cx="581025" cy="323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500">
                <a:solidFill>
                  <a:srgbClr val="000000"/>
                </a:solidFill>
                <a:latin typeface="Geneva" charset="0"/>
              </a:rPr>
              <a:t>Tool</a:t>
            </a:r>
          </a:p>
        </p:txBody>
      </p:sp>
      <p:sp>
        <p:nvSpPr>
          <p:cNvPr id="38971" name="Freeform 59"/>
          <p:cNvSpPr>
            <a:spLocks/>
          </p:cNvSpPr>
          <p:nvPr/>
        </p:nvSpPr>
        <p:spPr bwMode="auto">
          <a:xfrm>
            <a:off x="5937250" y="6118225"/>
            <a:ext cx="111125" cy="209550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9" y="0"/>
              </a:cxn>
              <a:cxn ang="0">
                <a:pos x="36" y="0"/>
              </a:cxn>
              <a:cxn ang="0">
                <a:pos x="71" y="8"/>
              </a:cxn>
              <a:cxn ang="0">
                <a:pos x="0" y="122"/>
              </a:cxn>
            </a:cxnLst>
            <a:rect l="0" t="0" r="r" b="b"/>
            <a:pathLst>
              <a:path w="72" h="123">
                <a:moveTo>
                  <a:pt x="0" y="122"/>
                </a:moveTo>
                <a:lnTo>
                  <a:pt x="9" y="0"/>
                </a:lnTo>
                <a:lnTo>
                  <a:pt x="36" y="0"/>
                </a:lnTo>
                <a:lnTo>
                  <a:pt x="71" y="8"/>
                </a:lnTo>
                <a:lnTo>
                  <a:pt x="0" y="12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H="1">
            <a:off x="6011863" y="2944813"/>
            <a:ext cx="909637" cy="318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3" name="Freeform 61"/>
          <p:cNvSpPr>
            <a:spLocks/>
          </p:cNvSpPr>
          <p:nvPr/>
        </p:nvSpPr>
        <p:spPr bwMode="auto">
          <a:xfrm>
            <a:off x="2560638" y="5405438"/>
            <a:ext cx="231775" cy="112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0"/>
              </a:cxn>
              <a:cxn ang="0">
                <a:pos x="140" y="32"/>
              </a:cxn>
              <a:cxn ang="0">
                <a:pos x="123" y="65"/>
              </a:cxn>
              <a:cxn ang="0">
                <a:pos x="0" y="0"/>
              </a:cxn>
            </a:cxnLst>
            <a:rect l="0" t="0" r="r" b="b"/>
            <a:pathLst>
              <a:path w="150" h="66">
                <a:moveTo>
                  <a:pt x="0" y="0"/>
                </a:moveTo>
                <a:lnTo>
                  <a:pt x="149" y="0"/>
                </a:lnTo>
                <a:lnTo>
                  <a:pt x="140" y="32"/>
                </a:lnTo>
                <a:lnTo>
                  <a:pt x="123" y="65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H="1" flipV="1">
            <a:off x="2790825" y="5480050"/>
            <a:ext cx="3122613" cy="825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6283325" y="5183188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2986088" y="5629275"/>
            <a:ext cx="346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N</a:t>
            </a:r>
          </a:p>
        </p:txBody>
      </p:sp>
      <p:sp>
        <p:nvSpPr>
          <p:cNvPr id="38977" name="Arc 65"/>
          <p:cNvSpPr>
            <a:spLocks/>
          </p:cNvSpPr>
          <p:nvPr/>
        </p:nvSpPr>
        <p:spPr bwMode="auto">
          <a:xfrm>
            <a:off x="4124325" y="5399088"/>
            <a:ext cx="130175" cy="3984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4298950" y="5464175"/>
            <a:ext cx="325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4092575" y="4832350"/>
            <a:ext cx="6905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b - a</a:t>
            </a:r>
          </a:p>
        </p:txBody>
      </p:sp>
      <p:sp>
        <p:nvSpPr>
          <p:cNvPr id="38980" name="Rectangle 68"/>
          <p:cNvSpPr>
            <a:spLocks noChangeArrowheads="1"/>
          </p:cNvSpPr>
          <p:nvPr/>
        </p:nvSpPr>
        <p:spPr bwMode="auto">
          <a:xfrm>
            <a:off x="3432175" y="4987925"/>
            <a:ext cx="3063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38981" name="Freeform 69"/>
          <p:cNvSpPr>
            <a:spLocks/>
          </p:cNvSpPr>
          <p:nvPr/>
        </p:nvSpPr>
        <p:spPr bwMode="auto">
          <a:xfrm>
            <a:off x="3238500" y="5040313"/>
            <a:ext cx="163513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25"/>
              </a:cxn>
              <a:cxn ang="0">
                <a:pos x="61" y="66"/>
              </a:cxn>
              <a:cxn ang="0">
                <a:pos x="88" y="106"/>
              </a:cxn>
              <a:cxn ang="0">
                <a:pos x="105" y="139"/>
              </a:cxn>
              <a:cxn ang="0">
                <a:pos x="105" y="155"/>
              </a:cxn>
              <a:cxn ang="0">
                <a:pos x="105" y="164"/>
              </a:cxn>
              <a:cxn ang="0">
                <a:pos x="105" y="180"/>
              </a:cxn>
              <a:cxn ang="0">
                <a:pos x="105" y="213"/>
              </a:cxn>
              <a:cxn ang="0">
                <a:pos x="105" y="229"/>
              </a:cxn>
              <a:cxn ang="0">
                <a:pos x="97" y="245"/>
              </a:cxn>
              <a:cxn ang="0">
                <a:pos x="88" y="270"/>
              </a:cxn>
              <a:cxn ang="0">
                <a:pos x="70" y="302"/>
              </a:cxn>
              <a:cxn ang="0">
                <a:pos x="53" y="327"/>
              </a:cxn>
              <a:cxn ang="0">
                <a:pos x="44" y="335"/>
              </a:cxn>
            </a:cxnLst>
            <a:rect l="0" t="0" r="r" b="b"/>
            <a:pathLst>
              <a:path w="106" h="336">
                <a:moveTo>
                  <a:pt x="0" y="0"/>
                </a:moveTo>
                <a:lnTo>
                  <a:pt x="26" y="25"/>
                </a:lnTo>
                <a:lnTo>
                  <a:pt x="61" y="66"/>
                </a:lnTo>
                <a:lnTo>
                  <a:pt x="88" y="106"/>
                </a:lnTo>
                <a:lnTo>
                  <a:pt x="105" y="139"/>
                </a:lnTo>
                <a:lnTo>
                  <a:pt x="105" y="155"/>
                </a:lnTo>
                <a:lnTo>
                  <a:pt x="105" y="164"/>
                </a:lnTo>
                <a:lnTo>
                  <a:pt x="105" y="180"/>
                </a:lnTo>
                <a:lnTo>
                  <a:pt x="105" y="213"/>
                </a:lnTo>
                <a:lnTo>
                  <a:pt x="105" y="229"/>
                </a:lnTo>
                <a:lnTo>
                  <a:pt x="97" y="245"/>
                </a:lnTo>
                <a:lnTo>
                  <a:pt x="88" y="270"/>
                </a:lnTo>
                <a:lnTo>
                  <a:pt x="70" y="302"/>
                </a:lnTo>
                <a:lnTo>
                  <a:pt x="53" y="327"/>
                </a:lnTo>
                <a:lnTo>
                  <a:pt x="44" y="3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2" name="Freeform 70"/>
          <p:cNvSpPr>
            <a:spLocks/>
          </p:cNvSpPr>
          <p:nvPr/>
        </p:nvSpPr>
        <p:spPr bwMode="auto">
          <a:xfrm>
            <a:off x="3852863" y="4719638"/>
            <a:ext cx="203200" cy="658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6"/>
              </a:cxn>
              <a:cxn ang="0">
                <a:pos x="44" y="49"/>
              </a:cxn>
              <a:cxn ang="0">
                <a:pos x="61" y="65"/>
              </a:cxn>
              <a:cxn ang="0">
                <a:pos x="88" y="98"/>
              </a:cxn>
              <a:cxn ang="0">
                <a:pos x="96" y="114"/>
              </a:cxn>
              <a:cxn ang="0">
                <a:pos x="114" y="147"/>
              </a:cxn>
              <a:cxn ang="0">
                <a:pos x="123" y="163"/>
              </a:cxn>
              <a:cxn ang="0">
                <a:pos x="123" y="180"/>
              </a:cxn>
              <a:cxn ang="0">
                <a:pos x="123" y="188"/>
              </a:cxn>
              <a:cxn ang="0">
                <a:pos x="123" y="204"/>
              </a:cxn>
              <a:cxn ang="0">
                <a:pos x="131" y="245"/>
              </a:cxn>
              <a:cxn ang="0">
                <a:pos x="131" y="261"/>
              </a:cxn>
              <a:cxn ang="0">
                <a:pos x="123" y="294"/>
              </a:cxn>
              <a:cxn ang="0">
                <a:pos x="123" y="302"/>
              </a:cxn>
              <a:cxn ang="0">
                <a:pos x="123" y="310"/>
              </a:cxn>
              <a:cxn ang="0">
                <a:pos x="114" y="335"/>
              </a:cxn>
              <a:cxn ang="0">
                <a:pos x="105" y="359"/>
              </a:cxn>
              <a:cxn ang="0">
                <a:pos x="88" y="376"/>
              </a:cxn>
              <a:cxn ang="0">
                <a:pos x="79" y="384"/>
              </a:cxn>
            </a:cxnLst>
            <a:rect l="0" t="0" r="r" b="b"/>
            <a:pathLst>
              <a:path w="132" h="385">
                <a:moveTo>
                  <a:pt x="0" y="0"/>
                </a:moveTo>
                <a:lnTo>
                  <a:pt x="17" y="16"/>
                </a:lnTo>
                <a:lnTo>
                  <a:pt x="44" y="49"/>
                </a:lnTo>
                <a:lnTo>
                  <a:pt x="61" y="65"/>
                </a:lnTo>
                <a:lnTo>
                  <a:pt x="88" y="98"/>
                </a:lnTo>
                <a:lnTo>
                  <a:pt x="96" y="114"/>
                </a:lnTo>
                <a:lnTo>
                  <a:pt x="114" y="147"/>
                </a:lnTo>
                <a:lnTo>
                  <a:pt x="123" y="163"/>
                </a:lnTo>
                <a:lnTo>
                  <a:pt x="123" y="180"/>
                </a:lnTo>
                <a:lnTo>
                  <a:pt x="123" y="188"/>
                </a:lnTo>
                <a:lnTo>
                  <a:pt x="123" y="204"/>
                </a:lnTo>
                <a:lnTo>
                  <a:pt x="131" y="245"/>
                </a:lnTo>
                <a:lnTo>
                  <a:pt x="131" y="261"/>
                </a:lnTo>
                <a:lnTo>
                  <a:pt x="123" y="294"/>
                </a:lnTo>
                <a:lnTo>
                  <a:pt x="123" y="302"/>
                </a:lnTo>
                <a:lnTo>
                  <a:pt x="123" y="310"/>
                </a:lnTo>
                <a:lnTo>
                  <a:pt x="114" y="335"/>
                </a:lnTo>
                <a:lnTo>
                  <a:pt x="105" y="359"/>
                </a:lnTo>
                <a:lnTo>
                  <a:pt x="88" y="376"/>
                </a:lnTo>
                <a:lnTo>
                  <a:pt x="79" y="38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6907213" y="1436688"/>
            <a:ext cx="3254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84" name="Freeform 72"/>
          <p:cNvSpPr>
            <a:spLocks/>
          </p:cNvSpPr>
          <p:nvPr/>
        </p:nvSpPr>
        <p:spPr bwMode="auto">
          <a:xfrm>
            <a:off x="6915150" y="1812925"/>
            <a:ext cx="231775" cy="571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" y="16"/>
              </a:cxn>
              <a:cxn ang="0">
                <a:pos x="26" y="8"/>
              </a:cxn>
              <a:cxn ang="0">
                <a:pos x="44" y="0"/>
              </a:cxn>
              <a:cxn ang="0">
                <a:pos x="62" y="0"/>
              </a:cxn>
              <a:cxn ang="0">
                <a:pos x="70" y="0"/>
              </a:cxn>
              <a:cxn ang="0">
                <a:pos x="79" y="0"/>
              </a:cxn>
              <a:cxn ang="0">
                <a:pos x="105" y="8"/>
              </a:cxn>
              <a:cxn ang="0">
                <a:pos x="123" y="16"/>
              </a:cxn>
              <a:cxn ang="0">
                <a:pos x="141" y="24"/>
              </a:cxn>
              <a:cxn ang="0">
                <a:pos x="149" y="32"/>
              </a:cxn>
            </a:cxnLst>
            <a:rect l="0" t="0" r="r" b="b"/>
            <a:pathLst>
              <a:path w="150" h="33">
                <a:moveTo>
                  <a:pt x="0" y="24"/>
                </a:moveTo>
                <a:lnTo>
                  <a:pt x="9" y="16"/>
                </a:lnTo>
                <a:lnTo>
                  <a:pt x="26" y="8"/>
                </a:lnTo>
                <a:lnTo>
                  <a:pt x="44" y="0"/>
                </a:lnTo>
                <a:lnTo>
                  <a:pt x="62" y="0"/>
                </a:lnTo>
                <a:lnTo>
                  <a:pt x="70" y="0"/>
                </a:lnTo>
                <a:lnTo>
                  <a:pt x="79" y="0"/>
                </a:lnTo>
                <a:lnTo>
                  <a:pt x="105" y="8"/>
                </a:lnTo>
                <a:lnTo>
                  <a:pt x="123" y="16"/>
                </a:lnTo>
                <a:lnTo>
                  <a:pt x="141" y="24"/>
                </a:lnTo>
                <a:lnTo>
                  <a:pt x="149" y="32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5" name="Freeform 73"/>
          <p:cNvSpPr>
            <a:spLocks/>
          </p:cNvSpPr>
          <p:nvPr/>
        </p:nvSpPr>
        <p:spPr bwMode="auto">
          <a:xfrm>
            <a:off x="6670675" y="3741738"/>
            <a:ext cx="231775" cy="5715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0" y="8"/>
              </a:cxn>
              <a:cxn ang="0">
                <a:pos x="114" y="25"/>
              </a:cxn>
              <a:cxn ang="0">
                <a:pos x="97" y="33"/>
              </a:cxn>
              <a:cxn ang="0">
                <a:pos x="79" y="33"/>
              </a:cxn>
              <a:cxn ang="0">
                <a:pos x="70" y="33"/>
              </a:cxn>
              <a:cxn ang="0">
                <a:pos x="61" y="33"/>
              </a:cxn>
              <a:cxn ang="0">
                <a:pos x="44" y="33"/>
              </a:cxn>
              <a:cxn ang="0">
                <a:pos x="26" y="25"/>
              </a:cxn>
              <a:cxn ang="0">
                <a:pos x="9" y="17"/>
              </a:cxn>
              <a:cxn ang="0">
                <a:pos x="0" y="8"/>
              </a:cxn>
            </a:cxnLst>
            <a:rect l="0" t="0" r="r" b="b"/>
            <a:pathLst>
              <a:path w="150" h="34">
                <a:moveTo>
                  <a:pt x="149" y="0"/>
                </a:moveTo>
                <a:lnTo>
                  <a:pt x="140" y="8"/>
                </a:lnTo>
                <a:lnTo>
                  <a:pt x="114" y="25"/>
                </a:lnTo>
                <a:lnTo>
                  <a:pt x="97" y="33"/>
                </a:lnTo>
                <a:lnTo>
                  <a:pt x="79" y="33"/>
                </a:lnTo>
                <a:lnTo>
                  <a:pt x="70" y="33"/>
                </a:lnTo>
                <a:lnTo>
                  <a:pt x="61" y="33"/>
                </a:lnTo>
                <a:lnTo>
                  <a:pt x="44" y="33"/>
                </a:lnTo>
                <a:lnTo>
                  <a:pt x="26" y="25"/>
                </a:lnTo>
                <a:lnTo>
                  <a:pt x="9" y="17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6" name="Rectangle 74"/>
          <p:cNvSpPr>
            <a:spLocks noChangeArrowheads="1"/>
          </p:cNvSpPr>
          <p:nvPr/>
        </p:nvSpPr>
        <p:spPr bwMode="auto">
          <a:xfrm>
            <a:off x="6581775" y="3813175"/>
            <a:ext cx="3254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87" name="Freeform 75"/>
          <p:cNvSpPr>
            <a:spLocks/>
          </p:cNvSpPr>
          <p:nvPr/>
        </p:nvSpPr>
        <p:spPr bwMode="auto">
          <a:xfrm>
            <a:off x="5707063" y="6019800"/>
            <a:ext cx="314325" cy="223838"/>
          </a:xfrm>
          <a:custGeom>
            <a:avLst/>
            <a:gdLst/>
            <a:ahLst/>
            <a:cxnLst>
              <a:cxn ang="0">
                <a:pos x="202" y="41"/>
              </a:cxn>
              <a:cxn ang="0">
                <a:pos x="35" y="0"/>
              </a:cxn>
              <a:cxn ang="0">
                <a:pos x="0" y="130"/>
              </a:cxn>
            </a:cxnLst>
            <a:rect l="0" t="0" r="r" b="b"/>
            <a:pathLst>
              <a:path w="203" h="131">
                <a:moveTo>
                  <a:pt x="202" y="41"/>
                </a:moveTo>
                <a:lnTo>
                  <a:pt x="35" y="0"/>
                </a:lnTo>
                <a:lnTo>
                  <a:pt x="0" y="13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8" name="Freeform 76"/>
          <p:cNvSpPr>
            <a:spLocks/>
          </p:cNvSpPr>
          <p:nvPr/>
        </p:nvSpPr>
        <p:spPr bwMode="auto">
          <a:xfrm>
            <a:off x="5008563" y="1528763"/>
            <a:ext cx="220662" cy="157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" y="41"/>
              </a:cxn>
              <a:cxn ang="0">
                <a:pos x="115" y="66"/>
              </a:cxn>
              <a:cxn ang="0">
                <a:pos x="106" y="90"/>
              </a:cxn>
              <a:cxn ang="0">
                <a:pos x="0" y="0"/>
              </a:cxn>
            </a:cxnLst>
            <a:rect l="0" t="0" r="r" b="b"/>
            <a:pathLst>
              <a:path w="142" h="91">
                <a:moveTo>
                  <a:pt x="0" y="0"/>
                </a:moveTo>
                <a:lnTo>
                  <a:pt x="141" y="41"/>
                </a:lnTo>
                <a:lnTo>
                  <a:pt x="115" y="66"/>
                </a:lnTo>
                <a:lnTo>
                  <a:pt x="106" y="9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 flipH="1" flipV="1">
            <a:off x="5157788" y="1611313"/>
            <a:ext cx="1771650" cy="132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0" name="Freeform 78"/>
          <p:cNvSpPr>
            <a:spLocks/>
          </p:cNvSpPr>
          <p:nvPr/>
        </p:nvSpPr>
        <p:spPr bwMode="auto">
          <a:xfrm>
            <a:off x="2546350" y="5153025"/>
            <a:ext cx="177800" cy="211138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53" y="0"/>
              </a:cxn>
              <a:cxn ang="0">
                <a:pos x="79" y="16"/>
              </a:cxn>
              <a:cxn ang="0">
                <a:pos x="114" y="32"/>
              </a:cxn>
              <a:cxn ang="0">
                <a:pos x="0" y="122"/>
              </a:cxn>
            </a:cxnLst>
            <a:rect l="0" t="0" r="r" b="b"/>
            <a:pathLst>
              <a:path w="115" h="123">
                <a:moveTo>
                  <a:pt x="0" y="122"/>
                </a:moveTo>
                <a:lnTo>
                  <a:pt x="53" y="0"/>
                </a:lnTo>
                <a:lnTo>
                  <a:pt x="79" y="16"/>
                </a:lnTo>
                <a:lnTo>
                  <a:pt x="114" y="32"/>
                </a:lnTo>
                <a:lnTo>
                  <a:pt x="0" y="12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 flipH="1">
            <a:off x="2681288" y="1535113"/>
            <a:ext cx="2336800" cy="3675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2" name="Rectangle 80"/>
          <p:cNvSpPr>
            <a:spLocks noChangeArrowheads="1"/>
          </p:cNvSpPr>
          <p:nvPr/>
        </p:nvSpPr>
        <p:spPr bwMode="auto">
          <a:xfrm>
            <a:off x="5181600" y="1828800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93" name="Rectangle 81"/>
          <p:cNvSpPr>
            <a:spLocks noChangeArrowheads="1"/>
          </p:cNvSpPr>
          <p:nvPr/>
        </p:nvSpPr>
        <p:spPr bwMode="auto">
          <a:xfrm>
            <a:off x="5287963" y="1930400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s</a:t>
            </a:r>
          </a:p>
        </p:txBody>
      </p:sp>
      <p:sp>
        <p:nvSpPr>
          <p:cNvPr id="38994" name="Arc 82"/>
          <p:cNvSpPr>
            <a:spLocks/>
          </p:cNvSpPr>
          <p:nvPr/>
        </p:nvSpPr>
        <p:spPr bwMode="auto">
          <a:xfrm>
            <a:off x="5951538" y="2400300"/>
            <a:ext cx="190500" cy="5175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25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37"/>
                  <a:pt x="9564" y="95"/>
                  <a:pt x="21424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7"/>
                  <a:pt x="9564" y="95"/>
                  <a:pt x="21424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5" name="Rectangle 83"/>
          <p:cNvSpPr>
            <a:spLocks noChangeArrowheads="1"/>
          </p:cNvSpPr>
          <p:nvPr/>
        </p:nvSpPr>
        <p:spPr bwMode="auto">
          <a:xfrm>
            <a:off x="5672138" y="2359025"/>
            <a:ext cx="300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8996" name="Arc 84"/>
          <p:cNvSpPr>
            <a:spLocks/>
          </p:cNvSpPr>
          <p:nvPr/>
        </p:nvSpPr>
        <p:spPr bwMode="auto">
          <a:xfrm>
            <a:off x="5843588" y="2946400"/>
            <a:ext cx="177800" cy="463550"/>
          </a:xfrm>
          <a:custGeom>
            <a:avLst/>
            <a:gdLst>
              <a:gd name="G0" fmla="+- 21600 0 0"/>
              <a:gd name="G1" fmla="+- 80 0 0"/>
              <a:gd name="G2" fmla="+- 21600 0 0"/>
              <a:gd name="T0" fmla="*/ 21411 w 21600"/>
              <a:gd name="T1" fmla="*/ 21679 h 21679"/>
              <a:gd name="T2" fmla="*/ 0 w 21600"/>
              <a:gd name="T3" fmla="*/ 0 h 21679"/>
              <a:gd name="T4" fmla="*/ 21600 w 21600"/>
              <a:gd name="T5" fmla="*/ 80 h 21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79" fill="none" extrusionOk="0">
                <a:moveTo>
                  <a:pt x="21410" y="21679"/>
                </a:moveTo>
                <a:cubicBezTo>
                  <a:pt x="9555" y="21575"/>
                  <a:pt x="0" y="11935"/>
                  <a:pt x="0" y="80"/>
                </a:cubicBezTo>
                <a:cubicBezTo>
                  <a:pt x="-1" y="53"/>
                  <a:pt x="0" y="26"/>
                  <a:pt x="0" y="0"/>
                </a:cubicBezTo>
              </a:path>
              <a:path w="21600" h="21679" stroke="0" extrusionOk="0">
                <a:moveTo>
                  <a:pt x="21410" y="21679"/>
                </a:moveTo>
                <a:cubicBezTo>
                  <a:pt x="9555" y="21575"/>
                  <a:pt x="0" y="11935"/>
                  <a:pt x="0" y="80"/>
                </a:cubicBezTo>
                <a:cubicBezTo>
                  <a:pt x="-1" y="53"/>
                  <a:pt x="0" y="26"/>
                  <a:pt x="0" y="0"/>
                </a:cubicBezTo>
                <a:lnTo>
                  <a:pt x="21600" y="8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7" name="Rectangle 85"/>
          <p:cNvSpPr>
            <a:spLocks noChangeArrowheads="1"/>
          </p:cNvSpPr>
          <p:nvPr/>
        </p:nvSpPr>
        <p:spPr bwMode="auto">
          <a:xfrm>
            <a:off x="5251450" y="3057525"/>
            <a:ext cx="6905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b - a</a:t>
            </a:r>
          </a:p>
        </p:txBody>
      </p:sp>
      <p:sp>
        <p:nvSpPr>
          <p:cNvPr id="38998" name="Arc 86"/>
          <p:cNvSpPr>
            <a:spLocks/>
          </p:cNvSpPr>
          <p:nvPr/>
        </p:nvSpPr>
        <p:spPr bwMode="auto">
          <a:xfrm>
            <a:off x="2560638" y="4665663"/>
            <a:ext cx="354012" cy="188912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0 w 21694"/>
              <a:gd name="T1" fmla="*/ 0 h 21600"/>
              <a:gd name="T2" fmla="*/ 21694 w 21694"/>
              <a:gd name="T3" fmla="*/ 21600 h 21600"/>
              <a:gd name="T4" fmla="*/ 94 w 216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21600" fill="none" extrusionOk="0">
                <a:moveTo>
                  <a:pt x="0" y="0"/>
                </a:moveTo>
                <a:cubicBezTo>
                  <a:pt x="31" y="0"/>
                  <a:pt x="62" y="-1"/>
                  <a:pt x="94" y="0"/>
                </a:cubicBezTo>
                <a:cubicBezTo>
                  <a:pt x="12023" y="0"/>
                  <a:pt x="21694" y="9670"/>
                  <a:pt x="21694" y="21600"/>
                </a:cubicBezTo>
              </a:path>
              <a:path w="21694" h="21600" stroke="0" extrusionOk="0">
                <a:moveTo>
                  <a:pt x="0" y="0"/>
                </a:moveTo>
                <a:cubicBezTo>
                  <a:pt x="31" y="0"/>
                  <a:pt x="62" y="-1"/>
                  <a:pt x="94" y="0"/>
                </a:cubicBezTo>
                <a:cubicBezTo>
                  <a:pt x="12023" y="0"/>
                  <a:pt x="21694" y="9670"/>
                  <a:pt x="21694" y="21600"/>
                </a:cubicBezTo>
                <a:lnTo>
                  <a:pt x="94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9" name="Rectangle 87"/>
          <p:cNvSpPr>
            <a:spLocks noChangeArrowheads="1"/>
          </p:cNvSpPr>
          <p:nvPr/>
        </p:nvSpPr>
        <p:spPr bwMode="auto">
          <a:xfrm>
            <a:off x="2646363" y="4287838"/>
            <a:ext cx="300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3657600" y="3505200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9001" name="Rectangle 89"/>
          <p:cNvSpPr>
            <a:spLocks noChangeArrowheads="1"/>
          </p:cNvSpPr>
          <p:nvPr/>
        </p:nvSpPr>
        <p:spPr bwMode="auto">
          <a:xfrm>
            <a:off x="3733800" y="3657600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n</a:t>
            </a:r>
          </a:p>
        </p:txBody>
      </p:sp>
      <p:sp>
        <p:nvSpPr>
          <p:cNvPr id="39002" name="Freeform 90"/>
          <p:cNvSpPr>
            <a:spLocks/>
          </p:cNvSpPr>
          <p:nvPr/>
        </p:nvSpPr>
        <p:spPr bwMode="auto">
          <a:xfrm>
            <a:off x="2533650" y="2889250"/>
            <a:ext cx="204788" cy="984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32" y="0"/>
              </a:cxn>
              <a:cxn ang="0">
                <a:pos x="132" y="33"/>
              </a:cxn>
              <a:cxn ang="0">
                <a:pos x="132" y="57"/>
              </a:cxn>
              <a:cxn ang="0">
                <a:pos x="0" y="33"/>
              </a:cxn>
            </a:cxnLst>
            <a:rect l="0" t="0" r="r" b="b"/>
            <a:pathLst>
              <a:path w="133" h="58">
                <a:moveTo>
                  <a:pt x="0" y="33"/>
                </a:moveTo>
                <a:lnTo>
                  <a:pt x="132" y="0"/>
                </a:lnTo>
                <a:lnTo>
                  <a:pt x="132" y="33"/>
                </a:lnTo>
                <a:lnTo>
                  <a:pt x="132" y="57"/>
                </a:lnTo>
                <a:lnTo>
                  <a:pt x="0" y="33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 flipH="1" flipV="1">
            <a:off x="6904038" y="1450975"/>
            <a:ext cx="9525" cy="26320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4" name="Line 92"/>
          <p:cNvSpPr>
            <a:spLocks noChangeShapeType="1"/>
          </p:cNvSpPr>
          <p:nvPr/>
        </p:nvSpPr>
        <p:spPr bwMode="auto">
          <a:xfrm flipV="1">
            <a:off x="2524125" y="5373688"/>
            <a:ext cx="3536950" cy="158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5" name="Line 93"/>
          <p:cNvSpPr>
            <a:spLocks noChangeShapeType="1"/>
          </p:cNvSpPr>
          <p:nvPr/>
        </p:nvSpPr>
        <p:spPr bwMode="auto">
          <a:xfrm>
            <a:off x="4953000" y="16764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6" name="Line 94"/>
          <p:cNvSpPr>
            <a:spLocks noChangeShapeType="1"/>
          </p:cNvSpPr>
          <p:nvPr/>
        </p:nvSpPr>
        <p:spPr bwMode="auto">
          <a:xfrm flipV="1">
            <a:off x="5105400" y="160020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124200" y="6629400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93" y="1676400"/>
            <a:ext cx="89488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124200" y="6245225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</a:t>
            </a:r>
            <a:endParaRPr lang="en-AU" altLang="en-US" sz="4000" b="1" dirty="0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Forces considered in orthogonal cutting include</a:t>
            </a:r>
          </a:p>
          <a:p>
            <a:pPr marL="777875" lvl="1" indent="-457200" eaLnBrk="1" hangingPunct="1"/>
            <a:r>
              <a:rPr lang="en-US" altLang="en-US" sz="2100" dirty="0" smtClean="0">
                <a:latin typeface="Arial" pitchFamily="34" charset="0"/>
              </a:rPr>
              <a:t>Cutting, friction (tool face), and shear forces</a:t>
            </a:r>
          </a:p>
          <a:p>
            <a:pPr marL="457200" indent="-457200" eaLnBrk="1" hangingPunct="1"/>
            <a:r>
              <a:rPr lang="en-US" altLang="en-US" sz="2400" b="1" dirty="0" smtClean="0">
                <a:latin typeface="Arial" pitchFamily="34" charset="0"/>
              </a:rPr>
              <a:t>C</a:t>
            </a:r>
            <a:r>
              <a:rPr lang="el-GR" altLang="en-US" sz="2400" b="1" dirty="0" smtClean="0">
                <a:latin typeface="Arial" pitchFamily="34" charset="0"/>
              </a:rPr>
              <a:t>utting</a:t>
            </a:r>
            <a:r>
              <a:rPr lang="en-US" altLang="en-US" sz="2400" b="1" dirty="0" smtClean="0">
                <a:latin typeface="Arial" pitchFamily="34" charset="0"/>
              </a:rPr>
              <a:t> </a:t>
            </a:r>
            <a:r>
              <a:rPr lang="el-GR" altLang="en-US" sz="2400" b="1" dirty="0" smtClean="0">
                <a:latin typeface="Arial" pitchFamily="34" charset="0"/>
              </a:rPr>
              <a:t>force</a:t>
            </a:r>
            <a:r>
              <a:rPr lang="en-US" altLang="en-US" sz="2400" dirty="0" smtClean="0">
                <a:latin typeface="Arial" pitchFamily="34" charset="0"/>
              </a:rPr>
              <a:t>,</a:t>
            </a:r>
            <a:r>
              <a:rPr lang="en-US" altLang="en-US" sz="2400" i="1" dirty="0" err="1" smtClean="0">
                <a:latin typeface="Arial" pitchFamily="34" charset="0"/>
              </a:rPr>
              <a:t>F</a:t>
            </a:r>
            <a:r>
              <a:rPr lang="en-US" altLang="en-US" sz="2400" i="1" baseline="-25000" dirty="0" err="1" smtClean="0">
                <a:latin typeface="Arial" pitchFamily="34" charset="0"/>
              </a:rPr>
              <a:t>c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acts in the direction of the cutting speed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i="1" dirty="0" smtClean="0">
                <a:latin typeface="Arial" pitchFamily="34" charset="0"/>
              </a:rPr>
              <a:t>V</a:t>
            </a:r>
            <a:r>
              <a:rPr lang="el-GR" altLang="en-US" sz="2400" dirty="0" smtClean="0">
                <a:latin typeface="Arial" pitchFamily="34" charset="0"/>
              </a:rPr>
              <a:t>, and supplies the energy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required for cutting</a:t>
            </a:r>
            <a:endParaRPr lang="en-US" altLang="en-US" sz="2400" dirty="0" smtClean="0">
              <a:latin typeface="Arial" pitchFamily="34" charset="0"/>
            </a:endParaRPr>
          </a:p>
          <a:p>
            <a:pPr marL="777875" lvl="1" indent="-457200" eaLnBrk="1" hangingPunct="1"/>
            <a:r>
              <a:rPr lang="en-US" altLang="en-US" sz="2100" dirty="0" smtClean="0">
                <a:latin typeface="Arial" pitchFamily="34" charset="0"/>
              </a:rPr>
              <a:t>Ratio of </a:t>
            </a:r>
            <a:r>
              <a:rPr lang="en-US" altLang="en-US" sz="2000" i="1" dirty="0" err="1" smtClean="0">
                <a:latin typeface="Arial" pitchFamily="34" charset="0"/>
              </a:rPr>
              <a:t>F</a:t>
            </a:r>
            <a:r>
              <a:rPr lang="en-US" altLang="en-US" sz="2000" i="1" baseline="-25000" dirty="0" err="1" smtClean="0">
                <a:latin typeface="Arial" pitchFamily="34" charset="0"/>
              </a:rPr>
              <a:t>c</a:t>
            </a:r>
            <a:r>
              <a:rPr lang="en-US" altLang="en-US" sz="2000" dirty="0" smtClean="0">
                <a:latin typeface="Arial" pitchFamily="34" charset="0"/>
              </a:rPr>
              <a:t> to cross-sectional area being cut (i.e. product of width and depth of cut, </a:t>
            </a:r>
            <a:r>
              <a:rPr lang="en-US" altLang="en-US" sz="2000" i="1" dirty="0" smtClean="0">
                <a:latin typeface="Arial" pitchFamily="34" charset="0"/>
              </a:rPr>
              <a:t>t</a:t>
            </a:r>
            <a:r>
              <a:rPr lang="en-US" altLang="en-US" sz="2000" i="1" baseline="-25000" dirty="0" smtClean="0">
                <a:latin typeface="Arial" pitchFamily="34" charset="0"/>
              </a:rPr>
              <a:t>0</a:t>
            </a:r>
            <a:r>
              <a:rPr lang="en-US" altLang="en-US" sz="2000" dirty="0" smtClean="0">
                <a:latin typeface="Arial" pitchFamily="34" charset="0"/>
              </a:rPr>
              <a:t>) is called: </a:t>
            </a:r>
            <a:r>
              <a:rPr lang="en-US" altLang="en-US" sz="2000" i="1" dirty="0" smtClean="0">
                <a:latin typeface="Arial" pitchFamily="34" charset="0"/>
              </a:rPr>
              <a:t>specific cutting force</a:t>
            </a:r>
          </a:p>
          <a:p>
            <a:pPr marL="457200" indent="-457200" eaLnBrk="1" hangingPunct="1"/>
            <a:r>
              <a:rPr lang="en-US" altLang="en-US" sz="2400" b="1" dirty="0" smtClean="0">
                <a:latin typeface="Arial" pitchFamily="34" charset="0"/>
              </a:rPr>
              <a:t>Thrust </a:t>
            </a:r>
            <a:r>
              <a:rPr lang="el-GR" altLang="en-US" sz="2400" b="1" dirty="0" smtClean="0">
                <a:latin typeface="Arial" pitchFamily="34" charset="0"/>
              </a:rPr>
              <a:t>force</a:t>
            </a:r>
            <a:r>
              <a:rPr lang="en-US" altLang="en-US" sz="2400" dirty="0" smtClean="0">
                <a:latin typeface="Arial" pitchFamily="34" charset="0"/>
              </a:rPr>
              <a:t>,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t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acts in</a:t>
            </a:r>
            <a:r>
              <a:rPr lang="en-US" altLang="en-US" sz="2400" dirty="0" smtClean="0">
                <a:latin typeface="Arial" pitchFamily="34" charset="0"/>
              </a:rPr>
              <a:t> a direction normal to the cutting force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These two forces produces the </a:t>
            </a:r>
            <a:r>
              <a:rPr lang="en-US" altLang="en-US" sz="2400" b="1" dirty="0" smtClean="0">
                <a:latin typeface="Arial" pitchFamily="34" charset="0"/>
              </a:rPr>
              <a:t>resultant force</a:t>
            </a:r>
            <a:r>
              <a:rPr lang="en-US" altLang="en-US" sz="2400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R</a:t>
            </a:r>
            <a:endParaRPr lang="en-US" altLang="en-US" sz="21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On tool face, resultant force can be resolved into:</a:t>
            </a:r>
          </a:p>
          <a:p>
            <a:pPr marL="777875" lvl="1" indent="-457200" eaLnBrk="1" hangingPunct="1"/>
            <a:r>
              <a:rPr lang="en-US" altLang="en-US" sz="2100" b="1" dirty="0" smtClean="0">
                <a:latin typeface="Arial" pitchFamily="34" charset="0"/>
              </a:rPr>
              <a:t>Friction force</a:t>
            </a:r>
            <a:r>
              <a:rPr lang="en-US" altLang="en-US" sz="2100" dirty="0" smtClean="0">
                <a:latin typeface="Arial" pitchFamily="34" charset="0"/>
              </a:rPr>
              <a:t>, </a:t>
            </a:r>
            <a:r>
              <a:rPr lang="en-US" altLang="en-US" sz="2100" i="1" dirty="0" smtClean="0">
                <a:latin typeface="Arial" pitchFamily="34" charset="0"/>
              </a:rPr>
              <a:t>F</a:t>
            </a:r>
            <a:r>
              <a:rPr lang="en-US" altLang="en-US" sz="2100" dirty="0" smtClean="0">
                <a:latin typeface="Arial" pitchFamily="34" charset="0"/>
              </a:rPr>
              <a:t>  along the tool-chip interface</a:t>
            </a:r>
          </a:p>
          <a:p>
            <a:pPr marL="777875" lvl="1" indent="-457200" eaLnBrk="1" hangingPunct="1"/>
            <a:r>
              <a:rPr lang="en-US" altLang="en-US" sz="2100" b="1" dirty="0" smtClean="0">
                <a:latin typeface="Arial" pitchFamily="34" charset="0"/>
              </a:rPr>
              <a:t>Normal force</a:t>
            </a:r>
            <a:r>
              <a:rPr lang="en-US" altLang="en-US" sz="2100" dirty="0" smtClean="0">
                <a:latin typeface="Arial" pitchFamily="34" charset="0"/>
              </a:rPr>
              <a:t>, </a:t>
            </a:r>
            <a:r>
              <a:rPr lang="en-US" altLang="en-US" sz="2100" i="1" dirty="0" smtClean="0">
                <a:latin typeface="Arial" pitchFamily="34" charset="0"/>
              </a:rPr>
              <a:t>N</a:t>
            </a:r>
            <a:r>
              <a:rPr lang="en-US" altLang="en-US" sz="2100" dirty="0" smtClean="0">
                <a:latin typeface="Arial" pitchFamily="34" charset="0"/>
              </a:rPr>
              <a:t>  to </a:t>
            </a:r>
            <a:r>
              <a:rPr lang="en-US" altLang="en-US" sz="2000" dirty="0" smtClean="0">
                <a:latin typeface="Arial" pitchFamily="34" charset="0"/>
                <a:sym typeface="Symbol" pitchFamily="18" charset="2"/>
              </a:rPr>
              <a:t> to friction force</a:t>
            </a:r>
            <a:endParaRPr lang="en-US" altLang="en-US" sz="2400" i="1" dirty="0" smtClean="0"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</a:t>
            </a:r>
            <a:endParaRPr lang="en-AU" altLang="en-US" sz="4000" b="1" dirty="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4478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It can also be shown that (</a:t>
            </a:r>
            <a:r>
              <a:rPr lang="en-US" altLang="en-US" sz="2400" b="1" i="1" dirty="0" smtClean="0">
                <a:latin typeface="Arial" pitchFamily="34" charset="0"/>
                <a:sym typeface="Symbol" pitchFamily="18" charset="2"/>
              </a:rPr>
              <a:t></a:t>
            </a:r>
            <a:r>
              <a:rPr lang="en-US" altLang="en-US" sz="2400" b="1" dirty="0" smtClean="0">
                <a:latin typeface="Arial" pitchFamily="34" charset="0"/>
                <a:sym typeface="Symbol" pitchFamily="18" charset="2"/>
              </a:rPr>
              <a:t> is friction angle</a:t>
            </a:r>
            <a:r>
              <a:rPr lang="en-US" altLang="en-US" sz="2400" dirty="0" smtClean="0">
                <a:latin typeface="Arial" pitchFamily="34" charset="0"/>
                <a:sym typeface="Symbol" pitchFamily="18" charset="2"/>
              </a:rPr>
              <a:t>)</a:t>
            </a:r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R</a:t>
            </a:r>
            <a:r>
              <a:rPr lang="el-GR" altLang="en-US" sz="2400" dirty="0" smtClean="0">
                <a:latin typeface="Arial" pitchFamily="34" charset="0"/>
              </a:rPr>
              <a:t>esultant force</a:t>
            </a:r>
            <a:r>
              <a:rPr lang="en-US" altLang="en-US" sz="2400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R</a:t>
            </a:r>
            <a:r>
              <a:rPr lang="el-GR" altLang="en-US" sz="2400" dirty="0" smtClean="0">
                <a:latin typeface="Arial" pitchFamily="34" charset="0"/>
              </a:rPr>
              <a:t> is balanced by an equal and opposite force along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the shear plane</a:t>
            </a:r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It </a:t>
            </a:r>
            <a:r>
              <a:rPr lang="en-US" altLang="en-US" sz="2400" dirty="0" err="1" smtClean="0">
                <a:latin typeface="Arial" pitchFamily="34" charset="0"/>
              </a:rPr>
              <a:t>i</a:t>
            </a:r>
            <a:r>
              <a:rPr lang="el-GR" altLang="en-US" sz="2400" dirty="0" smtClean="0">
                <a:latin typeface="Arial" pitchFamily="34" charset="0"/>
              </a:rPr>
              <a:t>s resolved into </a:t>
            </a:r>
            <a:r>
              <a:rPr lang="el-GR" altLang="en-US" sz="2400" b="1" dirty="0" smtClean="0">
                <a:latin typeface="Arial" pitchFamily="34" charset="0"/>
              </a:rPr>
              <a:t>shear force</a:t>
            </a:r>
            <a:r>
              <a:rPr lang="en-US" altLang="en-US" sz="2400" b="1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s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and </a:t>
            </a:r>
            <a:r>
              <a:rPr lang="el-GR" altLang="en-US" sz="2400" b="1" dirty="0" smtClean="0">
                <a:latin typeface="Arial" pitchFamily="34" charset="0"/>
              </a:rPr>
              <a:t>normal force</a:t>
            </a:r>
            <a:r>
              <a:rPr lang="en-US" altLang="en-US" sz="2400" b="1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n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endParaRPr lang="en-US" altLang="en-US" sz="2400" b="1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Thus,</a:t>
            </a: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l-GR" altLang="en-US" sz="2400" dirty="0" smtClean="0">
                <a:latin typeface="Arial" pitchFamily="34" charset="0"/>
              </a:rPr>
              <a:t>The magnitude of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b="1" dirty="0" smtClean="0">
                <a:latin typeface="Arial" pitchFamily="34" charset="0"/>
              </a:rPr>
              <a:t>coefficient of friction</a:t>
            </a:r>
            <a:r>
              <a:rPr lang="en-US" altLang="en-US" sz="2400" b="1" dirty="0" smtClean="0">
                <a:latin typeface="Arial" pitchFamily="34" charset="0"/>
              </a:rPr>
              <a:t>, </a:t>
            </a:r>
            <a:r>
              <a:rPr lang="en-US" altLang="en-US" sz="2400" b="1" dirty="0" smtClean="0">
                <a:latin typeface="Arial" pitchFamily="34" charset="0"/>
                <a:sym typeface="Symbol" pitchFamily="18" charset="2"/>
              </a:rPr>
              <a:t></a:t>
            </a:r>
            <a:r>
              <a:rPr lang="en-US" altLang="en-US" sz="2400" dirty="0" smtClean="0">
                <a:latin typeface="Arial" pitchFamily="34" charset="0"/>
              </a:rPr>
              <a:t> is</a:t>
            </a:r>
            <a:endParaRPr lang="el-GR" altLang="en-US" sz="2400" b="1" dirty="0" smtClean="0">
              <a:latin typeface="Arial" pitchFamily="34" charset="0"/>
            </a:endParaRPr>
          </a:p>
        </p:txBody>
      </p:sp>
      <p:graphicFrame>
        <p:nvGraphicFramePr>
          <p:cNvPr id="44037" name="Object 6"/>
          <p:cNvGraphicFramePr>
            <a:graphicFrameLocks noChangeAspect="1"/>
          </p:cNvGraphicFramePr>
          <p:nvPr/>
        </p:nvGraphicFramePr>
        <p:xfrm>
          <a:off x="2743200" y="2209800"/>
          <a:ext cx="3171825" cy="381000"/>
        </p:xfrm>
        <a:graphic>
          <a:graphicData uri="http://schemas.openxmlformats.org/presentationml/2006/ole">
            <p:oleObj spid="_x0000_s86018" name="Equation" r:id="rId4" imgW="1688367" imgH="203112" progId="Equation.3">
              <p:embed/>
            </p:oleObj>
          </a:graphicData>
        </a:graphic>
      </p:graphicFrame>
      <p:graphicFrame>
        <p:nvGraphicFramePr>
          <p:cNvPr id="44038" name="Object 10"/>
          <p:cNvGraphicFramePr>
            <a:graphicFrameLocks noChangeAspect="1"/>
          </p:cNvGraphicFramePr>
          <p:nvPr/>
        </p:nvGraphicFramePr>
        <p:xfrm>
          <a:off x="3200400" y="4114800"/>
          <a:ext cx="2600325" cy="857250"/>
        </p:xfrm>
        <a:graphic>
          <a:graphicData uri="http://schemas.openxmlformats.org/presentationml/2006/ole">
            <p:oleObj spid="_x0000_s86019" name="Equation" r:id="rId5" imgW="1384300" imgH="457200" progId="Equation.3">
              <p:embed/>
            </p:oleObj>
          </a:graphicData>
        </a:graphic>
      </p:graphicFrame>
      <p:graphicFrame>
        <p:nvGraphicFramePr>
          <p:cNvPr id="44039" name="Object 12"/>
          <p:cNvGraphicFramePr>
            <a:graphicFrameLocks noChangeAspect="1"/>
          </p:cNvGraphicFramePr>
          <p:nvPr/>
        </p:nvGraphicFramePr>
        <p:xfrm>
          <a:off x="3200400" y="5486400"/>
          <a:ext cx="2598738" cy="809625"/>
        </p:xfrm>
        <a:graphic>
          <a:graphicData uri="http://schemas.openxmlformats.org/presentationml/2006/ole">
            <p:oleObj spid="_x0000_s86020" name="Equation" r:id="rId6" imgW="1384300" imgH="4318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4B68466-258D-44F5-B56E-9959557DEAAB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</a:t>
            </a:r>
            <a:endParaRPr lang="en-AU" altLang="en-US" sz="4000" b="1" dirty="0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2954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The </a:t>
            </a:r>
            <a:r>
              <a:rPr lang="en-US" altLang="en-US" sz="2400" dirty="0" err="1" smtClean="0">
                <a:latin typeface="Arial" pitchFamily="34" charset="0"/>
              </a:rPr>
              <a:t>toolholder</a:t>
            </a:r>
            <a:r>
              <a:rPr lang="en-US" altLang="en-US" sz="2400" dirty="0" smtClean="0">
                <a:latin typeface="Arial" pitchFamily="34" charset="0"/>
              </a:rPr>
              <a:t>, work-holding devices, and machine tool must be stiff to support thrust force with minimal deflections</a:t>
            </a:r>
          </a:p>
          <a:p>
            <a:pPr marL="777875" lvl="1" indent="-457200" eaLnBrk="1" hangingPunct="1"/>
            <a:r>
              <a:rPr lang="en-US" altLang="en-US" sz="2100" dirty="0" smtClean="0">
                <a:latin typeface="Arial" pitchFamily="34" charset="0"/>
              </a:rPr>
              <a:t>If </a:t>
            </a:r>
            <a:r>
              <a:rPr lang="en-US" altLang="en-US" sz="2100" i="1" dirty="0" smtClean="0">
                <a:latin typeface="Arial" pitchFamily="34" charset="0"/>
              </a:rPr>
              <a:t>F</a:t>
            </a:r>
            <a:r>
              <a:rPr lang="en-US" altLang="en-US" sz="2100" i="1" baseline="-25000" dirty="0" smtClean="0">
                <a:latin typeface="Arial" pitchFamily="34" charset="0"/>
              </a:rPr>
              <a:t>t</a:t>
            </a:r>
            <a:r>
              <a:rPr lang="en-US" altLang="en-US" sz="2000" dirty="0" smtClean="0">
                <a:latin typeface="Arial" pitchFamily="34" charset="0"/>
              </a:rPr>
              <a:t> is too high ⇒ tool will be pushed away from workpiece</a:t>
            </a:r>
          </a:p>
          <a:p>
            <a:pPr marL="777875" lvl="1" indent="-457200" eaLnBrk="1" hangingPunct="1"/>
            <a:r>
              <a:rPr lang="en-US" altLang="en-US" sz="2000" dirty="0" smtClean="0">
                <a:latin typeface="Arial" pitchFamily="34" charset="0"/>
              </a:rPr>
              <a:t>this will reduce depth of cut and dimensional accuracy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</a:t>
            </a:r>
            <a:r>
              <a:rPr lang="el-GR" altLang="en-US" sz="2400" dirty="0" smtClean="0">
                <a:latin typeface="Arial" pitchFamily="34" charset="0"/>
              </a:rPr>
              <a:t>he effect of rake angle and friction angle on the direction of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thrust force </a:t>
            </a:r>
            <a:r>
              <a:rPr lang="en-US" altLang="en-US" sz="2400" dirty="0" smtClean="0">
                <a:latin typeface="Arial" pitchFamily="34" charset="0"/>
              </a:rPr>
              <a:t>is</a:t>
            </a: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M</a:t>
            </a:r>
            <a:r>
              <a:rPr lang="el-GR" altLang="en-US" sz="2400" dirty="0" smtClean="0">
                <a:latin typeface="Arial" pitchFamily="34" charset="0"/>
              </a:rPr>
              <a:t>agnitude of the cutting force</a:t>
            </a:r>
            <a:r>
              <a:rPr lang="en-US" altLang="en-US" sz="2400" dirty="0" smtClean="0">
                <a:latin typeface="Arial" pitchFamily="34" charset="0"/>
              </a:rPr>
              <a:t>, </a:t>
            </a:r>
            <a:r>
              <a:rPr lang="en-US" altLang="en-US" sz="2400" i="1" dirty="0" err="1" smtClean="0">
                <a:solidFill>
                  <a:srgbClr val="FF0000"/>
                </a:solidFill>
                <a:latin typeface="Arial" pitchFamily="34" charset="0"/>
              </a:rPr>
              <a:t>F</a:t>
            </a:r>
            <a:r>
              <a:rPr lang="en-US" altLang="en-US" sz="2400" i="1" baseline="-25000" dirty="0" err="1" smtClean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l-GR" altLang="en-US" sz="2400" dirty="0" smtClean="0">
                <a:solidFill>
                  <a:srgbClr val="FF0000"/>
                </a:solidFill>
                <a:latin typeface="Arial" pitchFamily="34" charset="0"/>
              </a:rPr>
              <a:t>is always positive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400" dirty="0" smtClean="0">
                <a:latin typeface="Arial" pitchFamily="34" charset="0"/>
              </a:rPr>
              <a:t>as the</a:t>
            </a:r>
            <a:r>
              <a:rPr lang="el-GR" altLang="en-US" sz="2400" dirty="0" smtClean="0">
                <a:latin typeface="Arial" pitchFamily="34" charset="0"/>
              </a:rPr>
              <a:t> force that supplies the work</a:t>
            </a:r>
            <a:r>
              <a:rPr lang="en-US" altLang="en-US" sz="2400" dirty="0" smtClean="0">
                <a:latin typeface="Arial" pitchFamily="34" charset="0"/>
              </a:rPr>
              <a:t> is </a:t>
            </a:r>
            <a:r>
              <a:rPr lang="el-GR" altLang="en-US" sz="2400" dirty="0" smtClean="0">
                <a:latin typeface="Arial" pitchFamily="34" charset="0"/>
              </a:rPr>
              <a:t>required in cutting</a:t>
            </a:r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However,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can be +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ve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or –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ve</a:t>
            </a:r>
            <a:r>
              <a:rPr lang="en-US" altLang="en-US" sz="2400" dirty="0" smtClean="0">
                <a:latin typeface="Arial" pitchFamily="34" charset="0"/>
              </a:rPr>
              <a:t>; i.e. 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t</a:t>
            </a:r>
            <a:r>
              <a:rPr lang="en-US" altLang="en-US" sz="2400" dirty="0" smtClean="0">
                <a:latin typeface="Arial" pitchFamily="34" charset="0"/>
              </a:rPr>
              <a:t> can be upward with a) high rake angle, b) low tool-chip friction, or c) both</a:t>
            </a:r>
            <a:endParaRPr lang="el-GR" altLang="en-US" sz="2400" dirty="0" smtClean="0">
              <a:latin typeface="Arial" pitchFamily="34" charset="0"/>
            </a:endParaRPr>
          </a:p>
        </p:txBody>
      </p:sp>
      <p:graphicFrame>
        <p:nvGraphicFramePr>
          <p:cNvPr id="45060" name="Object 9"/>
          <p:cNvGraphicFramePr>
            <a:graphicFrameLocks noChangeAspect="1"/>
          </p:cNvGraphicFramePr>
          <p:nvPr/>
        </p:nvGraphicFramePr>
        <p:xfrm>
          <a:off x="3590925" y="3962400"/>
          <a:ext cx="2003425" cy="428625"/>
        </p:xfrm>
        <a:graphic>
          <a:graphicData uri="http://schemas.openxmlformats.org/presentationml/2006/ole">
            <p:oleObj spid="_x0000_s87042" name="Equation" r:id="rId4" imgW="1066680" imgH="2286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457950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280BD9CE-BB59-434C-AC84-C859BEEDDB8C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14400" y="533400"/>
            <a:ext cx="7639913" cy="728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/>
            <a:r>
              <a:rPr lang="en-US" sz="4400" dirty="0" smtClean="0"/>
              <a:t>Forces from </a:t>
            </a:r>
            <a:r>
              <a:rPr lang="en-US" sz="4400" i="1" dirty="0" smtClean="0">
                <a:solidFill>
                  <a:schemeClr val="tx2"/>
                </a:solidFill>
              </a:rPr>
              <a:t>Merchant's </a:t>
            </a:r>
            <a:r>
              <a:rPr lang="en-US" sz="4400" dirty="0" smtClean="0"/>
              <a:t>Circle</a:t>
            </a:r>
            <a:endParaRPr lang="en-US" sz="3100" i="1" dirty="0">
              <a:solidFill>
                <a:schemeClr val="tx2"/>
              </a:solidFill>
            </a:endParaRPr>
          </a:p>
        </p:txBody>
      </p:sp>
      <p:sp>
        <p:nvSpPr>
          <p:cNvPr id="39941" name="Rectangle 5" descr="Parchment"/>
          <p:cNvSpPr>
            <a:spLocks noChangeArrowheads="1"/>
          </p:cNvSpPr>
          <p:nvPr/>
        </p:nvSpPr>
        <p:spPr bwMode="auto">
          <a:xfrm>
            <a:off x="609600" y="1905000"/>
            <a:ext cx="8382000" cy="38862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9942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479901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472916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810000"/>
            <a:ext cx="44513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5" name="Picture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76600"/>
            <a:ext cx="5859463" cy="388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6" name="Picture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267200"/>
            <a:ext cx="777081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219200" y="48768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951" name="Picture 15" descr="manufact-25"/>
          <p:cNvPicPr>
            <a:picLocks noGrp="1" noChangeAspect="1" noChangeArrowheads="1"/>
          </p:cNvPicPr>
          <p:nvPr>
            <p:ph/>
          </p:nvPr>
        </p:nvPicPr>
        <p:blipFill>
          <a:blip r:embed="rId8" cstate="print"/>
          <a:srcRect l="10372" t="23076" r="35696" b="23077"/>
          <a:stretch>
            <a:fillRect/>
          </a:stretch>
        </p:blipFill>
        <p:spPr>
          <a:xfrm>
            <a:off x="2133600" y="4876800"/>
            <a:ext cx="5094514" cy="685800"/>
          </a:xfrm>
          <a:blipFill dpi="0" rotWithShape="1">
            <a:blip r:embed="rId2" cstate="print"/>
            <a:srcRect/>
            <a:tile tx="0" ty="0" sx="100000" sy="100000" flip="none" algn="tl"/>
          </a:blipFill>
          <a:ln/>
        </p:spPr>
      </p:pic>
      <p:sp>
        <p:nvSpPr>
          <p:cNvPr id="11" name="Rectangle 10"/>
          <p:cNvSpPr/>
          <p:nvPr/>
        </p:nvSpPr>
        <p:spPr>
          <a:xfrm>
            <a:off x="2362200" y="4876800"/>
            <a:ext cx="4724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63938" y="354013"/>
            <a:ext cx="2460625" cy="76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4400"/>
              <a:t>Stresses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00063" y="1108075"/>
            <a:ext cx="9085262" cy="136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 eaLnBrk="0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r>
              <a:rPr lang="en-US" sz="2400" b="1" u="sng">
                <a:latin typeface="Times New Roman" pitchFamily="18" charset="0"/>
              </a:rPr>
              <a:t>On the Shear plane:</a:t>
            </a:r>
          </a:p>
          <a:p>
            <a:pPr defTabSz="933450" eaLnBrk="0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endParaRPr lang="en-US" sz="2400" b="1">
              <a:latin typeface="Times New Roman" pitchFamily="18" charset="0"/>
            </a:endParaRPr>
          </a:p>
          <a:p>
            <a:pPr defTabSz="933450" eaLnBrk="0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endParaRPr lang="en-US" sz="2400" b="1">
              <a:latin typeface="Times New Roman" pitchFamily="18" charset="0"/>
            </a:endParaRPr>
          </a:p>
          <a:p>
            <a:pPr defTabSz="933450" eaLnBrk="0" latinLnBrk="1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endParaRPr lang="en-US" sz="2400" b="1">
              <a:latin typeface="Times New Roman" pitchFamily="18" charset="0"/>
            </a:endParaRPr>
          </a:p>
        </p:txBody>
      </p:sp>
      <p:pic>
        <p:nvPicPr>
          <p:cNvPr id="4199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574800"/>
            <a:ext cx="8258175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2403475"/>
            <a:ext cx="7659687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15925" y="4037013"/>
            <a:ext cx="9072563" cy="200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r>
              <a:rPr lang="en-US" sz="3200" u="sng">
                <a:latin typeface="Times New Roman" pitchFamily="18" charset="0"/>
              </a:rPr>
              <a:t>On the tool rake face:</a:t>
            </a:r>
          </a:p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endParaRPr lang="en-US" sz="3200">
              <a:latin typeface="Times New Roman" pitchFamily="18" charset="0"/>
            </a:endParaRPr>
          </a:p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endParaRPr lang="en-US" sz="3200">
              <a:latin typeface="Times New Roman" pitchFamily="18" charset="0"/>
            </a:endParaRPr>
          </a:p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41993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5" y="4632325"/>
            <a:ext cx="8385175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50" y="5462588"/>
            <a:ext cx="4241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396875" y="1120775"/>
            <a:ext cx="8518525" cy="2670175"/>
          </a:xfrm>
          <a:prstGeom prst="roundRect">
            <a:avLst>
              <a:gd name="adj" fmla="val 1249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368300" y="4049713"/>
            <a:ext cx="8623300" cy="2151062"/>
          </a:xfrm>
          <a:prstGeom prst="roundRect">
            <a:avLst>
              <a:gd name="adj" fmla="val 1249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75" name="Rectangle 67"/>
          <p:cNvSpPr>
            <a:spLocks noGrp="1" noChangeArrowheads="1"/>
          </p:cNvSpPr>
          <p:nvPr>
            <p:ph type="title"/>
          </p:nvPr>
        </p:nvSpPr>
        <p:spPr>
          <a:xfrm>
            <a:off x="4338638" y="509588"/>
            <a:ext cx="1408112" cy="647700"/>
          </a:xfrm>
          <a:noFill/>
          <a:ln/>
        </p:spPr>
        <p:txBody>
          <a:bodyPr wrap="none" lIns="65088" tIns="25400" rIns="65088" bIns="25400">
            <a:spAutoFit/>
          </a:bodyPr>
          <a:lstStyle/>
          <a:p>
            <a:pPr>
              <a:lnSpc>
                <a:spcPct val="106000"/>
              </a:lnSpc>
            </a:pPr>
            <a:r>
              <a:rPr lang="en-US"/>
              <a:t>Power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3"/>
            <a:ext cx="8877300" cy="4889500"/>
          </a:xfrm>
          <a:noFill/>
          <a:ln/>
        </p:spPr>
        <p:txBody>
          <a:bodyPr lIns="65088" tIns="25400" rIns="65088" bIns="25400">
            <a:spAutoFit/>
          </a:bodyPr>
          <a:lstStyle/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/>
              <a:t>Power (or energy consumed per unit time) is the product of force and velocity. Power at the cutting spindle:</a:t>
            </a:r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/>
              <a:t>Power is dissipated mainly in the shear zone and on the rake face:</a:t>
            </a:r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/>
              <a:t>Actual Motor Power requirements will depend on machine efficiency  E (%):</a:t>
            </a:r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/>
          </a:p>
          <a:p>
            <a:pPr marL="0" indent="0" defTabSz="933450"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43077" name="Picture 6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2325688"/>
            <a:ext cx="350202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3078" name="Picture 7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150" y="3621088"/>
            <a:ext cx="428307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3079" name="Picture 7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1988" y="4062413"/>
            <a:ext cx="34321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3080" name="Picture 7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5900" y="5487988"/>
            <a:ext cx="4881563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Need for calculating forces, velocities and angles during machining??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We need to determine the cutting forces in turning for  Estimation of cutting power consumption, which also enables selection of the power source(s) during design of the machine tools.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Structural design of the machine – fixture – tool system.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 Evaluation of role of the various machining parameters (tool material and geometry) on cutting forces to make machining process more efficient and economical.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Condition monitoring of the cutting tools and machine tools.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92225" y="536575"/>
            <a:ext cx="7613650" cy="76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4400"/>
              <a:t>Material Removal Rate (MRR)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92138" y="1431925"/>
            <a:ext cx="8845550" cy="476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01688" y="1755775"/>
            <a:ext cx="860742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5063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781175"/>
            <a:ext cx="7281863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2714625"/>
            <a:ext cx="3640137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625" y="3467100"/>
            <a:ext cx="4687888" cy="29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0638" y="4114800"/>
            <a:ext cx="45894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7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5181600"/>
            <a:ext cx="7534275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87550" y="563563"/>
            <a:ext cx="5942013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97000"/>
              </a:lnSpc>
            </a:pPr>
            <a:r>
              <a:rPr lang="en-US" sz="4400"/>
              <a:t>Specific Cutting Energy</a:t>
            </a: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>
                <a:solidFill>
                  <a:schemeClr val="tx2"/>
                </a:solidFill>
              </a:rPr>
              <a:t>(or Unit Power)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50838" y="1676400"/>
            <a:ext cx="8793162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>
              <a:lnSpc>
                <a:spcPct val="86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>
                <a:latin typeface="Times New Roman" pitchFamily="18" charset="0"/>
              </a:rPr>
              <a:t>Energy required to remove a unit volume of material (often  quoted as a function of workpiece material, tool and process:</a:t>
            </a:r>
            <a:endParaRPr lang="en-US" sz="3200">
              <a:latin typeface="Times New Roman" pitchFamily="18" charset="0"/>
            </a:endParaRPr>
          </a:p>
        </p:txBody>
      </p:sp>
      <p:pic>
        <p:nvPicPr>
          <p:cNvPr id="4403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44800"/>
            <a:ext cx="782637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918075"/>
            <a:ext cx="5734050" cy="75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4041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3854450"/>
            <a:ext cx="6989763" cy="75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5075" y="5867400"/>
            <a:ext cx="7756525" cy="75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151063" y="717550"/>
            <a:ext cx="5954712" cy="117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97000"/>
              </a:lnSpc>
            </a:pPr>
            <a:r>
              <a:rPr lang="en-US" sz="4400"/>
              <a:t>Specific Cutting Energy</a:t>
            </a: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i="1"/>
              <a:t>Decomposition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600325" y="1066800"/>
            <a:ext cx="365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 eaLnBrk="0" hangingPunct="0">
              <a:lnSpc>
                <a:spcPct val="88000"/>
              </a:lnSpc>
            </a:pPr>
            <a:r>
              <a:rPr lang="en-US" sz="3700" b="1">
                <a:latin typeface="Times New Roman" pitchFamily="18" charset="0"/>
              </a:rPr>
              <a:t> 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768600" y="1222375"/>
            <a:ext cx="365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 eaLnBrk="0" hangingPunct="0">
              <a:lnSpc>
                <a:spcPct val="88000"/>
              </a:lnSpc>
            </a:pPr>
            <a:r>
              <a:rPr lang="en-US" sz="3700" b="1">
                <a:latin typeface="Times New Roman" pitchFamily="18" charset="0"/>
              </a:rPr>
              <a:t> 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996950" y="1911350"/>
            <a:ext cx="7537450" cy="388778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504950" y="2119313"/>
            <a:ext cx="7007225" cy="347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>
                <a:latin typeface="Times New Roman" pitchFamily="18" charset="0"/>
              </a:rPr>
              <a:t>1.	Shear Energy/unit volume (Us)</a:t>
            </a: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>
                <a:latin typeface="Times New Roman" pitchFamily="18" charset="0"/>
              </a:rPr>
              <a:t>	(required for deformation in shear zone)</a:t>
            </a: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>
              <a:latin typeface="Times New Roman" pitchFamily="18" charset="0"/>
            </a:endParaRP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>
                <a:latin typeface="Times New Roman" pitchFamily="18" charset="0"/>
              </a:rPr>
              <a:t>2.	Friction Energy/unit volume (Uf)</a:t>
            </a: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>
                <a:latin typeface="Times New Roman" pitchFamily="18" charset="0"/>
              </a:rPr>
              <a:t>	(expended as chip slides along rake face)</a:t>
            </a: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>
              <a:latin typeface="Times New Roman" pitchFamily="18" charset="0"/>
            </a:endParaRP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>
                <a:latin typeface="Times New Roman" pitchFamily="18" charset="0"/>
              </a:rPr>
              <a:t>3.	Chip curl energy/unit volume (Uc)</a:t>
            </a: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>
                <a:latin typeface="Times New Roman" pitchFamily="18" charset="0"/>
              </a:rPr>
              <a:t>	(expended in curling the chip)</a:t>
            </a: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>
              <a:latin typeface="Times New Roman" pitchFamily="18" charset="0"/>
            </a:endParaRP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>
                <a:latin typeface="Times New Roman" pitchFamily="18" charset="0"/>
              </a:rPr>
              <a:t>4.	Kinetic Energy/unit volume (Um)</a:t>
            </a:r>
          </a:p>
          <a:p>
            <a:pPr marL="569913" indent="-569913" defTabSz="933450">
              <a:lnSpc>
                <a:spcPct val="85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>
                <a:latin typeface="Times New Roman" pitchFamily="18" charset="0"/>
              </a:rPr>
              <a:t>	(required to accelerate chip)</a:t>
            </a:r>
          </a:p>
        </p:txBody>
      </p:sp>
      <p:pic>
        <p:nvPicPr>
          <p:cNvPr id="48137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248400"/>
            <a:ext cx="2928938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2590800" y="6172200"/>
            <a:ext cx="3605213" cy="441325"/>
          </a:xfrm>
          <a:prstGeom prst="roundRect">
            <a:avLst>
              <a:gd name="adj" fmla="val 12495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 and Power measurement</a:t>
            </a:r>
            <a:endParaRPr lang="en-AU" altLang="en-US" sz="4000" b="1" dirty="0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dirty="0" smtClean="0">
                <a:latin typeface="Arial" pitchFamily="34" charset="0"/>
              </a:rPr>
              <a:t>Measuring Cutting Forces and Power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Cutting forces can be measured using a </a:t>
            </a:r>
            <a:r>
              <a:rPr lang="en-US" altLang="en-US" sz="2400" b="1" dirty="0" smtClean="0">
                <a:latin typeface="Arial" pitchFamily="34" charset="0"/>
              </a:rPr>
              <a:t>force transducer</a:t>
            </a:r>
            <a:r>
              <a:rPr lang="en-US" altLang="en-US" sz="2400" dirty="0" smtClean="0">
                <a:latin typeface="Arial" pitchFamily="34" charset="0"/>
              </a:rPr>
              <a:t>, a </a:t>
            </a:r>
            <a:r>
              <a:rPr lang="en-US" altLang="en-US" sz="2400" b="1" dirty="0" smtClean="0">
                <a:latin typeface="Arial" pitchFamily="34" charset="0"/>
              </a:rPr>
              <a:t>dynamometer</a:t>
            </a:r>
            <a:r>
              <a:rPr lang="en-US" altLang="en-US" sz="2400" dirty="0" smtClean="0">
                <a:latin typeface="Arial" pitchFamily="34" charset="0"/>
              </a:rPr>
              <a:t> or a </a:t>
            </a:r>
            <a:r>
              <a:rPr lang="en-US" altLang="en-US" sz="2400" b="1" dirty="0" smtClean="0">
                <a:latin typeface="Arial" pitchFamily="34" charset="0"/>
              </a:rPr>
              <a:t>load cell </a:t>
            </a:r>
            <a:r>
              <a:rPr lang="en-US" altLang="en-US" sz="2400" dirty="0" smtClean="0">
                <a:latin typeface="Arial" pitchFamily="34" charset="0"/>
              </a:rPr>
              <a:t>mounted on the cutting-tool holder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It is also possible to calculate the cutting force from the </a:t>
            </a:r>
            <a:r>
              <a:rPr lang="en-US" altLang="en-US" sz="2400" b="1" dirty="0" smtClean="0">
                <a:latin typeface="Arial" pitchFamily="34" charset="0"/>
              </a:rPr>
              <a:t>power consumption </a:t>
            </a:r>
            <a:r>
              <a:rPr lang="en-US" altLang="en-US" sz="2400" dirty="0" smtClean="0">
                <a:latin typeface="Arial" pitchFamily="34" charset="0"/>
              </a:rPr>
              <a:t>during cutting (provided mechanical efficiency of the tool can be determined)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The </a:t>
            </a:r>
            <a:r>
              <a:rPr lang="en-US" altLang="en-US" sz="2400" i="1" dirty="0" smtClean="0">
                <a:latin typeface="Arial" pitchFamily="34" charset="0"/>
              </a:rPr>
              <a:t>specific energy  </a:t>
            </a:r>
            <a:r>
              <a:rPr lang="en-US" altLang="en-US" sz="2400" dirty="0" smtClean="0">
                <a:latin typeface="Arial" pitchFamily="34" charset="0"/>
              </a:rPr>
              <a:t>(</a:t>
            </a:r>
            <a:r>
              <a:rPr lang="en-US" altLang="en-US" sz="2400" i="1" dirty="0" smtClean="0">
                <a:latin typeface="Arial" pitchFamily="34" charset="0"/>
              </a:rPr>
              <a:t>u</a:t>
            </a:r>
            <a:r>
              <a:rPr lang="en-US" altLang="en-US" sz="2400" dirty="0" smtClean="0">
                <a:latin typeface="Arial" pitchFamily="34" charset="0"/>
              </a:rPr>
              <a:t>) in cutting can be used to calculate cutting forces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92D7A31-1205-487F-8D37-975084048ED1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 and Power</a:t>
            </a:r>
            <a:endParaRPr lang="en-AU" altLang="en-US" sz="4000" b="1" dirty="0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dirty="0" smtClean="0">
                <a:latin typeface="Arial" pitchFamily="34" charset="0"/>
              </a:rPr>
              <a:t>Power</a:t>
            </a:r>
            <a:endParaRPr lang="en-US" altLang="en-US" sz="2400" dirty="0" smtClean="0">
              <a:latin typeface="Arial" pitchFamily="34" charset="0"/>
            </a:endParaRPr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2667000"/>
            <a:ext cx="50673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C1568EE-BCE9-42AB-AEE5-ECD0A046BB06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228600" y="2209800"/>
            <a:ext cx="39624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Prediction of forces is based largely on experimental data (right)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Wide ranges of values is due to differences in material strengths</a:t>
            </a:r>
            <a:endParaRPr lang="en-US" altLang="en-US" sz="2100"/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Sharpness of the tool tip also influences forces and power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Duller tools require higher forces and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1587500"/>
            <a:ext cx="6705600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171700" y="628650"/>
            <a:ext cx="4673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4400">
                <a:solidFill>
                  <a:schemeClr val="tx2"/>
                </a:solidFill>
              </a:rPr>
              <a:t>Heat Generation Zones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593850" y="5746750"/>
            <a:ext cx="61595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152650" y="5695950"/>
            <a:ext cx="25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029200" y="5594350"/>
            <a:ext cx="2514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88000"/>
              </a:lnSpc>
            </a:pPr>
            <a:r>
              <a:rPr lang="en-US" b="1" i="1">
                <a:latin typeface="Times New Roman" pitchFamily="18" charset="0"/>
              </a:rPr>
              <a:t>(Dependent on sharpness</a:t>
            </a:r>
          </a:p>
          <a:p>
            <a:pPr algn="ctr" eaLnBrk="0" hangingPunct="0">
              <a:lnSpc>
                <a:spcPct val="88000"/>
              </a:lnSpc>
            </a:pPr>
            <a:r>
              <a:rPr lang="en-US" b="1" i="1">
                <a:latin typeface="Times New Roman" pitchFamily="18" charset="0"/>
              </a:rPr>
              <a:t>of tool)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695950" y="1339850"/>
            <a:ext cx="1782763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109000"/>
              </a:lnSpc>
            </a:pPr>
            <a:r>
              <a:rPr lang="en-US" b="1" i="1">
                <a:latin typeface="Times New Roman" pitchFamily="18" charset="0"/>
              </a:rPr>
              <a:t>(Dependent on </a:t>
            </a:r>
            <a:r>
              <a:rPr lang="en-US" b="1" i="1">
                <a:latin typeface="Symbol" pitchFamily="18" charset="2"/>
              </a:rPr>
              <a:t>m</a:t>
            </a:r>
            <a:r>
              <a:rPr lang="en-US" b="1" i="1">
                <a:latin typeface="Times New Roman" pitchFamily="18" charset="0"/>
              </a:rPr>
              <a:t>)</a:t>
            </a:r>
          </a:p>
          <a:p>
            <a:pPr algn="ctr" hangingPunct="0">
              <a:lnSpc>
                <a:spcPct val="109000"/>
              </a:lnSpc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11163" y="1860550"/>
            <a:ext cx="2138362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algn="ctr" eaLnBrk="0" hangingPunct="0">
              <a:lnSpc>
                <a:spcPct val="122000"/>
              </a:lnSpc>
            </a:pPr>
            <a:r>
              <a:rPr lang="en-US" b="1" i="1">
                <a:latin typeface="Times New Roman" pitchFamily="18" charset="0"/>
              </a:rPr>
              <a:t>(Dependent on </a:t>
            </a:r>
            <a:r>
              <a:rPr lang="en-US" b="1" i="1">
                <a:latin typeface="Symbol" pitchFamily="18" charset="2"/>
              </a:rPr>
              <a:t>f)</a:t>
            </a:r>
          </a:p>
          <a:p>
            <a:pPr algn="ctr" hangingPunct="0">
              <a:lnSpc>
                <a:spcPct val="122000"/>
              </a:lnSpc>
            </a:pPr>
            <a:endParaRPr lang="en-US" b="1" i="1">
              <a:latin typeface="Symbol" pitchFamily="18" charset="2"/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 flipV="1">
            <a:off x="5087938" y="4262438"/>
            <a:ext cx="1050925" cy="1101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961063" y="533876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10%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5267325" y="1736725"/>
            <a:ext cx="250825" cy="139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199063" y="141446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30%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366963" y="193516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60%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2879725" y="2232025"/>
            <a:ext cx="657225" cy="131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355850" y="1047750"/>
            <a:ext cx="355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44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88950" y="374650"/>
            <a:ext cx="36449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102000"/>
              </a:lnSpc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Tool Terminology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5089525" y="1203325"/>
            <a:ext cx="1724025" cy="1279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245225" y="2041525"/>
            <a:ext cx="1736725" cy="1279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114925" y="2511425"/>
            <a:ext cx="1127125" cy="822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5" name="Arc 9"/>
          <p:cNvSpPr>
            <a:spLocks/>
          </p:cNvSpPr>
          <p:nvPr/>
        </p:nvSpPr>
        <p:spPr bwMode="auto">
          <a:xfrm>
            <a:off x="5041900" y="2501900"/>
            <a:ext cx="31750" cy="1968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4035425" y="2740025"/>
            <a:ext cx="1006475" cy="733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7" name="Arc 11"/>
          <p:cNvSpPr>
            <a:spLocks/>
          </p:cNvSpPr>
          <p:nvPr/>
        </p:nvSpPr>
        <p:spPr bwMode="auto">
          <a:xfrm>
            <a:off x="4024313" y="3502025"/>
            <a:ext cx="50800" cy="88900"/>
          </a:xfrm>
          <a:custGeom>
            <a:avLst/>
            <a:gdLst>
              <a:gd name="G0" fmla="+- 21586 0 0"/>
              <a:gd name="G1" fmla="+- 21589 0 0"/>
              <a:gd name="G2" fmla="+- 21600 0 0"/>
              <a:gd name="T0" fmla="*/ 0 w 21586"/>
              <a:gd name="T1" fmla="*/ 20818 h 21589"/>
              <a:gd name="T2" fmla="*/ 20911 w 21586"/>
              <a:gd name="T3" fmla="*/ 0 h 21589"/>
              <a:gd name="T4" fmla="*/ 21586 w 21586"/>
              <a:gd name="T5" fmla="*/ 21589 h 2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6" h="21589" fill="none" extrusionOk="0">
                <a:moveTo>
                  <a:pt x="-1" y="20817"/>
                </a:moveTo>
                <a:cubicBezTo>
                  <a:pt x="405" y="9456"/>
                  <a:pt x="9548" y="354"/>
                  <a:pt x="20910" y="-1"/>
                </a:cubicBezTo>
              </a:path>
              <a:path w="21586" h="21589" stroke="0" extrusionOk="0">
                <a:moveTo>
                  <a:pt x="-1" y="20817"/>
                </a:moveTo>
                <a:cubicBezTo>
                  <a:pt x="405" y="9456"/>
                  <a:pt x="9548" y="354"/>
                  <a:pt x="20910" y="-1"/>
                </a:cubicBezTo>
                <a:lnTo>
                  <a:pt x="21586" y="2158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4019550" y="3473450"/>
            <a:ext cx="39688" cy="128588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0" y="64"/>
              </a:cxn>
              <a:cxn ang="0">
                <a:pos x="0" y="40"/>
              </a:cxn>
              <a:cxn ang="0">
                <a:pos x="0" y="32"/>
              </a:cxn>
              <a:cxn ang="0">
                <a:pos x="8" y="16"/>
              </a:cxn>
              <a:cxn ang="0">
                <a:pos x="16" y="8"/>
              </a:cxn>
              <a:cxn ang="0">
                <a:pos x="24" y="0"/>
              </a:cxn>
            </a:cxnLst>
            <a:rect l="0" t="0" r="r" b="b"/>
            <a:pathLst>
              <a:path w="25" h="81">
                <a:moveTo>
                  <a:pt x="0" y="80"/>
                </a:moveTo>
                <a:lnTo>
                  <a:pt x="0" y="64"/>
                </a:lnTo>
                <a:lnTo>
                  <a:pt x="0" y="40"/>
                </a:lnTo>
                <a:lnTo>
                  <a:pt x="0" y="32"/>
                </a:lnTo>
                <a:lnTo>
                  <a:pt x="8" y="16"/>
                </a:lnTo>
                <a:lnTo>
                  <a:pt x="16" y="8"/>
                </a:lnTo>
                <a:lnTo>
                  <a:pt x="24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022725" y="3616325"/>
            <a:ext cx="454025" cy="403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4603750" y="4654550"/>
            <a:ext cx="242888" cy="65088"/>
          </a:xfrm>
          <a:custGeom>
            <a:avLst/>
            <a:gdLst/>
            <a:ahLst/>
            <a:cxnLst>
              <a:cxn ang="0">
                <a:pos x="152" y="24"/>
              </a:cxn>
              <a:cxn ang="0">
                <a:pos x="136" y="40"/>
              </a:cxn>
              <a:cxn ang="0">
                <a:pos x="120" y="40"/>
              </a:cxn>
              <a:cxn ang="0">
                <a:pos x="96" y="40"/>
              </a:cxn>
              <a:cxn ang="0">
                <a:pos x="88" y="40"/>
              </a:cxn>
              <a:cxn ang="0">
                <a:pos x="80" y="40"/>
              </a:cxn>
              <a:cxn ang="0">
                <a:pos x="64" y="32"/>
              </a:cxn>
              <a:cxn ang="0">
                <a:pos x="40" y="24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53" h="41">
                <a:moveTo>
                  <a:pt x="152" y="24"/>
                </a:moveTo>
                <a:lnTo>
                  <a:pt x="136" y="40"/>
                </a:lnTo>
                <a:lnTo>
                  <a:pt x="120" y="40"/>
                </a:lnTo>
                <a:lnTo>
                  <a:pt x="96" y="40"/>
                </a:lnTo>
                <a:lnTo>
                  <a:pt x="88" y="40"/>
                </a:lnTo>
                <a:lnTo>
                  <a:pt x="80" y="40"/>
                </a:lnTo>
                <a:lnTo>
                  <a:pt x="64" y="32"/>
                </a:lnTo>
                <a:lnTo>
                  <a:pt x="40" y="24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4618038" y="3373438"/>
            <a:ext cx="1419225" cy="669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2" name="Arc 16"/>
          <p:cNvSpPr>
            <a:spLocks/>
          </p:cNvSpPr>
          <p:nvPr/>
        </p:nvSpPr>
        <p:spPr bwMode="auto">
          <a:xfrm>
            <a:off x="6056313" y="3362325"/>
            <a:ext cx="176212" cy="31750"/>
          </a:xfrm>
          <a:custGeom>
            <a:avLst/>
            <a:gdLst>
              <a:gd name="G0" fmla="+- 21493 0 0"/>
              <a:gd name="G1" fmla="+- 21599 0 0"/>
              <a:gd name="G2" fmla="+- 21600 0 0"/>
              <a:gd name="T0" fmla="*/ 0 w 21493"/>
              <a:gd name="T1" fmla="*/ 19450 h 21599"/>
              <a:gd name="T2" fmla="*/ 21300 w 21493"/>
              <a:gd name="T3" fmla="*/ 0 h 21599"/>
              <a:gd name="T4" fmla="*/ 21493 w 21493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3" h="21599" fill="none" extrusionOk="0">
                <a:moveTo>
                  <a:pt x="0" y="19450"/>
                </a:moveTo>
                <a:cubicBezTo>
                  <a:pt x="1096" y="8481"/>
                  <a:pt x="10277" y="98"/>
                  <a:pt x="21299" y="-1"/>
                </a:cubicBezTo>
              </a:path>
              <a:path w="21493" h="21599" stroke="0" extrusionOk="0">
                <a:moveTo>
                  <a:pt x="0" y="19450"/>
                </a:moveTo>
                <a:cubicBezTo>
                  <a:pt x="1096" y="8481"/>
                  <a:pt x="10277" y="98"/>
                  <a:pt x="21299" y="-1"/>
                </a:cubicBezTo>
                <a:lnTo>
                  <a:pt x="21493" y="2159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6254750" y="3362325"/>
            <a:ext cx="0" cy="796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5280025" y="4352925"/>
            <a:ext cx="619125" cy="441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6067425" y="3381375"/>
            <a:ext cx="60325" cy="777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6" name="Arc 20"/>
          <p:cNvSpPr>
            <a:spLocks/>
          </p:cNvSpPr>
          <p:nvPr/>
        </p:nvSpPr>
        <p:spPr bwMode="auto">
          <a:xfrm>
            <a:off x="6069013" y="4175125"/>
            <a:ext cx="176212" cy="25400"/>
          </a:xfrm>
          <a:custGeom>
            <a:avLst/>
            <a:gdLst>
              <a:gd name="G0" fmla="+- 21433 0 0"/>
              <a:gd name="G1" fmla="+- 21599 0 0"/>
              <a:gd name="G2" fmla="+- 21600 0 0"/>
              <a:gd name="T0" fmla="*/ 0 w 21433"/>
              <a:gd name="T1" fmla="*/ 18920 h 21599"/>
              <a:gd name="T2" fmla="*/ 21240 w 21433"/>
              <a:gd name="T3" fmla="*/ 0 h 21599"/>
              <a:gd name="T4" fmla="*/ 21433 w 21433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33" h="21599" fill="none" extrusionOk="0">
                <a:moveTo>
                  <a:pt x="-1" y="18919"/>
                </a:moveTo>
                <a:cubicBezTo>
                  <a:pt x="1341" y="8183"/>
                  <a:pt x="10420" y="96"/>
                  <a:pt x="21239" y="-1"/>
                </a:cubicBezTo>
              </a:path>
              <a:path w="21433" h="21599" stroke="0" extrusionOk="0">
                <a:moveTo>
                  <a:pt x="-1" y="18919"/>
                </a:moveTo>
                <a:cubicBezTo>
                  <a:pt x="1341" y="8183"/>
                  <a:pt x="10420" y="96"/>
                  <a:pt x="21239" y="-1"/>
                </a:cubicBezTo>
                <a:lnTo>
                  <a:pt x="21433" y="2159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4848225" y="4225925"/>
            <a:ext cx="1190625" cy="454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8" name="Arc 22"/>
          <p:cNvSpPr>
            <a:spLocks/>
          </p:cNvSpPr>
          <p:nvPr/>
        </p:nvSpPr>
        <p:spPr bwMode="auto">
          <a:xfrm>
            <a:off x="4421188" y="4032250"/>
            <a:ext cx="152400" cy="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2990 w 43200"/>
              <a:gd name="T1" fmla="*/ 18594 h 43200"/>
              <a:gd name="T2" fmla="*/ 42990 w 43200"/>
              <a:gd name="T3" fmla="*/ 1859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42989" y="18594"/>
                </a:moveTo>
              </a:path>
              <a:path w="43200" h="43200" stroke="0" extrusionOk="0">
                <a:moveTo>
                  <a:pt x="42989" y="18594"/>
                </a:move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175125" y="4244975"/>
            <a:ext cx="415925" cy="396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035425" y="3616325"/>
            <a:ext cx="60325" cy="555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1" name="Freeform 25"/>
          <p:cNvSpPr>
            <a:spLocks/>
          </p:cNvSpPr>
          <p:nvPr/>
        </p:nvSpPr>
        <p:spPr bwMode="auto">
          <a:xfrm>
            <a:off x="4540250" y="4286250"/>
            <a:ext cx="179388" cy="396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24"/>
              </a:cxn>
              <a:cxn ang="0">
                <a:pos x="80" y="24"/>
              </a:cxn>
              <a:cxn ang="0">
                <a:pos x="72" y="24"/>
              </a:cxn>
              <a:cxn ang="0">
                <a:pos x="64" y="24"/>
              </a:cxn>
              <a:cxn ang="0">
                <a:pos x="48" y="24"/>
              </a:cxn>
              <a:cxn ang="0">
                <a:pos x="32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25">
                <a:moveTo>
                  <a:pt x="112" y="0"/>
                </a:moveTo>
                <a:lnTo>
                  <a:pt x="104" y="8"/>
                </a:lnTo>
                <a:lnTo>
                  <a:pt x="88" y="24"/>
                </a:lnTo>
                <a:lnTo>
                  <a:pt x="80" y="24"/>
                </a:lnTo>
                <a:lnTo>
                  <a:pt x="72" y="24"/>
                </a:lnTo>
                <a:lnTo>
                  <a:pt x="64" y="24"/>
                </a:lnTo>
                <a:lnTo>
                  <a:pt x="48" y="24"/>
                </a:lnTo>
                <a:lnTo>
                  <a:pt x="32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4565650" y="4375150"/>
            <a:ext cx="179388" cy="396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96" y="16"/>
              </a:cxn>
              <a:cxn ang="0">
                <a:pos x="80" y="24"/>
              </a:cxn>
              <a:cxn ang="0">
                <a:pos x="72" y="24"/>
              </a:cxn>
              <a:cxn ang="0">
                <a:pos x="64" y="24"/>
              </a:cxn>
              <a:cxn ang="0">
                <a:pos x="56" y="24"/>
              </a:cxn>
              <a:cxn ang="0">
                <a:pos x="40" y="24"/>
              </a:cxn>
              <a:cxn ang="0">
                <a:pos x="24" y="16"/>
              </a:cxn>
              <a:cxn ang="0">
                <a:pos x="8" y="8"/>
              </a:cxn>
              <a:cxn ang="0">
                <a:pos x="0" y="0"/>
              </a:cxn>
            </a:cxnLst>
            <a:rect l="0" t="0" r="r" b="b"/>
            <a:pathLst>
              <a:path w="113" h="25">
                <a:moveTo>
                  <a:pt x="112" y="0"/>
                </a:moveTo>
                <a:lnTo>
                  <a:pt x="96" y="16"/>
                </a:lnTo>
                <a:lnTo>
                  <a:pt x="80" y="24"/>
                </a:lnTo>
                <a:lnTo>
                  <a:pt x="72" y="24"/>
                </a:lnTo>
                <a:lnTo>
                  <a:pt x="64" y="24"/>
                </a:lnTo>
                <a:lnTo>
                  <a:pt x="56" y="24"/>
                </a:lnTo>
                <a:lnTo>
                  <a:pt x="40" y="24"/>
                </a:lnTo>
                <a:lnTo>
                  <a:pt x="24" y="16"/>
                </a:lnTo>
                <a:lnTo>
                  <a:pt x="8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3" name="Freeform 27"/>
          <p:cNvSpPr>
            <a:spLocks/>
          </p:cNvSpPr>
          <p:nvPr/>
        </p:nvSpPr>
        <p:spPr bwMode="auto">
          <a:xfrm>
            <a:off x="4603750" y="4476750"/>
            <a:ext cx="179388" cy="396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96" y="16"/>
              </a:cxn>
              <a:cxn ang="0">
                <a:pos x="80" y="24"/>
              </a:cxn>
              <a:cxn ang="0">
                <a:pos x="72" y="24"/>
              </a:cxn>
              <a:cxn ang="0">
                <a:pos x="64" y="24"/>
              </a:cxn>
              <a:cxn ang="0">
                <a:pos x="48" y="24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25">
                <a:moveTo>
                  <a:pt x="112" y="0"/>
                </a:moveTo>
                <a:lnTo>
                  <a:pt x="96" y="16"/>
                </a:lnTo>
                <a:lnTo>
                  <a:pt x="80" y="24"/>
                </a:lnTo>
                <a:lnTo>
                  <a:pt x="72" y="24"/>
                </a:lnTo>
                <a:lnTo>
                  <a:pt x="64" y="24"/>
                </a:lnTo>
                <a:lnTo>
                  <a:pt x="48" y="24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4" name="Freeform 28"/>
          <p:cNvSpPr>
            <a:spLocks/>
          </p:cNvSpPr>
          <p:nvPr/>
        </p:nvSpPr>
        <p:spPr bwMode="auto">
          <a:xfrm>
            <a:off x="4641850" y="4578350"/>
            <a:ext cx="179388" cy="269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16"/>
              </a:cxn>
              <a:cxn ang="0">
                <a:pos x="72" y="16"/>
              </a:cxn>
              <a:cxn ang="0">
                <a:pos x="64" y="16"/>
              </a:cxn>
              <a:cxn ang="0">
                <a:pos x="48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4" y="8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48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4514850" y="4210050"/>
            <a:ext cx="179388" cy="269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16"/>
              </a:cxn>
              <a:cxn ang="0">
                <a:pos x="72" y="16"/>
              </a:cxn>
              <a:cxn ang="0">
                <a:pos x="64" y="16"/>
              </a:cxn>
              <a:cxn ang="0">
                <a:pos x="48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4" y="8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48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6" name="Freeform 30"/>
          <p:cNvSpPr>
            <a:spLocks/>
          </p:cNvSpPr>
          <p:nvPr/>
        </p:nvSpPr>
        <p:spPr bwMode="auto">
          <a:xfrm>
            <a:off x="4514850" y="4133850"/>
            <a:ext cx="179388" cy="269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16"/>
              </a:cxn>
              <a:cxn ang="0">
                <a:pos x="72" y="16"/>
              </a:cxn>
              <a:cxn ang="0">
                <a:pos x="64" y="16"/>
              </a:cxn>
              <a:cxn ang="0">
                <a:pos x="48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4" y="8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48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H="1" flipV="1">
            <a:off x="4960938" y="2763838"/>
            <a:ext cx="1165225" cy="606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8" name="Freeform 32"/>
          <p:cNvSpPr>
            <a:spLocks/>
          </p:cNvSpPr>
          <p:nvPr/>
        </p:nvSpPr>
        <p:spPr bwMode="auto">
          <a:xfrm>
            <a:off x="6851650" y="1225550"/>
            <a:ext cx="1220788" cy="827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" y="16"/>
              </a:cxn>
              <a:cxn ang="0">
                <a:pos x="200" y="96"/>
              </a:cxn>
              <a:cxn ang="0">
                <a:pos x="432" y="152"/>
              </a:cxn>
              <a:cxn ang="0">
                <a:pos x="568" y="240"/>
              </a:cxn>
              <a:cxn ang="0">
                <a:pos x="616" y="344"/>
              </a:cxn>
              <a:cxn ang="0">
                <a:pos x="728" y="424"/>
              </a:cxn>
              <a:cxn ang="0">
                <a:pos x="768" y="488"/>
              </a:cxn>
              <a:cxn ang="0">
                <a:pos x="728" y="520"/>
              </a:cxn>
            </a:cxnLst>
            <a:rect l="0" t="0" r="r" b="b"/>
            <a:pathLst>
              <a:path w="769" h="521">
                <a:moveTo>
                  <a:pt x="0" y="0"/>
                </a:moveTo>
                <a:lnTo>
                  <a:pt x="104" y="16"/>
                </a:lnTo>
                <a:lnTo>
                  <a:pt x="200" y="96"/>
                </a:lnTo>
                <a:lnTo>
                  <a:pt x="432" y="152"/>
                </a:lnTo>
                <a:lnTo>
                  <a:pt x="568" y="240"/>
                </a:lnTo>
                <a:lnTo>
                  <a:pt x="616" y="344"/>
                </a:lnTo>
                <a:lnTo>
                  <a:pt x="728" y="424"/>
                </a:lnTo>
                <a:lnTo>
                  <a:pt x="768" y="488"/>
                </a:lnTo>
                <a:lnTo>
                  <a:pt x="728" y="52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9" name="Freeform 33"/>
          <p:cNvSpPr>
            <a:spLocks/>
          </p:cNvSpPr>
          <p:nvPr/>
        </p:nvSpPr>
        <p:spPr bwMode="auto">
          <a:xfrm>
            <a:off x="6838950" y="1212850"/>
            <a:ext cx="1208088" cy="827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8"/>
              </a:cxn>
              <a:cxn ang="0">
                <a:pos x="72" y="16"/>
              </a:cxn>
              <a:cxn ang="0">
                <a:pos x="112" y="32"/>
              </a:cxn>
              <a:cxn ang="0">
                <a:pos x="144" y="48"/>
              </a:cxn>
              <a:cxn ang="0">
                <a:pos x="152" y="56"/>
              </a:cxn>
              <a:cxn ang="0">
                <a:pos x="160" y="64"/>
              </a:cxn>
              <a:cxn ang="0">
                <a:pos x="176" y="72"/>
              </a:cxn>
              <a:cxn ang="0">
                <a:pos x="184" y="80"/>
              </a:cxn>
              <a:cxn ang="0">
                <a:pos x="200" y="88"/>
              </a:cxn>
              <a:cxn ang="0">
                <a:pos x="224" y="96"/>
              </a:cxn>
              <a:cxn ang="0">
                <a:pos x="248" y="104"/>
              </a:cxn>
              <a:cxn ang="0">
                <a:pos x="272" y="112"/>
              </a:cxn>
              <a:cxn ang="0">
                <a:pos x="312" y="128"/>
              </a:cxn>
              <a:cxn ang="0">
                <a:pos x="320" y="128"/>
              </a:cxn>
              <a:cxn ang="0">
                <a:pos x="352" y="136"/>
              </a:cxn>
              <a:cxn ang="0">
                <a:pos x="400" y="152"/>
              </a:cxn>
              <a:cxn ang="0">
                <a:pos x="448" y="168"/>
              </a:cxn>
              <a:cxn ang="0">
                <a:pos x="488" y="192"/>
              </a:cxn>
              <a:cxn ang="0">
                <a:pos x="504" y="200"/>
              </a:cxn>
              <a:cxn ang="0">
                <a:pos x="520" y="208"/>
              </a:cxn>
              <a:cxn ang="0">
                <a:pos x="544" y="232"/>
              </a:cxn>
              <a:cxn ang="0">
                <a:pos x="568" y="256"/>
              </a:cxn>
              <a:cxn ang="0">
                <a:pos x="584" y="280"/>
              </a:cxn>
              <a:cxn ang="0">
                <a:pos x="592" y="296"/>
              </a:cxn>
              <a:cxn ang="0">
                <a:pos x="600" y="312"/>
              </a:cxn>
              <a:cxn ang="0">
                <a:pos x="616" y="336"/>
              </a:cxn>
              <a:cxn ang="0">
                <a:pos x="632" y="352"/>
              </a:cxn>
              <a:cxn ang="0">
                <a:pos x="664" y="376"/>
              </a:cxn>
              <a:cxn ang="0">
                <a:pos x="672" y="384"/>
              </a:cxn>
              <a:cxn ang="0">
                <a:pos x="680" y="392"/>
              </a:cxn>
              <a:cxn ang="0">
                <a:pos x="712" y="416"/>
              </a:cxn>
              <a:cxn ang="0">
                <a:pos x="736" y="432"/>
              </a:cxn>
              <a:cxn ang="0">
                <a:pos x="744" y="448"/>
              </a:cxn>
              <a:cxn ang="0">
                <a:pos x="752" y="456"/>
              </a:cxn>
              <a:cxn ang="0">
                <a:pos x="760" y="464"/>
              </a:cxn>
              <a:cxn ang="0">
                <a:pos x="760" y="480"/>
              </a:cxn>
              <a:cxn ang="0">
                <a:pos x="752" y="496"/>
              </a:cxn>
              <a:cxn ang="0">
                <a:pos x="736" y="512"/>
              </a:cxn>
              <a:cxn ang="0">
                <a:pos x="728" y="520"/>
              </a:cxn>
            </a:cxnLst>
            <a:rect l="0" t="0" r="r" b="b"/>
            <a:pathLst>
              <a:path w="761" h="521">
                <a:moveTo>
                  <a:pt x="0" y="0"/>
                </a:moveTo>
                <a:lnTo>
                  <a:pt x="32" y="8"/>
                </a:lnTo>
                <a:lnTo>
                  <a:pt x="72" y="16"/>
                </a:lnTo>
                <a:lnTo>
                  <a:pt x="112" y="32"/>
                </a:lnTo>
                <a:lnTo>
                  <a:pt x="144" y="48"/>
                </a:lnTo>
                <a:lnTo>
                  <a:pt x="152" y="56"/>
                </a:lnTo>
                <a:lnTo>
                  <a:pt x="160" y="64"/>
                </a:lnTo>
                <a:lnTo>
                  <a:pt x="176" y="72"/>
                </a:lnTo>
                <a:lnTo>
                  <a:pt x="184" y="80"/>
                </a:lnTo>
                <a:lnTo>
                  <a:pt x="200" y="88"/>
                </a:lnTo>
                <a:lnTo>
                  <a:pt x="224" y="96"/>
                </a:lnTo>
                <a:lnTo>
                  <a:pt x="248" y="104"/>
                </a:lnTo>
                <a:lnTo>
                  <a:pt x="272" y="112"/>
                </a:lnTo>
                <a:lnTo>
                  <a:pt x="312" y="128"/>
                </a:lnTo>
                <a:lnTo>
                  <a:pt x="320" y="128"/>
                </a:lnTo>
                <a:lnTo>
                  <a:pt x="352" y="136"/>
                </a:lnTo>
                <a:lnTo>
                  <a:pt x="400" y="152"/>
                </a:lnTo>
                <a:lnTo>
                  <a:pt x="448" y="168"/>
                </a:lnTo>
                <a:lnTo>
                  <a:pt x="488" y="192"/>
                </a:lnTo>
                <a:lnTo>
                  <a:pt x="504" y="200"/>
                </a:lnTo>
                <a:lnTo>
                  <a:pt x="520" y="208"/>
                </a:lnTo>
                <a:lnTo>
                  <a:pt x="544" y="232"/>
                </a:lnTo>
                <a:lnTo>
                  <a:pt x="568" y="256"/>
                </a:lnTo>
                <a:lnTo>
                  <a:pt x="584" y="280"/>
                </a:lnTo>
                <a:lnTo>
                  <a:pt x="592" y="296"/>
                </a:lnTo>
                <a:lnTo>
                  <a:pt x="600" y="312"/>
                </a:lnTo>
                <a:lnTo>
                  <a:pt x="616" y="336"/>
                </a:lnTo>
                <a:lnTo>
                  <a:pt x="632" y="352"/>
                </a:lnTo>
                <a:lnTo>
                  <a:pt x="664" y="376"/>
                </a:lnTo>
                <a:lnTo>
                  <a:pt x="672" y="384"/>
                </a:lnTo>
                <a:lnTo>
                  <a:pt x="680" y="392"/>
                </a:lnTo>
                <a:lnTo>
                  <a:pt x="712" y="416"/>
                </a:lnTo>
                <a:lnTo>
                  <a:pt x="736" y="432"/>
                </a:lnTo>
                <a:lnTo>
                  <a:pt x="744" y="448"/>
                </a:lnTo>
                <a:lnTo>
                  <a:pt x="752" y="456"/>
                </a:lnTo>
                <a:lnTo>
                  <a:pt x="760" y="464"/>
                </a:lnTo>
                <a:lnTo>
                  <a:pt x="760" y="480"/>
                </a:lnTo>
                <a:lnTo>
                  <a:pt x="752" y="496"/>
                </a:lnTo>
                <a:lnTo>
                  <a:pt x="736" y="512"/>
                </a:lnTo>
                <a:lnTo>
                  <a:pt x="728" y="52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0" name="Freeform 34"/>
          <p:cNvSpPr>
            <a:spLocks/>
          </p:cNvSpPr>
          <p:nvPr/>
        </p:nvSpPr>
        <p:spPr bwMode="auto">
          <a:xfrm>
            <a:off x="8045450" y="1974850"/>
            <a:ext cx="128588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120"/>
              </a:cxn>
              <a:cxn ang="0">
                <a:pos x="56" y="232"/>
              </a:cxn>
              <a:cxn ang="0">
                <a:pos x="0" y="368"/>
              </a:cxn>
              <a:cxn ang="0">
                <a:pos x="32" y="528"/>
              </a:cxn>
              <a:cxn ang="0">
                <a:pos x="0" y="584"/>
              </a:cxn>
            </a:cxnLst>
            <a:rect l="0" t="0" r="r" b="b"/>
            <a:pathLst>
              <a:path w="81" h="585">
                <a:moveTo>
                  <a:pt x="0" y="0"/>
                </a:moveTo>
                <a:lnTo>
                  <a:pt x="80" y="120"/>
                </a:lnTo>
                <a:lnTo>
                  <a:pt x="56" y="232"/>
                </a:lnTo>
                <a:lnTo>
                  <a:pt x="0" y="368"/>
                </a:lnTo>
                <a:lnTo>
                  <a:pt x="32" y="528"/>
                </a:lnTo>
                <a:lnTo>
                  <a:pt x="0" y="58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1" name="Freeform 35"/>
          <p:cNvSpPr>
            <a:spLocks/>
          </p:cNvSpPr>
          <p:nvPr/>
        </p:nvSpPr>
        <p:spPr bwMode="auto">
          <a:xfrm>
            <a:off x="8032750" y="1962150"/>
            <a:ext cx="115888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24" y="40"/>
              </a:cxn>
              <a:cxn ang="0">
                <a:pos x="40" y="64"/>
              </a:cxn>
              <a:cxn ang="0">
                <a:pos x="56" y="96"/>
              </a:cxn>
              <a:cxn ang="0">
                <a:pos x="64" y="120"/>
              </a:cxn>
              <a:cxn ang="0">
                <a:pos x="72" y="136"/>
              </a:cxn>
              <a:cxn ang="0">
                <a:pos x="72" y="152"/>
              </a:cxn>
              <a:cxn ang="0">
                <a:pos x="72" y="168"/>
              </a:cxn>
              <a:cxn ang="0">
                <a:pos x="72" y="176"/>
              </a:cxn>
              <a:cxn ang="0">
                <a:pos x="64" y="208"/>
              </a:cxn>
              <a:cxn ang="0">
                <a:pos x="48" y="264"/>
              </a:cxn>
              <a:cxn ang="0">
                <a:pos x="32" y="304"/>
              </a:cxn>
              <a:cxn ang="0">
                <a:pos x="24" y="320"/>
              </a:cxn>
              <a:cxn ang="0">
                <a:pos x="16" y="352"/>
              </a:cxn>
              <a:cxn ang="0">
                <a:pos x="8" y="392"/>
              </a:cxn>
              <a:cxn ang="0">
                <a:pos x="16" y="432"/>
              </a:cxn>
              <a:cxn ang="0">
                <a:pos x="16" y="448"/>
              </a:cxn>
              <a:cxn ang="0">
                <a:pos x="24" y="472"/>
              </a:cxn>
              <a:cxn ang="0">
                <a:pos x="24" y="512"/>
              </a:cxn>
              <a:cxn ang="0">
                <a:pos x="16" y="544"/>
              </a:cxn>
              <a:cxn ang="0">
                <a:pos x="8" y="568"/>
              </a:cxn>
              <a:cxn ang="0">
                <a:pos x="0" y="584"/>
              </a:cxn>
            </a:cxnLst>
            <a:rect l="0" t="0" r="r" b="b"/>
            <a:pathLst>
              <a:path w="73" h="585">
                <a:moveTo>
                  <a:pt x="0" y="0"/>
                </a:moveTo>
                <a:lnTo>
                  <a:pt x="8" y="8"/>
                </a:lnTo>
                <a:lnTo>
                  <a:pt x="24" y="40"/>
                </a:lnTo>
                <a:lnTo>
                  <a:pt x="40" y="64"/>
                </a:lnTo>
                <a:lnTo>
                  <a:pt x="56" y="96"/>
                </a:lnTo>
                <a:lnTo>
                  <a:pt x="64" y="120"/>
                </a:lnTo>
                <a:lnTo>
                  <a:pt x="72" y="136"/>
                </a:lnTo>
                <a:lnTo>
                  <a:pt x="72" y="152"/>
                </a:lnTo>
                <a:lnTo>
                  <a:pt x="72" y="168"/>
                </a:lnTo>
                <a:lnTo>
                  <a:pt x="72" y="176"/>
                </a:lnTo>
                <a:lnTo>
                  <a:pt x="64" y="208"/>
                </a:lnTo>
                <a:lnTo>
                  <a:pt x="48" y="264"/>
                </a:lnTo>
                <a:lnTo>
                  <a:pt x="32" y="304"/>
                </a:lnTo>
                <a:lnTo>
                  <a:pt x="24" y="320"/>
                </a:lnTo>
                <a:lnTo>
                  <a:pt x="16" y="352"/>
                </a:lnTo>
                <a:lnTo>
                  <a:pt x="8" y="392"/>
                </a:lnTo>
                <a:lnTo>
                  <a:pt x="16" y="432"/>
                </a:lnTo>
                <a:lnTo>
                  <a:pt x="16" y="448"/>
                </a:lnTo>
                <a:lnTo>
                  <a:pt x="24" y="472"/>
                </a:lnTo>
                <a:lnTo>
                  <a:pt x="24" y="512"/>
                </a:lnTo>
                <a:lnTo>
                  <a:pt x="16" y="544"/>
                </a:lnTo>
                <a:lnTo>
                  <a:pt x="8" y="568"/>
                </a:lnTo>
                <a:lnTo>
                  <a:pt x="0" y="58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9732" name="Picture 3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1663700"/>
            <a:ext cx="8255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733" name="Line 37"/>
          <p:cNvSpPr>
            <a:spLocks noChangeShapeType="1"/>
          </p:cNvSpPr>
          <p:nvPr/>
        </p:nvSpPr>
        <p:spPr bwMode="auto">
          <a:xfrm flipH="1" flipV="1">
            <a:off x="4427538" y="2497138"/>
            <a:ext cx="466725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4492625" y="2041525"/>
            <a:ext cx="581025" cy="428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H="1" flipV="1">
            <a:off x="3125788" y="3068638"/>
            <a:ext cx="1177925" cy="873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 flipV="1">
            <a:off x="3322638" y="2947988"/>
            <a:ext cx="631825" cy="581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4610100" y="4213225"/>
            <a:ext cx="0" cy="1609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4829175" y="4797425"/>
            <a:ext cx="174625" cy="746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6273800" y="4251325"/>
            <a:ext cx="0" cy="492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H="1">
            <a:off x="6048375" y="4276725"/>
            <a:ext cx="22225" cy="339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H="1">
            <a:off x="6270625" y="2892425"/>
            <a:ext cx="1736725" cy="1266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 flipV="1">
            <a:off x="4732338" y="2878138"/>
            <a:ext cx="1431925" cy="1076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3" name="Freeform 47"/>
          <p:cNvSpPr>
            <a:spLocks/>
          </p:cNvSpPr>
          <p:nvPr/>
        </p:nvSpPr>
        <p:spPr bwMode="auto">
          <a:xfrm>
            <a:off x="4489450" y="1911350"/>
            <a:ext cx="77788" cy="141288"/>
          </a:xfrm>
          <a:custGeom>
            <a:avLst/>
            <a:gdLst/>
            <a:ahLst/>
            <a:cxnLst>
              <a:cxn ang="0">
                <a:pos x="24" y="88"/>
              </a:cxn>
              <a:cxn ang="0">
                <a:pos x="0" y="0"/>
              </a:cxn>
              <a:cxn ang="0">
                <a:pos x="24" y="0"/>
              </a:cxn>
              <a:cxn ang="0">
                <a:pos x="48" y="0"/>
              </a:cxn>
              <a:cxn ang="0">
                <a:pos x="24" y="88"/>
              </a:cxn>
            </a:cxnLst>
            <a:rect l="0" t="0" r="r" b="b"/>
            <a:pathLst>
              <a:path w="49" h="89">
                <a:moveTo>
                  <a:pt x="24" y="88"/>
                </a:move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24" y="8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4546600" y="1622425"/>
            <a:ext cx="0" cy="288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5" name="Freeform 49"/>
          <p:cNvSpPr>
            <a:spLocks/>
          </p:cNvSpPr>
          <p:nvPr/>
        </p:nvSpPr>
        <p:spPr bwMode="auto">
          <a:xfrm>
            <a:off x="4502150" y="2559050"/>
            <a:ext cx="77788" cy="14128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88"/>
              </a:cxn>
              <a:cxn ang="0">
                <a:pos x="24" y="88"/>
              </a:cxn>
              <a:cxn ang="0">
                <a:pos x="0" y="88"/>
              </a:cxn>
              <a:cxn ang="0">
                <a:pos x="24" y="0"/>
              </a:cxn>
            </a:cxnLst>
            <a:rect l="0" t="0" r="r" b="b"/>
            <a:pathLst>
              <a:path w="49" h="89">
                <a:moveTo>
                  <a:pt x="24" y="0"/>
                </a:moveTo>
                <a:lnTo>
                  <a:pt x="48" y="88"/>
                </a:lnTo>
                <a:lnTo>
                  <a:pt x="24" y="88"/>
                </a:lnTo>
                <a:lnTo>
                  <a:pt x="0" y="88"/>
                </a:lnTo>
                <a:lnTo>
                  <a:pt x="2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V="1">
            <a:off x="4546600" y="2687638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7" name="Freeform 51"/>
          <p:cNvSpPr>
            <a:spLocks/>
          </p:cNvSpPr>
          <p:nvPr/>
        </p:nvSpPr>
        <p:spPr bwMode="auto">
          <a:xfrm>
            <a:off x="3117850" y="3143250"/>
            <a:ext cx="128588" cy="10318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6" y="64"/>
              </a:cxn>
              <a:cxn ang="0">
                <a:pos x="8" y="56"/>
              </a:cxn>
              <a:cxn ang="0">
                <a:pos x="0" y="32"/>
              </a:cxn>
              <a:cxn ang="0">
                <a:pos x="80" y="0"/>
              </a:cxn>
            </a:cxnLst>
            <a:rect l="0" t="0" r="r" b="b"/>
            <a:pathLst>
              <a:path w="81" h="65">
                <a:moveTo>
                  <a:pt x="80" y="0"/>
                </a:moveTo>
                <a:lnTo>
                  <a:pt x="16" y="64"/>
                </a:lnTo>
                <a:lnTo>
                  <a:pt x="8" y="56"/>
                </a:lnTo>
                <a:lnTo>
                  <a:pt x="0" y="32"/>
                </a:lnTo>
                <a:lnTo>
                  <a:pt x="8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 flipV="1">
            <a:off x="2865438" y="3246438"/>
            <a:ext cx="276225" cy="21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9" name="Freeform 53"/>
          <p:cNvSpPr>
            <a:spLocks/>
          </p:cNvSpPr>
          <p:nvPr/>
        </p:nvSpPr>
        <p:spPr bwMode="auto">
          <a:xfrm>
            <a:off x="3409950" y="2914650"/>
            <a:ext cx="141288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64" y="0"/>
              </a:cxn>
              <a:cxn ang="0">
                <a:pos x="72" y="16"/>
              </a:cxn>
              <a:cxn ang="0">
                <a:pos x="88" y="32"/>
              </a:cxn>
              <a:cxn ang="0">
                <a:pos x="0" y="72"/>
              </a:cxn>
            </a:cxnLst>
            <a:rect l="0" t="0" r="r" b="b"/>
            <a:pathLst>
              <a:path w="89" h="73">
                <a:moveTo>
                  <a:pt x="0" y="72"/>
                </a:moveTo>
                <a:lnTo>
                  <a:pt x="64" y="0"/>
                </a:lnTo>
                <a:lnTo>
                  <a:pt x="72" y="16"/>
                </a:lnTo>
                <a:lnTo>
                  <a:pt x="88" y="3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 flipH="1">
            <a:off x="3540125" y="2765425"/>
            <a:ext cx="288925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1" name="Freeform 55"/>
          <p:cNvSpPr>
            <a:spLocks/>
          </p:cNvSpPr>
          <p:nvPr/>
        </p:nvSpPr>
        <p:spPr bwMode="auto">
          <a:xfrm>
            <a:off x="5899150" y="2914650"/>
            <a:ext cx="77788" cy="141288"/>
          </a:xfrm>
          <a:custGeom>
            <a:avLst/>
            <a:gdLst/>
            <a:ahLst/>
            <a:cxnLst>
              <a:cxn ang="0">
                <a:pos x="24" y="88"/>
              </a:cxn>
              <a:cxn ang="0">
                <a:pos x="0" y="0"/>
              </a:cxn>
              <a:cxn ang="0">
                <a:pos x="24" y="0"/>
              </a:cxn>
              <a:cxn ang="0">
                <a:pos x="48" y="0"/>
              </a:cxn>
              <a:cxn ang="0">
                <a:pos x="24" y="88"/>
              </a:cxn>
            </a:cxnLst>
            <a:rect l="0" t="0" r="r" b="b"/>
            <a:pathLst>
              <a:path w="49" h="89">
                <a:moveTo>
                  <a:pt x="24" y="88"/>
                </a:move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24" y="8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5943600" y="2206625"/>
            <a:ext cx="0" cy="720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3" name="Freeform 57"/>
          <p:cNvSpPr>
            <a:spLocks/>
          </p:cNvSpPr>
          <p:nvPr/>
        </p:nvSpPr>
        <p:spPr bwMode="auto">
          <a:xfrm>
            <a:off x="5937250" y="3435350"/>
            <a:ext cx="77788" cy="16668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104"/>
              </a:cxn>
              <a:cxn ang="0">
                <a:pos x="24" y="104"/>
              </a:cxn>
              <a:cxn ang="0">
                <a:pos x="0" y="104"/>
              </a:cxn>
              <a:cxn ang="0">
                <a:pos x="24" y="0"/>
              </a:cxn>
            </a:cxnLst>
            <a:rect l="0" t="0" r="r" b="b"/>
            <a:pathLst>
              <a:path w="49" h="105">
                <a:moveTo>
                  <a:pt x="24" y="0"/>
                </a:moveTo>
                <a:lnTo>
                  <a:pt x="48" y="104"/>
                </a:lnTo>
                <a:lnTo>
                  <a:pt x="24" y="104"/>
                </a:lnTo>
                <a:lnTo>
                  <a:pt x="0" y="104"/>
                </a:lnTo>
                <a:lnTo>
                  <a:pt x="2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 flipV="1">
            <a:off x="5994400" y="3576638"/>
            <a:ext cx="0" cy="21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5" name="Freeform 59"/>
          <p:cNvSpPr>
            <a:spLocks/>
          </p:cNvSpPr>
          <p:nvPr/>
        </p:nvSpPr>
        <p:spPr bwMode="auto">
          <a:xfrm>
            <a:off x="5886450" y="4438650"/>
            <a:ext cx="128588" cy="115888"/>
          </a:xfrm>
          <a:custGeom>
            <a:avLst/>
            <a:gdLst/>
            <a:ahLst/>
            <a:cxnLst>
              <a:cxn ang="0">
                <a:pos x="80" y="72"/>
              </a:cxn>
              <a:cxn ang="0">
                <a:pos x="0" y="32"/>
              </a:cxn>
              <a:cxn ang="0">
                <a:pos x="16" y="16"/>
              </a:cxn>
              <a:cxn ang="0">
                <a:pos x="24" y="0"/>
              </a:cxn>
              <a:cxn ang="0">
                <a:pos x="80" y="72"/>
              </a:cxn>
            </a:cxnLst>
            <a:rect l="0" t="0" r="r" b="b"/>
            <a:pathLst>
              <a:path w="81" h="73">
                <a:moveTo>
                  <a:pt x="80" y="72"/>
                </a:moveTo>
                <a:lnTo>
                  <a:pt x="0" y="32"/>
                </a:lnTo>
                <a:lnTo>
                  <a:pt x="16" y="16"/>
                </a:lnTo>
                <a:lnTo>
                  <a:pt x="24" y="0"/>
                </a:lnTo>
                <a:lnTo>
                  <a:pt x="8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5876925" y="4454525"/>
            <a:ext cx="4762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7" name="Freeform 61"/>
          <p:cNvSpPr>
            <a:spLocks/>
          </p:cNvSpPr>
          <p:nvPr/>
        </p:nvSpPr>
        <p:spPr bwMode="auto">
          <a:xfrm>
            <a:off x="6267450" y="4692650"/>
            <a:ext cx="128588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40"/>
              </a:cxn>
              <a:cxn ang="0">
                <a:pos x="64" y="56"/>
              </a:cxn>
              <a:cxn ang="0">
                <a:pos x="56" y="64"/>
              </a:cxn>
              <a:cxn ang="0">
                <a:pos x="0" y="0"/>
              </a:cxn>
            </a:cxnLst>
            <a:rect l="0" t="0" r="r" b="b"/>
            <a:pathLst>
              <a:path w="81" h="65">
                <a:moveTo>
                  <a:pt x="0" y="0"/>
                </a:moveTo>
                <a:lnTo>
                  <a:pt x="80" y="40"/>
                </a:lnTo>
                <a:lnTo>
                  <a:pt x="64" y="56"/>
                </a:lnTo>
                <a:lnTo>
                  <a:pt x="56" y="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 flipH="1" flipV="1">
            <a:off x="6383338" y="4795838"/>
            <a:ext cx="238125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9" name="Freeform 63"/>
          <p:cNvSpPr>
            <a:spLocks/>
          </p:cNvSpPr>
          <p:nvPr/>
        </p:nvSpPr>
        <p:spPr bwMode="auto">
          <a:xfrm>
            <a:off x="5353050" y="4743450"/>
            <a:ext cx="141288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" y="32"/>
              </a:cxn>
              <a:cxn ang="0">
                <a:pos x="72" y="48"/>
              </a:cxn>
              <a:cxn ang="0">
                <a:pos x="64" y="64"/>
              </a:cxn>
              <a:cxn ang="0">
                <a:pos x="0" y="0"/>
              </a:cxn>
            </a:cxnLst>
            <a:rect l="0" t="0" r="r" b="b"/>
            <a:pathLst>
              <a:path w="89" h="65">
                <a:moveTo>
                  <a:pt x="0" y="0"/>
                </a:moveTo>
                <a:lnTo>
                  <a:pt x="88" y="32"/>
                </a:lnTo>
                <a:lnTo>
                  <a:pt x="72" y="48"/>
                </a:lnTo>
                <a:lnTo>
                  <a:pt x="64" y="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0" name="Line 64"/>
          <p:cNvSpPr>
            <a:spLocks noChangeShapeType="1"/>
          </p:cNvSpPr>
          <p:nvPr/>
        </p:nvSpPr>
        <p:spPr bwMode="auto">
          <a:xfrm flipH="1" flipV="1">
            <a:off x="5481638" y="4833938"/>
            <a:ext cx="238125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1" name="Freeform 65"/>
          <p:cNvSpPr>
            <a:spLocks/>
          </p:cNvSpPr>
          <p:nvPr/>
        </p:nvSpPr>
        <p:spPr bwMode="auto">
          <a:xfrm>
            <a:off x="4984750" y="4425950"/>
            <a:ext cx="128588" cy="115888"/>
          </a:xfrm>
          <a:custGeom>
            <a:avLst/>
            <a:gdLst/>
            <a:ahLst/>
            <a:cxnLst>
              <a:cxn ang="0">
                <a:pos x="80" y="72"/>
              </a:cxn>
              <a:cxn ang="0">
                <a:pos x="0" y="32"/>
              </a:cxn>
              <a:cxn ang="0">
                <a:pos x="16" y="16"/>
              </a:cxn>
              <a:cxn ang="0">
                <a:pos x="24" y="0"/>
              </a:cxn>
              <a:cxn ang="0">
                <a:pos x="80" y="72"/>
              </a:cxn>
            </a:cxnLst>
            <a:rect l="0" t="0" r="r" b="b"/>
            <a:pathLst>
              <a:path w="81" h="73">
                <a:moveTo>
                  <a:pt x="80" y="72"/>
                </a:moveTo>
                <a:lnTo>
                  <a:pt x="0" y="32"/>
                </a:lnTo>
                <a:lnTo>
                  <a:pt x="16" y="16"/>
                </a:lnTo>
                <a:lnTo>
                  <a:pt x="24" y="0"/>
                </a:lnTo>
                <a:lnTo>
                  <a:pt x="8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2" name="Line 66"/>
          <p:cNvSpPr>
            <a:spLocks noChangeShapeType="1"/>
          </p:cNvSpPr>
          <p:nvPr/>
        </p:nvSpPr>
        <p:spPr bwMode="auto">
          <a:xfrm>
            <a:off x="4975225" y="4454525"/>
            <a:ext cx="47625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3" name="Freeform 67"/>
          <p:cNvSpPr>
            <a:spLocks/>
          </p:cNvSpPr>
          <p:nvPr/>
        </p:nvSpPr>
        <p:spPr bwMode="auto">
          <a:xfrm>
            <a:off x="4972050" y="5264150"/>
            <a:ext cx="128588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56" y="0"/>
              </a:cxn>
              <a:cxn ang="0">
                <a:pos x="64" y="16"/>
              </a:cxn>
              <a:cxn ang="0">
                <a:pos x="80" y="32"/>
              </a:cxn>
              <a:cxn ang="0">
                <a:pos x="0" y="72"/>
              </a:cxn>
            </a:cxnLst>
            <a:rect l="0" t="0" r="r" b="b"/>
            <a:pathLst>
              <a:path w="81" h="73">
                <a:moveTo>
                  <a:pt x="0" y="72"/>
                </a:moveTo>
                <a:lnTo>
                  <a:pt x="56" y="0"/>
                </a:lnTo>
                <a:lnTo>
                  <a:pt x="64" y="16"/>
                </a:lnTo>
                <a:lnTo>
                  <a:pt x="80" y="3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 flipH="1">
            <a:off x="5089525" y="5191125"/>
            <a:ext cx="20002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5" name="Freeform 69"/>
          <p:cNvSpPr>
            <a:spLocks/>
          </p:cNvSpPr>
          <p:nvPr/>
        </p:nvSpPr>
        <p:spPr bwMode="auto">
          <a:xfrm>
            <a:off x="4451350" y="5645150"/>
            <a:ext cx="141288" cy="103188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24" y="64"/>
              </a:cxn>
              <a:cxn ang="0">
                <a:pos x="8" y="48"/>
              </a:cxn>
              <a:cxn ang="0">
                <a:pos x="0" y="32"/>
              </a:cxn>
              <a:cxn ang="0">
                <a:pos x="88" y="0"/>
              </a:cxn>
            </a:cxnLst>
            <a:rect l="0" t="0" r="r" b="b"/>
            <a:pathLst>
              <a:path w="89" h="65">
                <a:moveTo>
                  <a:pt x="88" y="0"/>
                </a:moveTo>
                <a:lnTo>
                  <a:pt x="24" y="64"/>
                </a:lnTo>
                <a:lnTo>
                  <a:pt x="8" y="48"/>
                </a:lnTo>
                <a:lnTo>
                  <a:pt x="0" y="32"/>
                </a:lnTo>
                <a:lnTo>
                  <a:pt x="8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6" name="Line 70"/>
          <p:cNvSpPr>
            <a:spLocks noChangeShapeType="1"/>
          </p:cNvSpPr>
          <p:nvPr/>
        </p:nvSpPr>
        <p:spPr bwMode="auto">
          <a:xfrm flipV="1">
            <a:off x="4211638" y="5735638"/>
            <a:ext cx="263525" cy="225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6557963" y="4440238"/>
            <a:ext cx="15176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Side relief </a:t>
            </a: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6557963" y="4745038"/>
            <a:ext cx="8413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angle</a:t>
            </a: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5287963" y="4999038"/>
            <a:ext cx="1722437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Side cutting 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5287963" y="5303838"/>
            <a:ext cx="1492250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edge angle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5287963" y="5608638"/>
            <a:ext cx="116363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(SCEA)</a:t>
            </a:r>
          </a:p>
        </p:txBody>
      </p:sp>
      <p:sp>
        <p:nvSpPr>
          <p:cNvPr id="29772" name="Rectangle 76"/>
          <p:cNvSpPr>
            <a:spLocks noChangeArrowheads="1"/>
          </p:cNvSpPr>
          <p:nvPr/>
        </p:nvSpPr>
        <p:spPr bwMode="auto">
          <a:xfrm>
            <a:off x="2887663" y="5862638"/>
            <a:ext cx="23225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Clearance or end </a:t>
            </a:r>
          </a:p>
        </p:txBody>
      </p:sp>
      <p:sp>
        <p:nvSpPr>
          <p:cNvPr id="29773" name="Rectangle 77"/>
          <p:cNvSpPr>
            <a:spLocks noChangeArrowheads="1"/>
          </p:cNvSpPr>
          <p:nvPr/>
        </p:nvSpPr>
        <p:spPr bwMode="auto">
          <a:xfrm>
            <a:off x="2887663" y="6167438"/>
            <a:ext cx="15605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relief angle</a:t>
            </a:r>
          </a:p>
        </p:txBody>
      </p:sp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5884863" y="1811338"/>
            <a:ext cx="88423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Back </a:t>
            </a:r>
          </a:p>
        </p:txBody>
      </p:sp>
      <p:sp>
        <p:nvSpPr>
          <p:cNvPr id="29775" name="Rectangle 79"/>
          <p:cNvSpPr>
            <a:spLocks noChangeArrowheads="1"/>
          </p:cNvSpPr>
          <p:nvPr/>
        </p:nvSpPr>
        <p:spPr bwMode="auto">
          <a:xfrm>
            <a:off x="5884863" y="2116138"/>
            <a:ext cx="808037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Rake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76" name="Rectangle 80"/>
          <p:cNvSpPr>
            <a:spLocks noChangeArrowheads="1"/>
          </p:cNvSpPr>
          <p:nvPr/>
        </p:nvSpPr>
        <p:spPr bwMode="auto">
          <a:xfrm>
            <a:off x="5884863" y="2420938"/>
            <a:ext cx="103822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(BR),+</a:t>
            </a:r>
          </a:p>
        </p:txBody>
      </p:sp>
      <p:sp>
        <p:nvSpPr>
          <p:cNvPr id="29777" name="Rectangle 81"/>
          <p:cNvSpPr>
            <a:spLocks noChangeArrowheads="1"/>
          </p:cNvSpPr>
          <p:nvPr/>
        </p:nvSpPr>
        <p:spPr bwMode="auto">
          <a:xfrm>
            <a:off x="4602163" y="1011238"/>
            <a:ext cx="15017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Side Rake </a:t>
            </a:r>
          </a:p>
        </p:txBody>
      </p:sp>
      <p:sp>
        <p:nvSpPr>
          <p:cNvPr id="29778" name="Rectangle 82"/>
          <p:cNvSpPr>
            <a:spLocks noChangeArrowheads="1"/>
          </p:cNvSpPr>
          <p:nvPr/>
        </p:nvSpPr>
        <p:spPr bwMode="auto">
          <a:xfrm>
            <a:off x="4602163" y="1316038"/>
            <a:ext cx="108108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(SR), +</a:t>
            </a:r>
          </a:p>
        </p:txBody>
      </p:sp>
      <p:sp>
        <p:nvSpPr>
          <p:cNvPr id="29779" name="Rectangle 83"/>
          <p:cNvSpPr>
            <a:spLocks noChangeArrowheads="1"/>
          </p:cNvSpPr>
          <p:nvPr/>
        </p:nvSpPr>
        <p:spPr bwMode="auto">
          <a:xfrm>
            <a:off x="1592263" y="2446338"/>
            <a:ext cx="1662112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End Cutting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1592263" y="2751138"/>
            <a:ext cx="1492250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edge angle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1592263" y="3055938"/>
            <a:ext cx="11795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(ECEA)</a:t>
            </a:r>
          </a:p>
        </p:txBody>
      </p:sp>
      <p:sp>
        <p:nvSpPr>
          <p:cNvPr id="29782" name="Oval 86"/>
          <p:cNvSpPr>
            <a:spLocks noChangeArrowheads="1"/>
          </p:cNvSpPr>
          <p:nvPr/>
        </p:nvSpPr>
        <p:spPr bwMode="auto">
          <a:xfrm>
            <a:off x="4597400" y="4051300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3" name="Freeform 87"/>
          <p:cNvSpPr>
            <a:spLocks/>
          </p:cNvSpPr>
          <p:nvPr/>
        </p:nvSpPr>
        <p:spPr bwMode="auto">
          <a:xfrm>
            <a:off x="3778250" y="4083050"/>
            <a:ext cx="839788" cy="407988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400" y="8"/>
              </a:cxn>
              <a:cxn ang="0">
                <a:pos x="328" y="64"/>
              </a:cxn>
              <a:cxn ang="0">
                <a:pos x="288" y="152"/>
              </a:cxn>
              <a:cxn ang="0">
                <a:pos x="224" y="208"/>
              </a:cxn>
              <a:cxn ang="0">
                <a:pos x="96" y="256"/>
              </a:cxn>
              <a:cxn ang="0">
                <a:pos x="0" y="256"/>
              </a:cxn>
            </a:cxnLst>
            <a:rect l="0" t="0" r="r" b="b"/>
            <a:pathLst>
              <a:path w="529" h="257">
                <a:moveTo>
                  <a:pt x="528" y="0"/>
                </a:moveTo>
                <a:lnTo>
                  <a:pt x="400" y="8"/>
                </a:lnTo>
                <a:lnTo>
                  <a:pt x="328" y="64"/>
                </a:lnTo>
                <a:lnTo>
                  <a:pt x="288" y="152"/>
                </a:lnTo>
                <a:lnTo>
                  <a:pt x="224" y="208"/>
                </a:lnTo>
                <a:lnTo>
                  <a:pt x="96" y="256"/>
                </a:lnTo>
                <a:lnTo>
                  <a:pt x="0" y="25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84" name="Freeform 88"/>
          <p:cNvSpPr>
            <a:spLocks/>
          </p:cNvSpPr>
          <p:nvPr/>
        </p:nvSpPr>
        <p:spPr bwMode="auto">
          <a:xfrm>
            <a:off x="3778250" y="4083050"/>
            <a:ext cx="839788" cy="407988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512" y="0"/>
              </a:cxn>
              <a:cxn ang="0">
                <a:pos x="488" y="0"/>
              </a:cxn>
              <a:cxn ang="0">
                <a:pos x="456" y="8"/>
              </a:cxn>
              <a:cxn ang="0">
                <a:pos x="440" y="8"/>
              </a:cxn>
              <a:cxn ang="0">
                <a:pos x="408" y="16"/>
              </a:cxn>
              <a:cxn ang="0">
                <a:pos x="400" y="16"/>
              </a:cxn>
              <a:cxn ang="0">
                <a:pos x="376" y="24"/>
              </a:cxn>
              <a:cxn ang="0">
                <a:pos x="360" y="32"/>
              </a:cxn>
              <a:cxn ang="0">
                <a:pos x="344" y="48"/>
              </a:cxn>
              <a:cxn ang="0">
                <a:pos x="320" y="80"/>
              </a:cxn>
              <a:cxn ang="0">
                <a:pos x="304" y="104"/>
              </a:cxn>
              <a:cxn ang="0">
                <a:pos x="304" y="112"/>
              </a:cxn>
              <a:cxn ang="0">
                <a:pos x="288" y="144"/>
              </a:cxn>
              <a:cxn ang="0">
                <a:pos x="280" y="152"/>
              </a:cxn>
              <a:cxn ang="0">
                <a:pos x="264" y="168"/>
              </a:cxn>
              <a:cxn ang="0">
                <a:pos x="256" y="176"/>
              </a:cxn>
              <a:cxn ang="0">
                <a:pos x="248" y="184"/>
              </a:cxn>
              <a:cxn ang="0">
                <a:pos x="224" y="200"/>
              </a:cxn>
              <a:cxn ang="0">
                <a:pos x="200" y="216"/>
              </a:cxn>
              <a:cxn ang="0">
                <a:pos x="176" y="224"/>
              </a:cxn>
              <a:cxn ang="0">
                <a:pos x="160" y="232"/>
              </a:cxn>
              <a:cxn ang="0">
                <a:pos x="144" y="240"/>
              </a:cxn>
              <a:cxn ang="0">
                <a:pos x="104" y="248"/>
              </a:cxn>
              <a:cxn ang="0">
                <a:pos x="64" y="256"/>
              </a:cxn>
              <a:cxn ang="0">
                <a:pos x="24" y="256"/>
              </a:cxn>
              <a:cxn ang="0">
                <a:pos x="0" y="256"/>
              </a:cxn>
            </a:cxnLst>
            <a:rect l="0" t="0" r="r" b="b"/>
            <a:pathLst>
              <a:path w="529" h="257">
                <a:moveTo>
                  <a:pt x="528" y="0"/>
                </a:moveTo>
                <a:lnTo>
                  <a:pt x="512" y="0"/>
                </a:lnTo>
                <a:lnTo>
                  <a:pt x="488" y="0"/>
                </a:lnTo>
                <a:lnTo>
                  <a:pt x="456" y="8"/>
                </a:lnTo>
                <a:lnTo>
                  <a:pt x="440" y="8"/>
                </a:lnTo>
                <a:lnTo>
                  <a:pt x="408" y="16"/>
                </a:lnTo>
                <a:lnTo>
                  <a:pt x="400" y="16"/>
                </a:lnTo>
                <a:lnTo>
                  <a:pt x="376" y="24"/>
                </a:lnTo>
                <a:lnTo>
                  <a:pt x="360" y="32"/>
                </a:lnTo>
                <a:lnTo>
                  <a:pt x="344" y="48"/>
                </a:lnTo>
                <a:lnTo>
                  <a:pt x="320" y="80"/>
                </a:lnTo>
                <a:lnTo>
                  <a:pt x="304" y="104"/>
                </a:lnTo>
                <a:lnTo>
                  <a:pt x="304" y="112"/>
                </a:lnTo>
                <a:lnTo>
                  <a:pt x="288" y="144"/>
                </a:lnTo>
                <a:lnTo>
                  <a:pt x="280" y="152"/>
                </a:lnTo>
                <a:lnTo>
                  <a:pt x="264" y="168"/>
                </a:lnTo>
                <a:lnTo>
                  <a:pt x="256" y="176"/>
                </a:lnTo>
                <a:lnTo>
                  <a:pt x="248" y="184"/>
                </a:lnTo>
                <a:lnTo>
                  <a:pt x="224" y="200"/>
                </a:lnTo>
                <a:lnTo>
                  <a:pt x="200" y="216"/>
                </a:lnTo>
                <a:lnTo>
                  <a:pt x="176" y="224"/>
                </a:lnTo>
                <a:lnTo>
                  <a:pt x="160" y="232"/>
                </a:lnTo>
                <a:lnTo>
                  <a:pt x="144" y="240"/>
                </a:lnTo>
                <a:lnTo>
                  <a:pt x="104" y="248"/>
                </a:lnTo>
                <a:lnTo>
                  <a:pt x="64" y="256"/>
                </a:lnTo>
                <a:lnTo>
                  <a:pt x="24" y="256"/>
                </a:lnTo>
                <a:lnTo>
                  <a:pt x="0" y="25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85" name="Rectangle 89"/>
          <p:cNvSpPr>
            <a:spLocks noChangeArrowheads="1"/>
          </p:cNvSpPr>
          <p:nvPr/>
        </p:nvSpPr>
        <p:spPr bwMode="auto">
          <a:xfrm>
            <a:off x="2811463" y="4224338"/>
            <a:ext cx="8667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Nose </a:t>
            </a:r>
          </a:p>
        </p:txBody>
      </p:sp>
      <p:sp>
        <p:nvSpPr>
          <p:cNvPr id="29786" name="Rectangle 90"/>
          <p:cNvSpPr>
            <a:spLocks noChangeArrowheads="1"/>
          </p:cNvSpPr>
          <p:nvPr/>
        </p:nvSpPr>
        <p:spPr bwMode="auto">
          <a:xfrm>
            <a:off x="2811463" y="4529138"/>
            <a:ext cx="10271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Radius</a:t>
            </a:r>
          </a:p>
        </p:txBody>
      </p:sp>
      <p:sp>
        <p:nvSpPr>
          <p:cNvPr id="29787" name="Oval 91"/>
          <p:cNvSpPr>
            <a:spLocks noChangeArrowheads="1"/>
          </p:cNvSpPr>
          <p:nvPr/>
        </p:nvSpPr>
        <p:spPr bwMode="auto">
          <a:xfrm>
            <a:off x="5295900" y="3733800"/>
            <a:ext cx="508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8" name="Freeform 92"/>
          <p:cNvSpPr>
            <a:spLocks/>
          </p:cNvSpPr>
          <p:nvPr/>
        </p:nvSpPr>
        <p:spPr bwMode="auto">
          <a:xfrm>
            <a:off x="5302250" y="3702050"/>
            <a:ext cx="2020888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72" y="24"/>
              </a:cxn>
              <a:cxn ang="0">
                <a:pos x="176" y="8"/>
              </a:cxn>
              <a:cxn ang="0">
                <a:pos x="264" y="8"/>
              </a:cxn>
              <a:cxn ang="0">
                <a:pos x="424" y="24"/>
              </a:cxn>
              <a:cxn ang="0">
                <a:pos x="544" y="24"/>
              </a:cxn>
              <a:cxn ang="0">
                <a:pos x="800" y="16"/>
              </a:cxn>
              <a:cxn ang="0">
                <a:pos x="984" y="0"/>
              </a:cxn>
              <a:cxn ang="0">
                <a:pos x="1088" y="0"/>
              </a:cxn>
              <a:cxn ang="0">
                <a:pos x="1200" y="8"/>
              </a:cxn>
              <a:cxn ang="0">
                <a:pos x="1272" y="8"/>
              </a:cxn>
            </a:cxnLst>
            <a:rect l="0" t="0" r="r" b="b"/>
            <a:pathLst>
              <a:path w="1273" h="25">
                <a:moveTo>
                  <a:pt x="0" y="24"/>
                </a:moveTo>
                <a:lnTo>
                  <a:pt x="72" y="24"/>
                </a:lnTo>
                <a:lnTo>
                  <a:pt x="176" y="8"/>
                </a:lnTo>
                <a:lnTo>
                  <a:pt x="264" y="8"/>
                </a:lnTo>
                <a:lnTo>
                  <a:pt x="424" y="24"/>
                </a:lnTo>
                <a:lnTo>
                  <a:pt x="544" y="24"/>
                </a:lnTo>
                <a:lnTo>
                  <a:pt x="800" y="16"/>
                </a:lnTo>
                <a:lnTo>
                  <a:pt x="984" y="0"/>
                </a:lnTo>
                <a:lnTo>
                  <a:pt x="1088" y="0"/>
                </a:lnTo>
                <a:lnTo>
                  <a:pt x="1200" y="8"/>
                </a:lnTo>
                <a:lnTo>
                  <a:pt x="127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89" name="Freeform 93"/>
          <p:cNvSpPr>
            <a:spLocks/>
          </p:cNvSpPr>
          <p:nvPr/>
        </p:nvSpPr>
        <p:spPr bwMode="auto">
          <a:xfrm>
            <a:off x="5302250" y="3702050"/>
            <a:ext cx="2020888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40" y="24"/>
              </a:cxn>
              <a:cxn ang="0">
                <a:pos x="96" y="24"/>
              </a:cxn>
              <a:cxn ang="0">
                <a:pos x="128" y="16"/>
              </a:cxn>
              <a:cxn ang="0">
                <a:pos x="152" y="16"/>
              </a:cxn>
              <a:cxn ang="0">
                <a:pos x="200" y="8"/>
              </a:cxn>
              <a:cxn ang="0">
                <a:pos x="224" y="8"/>
              </a:cxn>
              <a:cxn ang="0">
                <a:pos x="232" y="8"/>
              </a:cxn>
              <a:cxn ang="0">
                <a:pos x="256" y="8"/>
              </a:cxn>
              <a:cxn ang="0">
                <a:pos x="288" y="8"/>
              </a:cxn>
              <a:cxn ang="0">
                <a:pos x="328" y="16"/>
              </a:cxn>
              <a:cxn ang="0">
                <a:pos x="344" y="16"/>
              </a:cxn>
              <a:cxn ang="0">
                <a:pos x="384" y="24"/>
              </a:cxn>
              <a:cxn ang="0">
                <a:pos x="456" y="24"/>
              </a:cxn>
              <a:cxn ang="0">
                <a:pos x="488" y="24"/>
              </a:cxn>
              <a:cxn ang="0">
                <a:pos x="496" y="24"/>
              </a:cxn>
              <a:cxn ang="0">
                <a:pos x="504" y="24"/>
              </a:cxn>
              <a:cxn ang="0">
                <a:pos x="528" y="24"/>
              </a:cxn>
              <a:cxn ang="0">
                <a:pos x="544" y="24"/>
              </a:cxn>
              <a:cxn ang="0">
                <a:pos x="568" y="24"/>
              </a:cxn>
              <a:cxn ang="0">
                <a:pos x="592" y="24"/>
              </a:cxn>
              <a:cxn ang="0">
                <a:pos x="632" y="16"/>
              </a:cxn>
              <a:cxn ang="0">
                <a:pos x="656" y="16"/>
              </a:cxn>
              <a:cxn ang="0">
                <a:pos x="672" y="16"/>
              </a:cxn>
              <a:cxn ang="0">
                <a:pos x="704" y="16"/>
              </a:cxn>
              <a:cxn ang="0">
                <a:pos x="760" y="16"/>
              </a:cxn>
              <a:cxn ang="0">
                <a:pos x="816" y="16"/>
              </a:cxn>
              <a:cxn ang="0">
                <a:pos x="872" y="8"/>
              </a:cxn>
              <a:cxn ang="0">
                <a:pos x="896" y="8"/>
              </a:cxn>
              <a:cxn ang="0">
                <a:pos x="912" y="8"/>
              </a:cxn>
              <a:cxn ang="0">
                <a:pos x="960" y="0"/>
              </a:cxn>
              <a:cxn ang="0">
                <a:pos x="1000" y="0"/>
              </a:cxn>
              <a:cxn ang="0">
                <a:pos x="1024" y="0"/>
              </a:cxn>
              <a:cxn ang="0">
                <a:pos x="1040" y="0"/>
              </a:cxn>
              <a:cxn ang="0">
                <a:pos x="1064" y="0"/>
              </a:cxn>
              <a:cxn ang="0">
                <a:pos x="1120" y="8"/>
              </a:cxn>
              <a:cxn ang="0">
                <a:pos x="1144" y="8"/>
              </a:cxn>
              <a:cxn ang="0">
                <a:pos x="1176" y="8"/>
              </a:cxn>
              <a:cxn ang="0">
                <a:pos x="1240" y="8"/>
              </a:cxn>
              <a:cxn ang="0">
                <a:pos x="1272" y="8"/>
              </a:cxn>
            </a:cxnLst>
            <a:rect l="0" t="0" r="r" b="b"/>
            <a:pathLst>
              <a:path w="1273" h="25">
                <a:moveTo>
                  <a:pt x="0" y="24"/>
                </a:moveTo>
                <a:lnTo>
                  <a:pt x="40" y="24"/>
                </a:lnTo>
                <a:lnTo>
                  <a:pt x="96" y="24"/>
                </a:lnTo>
                <a:lnTo>
                  <a:pt x="128" y="16"/>
                </a:lnTo>
                <a:lnTo>
                  <a:pt x="152" y="16"/>
                </a:lnTo>
                <a:lnTo>
                  <a:pt x="200" y="8"/>
                </a:lnTo>
                <a:lnTo>
                  <a:pt x="224" y="8"/>
                </a:lnTo>
                <a:lnTo>
                  <a:pt x="232" y="8"/>
                </a:lnTo>
                <a:lnTo>
                  <a:pt x="256" y="8"/>
                </a:lnTo>
                <a:lnTo>
                  <a:pt x="288" y="8"/>
                </a:lnTo>
                <a:lnTo>
                  <a:pt x="328" y="16"/>
                </a:lnTo>
                <a:lnTo>
                  <a:pt x="344" y="16"/>
                </a:lnTo>
                <a:lnTo>
                  <a:pt x="384" y="24"/>
                </a:lnTo>
                <a:lnTo>
                  <a:pt x="456" y="24"/>
                </a:lnTo>
                <a:lnTo>
                  <a:pt x="488" y="24"/>
                </a:lnTo>
                <a:lnTo>
                  <a:pt x="496" y="24"/>
                </a:lnTo>
                <a:lnTo>
                  <a:pt x="504" y="24"/>
                </a:lnTo>
                <a:lnTo>
                  <a:pt x="528" y="24"/>
                </a:lnTo>
                <a:lnTo>
                  <a:pt x="544" y="24"/>
                </a:lnTo>
                <a:lnTo>
                  <a:pt x="568" y="24"/>
                </a:lnTo>
                <a:lnTo>
                  <a:pt x="592" y="24"/>
                </a:lnTo>
                <a:lnTo>
                  <a:pt x="632" y="16"/>
                </a:lnTo>
                <a:lnTo>
                  <a:pt x="656" y="16"/>
                </a:lnTo>
                <a:lnTo>
                  <a:pt x="672" y="16"/>
                </a:lnTo>
                <a:lnTo>
                  <a:pt x="704" y="16"/>
                </a:lnTo>
                <a:lnTo>
                  <a:pt x="760" y="16"/>
                </a:lnTo>
                <a:lnTo>
                  <a:pt x="816" y="16"/>
                </a:lnTo>
                <a:lnTo>
                  <a:pt x="872" y="8"/>
                </a:lnTo>
                <a:lnTo>
                  <a:pt x="896" y="8"/>
                </a:lnTo>
                <a:lnTo>
                  <a:pt x="912" y="8"/>
                </a:lnTo>
                <a:lnTo>
                  <a:pt x="960" y="0"/>
                </a:lnTo>
                <a:lnTo>
                  <a:pt x="1000" y="0"/>
                </a:lnTo>
                <a:lnTo>
                  <a:pt x="1024" y="0"/>
                </a:lnTo>
                <a:lnTo>
                  <a:pt x="1040" y="0"/>
                </a:lnTo>
                <a:lnTo>
                  <a:pt x="1064" y="0"/>
                </a:lnTo>
                <a:lnTo>
                  <a:pt x="1120" y="8"/>
                </a:lnTo>
                <a:lnTo>
                  <a:pt x="1144" y="8"/>
                </a:lnTo>
                <a:lnTo>
                  <a:pt x="1176" y="8"/>
                </a:lnTo>
                <a:lnTo>
                  <a:pt x="1240" y="8"/>
                </a:lnTo>
                <a:lnTo>
                  <a:pt x="127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90" name="Rectangle 94"/>
          <p:cNvSpPr>
            <a:spLocks noChangeArrowheads="1"/>
          </p:cNvSpPr>
          <p:nvPr/>
        </p:nvSpPr>
        <p:spPr bwMode="auto">
          <a:xfrm>
            <a:off x="7243763" y="3424238"/>
            <a:ext cx="11715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Turning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Cutting </a:t>
            </a:r>
          </a:p>
        </p:txBody>
      </p:sp>
      <p:sp>
        <p:nvSpPr>
          <p:cNvPr id="29791" name="Rectangle 95"/>
          <p:cNvSpPr>
            <a:spLocks noChangeArrowheads="1"/>
          </p:cNvSpPr>
          <p:nvPr/>
        </p:nvSpPr>
        <p:spPr bwMode="auto">
          <a:xfrm>
            <a:off x="7269163" y="4046538"/>
            <a:ext cx="7556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edge</a:t>
            </a:r>
          </a:p>
        </p:txBody>
      </p:sp>
      <p:pic>
        <p:nvPicPr>
          <p:cNvPr id="29792" name="Picture 9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3708400"/>
            <a:ext cx="1231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793" name="Picture 9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100" y="4102100"/>
            <a:ext cx="825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794" name="Picture 9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800" y="2971800"/>
            <a:ext cx="8255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795" name="Picture 9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300" y="3263900"/>
            <a:ext cx="8255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1262063" y="3678238"/>
            <a:ext cx="11715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Facing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Cutting </a:t>
            </a:r>
          </a:p>
        </p:txBody>
      </p:sp>
      <p:sp>
        <p:nvSpPr>
          <p:cNvPr id="29797" name="Rectangle 101"/>
          <p:cNvSpPr>
            <a:spLocks noChangeArrowheads="1"/>
          </p:cNvSpPr>
          <p:nvPr/>
        </p:nvSpPr>
        <p:spPr bwMode="auto">
          <a:xfrm>
            <a:off x="1287463" y="4338638"/>
            <a:ext cx="7556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edge</a:t>
            </a:r>
          </a:p>
        </p:txBody>
      </p:sp>
      <p:sp>
        <p:nvSpPr>
          <p:cNvPr id="29798" name="Freeform 102"/>
          <p:cNvSpPr>
            <a:spLocks/>
          </p:cNvSpPr>
          <p:nvPr/>
        </p:nvSpPr>
        <p:spPr bwMode="auto">
          <a:xfrm>
            <a:off x="2355850" y="3905250"/>
            <a:ext cx="1995488" cy="26988"/>
          </a:xfrm>
          <a:custGeom>
            <a:avLst/>
            <a:gdLst/>
            <a:ahLst/>
            <a:cxnLst>
              <a:cxn ang="0">
                <a:pos x="1256" y="8"/>
              </a:cxn>
              <a:cxn ang="0">
                <a:pos x="1217" y="8"/>
              </a:cxn>
              <a:cxn ang="0">
                <a:pos x="1161" y="8"/>
              </a:cxn>
              <a:cxn ang="0">
                <a:pos x="1130" y="5"/>
              </a:cxn>
              <a:cxn ang="0">
                <a:pos x="1106" y="5"/>
              </a:cxn>
              <a:cxn ang="0">
                <a:pos x="1059" y="3"/>
              </a:cxn>
              <a:cxn ang="0">
                <a:pos x="1035" y="3"/>
              </a:cxn>
              <a:cxn ang="0">
                <a:pos x="1027" y="3"/>
              </a:cxn>
              <a:cxn ang="0">
                <a:pos x="1003" y="3"/>
              </a:cxn>
              <a:cxn ang="0">
                <a:pos x="972" y="3"/>
              </a:cxn>
              <a:cxn ang="0">
                <a:pos x="940" y="16"/>
              </a:cxn>
              <a:cxn ang="0">
                <a:pos x="916" y="5"/>
              </a:cxn>
              <a:cxn ang="0">
                <a:pos x="877" y="8"/>
              </a:cxn>
              <a:cxn ang="0">
                <a:pos x="806" y="8"/>
              </a:cxn>
              <a:cxn ang="0">
                <a:pos x="774" y="8"/>
              </a:cxn>
              <a:cxn ang="0">
                <a:pos x="766" y="8"/>
              </a:cxn>
              <a:cxn ang="0">
                <a:pos x="758" y="8"/>
              </a:cxn>
              <a:cxn ang="0">
                <a:pos x="735" y="8"/>
              </a:cxn>
              <a:cxn ang="0">
                <a:pos x="719" y="8"/>
              </a:cxn>
              <a:cxn ang="0">
                <a:pos x="695" y="8"/>
              </a:cxn>
              <a:cxn ang="0">
                <a:pos x="671" y="8"/>
              </a:cxn>
              <a:cxn ang="0">
                <a:pos x="632" y="5"/>
              </a:cxn>
              <a:cxn ang="0">
                <a:pos x="608" y="5"/>
              </a:cxn>
              <a:cxn ang="0">
                <a:pos x="592" y="5"/>
              </a:cxn>
              <a:cxn ang="0">
                <a:pos x="561" y="5"/>
              </a:cxn>
              <a:cxn ang="0">
                <a:pos x="506" y="5"/>
              </a:cxn>
              <a:cxn ang="0">
                <a:pos x="450" y="5"/>
              </a:cxn>
              <a:cxn ang="0">
                <a:pos x="395" y="3"/>
              </a:cxn>
              <a:cxn ang="0">
                <a:pos x="371" y="3"/>
              </a:cxn>
              <a:cxn ang="0">
                <a:pos x="355" y="3"/>
              </a:cxn>
              <a:cxn ang="0">
                <a:pos x="308" y="0"/>
              </a:cxn>
              <a:cxn ang="0">
                <a:pos x="269" y="0"/>
              </a:cxn>
              <a:cxn ang="0">
                <a:pos x="245" y="0"/>
              </a:cxn>
              <a:cxn ang="0">
                <a:pos x="229" y="0"/>
              </a:cxn>
              <a:cxn ang="0">
                <a:pos x="205" y="0"/>
              </a:cxn>
              <a:cxn ang="0">
                <a:pos x="150" y="3"/>
              </a:cxn>
              <a:cxn ang="0">
                <a:pos x="126" y="3"/>
              </a:cxn>
              <a:cxn ang="0">
                <a:pos x="95" y="3"/>
              </a:cxn>
              <a:cxn ang="0">
                <a:pos x="32" y="3"/>
              </a:cxn>
              <a:cxn ang="0">
                <a:pos x="0" y="3"/>
              </a:cxn>
            </a:cxnLst>
            <a:rect l="0" t="0" r="r" b="b"/>
            <a:pathLst>
              <a:path w="1257" h="17">
                <a:moveTo>
                  <a:pt x="1256" y="8"/>
                </a:moveTo>
                <a:lnTo>
                  <a:pt x="1217" y="8"/>
                </a:lnTo>
                <a:lnTo>
                  <a:pt x="1161" y="8"/>
                </a:lnTo>
                <a:lnTo>
                  <a:pt x="1130" y="5"/>
                </a:lnTo>
                <a:lnTo>
                  <a:pt x="1106" y="5"/>
                </a:lnTo>
                <a:lnTo>
                  <a:pt x="1059" y="3"/>
                </a:lnTo>
                <a:lnTo>
                  <a:pt x="1035" y="3"/>
                </a:lnTo>
                <a:lnTo>
                  <a:pt x="1027" y="3"/>
                </a:lnTo>
                <a:lnTo>
                  <a:pt x="1003" y="3"/>
                </a:lnTo>
                <a:lnTo>
                  <a:pt x="972" y="3"/>
                </a:lnTo>
                <a:lnTo>
                  <a:pt x="940" y="16"/>
                </a:lnTo>
                <a:lnTo>
                  <a:pt x="916" y="5"/>
                </a:lnTo>
                <a:lnTo>
                  <a:pt x="877" y="8"/>
                </a:lnTo>
                <a:lnTo>
                  <a:pt x="806" y="8"/>
                </a:lnTo>
                <a:lnTo>
                  <a:pt x="774" y="8"/>
                </a:lnTo>
                <a:lnTo>
                  <a:pt x="766" y="8"/>
                </a:lnTo>
                <a:lnTo>
                  <a:pt x="758" y="8"/>
                </a:lnTo>
                <a:lnTo>
                  <a:pt x="735" y="8"/>
                </a:lnTo>
                <a:lnTo>
                  <a:pt x="719" y="8"/>
                </a:lnTo>
                <a:lnTo>
                  <a:pt x="695" y="8"/>
                </a:lnTo>
                <a:lnTo>
                  <a:pt x="671" y="8"/>
                </a:lnTo>
                <a:lnTo>
                  <a:pt x="632" y="5"/>
                </a:lnTo>
                <a:lnTo>
                  <a:pt x="608" y="5"/>
                </a:lnTo>
                <a:lnTo>
                  <a:pt x="592" y="5"/>
                </a:lnTo>
                <a:lnTo>
                  <a:pt x="561" y="5"/>
                </a:lnTo>
                <a:lnTo>
                  <a:pt x="506" y="5"/>
                </a:lnTo>
                <a:lnTo>
                  <a:pt x="450" y="5"/>
                </a:lnTo>
                <a:lnTo>
                  <a:pt x="395" y="3"/>
                </a:lnTo>
                <a:lnTo>
                  <a:pt x="371" y="3"/>
                </a:lnTo>
                <a:lnTo>
                  <a:pt x="355" y="3"/>
                </a:lnTo>
                <a:lnTo>
                  <a:pt x="308" y="0"/>
                </a:lnTo>
                <a:lnTo>
                  <a:pt x="269" y="0"/>
                </a:lnTo>
                <a:lnTo>
                  <a:pt x="245" y="0"/>
                </a:lnTo>
                <a:lnTo>
                  <a:pt x="229" y="0"/>
                </a:lnTo>
                <a:lnTo>
                  <a:pt x="205" y="0"/>
                </a:lnTo>
                <a:lnTo>
                  <a:pt x="150" y="3"/>
                </a:lnTo>
                <a:lnTo>
                  <a:pt x="126" y="3"/>
                </a:lnTo>
                <a:lnTo>
                  <a:pt x="95" y="3"/>
                </a:lnTo>
                <a:lnTo>
                  <a:pt x="32" y="3"/>
                </a:lnTo>
                <a:lnTo>
                  <a:pt x="0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99" name="Oval 103"/>
          <p:cNvSpPr>
            <a:spLocks noChangeArrowheads="1"/>
          </p:cNvSpPr>
          <p:nvPr/>
        </p:nvSpPr>
        <p:spPr bwMode="auto">
          <a:xfrm>
            <a:off x="4330700" y="3886200"/>
            <a:ext cx="508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0" name="Freeform 104"/>
          <p:cNvSpPr>
            <a:spLocks/>
          </p:cNvSpPr>
          <p:nvPr/>
        </p:nvSpPr>
        <p:spPr bwMode="auto">
          <a:xfrm>
            <a:off x="4121150" y="4146550"/>
            <a:ext cx="39688" cy="84138"/>
          </a:xfrm>
          <a:custGeom>
            <a:avLst/>
            <a:gdLst/>
            <a:ahLst/>
            <a:cxnLst>
              <a:cxn ang="0">
                <a:pos x="24" y="52"/>
              </a:cxn>
              <a:cxn ang="0">
                <a:pos x="21" y="31"/>
              </a:cxn>
              <a:cxn ang="0">
                <a:pos x="14" y="31"/>
              </a:cxn>
              <a:cxn ang="0">
                <a:pos x="7" y="21"/>
              </a:cxn>
              <a:cxn ang="0">
                <a:pos x="0" y="0"/>
              </a:cxn>
            </a:cxnLst>
            <a:rect l="0" t="0" r="r" b="b"/>
            <a:pathLst>
              <a:path w="25" h="53">
                <a:moveTo>
                  <a:pt x="24" y="52"/>
                </a:moveTo>
                <a:lnTo>
                  <a:pt x="21" y="31"/>
                </a:lnTo>
                <a:lnTo>
                  <a:pt x="14" y="31"/>
                </a:lnTo>
                <a:lnTo>
                  <a:pt x="7" y="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Cutting Geometry</a:t>
            </a:r>
          </a:p>
        </p:txBody>
      </p:sp>
      <p:pic>
        <p:nvPicPr>
          <p:cNvPr id="8196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81200"/>
            <a:ext cx="7543800" cy="3886200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Material Removal Rate</a:t>
            </a:r>
          </a:p>
        </p:txBody>
      </p:sp>
      <p:pic>
        <p:nvPicPr>
          <p:cNvPr id="22532" name="Picture 4"/>
          <p:cNvPicPr>
            <a:picLocks noGrp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3886200" cy="4419600"/>
          </a:xfrm>
          <a:noFill/>
          <a:ln/>
        </p:spPr>
      </p:pic>
      <p:graphicFrame>
        <p:nvGraphicFramePr>
          <p:cNvPr id="22534" name="Object 6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5562600" y="1524000"/>
          <a:ext cx="2895600" cy="4267200"/>
        </p:xfrm>
        <a:graphic>
          <a:graphicData uri="http://schemas.openxmlformats.org/presentationml/2006/ole">
            <p:oleObj spid="_x0000_s22537" name="Equation" r:id="rId4" imgW="1133475" imgH="1857375" progId="Equation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76200"/>
            <a:ext cx="4648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Metal cutting</a:t>
            </a:r>
            <a:endParaRPr lang="en-US" sz="11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4648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Orthogonal</a:t>
            </a:r>
            <a:r>
              <a:rPr lang="en-US" sz="2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cutting</a:t>
            </a:r>
            <a:endParaRPr lang="en-US" sz="105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1600200"/>
            <a:ext cx="4648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Oblique </a:t>
            </a:r>
            <a:r>
              <a:rPr lang="en-US" sz="2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cutting</a:t>
            </a:r>
            <a:endParaRPr lang="en-US" sz="105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1877058" y="4087650"/>
            <a:ext cx="5228488" cy="741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" y="1981200"/>
            <a:ext cx="8915400" cy="1588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70648"/>
            <a:ext cx="3352800" cy="212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2057400"/>
            <a:ext cx="3243219" cy="22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52400" y="45720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Cutting Edge is normal to tool feed.</a:t>
            </a: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Here only two force components are considered i.e. cutting force and thrust force. Hence known as two dimensional cutting.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Shear force acts on smaller area.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5720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Cutting Edge is inclined at an acute angle to tool feed.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Here only three force components are considered i.e. cutting force, radial force and thrust force. Hence known as three dimensional cutting.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Shear force acts on larger area.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53167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Metal Cutting is the process of removing unwanted material from the workpiece in the form of chips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 build="p"/>
      <p:bldP spid="27" grpId="0" build="p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90600" y="304800"/>
            <a:ext cx="5010150" cy="1033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algn="ctr" defTabSz="933450">
              <a:lnSpc>
                <a:spcPct val="86000"/>
              </a:lnSpc>
            </a:pPr>
            <a:r>
              <a:rPr lang="en-US" sz="4400"/>
              <a:t>Assumptions</a:t>
            </a:r>
            <a:br>
              <a:rPr lang="en-US" sz="4400"/>
            </a:br>
            <a:r>
              <a:rPr lang="en-US" sz="3100" i="1">
                <a:solidFill>
                  <a:schemeClr val="tx2"/>
                </a:solidFill>
              </a:rPr>
              <a:t>(Orthogonal Cutting Model)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1905000"/>
            <a:ext cx="8915400" cy="43989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marL="457200" indent="-457200" defTabSz="933450">
              <a:lnSpc>
                <a:spcPct val="86000"/>
              </a:lnSpc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endParaRPr lang="en-US" sz="2400" dirty="0">
              <a:latin typeface="Times New Roman" pitchFamily="18" charset="0"/>
            </a:endParaRP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cutting edge is a straight line extending perpendicular to the direction of motion, and it generates a plane surface as the work moves past it.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tool is perfectly sharp (no contact along the clearance face). 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shearing surface is a plane extending upward from the cutting edge.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chip does not flow to either side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depth of cut/chip thickness is constant uniform relative velocity between work and tool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Continuous chip, no built-up-edge (BUE)	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6019800" y="228600"/>
            <a:ext cx="2603500" cy="1989138"/>
            <a:chOff x="4334" y="305"/>
            <a:chExt cx="1640" cy="1253"/>
          </a:xfrm>
        </p:grpSpPr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5475" y="577"/>
              <a:ext cx="493" cy="604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44" y="570"/>
                </a:cxn>
                <a:cxn ang="0">
                  <a:pos x="492" y="359"/>
                </a:cxn>
                <a:cxn ang="0">
                  <a:pos x="492" y="0"/>
                </a:cxn>
                <a:cxn ang="0">
                  <a:pos x="164" y="120"/>
                </a:cxn>
                <a:cxn ang="0">
                  <a:pos x="0" y="603"/>
                </a:cxn>
              </a:cxnLst>
              <a:rect l="0" t="0" r="r" b="b"/>
              <a:pathLst>
                <a:path w="493" h="604">
                  <a:moveTo>
                    <a:pt x="0" y="603"/>
                  </a:moveTo>
                  <a:lnTo>
                    <a:pt x="44" y="570"/>
                  </a:lnTo>
                  <a:lnTo>
                    <a:pt x="492" y="359"/>
                  </a:lnTo>
                  <a:lnTo>
                    <a:pt x="492" y="0"/>
                  </a:lnTo>
                  <a:lnTo>
                    <a:pt x="164" y="120"/>
                  </a:lnTo>
                  <a:lnTo>
                    <a:pt x="0" y="60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4908" y="305"/>
              <a:ext cx="1066" cy="398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90" y="0"/>
                </a:cxn>
                <a:cxn ang="0">
                  <a:pos x="1065" y="276"/>
                </a:cxn>
                <a:cxn ang="0">
                  <a:pos x="737" y="397"/>
                </a:cxn>
                <a:cxn ang="0">
                  <a:pos x="0" y="121"/>
                </a:cxn>
              </a:cxnLst>
              <a:rect l="0" t="0" r="r" b="b"/>
              <a:pathLst>
                <a:path w="1066" h="398">
                  <a:moveTo>
                    <a:pt x="0" y="121"/>
                  </a:moveTo>
                  <a:lnTo>
                    <a:pt x="290" y="0"/>
                  </a:lnTo>
                  <a:lnTo>
                    <a:pt x="1065" y="276"/>
                  </a:lnTo>
                  <a:lnTo>
                    <a:pt x="737" y="397"/>
                  </a:lnTo>
                  <a:lnTo>
                    <a:pt x="0" y="12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4990" y="735"/>
              <a:ext cx="240" cy="331"/>
            </a:xfrm>
            <a:custGeom>
              <a:avLst/>
              <a:gdLst/>
              <a:ahLst/>
              <a:cxnLst>
                <a:cxn ang="0">
                  <a:pos x="0" y="330"/>
                </a:cxn>
                <a:cxn ang="0">
                  <a:pos x="6" y="311"/>
                </a:cxn>
                <a:cxn ang="0">
                  <a:pos x="25" y="297"/>
                </a:cxn>
                <a:cxn ang="0">
                  <a:pos x="44" y="277"/>
                </a:cxn>
                <a:cxn ang="0">
                  <a:pos x="57" y="258"/>
                </a:cxn>
                <a:cxn ang="0">
                  <a:pos x="76" y="244"/>
                </a:cxn>
                <a:cxn ang="0">
                  <a:pos x="94" y="224"/>
                </a:cxn>
                <a:cxn ang="0">
                  <a:pos x="107" y="206"/>
                </a:cxn>
                <a:cxn ang="0">
                  <a:pos x="126" y="191"/>
                </a:cxn>
                <a:cxn ang="0">
                  <a:pos x="126" y="172"/>
                </a:cxn>
                <a:cxn ang="0">
                  <a:pos x="138" y="158"/>
                </a:cxn>
                <a:cxn ang="0">
                  <a:pos x="151" y="138"/>
                </a:cxn>
                <a:cxn ang="0">
                  <a:pos x="157" y="124"/>
                </a:cxn>
                <a:cxn ang="0">
                  <a:pos x="170" y="105"/>
                </a:cxn>
                <a:cxn ang="0">
                  <a:pos x="182" y="91"/>
                </a:cxn>
                <a:cxn ang="0">
                  <a:pos x="201" y="72"/>
                </a:cxn>
                <a:cxn ang="0">
                  <a:pos x="208" y="57"/>
                </a:cxn>
                <a:cxn ang="0">
                  <a:pos x="227" y="38"/>
                </a:cxn>
                <a:cxn ang="0">
                  <a:pos x="239" y="24"/>
                </a:cxn>
                <a:cxn ang="0">
                  <a:pos x="239" y="5"/>
                </a:cxn>
                <a:cxn ang="0">
                  <a:pos x="239" y="0"/>
                </a:cxn>
              </a:cxnLst>
              <a:rect l="0" t="0" r="r" b="b"/>
              <a:pathLst>
                <a:path w="240" h="331">
                  <a:moveTo>
                    <a:pt x="0" y="330"/>
                  </a:moveTo>
                  <a:lnTo>
                    <a:pt x="6" y="311"/>
                  </a:lnTo>
                  <a:lnTo>
                    <a:pt x="25" y="297"/>
                  </a:lnTo>
                  <a:lnTo>
                    <a:pt x="44" y="277"/>
                  </a:lnTo>
                  <a:lnTo>
                    <a:pt x="57" y="258"/>
                  </a:lnTo>
                  <a:lnTo>
                    <a:pt x="76" y="244"/>
                  </a:lnTo>
                  <a:lnTo>
                    <a:pt x="94" y="224"/>
                  </a:lnTo>
                  <a:lnTo>
                    <a:pt x="107" y="206"/>
                  </a:lnTo>
                  <a:lnTo>
                    <a:pt x="126" y="191"/>
                  </a:lnTo>
                  <a:lnTo>
                    <a:pt x="126" y="172"/>
                  </a:lnTo>
                  <a:lnTo>
                    <a:pt x="138" y="158"/>
                  </a:lnTo>
                  <a:lnTo>
                    <a:pt x="151" y="138"/>
                  </a:lnTo>
                  <a:lnTo>
                    <a:pt x="157" y="124"/>
                  </a:lnTo>
                  <a:lnTo>
                    <a:pt x="170" y="105"/>
                  </a:lnTo>
                  <a:lnTo>
                    <a:pt x="182" y="91"/>
                  </a:lnTo>
                  <a:lnTo>
                    <a:pt x="201" y="72"/>
                  </a:lnTo>
                  <a:lnTo>
                    <a:pt x="208" y="57"/>
                  </a:lnTo>
                  <a:lnTo>
                    <a:pt x="227" y="38"/>
                  </a:lnTo>
                  <a:lnTo>
                    <a:pt x="239" y="24"/>
                  </a:lnTo>
                  <a:lnTo>
                    <a:pt x="239" y="5"/>
                  </a:lnTo>
                  <a:lnTo>
                    <a:pt x="2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4335" y="940"/>
              <a:ext cx="340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4662" y="1098"/>
              <a:ext cx="991" cy="455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990" y="86"/>
                </a:cxn>
                <a:cxn ang="0">
                  <a:pos x="990" y="0"/>
                </a:cxn>
              </a:cxnLst>
              <a:rect l="0" t="0" r="r" b="b"/>
              <a:pathLst>
                <a:path w="991" h="455">
                  <a:moveTo>
                    <a:pt x="0" y="454"/>
                  </a:moveTo>
                  <a:lnTo>
                    <a:pt x="990" y="86"/>
                  </a:lnTo>
                  <a:lnTo>
                    <a:pt x="99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V="1">
              <a:off x="4661" y="1070"/>
              <a:ext cx="329" cy="1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4334" y="1065"/>
              <a:ext cx="329" cy="49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8" y="119"/>
                </a:cxn>
                <a:cxn ang="0">
                  <a:pos x="328" y="492"/>
                </a:cxn>
                <a:cxn ang="0">
                  <a:pos x="0" y="349"/>
                </a:cxn>
                <a:cxn ang="0">
                  <a:pos x="0" y="0"/>
                </a:cxn>
              </a:cxnLst>
              <a:rect l="0" t="0" r="r" b="b"/>
              <a:pathLst>
                <a:path w="329" h="493">
                  <a:moveTo>
                    <a:pt x="6" y="0"/>
                  </a:moveTo>
                  <a:lnTo>
                    <a:pt x="328" y="119"/>
                  </a:lnTo>
                  <a:lnTo>
                    <a:pt x="328" y="492"/>
                  </a:lnTo>
                  <a:lnTo>
                    <a:pt x="0" y="34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5248" y="764"/>
              <a:ext cx="240" cy="330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6" y="310"/>
                </a:cxn>
                <a:cxn ang="0">
                  <a:pos x="25" y="296"/>
                </a:cxn>
                <a:cxn ang="0">
                  <a:pos x="44" y="276"/>
                </a:cxn>
                <a:cxn ang="0">
                  <a:pos x="57" y="257"/>
                </a:cxn>
                <a:cxn ang="0">
                  <a:pos x="76" y="243"/>
                </a:cxn>
                <a:cxn ang="0">
                  <a:pos x="94" y="224"/>
                </a:cxn>
                <a:cxn ang="0">
                  <a:pos x="107" y="205"/>
                </a:cxn>
                <a:cxn ang="0">
                  <a:pos x="126" y="191"/>
                </a:cxn>
                <a:cxn ang="0">
                  <a:pos x="126" y="171"/>
                </a:cxn>
                <a:cxn ang="0">
                  <a:pos x="138" y="157"/>
                </a:cxn>
                <a:cxn ang="0">
                  <a:pos x="151" y="138"/>
                </a:cxn>
                <a:cxn ang="0">
                  <a:pos x="157" y="124"/>
                </a:cxn>
                <a:cxn ang="0">
                  <a:pos x="170" y="105"/>
                </a:cxn>
                <a:cxn ang="0">
                  <a:pos x="182" y="91"/>
                </a:cxn>
                <a:cxn ang="0">
                  <a:pos x="201" y="71"/>
                </a:cxn>
                <a:cxn ang="0">
                  <a:pos x="208" y="57"/>
                </a:cxn>
                <a:cxn ang="0">
                  <a:pos x="227" y="38"/>
                </a:cxn>
                <a:cxn ang="0">
                  <a:pos x="239" y="24"/>
                </a:cxn>
                <a:cxn ang="0">
                  <a:pos x="239" y="5"/>
                </a:cxn>
                <a:cxn ang="0">
                  <a:pos x="239" y="0"/>
                </a:cxn>
              </a:cxnLst>
              <a:rect l="0" t="0" r="r" b="b"/>
              <a:pathLst>
                <a:path w="240" h="330">
                  <a:moveTo>
                    <a:pt x="0" y="329"/>
                  </a:moveTo>
                  <a:lnTo>
                    <a:pt x="6" y="310"/>
                  </a:lnTo>
                  <a:lnTo>
                    <a:pt x="25" y="296"/>
                  </a:lnTo>
                  <a:lnTo>
                    <a:pt x="44" y="276"/>
                  </a:lnTo>
                  <a:lnTo>
                    <a:pt x="57" y="257"/>
                  </a:lnTo>
                  <a:lnTo>
                    <a:pt x="76" y="243"/>
                  </a:lnTo>
                  <a:lnTo>
                    <a:pt x="94" y="224"/>
                  </a:lnTo>
                  <a:lnTo>
                    <a:pt x="107" y="205"/>
                  </a:lnTo>
                  <a:lnTo>
                    <a:pt x="126" y="191"/>
                  </a:lnTo>
                  <a:lnTo>
                    <a:pt x="126" y="171"/>
                  </a:lnTo>
                  <a:lnTo>
                    <a:pt x="138" y="157"/>
                  </a:lnTo>
                  <a:lnTo>
                    <a:pt x="151" y="138"/>
                  </a:lnTo>
                  <a:lnTo>
                    <a:pt x="157" y="124"/>
                  </a:lnTo>
                  <a:lnTo>
                    <a:pt x="170" y="105"/>
                  </a:lnTo>
                  <a:lnTo>
                    <a:pt x="182" y="91"/>
                  </a:lnTo>
                  <a:lnTo>
                    <a:pt x="201" y="71"/>
                  </a:lnTo>
                  <a:lnTo>
                    <a:pt x="208" y="57"/>
                  </a:lnTo>
                  <a:lnTo>
                    <a:pt x="227" y="38"/>
                  </a:lnTo>
                  <a:lnTo>
                    <a:pt x="239" y="24"/>
                  </a:lnTo>
                  <a:lnTo>
                    <a:pt x="239" y="5"/>
                  </a:lnTo>
                  <a:lnTo>
                    <a:pt x="2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4680" y="614"/>
              <a:ext cx="240" cy="330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6" y="310"/>
                </a:cxn>
                <a:cxn ang="0">
                  <a:pos x="25" y="296"/>
                </a:cxn>
                <a:cxn ang="0">
                  <a:pos x="44" y="276"/>
                </a:cxn>
                <a:cxn ang="0">
                  <a:pos x="57" y="257"/>
                </a:cxn>
                <a:cxn ang="0">
                  <a:pos x="76" y="243"/>
                </a:cxn>
                <a:cxn ang="0">
                  <a:pos x="94" y="224"/>
                </a:cxn>
                <a:cxn ang="0">
                  <a:pos x="107" y="205"/>
                </a:cxn>
                <a:cxn ang="0">
                  <a:pos x="126" y="191"/>
                </a:cxn>
                <a:cxn ang="0">
                  <a:pos x="126" y="171"/>
                </a:cxn>
                <a:cxn ang="0">
                  <a:pos x="138" y="157"/>
                </a:cxn>
                <a:cxn ang="0">
                  <a:pos x="151" y="138"/>
                </a:cxn>
                <a:cxn ang="0">
                  <a:pos x="157" y="124"/>
                </a:cxn>
                <a:cxn ang="0">
                  <a:pos x="170" y="105"/>
                </a:cxn>
                <a:cxn ang="0">
                  <a:pos x="182" y="91"/>
                </a:cxn>
                <a:cxn ang="0">
                  <a:pos x="201" y="71"/>
                </a:cxn>
                <a:cxn ang="0">
                  <a:pos x="208" y="57"/>
                </a:cxn>
                <a:cxn ang="0">
                  <a:pos x="227" y="38"/>
                </a:cxn>
                <a:cxn ang="0">
                  <a:pos x="239" y="24"/>
                </a:cxn>
                <a:cxn ang="0">
                  <a:pos x="239" y="5"/>
                </a:cxn>
                <a:cxn ang="0">
                  <a:pos x="239" y="0"/>
                </a:cxn>
              </a:cxnLst>
              <a:rect l="0" t="0" r="r" b="b"/>
              <a:pathLst>
                <a:path w="240" h="330">
                  <a:moveTo>
                    <a:pt x="0" y="329"/>
                  </a:moveTo>
                  <a:lnTo>
                    <a:pt x="6" y="310"/>
                  </a:lnTo>
                  <a:lnTo>
                    <a:pt x="25" y="296"/>
                  </a:lnTo>
                  <a:lnTo>
                    <a:pt x="44" y="276"/>
                  </a:lnTo>
                  <a:lnTo>
                    <a:pt x="57" y="257"/>
                  </a:lnTo>
                  <a:lnTo>
                    <a:pt x="76" y="243"/>
                  </a:lnTo>
                  <a:lnTo>
                    <a:pt x="94" y="224"/>
                  </a:lnTo>
                  <a:lnTo>
                    <a:pt x="107" y="205"/>
                  </a:lnTo>
                  <a:lnTo>
                    <a:pt x="126" y="191"/>
                  </a:lnTo>
                  <a:lnTo>
                    <a:pt x="126" y="171"/>
                  </a:lnTo>
                  <a:lnTo>
                    <a:pt x="138" y="157"/>
                  </a:lnTo>
                  <a:lnTo>
                    <a:pt x="151" y="138"/>
                  </a:lnTo>
                  <a:lnTo>
                    <a:pt x="157" y="124"/>
                  </a:lnTo>
                  <a:lnTo>
                    <a:pt x="170" y="105"/>
                  </a:lnTo>
                  <a:lnTo>
                    <a:pt x="182" y="91"/>
                  </a:lnTo>
                  <a:lnTo>
                    <a:pt x="201" y="71"/>
                  </a:lnTo>
                  <a:lnTo>
                    <a:pt x="208" y="57"/>
                  </a:lnTo>
                  <a:lnTo>
                    <a:pt x="227" y="38"/>
                  </a:lnTo>
                  <a:lnTo>
                    <a:pt x="239" y="24"/>
                  </a:lnTo>
                  <a:lnTo>
                    <a:pt x="239" y="5"/>
                  </a:lnTo>
                  <a:lnTo>
                    <a:pt x="2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678" y="940"/>
              <a:ext cx="304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4970" y="1066"/>
              <a:ext cx="276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5228" y="734"/>
              <a:ext cx="25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 flipV="1">
              <a:off x="4924" y="621"/>
              <a:ext cx="31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4924" y="621"/>
              <a:ext cx="276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5211" y="663"/>
              <a:ext cx="276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H="1">
              <a:off x="4603" y="424"/>
              <a:ext cx="298" cy="4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4603" y="841"/>
              <a:ext cx="115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5246" y="1085"/>
              <a:ext cx="229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5059" y="1104"/>
              <a:ext cx="147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H="1">
              <a:off x="4827" y="1188"/>
              <a:ext cx="14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 flipH="1">
              <a:off x="4672" y="1272"/>
              <a:ext cx="77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4531" y="1254"/>
              <a:ext cx="89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4371" y="1197"/>
              <a:ext cx="8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1415</Words>
  <Application>Microsoft Office PowerPoint</Application>
  <PresentationFormat>On-screen Show (4:3)</PresentationFormat>
  <Paragraphs>348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Equation</vt:lpstr>
      <vt:lpstr>MECHANICS OF METAL CUTTING</vt:lpstr>
      <vt:lpstr>Topics to be covered</vt:lpstr>
      <vt:lpstr>Need for calculating forces, velocities and angles during machining??</vt:lpstr>
      <vt:lpstr>Slide 4</vt:lpstr>
      <vt:lpstr>Slide 5</vt:lpstr>
      <vt:lpstr>Cutting Geometry</vt:lpstr>
      <vt:lpstr>Material Removal Rate</vt:lpstr>
      <vt:lpstr>Slide 8</vt:lpstr>
      <vt:lpstr>Slide 9</vt:lpstr>
      <vt:lpstr>Terminology</vt:lpstr>
      <vt:lpstr>Slide 11</vt:lpstr>
      <vt:lpstr>Slide 12</vt:lpstr>
      <vt:lpstr>Slide 13</vt:lpstr>
      <vt:lpstr>Orthogonal Cutting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Cutting Forces</vt:lpstr>
      <vt:lpstr>Cutting Forces</vt:lpstr>
      <vt:lpstr>Cutting Forces</vt:lpstr>
      <vt:lpstr>Slide 27</vt:lpstr>
      <vt:lpstr>Slide 28</vt:lpstr>
      <vt:lpstr>Power</vt:lpstr>
      <vt:lpstr>Slide 30</vt:lpstr>
      <vt:lpstr>Slide 31</vt:lpstr>
      <vt:lpstr>Slide 32</vt:lpstr>
      <vt:lpstr>Cutting Forces and Power measurement</vt:lpstr>
      <vt:lpstr>Cutting Forces and Power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MECHANICS OF METAL CUTTING</dc:title>
  <dc:creator>DINESH-RUMITA</dc:creator>
  <cp:lastModifiedBy>Saqib</cp:lastModifiedBy>
  <cp:revision>59</cp:revision>
  <dcterms:created xsi:type="dcterms:W3CDTF">2006-12-31T05:58:36Z</dcterms:created>
  <dcterms:modified xsi:type="dcterms:W3CDTF">2016-02-20T19:34:05Z</dcterms:modified>
</cp:coreProperties>
</file>