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4" r:id="rId1"/>
  </p:sldMasterIdLst>
  <p:notesMasterIdLst>
    <p:notesMasterId r:id="rId17"/>
  </p:notesMasterIdLst>
  <p:sldIdLst>
    <p:sldId id="256" r:id="rId2"/>
    <p:sldId id="258" r:id="rId3"/>
    <p:sldId id="291" r:id="rId4"/>
    <p:sldId id="299" r:id="rId5"/>
    <p:sldId id="292" r:id="rId6"/>
    <p:sldId id="301" r:id="rId7"/>
    <p:sldId id="294" r:id="rId8"/>
    <p:sldId id="305" r:id="rId9"/>
    <p:sldId id="306" r:id="rId10"/>
    <p:sldId id="302" r:id="rId11"/>
    <p:sldId id="295" r:id="rId12"/>
    <p:sldId id="296" r:id="rId13"/>
    <p:sldId id="307" r:id="rId14"/>
    <p:sldId id="298" r:id="rId15"/>
    <p:sldId id="308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63" autoAdjust="0"/>
    <p:restoredTop sz="94660"/>
  </p:normalViewPr>
  <p:slideViewPr>
    <p:cSldViewPr>
      <p:cViewPr varScale="1">
        <p:scale>
          <a:sx n="117" d="100"/>
          <a:sy n="117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FC294834-EA40-435E-AD7D-9576CC81A158}" type="datetimeFigureOut">
              <a:rPr lang="en-US" altLang="zh-CN"/>
              <a:pPr>
                <a:defRPr/>
              </a:pPr>
              <a:t>2/4/2016</a:t>
            </a:fld>
            <a:endParaRPr lang="en-US" altLang="zh-C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568ED97A-C98F-4615-8CB1-711B390984B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944791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zh-CN" smtClean="0"/>
              <a:t>Presentation slide for courses, classes, lectures et al. 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5623368-F041-4FE3-A45C-83FD0C4851B2}" type="slidenum">
              <a:rPr lang="en-US" altLang="zh-CN">
                <a:latin typeface="Calibri" pitchFamily="34" charset="0"/>
              </a:rPr>
              <a:pPr eaLnBrk="1" hangingPunct="1"/>
              <a:t>1</a:t>
            </a:fld>
            <a:endParaRPr lang="en-US" altLang="zh-CN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altLang="zh-CN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altLang="zh-CN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altLang="zh-CN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altLang="zh-CN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altLang="zh-CN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altLang="zh-CN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altLang="zh-CN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altLang="zh-CN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altLang="zh-CN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altLang="zh-CN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493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altLang="zh-CN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altLang="zh-CN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altLang="zh-CN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altLang="zh-C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algn="ctr">
              <a:defRPr/>
            </a:pPr>
            <a:endParaRPr lang="en-AU" altLang="en-US" smtClean="0">
              <a:solidFill>
                <a:srgbClr val="FFFFFF"/>
              </a:solidFill>
            </a:endParaRPr>
          </a:p>
        </p:txBody>
      </p:sp>
      <p:sp>
        <p:nvSpPr>
          <p:cNvPr id="5" name="Rectangle 9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algn="ctr">
              <a:defRPr/>
            </a:pPr>
            <a:endParaRPr lang="en-AU" altLang="en-US" smtClean="0">
              <a:solidFill>
                <a:srgbClr val="FFFFFF"/>
              </a:solidFill>
            </a:endParaRPr>
          </a:p>
        </p:txBody>
      </p:sp>
      <p:sp>
        <p:nvSpPr>
          <p:cNvPr id="6" name="Rectangle 10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algn="ctr">
              <a:defRPr/>
            </a:pPr>
            <a:endParaRPr lang="en-AU" altLang="en-US" smtClean="0">
              <a:solidFill>
                <a:srgbClr val="FFFFFF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DD53191-5AAA-4281-9F09-593F46F315D0}" type="datetime8">
              <a:rPr lang="en-US" altLang="zh-CN" smtClean="0"/>
              <a:t>2/4/2016 9:59 PM</a:t>
            </a:fld>
            <a:endParaRPr lang="en-US" altLang="zh-CN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fld id="{58535E08-393E-4FC0-B315-5A265D0D071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222643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algn="ctr">
              <a:defRPr/>
            </a:pPr>
            <a:endParaRPr lang="en-AU" altLang="en-US" smtClean="0">
              <a:solidFill>
                <a:srgbClr val="FFFFFF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algn="ctr">
              <a:defRPr/>
            </a:pPr>
            <a:endParaRPr lang="en-AU" altLang="en-US" smtClean="0">
              <a:solidFill>
                <a:srgbClr val="FFFFFF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algn="ctr">
              <a:defRPr/>
            </a:pPr>
            <a:endParaRPr lang="en-AU" altLang="en-US" smtClean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5214D71-9412-4096-8D73-1CE86A2658D0}" type="datetime8">
              <a:rPr lang="en-US" altLang="zh-CN" smtClean="0"/>
              <a:t>2/4/2016 9:59 PM</a:t>
            </a:fld>
            <a:endParaRPr lang="en-US" altLang="zh-CN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FA0F76B-1D9C-4571-B202-4B19EB68102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0205137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E38FF5F-B3A6-43B8-9F5D-4B0621D956B8}" type="datetime8">
              <a:rPr lang="en-US" altLang="zh-CN" smtClean="0"/>
              <a:t>2/4/2016 9:59 PM</a:t>
            </a:fld>
            <a:endParaRPr lang="en-US" altLang="zh-CN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8F0B3E4-C450-45D3-80D5-E92132255649}" type="slidenum">
              <a:rPr lang="en-US" altLang="zh-CN" smtClean="0"/>
              <a:pPr>
                <a:defRPr/>
              </a:pPr>
              <a:t>‹#›</a:t>
            </a:fld>
            <a:endParaRPr lang="en-US" altLang="zh-CN" dirty="0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0426504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AEBBC4C-4545-4D14-B86A-DE478A4900F4}" type="datetime8">
              <a:rPr lang="en-US" altLang="zh-CN" smtClean="0"/>
              <a:t>2/4/2016 9:59 PM</a:t>
            </a:fld>
            <a:endParaRPr lang="en-US" altLang="zh-CN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7C2F0F8-BEFF-43FA-AE22-0CF4209F14B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41028267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CD9880B-63FE-4843-B689-9409ABDC8D31}" type="datetime8">
              <a:rPr lang="en-US" altLang="zh-CN" smtClean="0"/>
              <a:t>2/4/2016 9:59 PM</a:t>
            </a:fld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94E29C9-904D-4708-AD65-20C4EF2155B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486193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E9F4B6A-06D3-484B-8459-E0DCBCF500D3}" type="datetime8">
              <a:rPr lang="en-US" altLang="zh-CN" smtClean="0"/>
              <a:t>2/4/2016 9:59 PM</a:t>
            </a:fld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fld id="{055C3EB2-DF7A-4C7B-86B5-DECEA0665A9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91574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algn="ctr">
              <a:defRPr/>
            </a:pPr>
            <a:endParaRPr lang="en-AU" altLang="en-US" smtClean="0">
              <a:solidFill>
                <a:srgbClr val="FFFFFF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algn="ctr">
              <a:defRPr/>
            </a:pPr>
            <a:endParaRPr lang="en-AU" altLang="en-US" smtClean="0">
              <a:solidFill>
                <a:srgbClr val="FFFFFF"/>
              </a:solidFill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algn="ctr">
              <a:defRPr/>
            </a:pPr>
            <a:endParaRPr lang="en-AU" altLang="en-US" smtClean="0">
              <a:solidFill>
                <a:srgbClr val="FFFFFF"/>
              </a:solidFill>
            </a:endParaRPr>
          </a:p>
        </p:txBody>
      </p:sp>
      <p:sp>
        <p:nvSpPr>
          <p:cNvPr id="8" name="Rectangle 10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algn="ctr">
              <a:defRPr/>
            </a:pPr>
            <a:endParaRPr lang="en-AU" altLang="en-US" smtClean="0">
              <a:solidFill>
                <a:srgbClr val="FFFFFF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BB424CD-AFF5-46EE-80CF-36CA2812885A}" type="datetime8">
              <a:rPr lang="en-US" altLang="zh-CN" smtClean="0"/>
              <a:t>2/4/2016 9:59 PM</a:t>
            </a:fld>
            <a:endParaRPr lang="en-US" altLang="zh-CN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D14351F-201D-49CB-BAFB-8A70F4E26DB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3616612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87BBBE-A641-496D-A834-F17E8CD6F559}" type="datetime8">
              <a:rPr lang="en-US" altLang="zh-CN" smtClean="0"/>
              <a:t>2/4/2016 9:59 PM</a:t>
            </a:fld>
            <a:endParaRPr lang="en-US" altLang="zh-CN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E4E8FC-0434-41C8-BDF6-6D7EA173C5EA}" type="slidenum">
              <a:rPr lang="en-US" altLang="zh-CN"/>
              <a:pPr>
                <a:defRPr/>
              </a:pPr>
              <a:t>‹#›</a:t>
            </a:fld>
            <a:endParaRPr lang="en-US" altLang="zh-CN" sz="14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00108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algn="ctr">
              <a:defRPr/>
            </a:pPr>
            <a:endParaRPr lang="en-AU" altLang="en-US" smtClean="0">
              <a:solidFill>
                <a:srgbClr val="FFFFFF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algn="ctr">
              <a:defRPr/>
            </a:pPr>
            <a:endParaRPr lang="en-AU" altLang="en-US" smtClean="0">
              <a:solidFill>
                <a:srgbClr val="FFFFFF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algn="ctr">
              <a:defRPr/>
            </a:pPr>
            <a:endParaRPr lang="en-AU" altLang="en-US" smtClean="0">
              <a:solidFill>
                <a:srgbClr val="FFFFFF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4C18FCD-68A9-4FC1-A10E-38C3D2B34106}" type="datetime8">
              <a:rPr lang="en-US" altLang="zh-CN" smtClean="0"/>
              <a:t>2/4/2016 9:59 PM</a:t>
            </a:fld>
            <a:endParaRPr lang="en-US" altLang="zh-CN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44082E-78AE-44F8-B48B-A89099B97ED3}" type="slidenum">
              <a:rPr lang="en-US" altLang="zh-CN"/>
              <a:pPr>
                <a:defRPr/>
              </a:pPr>
              <a:t>‹#›</a:t>
            </a:fld>
            <a:endParaRPr lang="en-US" altLang="zh-CN" sz="14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7247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chemeClr val="tx2"/>
                </a:solidFill>
                <a:latin typeface="Tw Cen MT" pitchFamily="34" charset="0"/>
                <a:ea typeface="SimSun" pitchFamily="2" charset="-122"/>
              </a:defRPr>
            </a:lvl1pPr>
          </a:lstStyle>
          <a:p>
            <a:pPr>
              <a:defRPr/>
            </a:pPr>
            <a:fld id="{B5E65DEB-3D79-48A5-9D2E-E4AB91DC13EF}" type="datetime8">
              <a:rPr lang="en-US" altLang="zh-CN" smtClean="0"/>
              <a:t>2/4/2016 9:59 PM</a:t>
            </a:fld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chemeClr val="tx2"/>
                </a:solidFill>
                <a:latin typeface="Tw Cen MT" pitchFamily="34" charset="0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algn="ctr">
              <a:defRPr/>
            </a:pPr>
            <a:endParaRPr lang="en-AU" altLang="en-US" smtClean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algn="ctr">
              <a:defRPr/>
            </a:pPr>
            <a:endParaRPr lang="en-AU" altLang="en-US" smtClean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algn="ctr">
              <a:defRPr/>
            </a:pPr>
            <a:endParaRPr lang="en-AU" altLang="en-US" smtClean="0">
              <a:solidFill>
                <a:srgbClr val="FFFFFF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200" b="1" smtClean="0">
                <a:solidFill>
                  <a:schemeClr val="tx2"/>
                </a:solidFill>
                <a:latin typeface="Tw Cen MT" pitchFamily="34" charset="0"/>
                <a:ea typeface="SimSun" pitchFamily="2" charset="-122"/>
              </a:defRPr>
            </a:lvl1pPr>
          </a:lstStyle>
          <a:p>
            <a:pPr>
              <a:defRPr/>
            </a:pPr>
            <a:fld id="{8ACD237C-E94A-4C7A-BDD6-5C63C18FA0A0}" type="slidenum">
              <a:rPr lang="en-US" altLang="zh-CN"/>
              <a:pPr>
                <a:defRPr/>
              </a:pPr>
              <a:t>‹#›</a:t>
            </a:fld>
            <a:endParaRPr lang="en-US" altLang="zh-CN" sz="140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22" r:id="rId8"/>
    <p:sldLayoutId id="2147483730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04DA3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C4652D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21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0" Type="http://schemas.openxmlformats.org/officeDocument/2006/relationships/image" Target="../media/image20.wmf"/><Relationship Id="rId4" Type="http://schemas.openxmlformats.org/officeDocument/2006/relationships/image" Target="../media/image22.png"/><Relationship Id="rId9" Type="http://schemas.openxmlformats.org/officeDocument/2006/relationships/oleObject" Target="../embeddings/oleObject11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25.wmf"/><Relationship Id="rId4" Type="http://schemas.openxmlformats.org/officeDocument/2006/relationships/image" Target="../media/image26.png"/><Relationship Id="rId9" Type="http://schemas.openxmlformats.org/officeDocument/2006/relationships/oleObject" Target="../embeddings/oleObject15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29.wmf"/><Relationship Id="rId4" Type="http://schemas.openxmlformats.org/officeDocument/2006/relationships/image" Target="../media/image30.png"/><Relationship Id="rId9" Type="http://schemas.openxmlformats.org/officeDocument/2006/relationships/oleObject" Target="../embeddings/oleObject18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2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0" y="4343400"/>
            <a:ext cx="9144000" cy="1447800"/>
          </a:xfrm>
        </p:spPr>
        <p:txBody>
          <a:bodyPr>
            <a:normAutofit fontScale="90000"/>
          </a:bodyPr>
          <a:lstStyle/>
          <a:p>
            <a:pPr algn="r" eaLnBrk="1" hangingPunct="1">
              <a:defRPr/>
            </a:pPr>
            <a:r>
              <a:rPr lang="en-US" altLang="zh-CN" sz="2400" b="1" cap="none" dirty="0" smtClean="0">
                <a:solidFill>
                  <a:srgbClr val="3E3F6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SimSun" pitchFamily="2" charset="-122"/>
              </a:rPr>
              <a:t>Manufacturing Engineering Technology in SI Units, 6</a:t>
            </a:r>
            <a:r>
              <a:rPr lang="en-US" altLang="zh-CN" sz="2400" b="1" cap="none" baseline="30000" dirty="0" smtClean="0">
                <a:solidFill>
                  <a:srgbClr val="3E3F6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SimSun" pitchFamily="2" charset="-122"/>
              </a:rPr>
              <a:t>th</a:t>
            </a:r>
            <a:r>
              <a:rPr lang="en-US" altLang="zh-CN" sz="2400" b="1" cap="none" dirty="0" smtClean="0">
                <a:solidFill>
                  <a:srgbClr val="3E3F6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SimSun" pitchFamily="2" charset="-122"/>
              </a:rPr>
              <a:t> Edition</a:t>
            </a:r>
            <a:r>
              <a:rPr lang="en-US" altLang="zh-CN" cap="none" dirty="0" smtClean="0">
                <a:solidFill>
                  <a:srgbClr val="3E3F68"/>
                </a:solidFill>
                <a:ea typeface="SimSun" pitchFamily="2" charset="-122"/>
              </a:rPr>
              <a:t> </a:t>
            </a:r>
            <a:r>
              <a:rPr lang="en-US" altLang="zh-CN" sz="3600" cap="none" dirty="0" smtClean="0">
                <a:solidFill>
                  <a:srgbClr val="3E3F68"/>
                </a:solidFill>
                <a:ea typeface="SimSun" pitchFamily="2" charset="-122"/>
              </a:rPr>
              <a:t/>
            </a:r>
            <a:br>
              <a:rPr lang="en-US" altLang="zh-CN" sz="3600" cap="none" dirty="0" smtClean="0">
                <a:solidFill>
                  <a:srgbClr val="3E3F68"/>
                </a:solidFill>
                <a:ea typeface="SimSun" pitchFamily="2" charset="-122"/>
              </a:rPr>
            </a:br>
            <a:r>
              <a:rPr lang="en-US" altLang="zh-CN" sz="3600" cap="none" dirty="0" smtClean="0">
                <a:solidFill>
                  <a:srgbClr val="3E3F68"/>
                </a:solidFill>
                <a:ea typeface="SimSun" pitchFamily="2" charset="-122"/>
              </a:rPr>
              <a:t> </a:t>
            </a:r>
            <a:r>
              <a:rPr lang="en-US" altLang="zh-CN" sz="3000" b="1" cap="none" dirty="0" smtClean="0">
                <a:solidFill>
                  <a:srgbClr val="3E3F6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SimSun" pitchFamily="2" charset="-122"/>
              </a:rPr>
              <a:t>Chapter 25: </a:t>
            </a:r>
            <a:br>
              <a:rPr lang="en-US" altLang="zh-CN" sz="3000" b="1" cap="none" dirty="0" smtClean="0">
                <a:solidFill>
                  <a:srgbClr val="3E3F6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SimSun" pitchFamily="2" charset="-122"/>
              </a:rPr>
            </a:br>
            <a:r>
              <a:rPr lang="en-US" altLang="zh-CN" sz="3000" b="1" cap="none" dirty="0" smtClean="0">
                <a:solidFill>
                  <a:srgbClr val="3E3F6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SimSun" pitchFamily="2" charset="-122"/>
              </a:rPr>
              <a:t>Machining Centers, Machine Tool Structures and Machining Economics </a:t>
            </a:r>
          </a:p>
        </p:txBody>
      </p:sp>
      <p:sp>
        <p:nvSpPr>
          <p:cNvPr id="10243" name="Rectangle 4"/>
          <p:cNvSpPr>
            <a:spLocks noChangeArrowheads="1"/>
          </p:cNvSpPr>
          <p:nvPr/>
        </p:nvSpPr>
        <p:spPr bwMode="auto">
          <a:xfrm>
            <a:off x="0" y="6550025"/>
            <a:ext cx="9144000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zh-CN" sz="1000">
                <a:solidFill>
                  <a:schemeClr val="bg1"/>
                </a:solidFill>
                <a:ea typeface="SimSun" pitchFamily="2" charset="-122"/>
              </a:rPr>
              <a:t>   Copyright © 2010 Pearson Education South Asia Pte Ltd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535E08-393E-4FC0-B315-5A265D0D0712}" type="slidenum">
              <a:rPr lang="en-US" altLang="zh-CN" smtClean="0"/>
              <a:pPr>
                <a:defRPr/>
              </a:pPr>
              <a:t>1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CN" sz="4000" b="1" smtClean="0">
                <a:ea typeface="SimSun" pitchFamily="2" charset="-122"/>
              </a:rPr>
              <a:t>Machining Economics</a:t>
            </a:r>
            <a:endParaRPr lang="en-AU" altLang="en-US" sz="4000" b="1" smtClean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68003" name="Rectangle 3"/>
              <p:cNvSpPr>
                <a:spLocks noGrp="1"/>
              </p:cNvSpPr>
              <p:nvPr>
                <p:ph type="body" idx="4294967295"/>
              </p:nvPr>
            </p:nvSpPr>
            <p:spPr>
              <a:xfrm>
                <a:off x="612775" y="1600200"/>
                <a:ext cx="8153400" cy="5181600"/>
              </a:xfrm>
            </p:spPr>
            <p:txBody>
              <a:bodyPr/>
              <a:lstStyle/>
              <a:p>
                <a:pPr marL="457200" indent="-457200" eaLnBrk="1" hangingPunct="1">
                  <a:buNone/>
                </a:pPr>
                <a:r>
                  <a:rPr lang="en-US" altLang="en-US" sz="2400" b="1" dirty="0" smtClean="0">
                    <a:latin typeface="Arial" charset="0"/>
                  </a:rPr>
                  <a:t>Cont. Minimizing </a:t>
                </a:r>
                <a:r>
                  <a:rPr lang="en-US" altLang="en-US" sz="2400" b="1" dirty="0" smtClean="0">
                    <a:latin typeface="Arial" charset="0"/>
                  </a:rPr>
                  <a:t>Machining Cost per Piece</a:t>
                </a:r>
                <a:endParaRPr lang="en-US" altLang="en-US" sz="2400" dirty="0" smtClean="0">
                  <a:latin typeface="Arial" charset="0"/>
                </a:endParaRPr>
              </a:p>
              <a:p>
                <a:pPr marL="457200" indent="-457200" eaLnBrk="1" hangingPunct="1"/>
                <a:r>
                  <a:rPr lang="en-US" altLang="en-US" sz="2400" dirty="0" smtClean="0">
                    <a:latin typeface="Arial" charset="0"/>
                  </a:rPr>
                  <a:t>The </a:t>
                </a:r>
                <a:r>
                  <a:rPr lang="en-US" altLang="en-US" sz="2400" dirty="0" smtClean="0">
                    <a:latin typeface="Arial" charset="0"/>
                  </a:rPr>
                  <a:t>time required to produce one part </a:t>
                </a:r>
                <a:r>
                  <a:rPr lang="en-US" altLang="en-US" sz="2400" dirty="0" smtClean="0">
                    <a:latin typeface="Arial" charset="0"/>
                  </a:rPr>
                  <a:t>is</a:t>
                </a:r>
              </a:p>
              <a:p>
                <a:pPr marL="457200" indent="-457200" eaLnBrk="1" hangingPunct="1"/>
                <a:endParaRPr lang="en-US" altLang="en-US" sz="2400" dirty="0">
                  <a:latin typeface="Arial" charset="0"/>
                </a:endParaRPr>
              </a:p>
              <a:p>
                <a:pPr marL="457200" indent="-457200" eaLnBrk="1" hangingPunct="1"/>
                <a:endParaRPr lang="en-US" altLang="en-US" sz="2400" dirty="0" smtClean="0">
                  <a:latin typeface="Arial" charset="0"/>
                </a:endParaRPr>
              </a:p>
              <a:p>
                <a:pPr marL="777875" lvl="1" indent="-457200" eaLnBrk="1" hangingPunct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1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sz="2100" i="1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altLang="en-US" sz="2100" i="1">
                            <a:latin typeface="Cambria Math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en-US" altLang="en-US" sz="2100" dirty="0">
                    <a:latin typeface="Arial" charset="0"/>
                  </a:rPr>
                  <a:t>: </a:t>
                </a:r>
                <a:r>
                  <a:rPr lang="en-US" altLang="en-US" sz="2100" dirty="0" smtClean="0">
                    <a:latin typeface="Arial" charset="0"/>
                  </a:rPr>
                  <a:t>calculated for each particular operation</a:t>
                </a:r>
              </a:p>
              <a:p>
                <a:pPr marL="457200" indent="-457200" eaLnBrk="1" hangingPunct="1"/>
                <a:r>
                  <a:rPr lang="en-US" altLang="en-US" sz="2400" dirty="0" smtClean="0">
                    <a:latin typeface="Arial" charset="0"/>
                  </a:rPr>
                  <a:t>Example: for turning:</a:t>
                </a:r>
              </a:p>
              <a:p>
                <a:pPr marL="457200" indent="-457200" eaLnBrk="1" hangingPunct="1"/>
                <a:endParaRPr lang="en-US" altLang="en-US" sz="2400" dirty="0">
                  <a:latin typeface="Arial" charset="0"/>
                </a:endParaRPr>
              </a:p>
              <a:p>
                <a:pPr marL="777875" lvl="1" indent="-457200" eaLnBrk="1" hangingPunct="1"/>
                <a14:m>
                  <m:oMath xmlns:m="http://schemas.openxmlformats.org/officeDocument/2006/math">
                    <m:r>
                      <a:rPr lang="en-US" altLang="en-US" sz="2100" b="0" i="1" smtClean="0">
                        <a:latin typeface="Cambria Math"/>
                      </a:rPr>
                      <m:t>𝐿</m:t>
                    </m:r>
                  </m:oMath>
                </a14:m>
                <a:r>
                  <a:rPr lang="en-US" altLang="en-US" sz="2100" dirty="0" smtClean="0">
                    <a:latin typeface="Arial" charset="0"/>
                  </a:rPr>
                  <a:t>: length of cut</a:t>
                </a:r>
              </a:p>
              <a:p>
                <a:pPr marL="777875" lvl="1" indent="-457200" eaLnBrk="1" hangingPunct="1"/>
                <a14:m>
                  <m:oMath xmlns:m="http://schemas.openxmlformats.org/officeDocument/2006/math">
                    <m:r>
                      <a:rPr lang="en-US" altLang="en-US" sz="2100" b="0" i="1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altLang="en-US" sz="2100" dirty="0">
                    <a:latin typeface="Arial" charset="0"/>
                  </a:rPr>
                  <a:t>: </a:t>
                </a:r>
                <a:r>
                  <a:rPr lang="en-US" altLang="en-US" sz="2100" dirty="0" smtClean="0">
                    <a:latin typeface="Arial" charset="0"/>
                  </a:rPr>
                  <a:t>feed </a:t>
                </a:r>
              </a:p>
              <a:p>
                <a:pPr marL="777875" lvl="1" indent="-457200" eaLnBrk="1" hangingPunct="1"/>
                <a14:m>
                  <m:oMath xmlns:m="http://schemas.openxmlformats.org/officeDocument/2006/math">
                    <m:r>
                      <a:rPr lang="en-US" altLang="en-US" sz="2100" b="0" i="1" smtClean="0">
                        <a:latin typeface="Cambria Math"/>
                      </a:rPr>
                      <m:t>𝑁</m:t>
                    </m:r>
                  </m:oMath>
                </a14:m>
                <a:r>
                  <a:rPr lang="en-US" altLang="en-US" sz="2100" dirty="0">
                    <a:latin typeface="Arial" charset="0"/>
                  </a:rPr>
                  <a:t>: </a:t>
                </a:r>
                <a:r>
                  <a:rPr lang="en-US" altLang="en-US" sz="2100" dirty="0" smtClean="0">
                    <a:latin typeface="Arial" charset="0"/>
                  </a:rPr>
                  <a:t>angular speed (</a:t>
                </a:r>
                <a14:m>
                  <m:oMath xmlns:m="http://schemas.openxmlformats.org/officeDocument/2006/math">
                    <m:r>
                      <a:rPr lang="en-US" altLang="en-US" sz="2100" b="0" i="1" smtClean="0">
                        <a:latin typeface="Cambria Math"/>
                      </a:rPr>
                      <m:t>𝑟𝑝𝑚</m:t>
                    </m:r>
                  </m:oMath>
                </a14:m>
                <a:r>
                  <a:rPr lang="en-US" altLang="en-US" sz="2100" dirty="0" smtClean="0">
                    <a:latin typeface="Arial" charset="0"/>
                  </a:rPr>
                  <a:t>) of the workpiece </a:t>
                </a:r>
                <a:endParaRPr lang="en-US" altLang="en-US" sz="2100" dirty="0">
                  <a:latin typeface="Arial" charset="0"/>
                </a:endParaRPr>
              </a:p>
              <a:p>
                <a:pPr marL="777875" lvl="1" indent="-457200" eaLnBrk="1" hangingPunct="1"/>
                <a14:m>
                  <m:oMath xmlns:m="http://schemas.openxmlformats.org/officeDocument/2006/math">
                    <m:r>
                      <a:rPr lang="en-US" altLang="en-US" sz="2100" b="0" i="1" smtClean="0">
                        <a:latin typeface="Cambria Math"/>
                      </a:rPr>
                      <m:t>𝐷</m:t>
                    </m:r>
                  </m:oMath>
                </a14:m>
                <a:r>
                  <a:rPr lang="en-US" altLang="en-US" sz="2100" dirty="0">
                    <a:latin typeface="Arial" charset="0"/>
                  </a:rPr>
                  <a:t>: </a:t>
                </a:r>
                <a:r>
                  <a:rPr lang="en-US" altLang="en-US" sz="2100" dirty="0" smtClean="0">
                    <a:latin typeface="Arial" charset="0"/>
                  </a:rPr>
                  <a:t>workpiece diameter</a:t>
                </a:r>
                <a:endParaRPr lang="en-US" altLang="en-US" sz="2100" dirty="0">
                  <a:latin typeface="Arial" charset="0"/>
                </a:endParaRPr>
              </a:p>
              <a:p>
                <a:pPr marL="777875" lvl="1" indent="-457200" eaLnBrk="1" hangingPunct="1"/>
                <a14:m>
                  <m:oMath xmlns:m="http://schemas.openxmlformats.org/officeDocument/2006/math">
                    <m:r>
                      <a:rPr lang="en-US" altLang="en-US" sz="2100" b="0" i="1" smtClean="0">
                        <a:latin typeface="Cambria Math"/>
                      </a:rPr>
                      <m:t>𝑉</m:t>
                    </m:r>
                  </m:oMath>
                </a14:m>
                <a:r>
                  <a:rPr lang="en-US" altLang="en-US" sz="2100" dirty="0">
                    <a:latin typeface="Arial" charset="0"/>
                  </a:rPr>
                  <a:t>: </a:t>
                </a:r>
                <a:r>
                  <a:rPr lang="en-US" altLang="en-US" sz="2100" dirty="0" smtClean="0">
                    <a:latin typeface="Arial" charset="0"/>
                  </a:rPr>
                  <a:t>cutting speed (note, appropriate units must be used)</a:t>
                </a:r>
                <a:endParaRPr lang="en-US" altLang="en-US" sz="2100" dirty="0">
                  <a:latin typeface="Arial" charset="0"/>
                </a:endParaRPr>
              </a:p>
              <a:p>
                <a:pPr marL="777875" lvl="1" indent="-457200" eaLnBrk="1" hangingPunct="1"/>
                <a:endParaRPr lang="en-US" altLang="en-US" sz="2100" dirty="0" smtClean="0">
                  <a:latin typeface="Arial" charset="0"/>
                </a:endParaRPr>
              </a:p>
              <a:p>
                <a:pPr marL="777875" lvl="1" indent="-457200" eaLnBrk="1" hangingPunct="1"/>
                <a:endParaRPr lang="en-US" altLang="en-US" sz="2100" dirty="0" smtClean="0">
                  <a:latin typeface="Arial" charset="0"/>
                </a:endParaRPr>
              </a:p>
              <a:p>
                <a:pPr marL="777875" lvl="1" indent="-457200" eaLnBrk="1" hangingPunct="1"/>
                <a:endParaRPr lang="en-US" altLang="en-US" sz="2100" dirty="0">
                  <a:latin typeface="Arial" charset="0"/>
                </a:endParaRPr>
              </a:p>
            </p:txBody>
          </p:sp>
        </mc:Choice>
        <mc:Fallback>
          <p:sp>
            <p:nvSpPr>
              <p:cNvPr id="76800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612775" y="1600200"/>
                <a:ext cx="8153400" cy="5181600"/>
              </a:xfrm>
              <a:blipFill rotWithShape="1">
                <a:blip r:embed="rId4"/>
                <a:stretch>
                  <a:fillRect l="-1197" t="-824" b="-7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68012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9655389"/>
              </p:ext>
            </p:extLst>
          </p:nvPr>
        </p:nvGraphicFramePr>
        <p:xfrm>
          <a:off x="3124200" y="2514600"/>
          <a:ext cx="2667000" cy="83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0" name="Equation" r:id="rId5" imgW="1422400" imgH="444500" progId="Equation.3">
                  <p:embed/>
                </p:oleObj>
              </mc:Choice>
              <mc:Fallback>
                <p:oleObj name="Equation" r:id="rId5" imgW="1422400" imgH="444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514600"/>
                        <a:ext cx="2667000" cy="833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0289489"/>
              </p:ext>
            </p:extLst>
          </p:nvPr>
        </p:nvGraphicFramePr>
        <p:xfrm>
          <a:off x="3124200" y="4167187"/>
          <a:ext cx="1905000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1" name="Equation" r:id="rId7" imgW="1015920" imgH="419040" progId="Equation.3">
                  <p:embed/>
                </p:oleObj>
              </mc:Choice>
              <mc:Fallback>
                <p:oleObj name="Equation" r:id="rId7" imgW="1015920" imgH="419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4167187"/>
                        <a:ext cx="1905000" cy="785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8F0B3E4-C450-45D3-80D5-E92132255649}" type="slidenum">
              <a:rPr lang="en-US" altLang="zh-CN" smtClean="0"/>
              <a:pPr>
                <a:defRPr/>
              </a:pPr>
              <a:t>10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834817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CN" sz="4000" b="1" smtClean="0">
                <a:ea typeface="SimSun" pitchFamily="2" charset="-122"/>
              </a:rPr>
              <a:t>Machining Economics</a:t>
            </a:r>
            <a:endParaRPr lang="en-AU" altLang="en-US" sz="4000" b="1" smtClean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70051" name="Rectangle 3"/>
              <p:cNvSpPr>
                <a:spLocks noGrp="1"/>
              </p:cNvSpPr>
              <p:nvPr>
                <p:ph type="body" idx="4294967295"/>
              </p:nvPr>
            </p:nvSpPr>
            <p:spPr>
              <a:xfrm>
                <a:off x="612775" y="1600200"/>
                <a:ext cx="8153400" cy="4953000"/>
              </a:xfrm>
            </p:spPr>
            <p:txBody>
              <a:bodyPr/>
              <a:lstStyle/>
              <a:p>
                <a:pPr marL="457200" indent="-457200" eaLnBrk="1" hangingPunct="1">
                  <a:buNone/>
                </a:pPr>
                <a:r>
                  <a:rPr lang="en-US" altLang="en-US" sz="2400" b="1" dirty="0" smtClean="0">
                    <a:latin typeface="Arial" charset="0"/>
                  </a:rPr>
                  <a:t>Cont. Minimizing </a:t>
                </a:r>
                <a:r>
                  <a:rPr lang="en-US" altLang="en-US" sz="2400" b="1" dirty="0" smtClean="0">
                    <a:latin typeface="Arial" charset="0"/>
                  </a:rPr>
                  <a:t>Machining Cost per Piece</a:t>
                </a:r>
                <a:endParaRPr lang="en-US" altLang="en-US" sz="2400" dirty="0" smtClean="0">
                  <a:latin typeface="Arial" charset="0"/>
                </a:endParaRPr>
              </a:p>
              <a:p>
                <a:pPr marL="457200" indent="-457200" eaLnBrk="1" hangingPunct="1"/>
                <a:r>
                  <a:rPr lang="en-US" altLang="en-US" sz="2400" dirty="0" smtClean="0">
                    <a:latin typeface="Arial" charset="0"/>
                  </a:rPr>
                  <a:t>From </a:t>
                </a:r>
                <a:r>
                  <a:rPr lang="en-US" altLang="en-US" sz="2400" dirty="0" smtClean="0">
                    <a:latin typeface="Arial" charset="0"/>
                  </a:rPr>
                  <a:t>the Taylor tool-life equation</a:t>
                </a:r>
                <a:r>
                  <a:rPr lang="en-US" altLang="en-US" sz="2400" dirty="0" smtClean="0">
                    <a:latin typeface="Arial" charset="0"/>
                  </a:rPr>
                  <a:t>,</a:t>
                </a:r>
              </a:p>
              <a:p>
                <a:pPr marL="777875" lvl="1" indent="-457200" eaLnBrk="1" hangingPunct="1"/>
                <a14:m>
                  <m:oMath xmlns:m="http://schemas.openxmlformats.org/officeDocument/2006/math">
                    <m:r>
                      <a:rPr lang="en-US" altLang="en-US" sz="2100" i="1" dirty="0" smtClean="0">
                        <a:latin typeface="Cambria Math"/>
                      </a:rPr>
                      <m:t>𝑇</m:t>
                    </m:r>
                  </m:oMath>
                </a14:m>
                <a:r>
                  <a:rPr lang="en-US" altLang="en-US" sz="2100" dirty="0" smtClean="0">
                    <a:latin typeface="Arial" charset="0"/>
                  </a:rPr>
                  <a:t>: time (</a:t>
                </a:r>
                <a14:m>
                  <m:oMath xmlns:m="http://schemas.openxmlformats.org/officeDocument/2006/math">
                    <m:r>
                      <a:rPr lang="en-US" altLang="en-US" sz="2100" b="0" i="1" smtClean="0">
                        <a:latin typeface="Cambria Math"/>
                      </a:rPr>
                      <m:t>𝑚𝑖𝑛</m:t>
                    </m:r>
                  </m:oMath>
                </a14:m>
                <a:r>
                  <a:rPr lang="en-US" altLang="en-US" sz="2100" dirty="0" smtClean="0">
                    <a:latin typeface="Arial" charset="0"/>
                  </a:rPr>
                  <a:t>) to reach a certain flank wear</a:t>
                </a:r>
                <a:br>
                  <a:rPr lang="en-US" altLang="en-US" sz="2100" dirty="0" smtClean="0">
                    <a:latin typeface="Arial" charset="0"/>
                  </a:rPr>
                </a:br>
                <a:r>
                  <a:rPr lang="en-US" altLang="en-US" sz="2100" dirty="0" smtClean="0">
                    <a:latin typeface="Arial" charset="0"/>
                  </a:rPr>
                  <a:t>(before regrinding/changing insert)</a:t>
                </a:r>
                <a:endParaRPr lang="en-US" altLang="en-US" sz="2100" dirty="0" smtClean="0">
                  <a:latin typeface="Arial" charset="0"/>
                </a:endParaRPr>
              </a:p>
              <a:p>
                <a:pPr marL="457200" indent="-457200" eaLnBrk="1" hangingPunct="1"/>
                <a:endParaRPr lang="en-US" altLang="en-US" sz="2400" dirty="0" smtClean="0">
                  <a:latin typeface="Arial" charset="0"/>
                </a:endParaRPr>
              </a:p>
              <a:p>
                <a:pPr marL="457200" indent="-457200" eaLnBrk="1" hangingPunct="1"/>
                <a:r>
                  <a:rPr lang="en-US" altLang="en-US" sz="2400" dirty="0" smtClean="0">
                    <a:latin typeface="Arial" charset="0"/>
                  </a:rPr>
                  <a:t>The number of pieces per insert </a:t>
                </a:r>
                <a:r>
                  <a:rPr lang="en-US" altLang="en-US" sz="2400" dirty="0" smtClean="0">
                    <a:latin typeface="Arial" charset="0"/>
                  </a:rPr>
                  <a:t>face:</a:t>
                </a:r>
                <a:endParaRPr lang="en-US" altLang="en-US" sz="2400" dirty="0" smtClean="0">
                  <a:latin typeface="Arial" charset="0"/>
                </a:endParaRPr>
              </a:p>
              <a:p>
                <a:pPr marL="457200" indent="-457200" eaLnBrk="1" hangingPunct="1"/>
                <a:endParaRPr lang="en-US" altLang="en-US" sz="2400" dirty="0" smtClean="0">
                  <a:latin typeface="Arial" charset="0"/>
                </a:endParaRPr>
              </a:p>
              <a:p>
                <a:pPr marL="457200" indent="-457200" eaLnBrk="1" hangingPunct="1"/>
                <a:r>
                  <a:rPr lang="en-US" altLang="en-US" sz="2400" dirty="0" smtClean="0">
                    <a:latin typeface="Arial" charset="0"/>
                  </a:rPr>
                  <a:t>Number of pieces per </a:t>
                </a:r>
                <a:r>
                  <a:rPr lang="en-US" altLang="en-US" sz="2400" dirty="0" smtClean="0">
                    <a:latin typeface="Arial" charset="0"/>
                  </a:rPr>
                  <a:t>insert:</a:t>
                </a:r>
              </a:p>
              <a:p>
                <a:pPr marL="777875" lvl="1" indent="-457200" eaLnBrk="1" hangingPunct="1"/>
                <a14:m>
                  <m:oMath xmlns:m="http://schemas.openxmlformats.org/officeDocument/2006/math">
                    <m:r>
                      <a:rPr lang="en-US" altLang="en-US" sz="2100" i="1" dirty="0" smtClean="0">
                        <a:latin typeface="Cambria Math"/>
                      </a:rPr>
                      <m:t>𝑚</m:t>
                    </m:r>
                  </m:oMath>
                </a14:m>
                <a:r>
                  <a:rPr lang="en-US" altLang="en-US" sz="2100" dirty="0" smtClean="0">
                    <a:latin typeface="Arial" charset="0"/>
                  </a:rPr>
                  <a:t>: number of faces actually used</a:t>
                </a:r>
              </a:p>
              <a:p>
                <a:pPr marL="1052512" lvl="2" indent="-457200" eaLnBrk="1" hangingPunct="1"/>
                <a:r>
                  <a:rPr lang="en-US" altLang="en-US" sz="1800" dirty="0" smtClean="0">
                    <a:latin typeface="Arial" charset="0"/>
                  </a:rPr>
                  <a:t>Note, </a:t>
                </a:r>
                <a14:m>
                  <m:oMath xmlns:m="http://schemas.openxmlformats.org/officeDocument/2006/math">
                    <m:r>
                      <a:rPr lang="en-US" altLang="en-US" sz="1800" i="1" dirty="0">
                        <a:latin typeface="Cambria Math"/>
                      </a:rPr>
                      <m:t>𝑚</m:t>
                    </m:r>
                  </m:oMath>
                </a14:m>
                <a:r>
                  <a:rPr lang="en-US" altLang="en-US" sz="1800" dirty="0">
                    <a:latin typeface="Arial" charset="0"/>
                  </a:rPr>
                  <a:t>:</a:t>
                </a:r>
                <a:r>
                  <a:rPr lang="en-US" altLang="en-US" sz="1800" dirty="0" smtClean="0">
                    <a:latin typeface="Arial" charset="0"/>
                  </a:rPr>
                  <a:t> not necessarily number of faces per insert</a:t>
                </a:r>
              </a:p>
              <a:p>
                <a:pPr marL="1052512" lvl="2" indent="-457200" eaLnBrk="1" hangingPunct="1"/>
                <a:r>
                  <a:rPr lang="en-US" altLang="en-US" sz="1800" dirty="0" smtClean="0">
                    <a:latin typeface="Arial" charset="0"/>
                  </a:rPr>
                  <a:t>Reason: not all faces are used before insert is discarded</a:t>
                </a:r>
              </a:p>
              <a:p>
                <a:pPr marL="457200" indent="-457200" eaLnBrk="1" hangingPunct="1"/>
                <a:r>
                  <a:rPr lang="en-US" altLang="en-US" sz="2400" dirty="0">
                    <a:latin typeface="Arial" charset="0"/>
                  </a:rPr>
                  <a:t>Combining </a:t>
                </a:r>
                <a14:m>
                  <m:oMath xmlns:m="http://schemas.openxmlformats.org/officeDocument/2006/math">
                    <m:r>
                      <a:rPr lang="en-US" altLang="en-US" sz="2400" i="1" dirty="0">
                        <a:latin typeface="Cambria Math"/>
                      </a:rPr>
                      <m:t>𝑇</m:t>
                    </m:r>
                  </m:oMath>
                </a14:m>
                <a:r>
                  <a:rPr lang="en-US" altLang="en-US" sz="2400" dirty="0">
                    <a:latin typeface="Arial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sz="2400" i="1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altLang="en-US" sz="2400" i="1">
                            <a:latin typeface="Cambria Math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en-US" altLang="en-US" sz="2400" dirty="0">
                    <a:latin typeface="Arial" charset="0"/>
                  </a:rPr>
                  <a:t>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sz="2400" i="1">
                            <a:latin typeface="Cambria Math"/>
                          </a:rPr>
                          <m:t>𝑁</m:t>
                        </m:r>
                      </m:e>
                      <m:sub>
                        <m:r>
                          <a:rPr lang="en-US" altLang="en-US" sz="2400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en-US" sz="2400" dirty="0">
                    <a:latin typeface="Arial" charset="0"/>
                  </a:rPr>
                  <a:t>:</a:t>
                </a:r>
                <a:r>
                  <a:rPr lang="en-US" altLang="en-US" sz="2400" dirty="0" smtClean="0">
                    <a:latin typeface="Arial" charset="0"/>
                  </a:rPr>
                  <a:t> </a:t>
                </a:r>
                <a:endParaRPr lang="en-US" altLang="en-US" sz="2400" dirty="0" smtClean="0">
                  <a:latin typeface="Arial" charset="0"/>
                </a:endParaRPr>
              </a:p>
            </p:txBody>
          </p:sp>
        </mc:Choice>
        <mc:Fallback>
          <p:sp>
            <p:nvSpPr>
              <p:cNvPr id="77005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612775" y="1600200"/>
                <a:ext cx="8153400" cy="4953000"/>
              </a:xfrm>
              <a:blipFill rotWithShape="1">
                <a:blip r:embed="rId4"/>
                <a:stretch>
                  <a:fillRect l="-1197" t="-862" b="-32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7005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5736026"/>
              </p:ext>
            </p:extLst>
          </p:nvPr>
        </p:nvGraphicFramePr>
        <p:xfrm>
          <a:off x="6629400" y="1862137"/>
          <a:ext cx="1309687" cy="881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7" name="Equation" r:id="rId5" imgW="698400" imgH="469800" progId="Equation.3">
                  <p:embed/>
                </p:oleObj>
              </mc:Choice>
              <mc:Fallback>
                <p:oleObj name="Equation" r:id="rId5" imgW="698400" imgH="4698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1862137"/>
                        <a:ext cx="1309687" cy="881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005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76837"/>
              </p:ext>
            </p:extLst>
          </p:nvPr>
        </p:nvGraphicFramePr>
        <p:xfrm>
          <a:off x="6629400" y="3581400"/>
          <a:ext cx="1071563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8" name="Equation" r:id="rId7" imgW="571252" imgH="431613" progId="Equation.3">
                  <p:embed/>
                </p:oleObj>
              </mc:Choice>
              <mc:Fallback>
                <p:oleObj name="Equation" r:id="rId7" imgW="571252" imgH="431613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3581400"/>
                        <a:ext cx="1071563" cy="809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005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2433894"/>
              </p:ext>
            </p:extLst>
          </p:nvPr>
        </p:nvGraphicFramePr>
        <p:xfrm>
          <a:off x="6553200" y="4495800"/>
          <a:ext cx="1976438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9" name="Equation" r:id="rId9" imgW="1054100" imgH="431800" progId="Equation.3">
                  <p:embed/>
                </p:oleObj>
              </mc:Choice>
              <mc:Fallback>
                <p:oleObj name="Equation" r:id="rId9" imgW="1054100" imgH="4318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4495800"/>
                        <a:ext cx="1976438" cy="809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4517416"/>
              </p:ext>
            </p:extLst>
          </p:nvPr>
        </p:nvGraphicFramePr>
        <p:xfrm>
          <a:off x="6534150" y="5995987"/>
          <a:ext cx="2000250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70" name="Equation" r:id="rId11" imgW="1066800" imgH="419100" progId="Equation.3">
                  <p:embed/>
                </p:oleObj>
              </mc:Choice>
              <mc:Fallback>
                <p:oleObj name="Equation" r:id="rId11" imgW="1066800" imgH="4191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4150" y="5995987"/>
                        <a:ext cx="2000250" cy="785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8F0B3E4-C450-45D3-80D5-E92132255649}" type="slidenum">
              <a:rPr lang="en-US" altLang="zh-CN" smtClean="0"/>
              <a:pPr>
                <a:defRPr/>
              </a:pPr>
              <a:t>11</a:t>
            </a:fld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CN" sz="4000" b="1" smtClean="0">
                <a:ea typeface="SimSun" pitchFamily="2" charset="-122"/>
              </a:rPr>
              <a:t>Machining Economics</a:t>
            </a:r>
            <a:endParaRPr lang="en-AU" altLang="en-US" sz="4000" b="1" smtClean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72099" name="Rectangle 3"/>
              <p:cNvSpPr>
                <a:spLocks noGrp="1"/>
              </p:cNvSpPr>
              <p:nvPr>
                <p:ph type="body" idx="4294967295"/>
              </p:nvPr>
            </p:nvSpPr>
            <p:spPr>
              <a:xfrm>
                <a:off x="612775" y="1600200"/>
                <a:ext cx="8153400" cy="4953000"/>
              </a:xfrm>
            </p:spPr>
            <p:txBody>
              <a:bodyPr/>
              <a:lstStyle/>
              <a:p>
                <a:pPr marL="457200" indent="-457200" eaLnBrk="1" hangingPunct="1">
                  <a:buNone/>
                </a:pPr>
                <a:r>
                  <a:rPr lang="en-US" altLang="en-US" sz="2400" b="1" dirty="0" smtClean="0">
                    <a:latin typeface="Arial" charset="0"/>
                  </a:rPr>
                  <a:t>Cont. Minimizing </a:t>
                </a:r>
                <a:r>
                  <a:rPr lang="en-US" altLang="en-US" sz="2400" b="1" dirty="0" smtClean="0">
                    <a:latin typeface="Arial" charset="0"/>
                  </a:rPr>
                  <a:t>Machining Cost per Piece</a:t>
                </a:r>
                <a:endParaRPr lang="en-US" altLang="en-US" sz="2400" dirty="0" smtClean="0">
                  <a:latin typeface="Arial" charset="0"/>
                </a:endParaRPr>
              </a:p>
              <a:p>
                <a:pPr marL="457200" indent="-457200" eaLnBrk="1" hangingPunct="1"/>
                <a:r>
                  <a:rPr lang="en-US" altLang="en-US" sz="2400" dirty="0" smtClean="0">
                    <a:latin typeface="Arial" charset="0"/>
                  </a:rPr>
                  <a:t>We now seek to determine optimum </a:t>
                </a:r>
                <a14:m>
                  <m:oMath xmlns:m="http://schemas.openxmlformats.org/officeDocument/2006/math">
                    <m:r>
                      <a:rPr lang="en-US" altLang="en-US" sz="2400" i="1" dirty="0" smtClean="0">
                        <a:latin typeface="Cambria Math"/>
                      </a:rPr>
                      <m:t>𝑉</m:t>
                    </m:r>
                  </m:oMath>
                </a14:m>
                <a:r>
                  <a:rPr lang="en-US" altLang="en-US" sz="2400" dirty="0" smtClean="0">
                    <a:latin typeface="Arial" charset="0"/>
                  </a:rPr>
                  <a:t>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sz="2400" b="0" i="1" smtClean="0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altLang="en-US" sz="2400" b="0" i="1" smtClean="0">
                            <a:latin typeface="Cambria Math"/>
                          </a:rPr>
                          <m:t>𝑜</m:t>
                        </m:r>
                      </m:sub>
                    </m:sSub>
                  </m:oMath>
                </a14:m>
                <a:r>
                  <a:rPr lang="en-US" altLang="en-US" sz="2400" dirty="0" smtClean="0">
                    <a:latin typeface="Arial" charset="0"/>
                  </a:rPr>
                  <a:t>) and </a:t>
                </a:r>
                <a14:m>
                  <m:oMath xmlns:m="http://schemas.openxmlformats.org/officeDocument/2006/math">
                    <m:r>
                      <a:rPr lang="en-US" altLang="en-US" sz="2400" i="1" dirty="0" smtClean="0">
                        <a:latin typeface="Cambria Math"/>
                      </a:rPr>
                      <m:t>𝑇</m:t>
                    </m:r>
                  </m:oMath>
                </a14:m>
                <a:r>
                  <a:rPr lang="en-US" altLang="en-US" sz="2400" dirty="0" smtClean="0">
                    <a:latin typeface="Arial" charset="0"/>
                  </a:rPr>
                  <a:t>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sz="2400" b="0" i="1" smtClean="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altLang="en-US" sz="2400" i="1">
                            <a:latin typeface="Cambria Math"/>
                          </a:rPr>
                          <m:t>𝑜</m:t>
                        </m:r>
                      </m:sub>
                    </m:sSub>
                  </m:oMath>
                </a14:m>
                <a:r>
                  <a:rPr lang="en-US" altLang="en-US" sz="2400" dirty="0" smtClean="0">
                    <a:latin typeface="Arial" charset="0"/>
                  </a:rPr>
                  <a:t>)</a:t>
                </a:r>
              </a:p>
              <a:p>
                <a:pPr marL="457200" indent="-457200" eaLnBrk="1" hangingPunct="1"/>
                <a:r>
                  <a:rPr lang="en-US" altLang="en-US" sz="2400" dirty="0" smtClean="0">
                    <a:latin typeface="Arial" charset="0"/>
                  </a:rPr>
                  <a:t>First we find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sz="2400" i="1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altLang="en-US" sz="2400" i="1">
                            <a:latin typeface="Cambria Math"/>
                          </a:rPr>
                          <m:t>𝑜</m:t>
                        </m:r>
                      </m:sub>
                    </m:sSub>
                  </m:oMath>
                </a14:m>
                <a:r>
                  <a:rPr lang="en-US" altLang="en-US" sz="2400" dirty="0" smtClean="0">
                    <a:latin typeface="Arial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sz="2400" i="1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altLang="en-US" sz="2400" i="1">
                            <a:latin typeface="Cambria Math"/>
                          </a:rPr>
                          <m:t>𝑜</m:t>
                        </m:r>
                      </m:sub>
                    </m:sSub>
                  </m:oMath>
                </a14:m>
                <a:r>
                  <a:rPr lang="en-US" altLang="en-US" sz="2400" dirty="0" smtClean="0">
                    <a:latin typeface="Arial" charset="0"/>
                  </a:rPr>
                  <a:t> for </a:t>
                </a:r>
                <a:r>
                  <a:rPr lang="en-US" altLang="en-US" sz="2400" b="1" dirty="0" smtClean="0">
                    <a:latin typeface="Arial" charset="0"/>
                  </a:rPr>
                  <a:t>min. cost</a:t>
                </a:r>
                <a:r>
                  <a:rPr lang="en-US" altLang="en-US" sz="2400" dirty="0" smtClean="0">
                    <a:latin typeface="Arial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sz="2400" i="1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altLang="en-US" sz="2400" i="1">
                            <a:latin typeface="Cambria Math"/>
                          </a:rPr>
                          <m:t>𝑝</m:t>
                        </m:r>
                      </m:sub>
                    </m:sSub>
                  </m:oMath>
                </a14:m>
                <a:endParaRPr lang="en-US" altLang="en-US" sz="2400" dirty="0" smtClean="0">
                  <a:latin typeface="Arial" charset="0"/>
                </a:endParaRPr>
              </a:p>
              <a:p>
                <a:pPr marL="457200" indent="-457200" eaLnBrk="1" hangingPunct="1"/>
                <a:r>
                  <a:rPr lang="en-US" altLang="en-US" sz="2400" dirty="0" smtClean="0">
                    <a:latin typeface="Arial" charset="0"/>
                  </a:rPr>
                  <a:t>We </a:t>
                </a:r>
                <a:r>
                  <a:rPr lang="en-US" altLang="en-US" sz="2400" dirty="0" smtClean="0">
                    <a:latin typeface="Arial" charset="0"/>
                  </a:rPr>
                  <a:t>differentiate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sz="2400" i="1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altLang="en-US" sz="2400" i="1">
                            <a:latin typeface="Cambria Math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altLang="en-US" sz="2400" i="1" dirty="0" smtClean="0">
                    <a:latin typeface="Arial" charset="0"/>
                  </a:rPr>
                  <a:t> </a:t>
                </a:r>
                <a:r>
                  <a:rPr lang="en-US" altLang="en-US" sz="2400" dirty="0" smtClean="0">
                    <a:latin typeface="Arial" charset="0"/>
                  </a:rPr>
                  <a:t>with respect to </a:t>
                </a:r>
                <a14:m>
                  <m:oMath xmlns:m="http://schemas.openxmlformats.org/officeDocument/2006/math">
                    <m:r>
                      <a:rPr lang="en-US" altLang="en-US" sz="2400" i="1" dirty="0" smtClean="0">
                        <a:latin typeface="Cambria Math"/>
                      </a:rPr>
                      <m:t>𝑉</m:t>
                    </m:r>
                  </m:oMath>
                </a14:m>
                <a:r>
                  <a:rPr lang="en-US" altLang="en-US" sz="2400" i="1" dirty="0" smtClean="0">
                    <a:latin typeface="Arial" charset="0"/>
                  </a:rPr>
                  <a:t> </a:t>
                </a:r>
                <a:r>
                  <a:rPr lang="en-US" altLang="en-US" sz="2400" dirty="0" smtClean="0">
                    <a:latin typeface="Arial" charset="0"/>
                  </a:rPr>
                  <a:t>and set it to zero,</a:t>
                </a:r>
              </a:p>
              <a:p>
                <a:pPr marL="457200" indent="-457200" eaLnBrk="1" hangingPunct="1"/>
                <a:endParaRPr lang="en-US" altLang="en-US" sz="2400" dirty="0" smtClean="0">
                  <a:latin typeface="Arial" charset="0"/>
                </a:endParaRPr>
              </a:p>
              <a:p>
                <a:pPr marL="457200" indent="-457200" eaLnBrk="1" hangingPunct="1"/>
                <a:endParaRPr lang="en-US" altLang="en-US" sz="2400" dirty="0" smtClean="0">
                  <a:latin typeface="Arial" charset="0"/>
                </a:endParaRPr>
              </a:p>
              <a:p>
                <a:pPr marL="0" indent="0" eaLnBrk="1" hangingPunct="1">
                  <a:buNone/>
                </a:pPr>
                <a:r>
                  <a:rPr lang="en-US" altLang="en-US" sz="2400" dirty="0" smtClean="0">
                    <a:latin typeface="Arial" charset="0"/>
                    <a:sym typeface="Symbol"/>
                  </a:rPr>
                  <a:t>      </a:t>
                </a:r>
                <a:endParaRPr lang="en-US" altLang="en-US" sz="2400" dirty="0" smtClean="0">
                  <a:latin typeface="Arial" charset="0"/>
                </a:endParaRPr>
              </a:p>
            </p:txBody>
          </p:sp>
        </mc:Choice>
        <mc:Fallback>
          <p:sp>
            <p:nvSpPr>
              <p:cNvPr id="77209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612775" y="1600200"/>
                <a:ext cx="8153400" cy="4953000"/>
              </a:xfrm>
              <a:blipFill rotWithShape="1">
                <a:blip r:embed="rId4"/>
                <a:stretch>
                  <a:fillRect l="-1197" t="-8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7210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1234092"/>
              </p:ext>
            </p:extLst>
          </p:nvPr>
        </p:nvGraphicFramePr>
        <p:xfrm>
          <a:off x="3886200" y="3481387"/>
          <a:ext cx="1023938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72" name="Equation" r:id="rId5" imgW="545760" imgH="419040" progId="Equation.3">
                  <p:embed/>
                </p:oleObj>
              </mc:Choice>
              <mc:Fallback>
                <p:oleObj name="Equation" r:id="rId5" imgW="545760" imgH="4190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3481387"/>
                        <a:ext cx="1023938" cy="785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210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832050"/>
              </p:ext>
            </p:extLst>
          </p:nvPr>
        </p:nvGraphicFramePr>
        <p:xfrm>
          <a:off x="1905000" y="4191000"/>
          <a:ext cx="5857875" cy="1309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73" name="Equation" r:id="rId7" imgW="3124200" imgH="698500" progId="Equation.3">
                  <p:embed/>
                </p:oleObj>
              </mc:Choice>
              <mc:Fallback>
                <p:oleObj name="Equation" r:id="rId7" imgW="3124200" imgH="6985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4191000"/>
                        <a:ext cx="5857875" cy="1309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6356852"/>
              </p:ext>
            </p:extLst>
          </p:nvPr>
        </p:nvGraphicFramePr>
        <p:xfrm>
          <a:off x="1997075" y="5562600"/>
          <a:ext cx="53340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74" name="Equation" r:id="rId9" imgW="2844720" imgH="609480" progId="Equation.3">
                  <p:embed/>
                </p:oleObj>
              </mc:Choice>
              <mc:Fallback>
                <p:oleObj name="Equation" r:id="rId9" imgW="2844720" imgH="609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7075" y="5562600"/>
                        <a:ext cx="533400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8F0B3E4-C450-45D3-80D5-E92132255649}" type="slidenum">
              <a:rPr lang="en-US" altLang="zh-CN" smtClean="0"/>
              <a:pPr>
                <a:defRPr/>
              </a:pPr>
              <a:t>12</a:t>
            </a:fld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CN" sz="4000" b="1" smtClean="0">
                <a:ea typeface="SimSun" pitchFamily="2" charset="-122"/>
              </a:rPr>
              <a:t>Machining Economics</a:t>
            </a:r>
            <a:endParaRPr lang="en-AU" altLang="en-US" sz="4000" b="1" smtClean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72099" name="Rectangle 3"/>
              <p:cNvSpPr>
                <a:spLocks noGrp="1"/>
              </p:cNvSpPr>
              <p:nvPr>
                <p:ph type="body" idx="4294967295"/>
              </p:nvPr>
            </p:nvSpPr>
            <p:spPr>
              <a:xfrm>
                <a:off x="612775" y="1600200"/>
                <a:ext cx="8153400" cy="4953000"/>
              </a:xfrm>
            </p:spPr>
            <p:txBody>
              <a:bodyPr/>
              <a:lstStyle/>
              <a:p>
                <a:pPr marL="457200" indent="-457200" eaLnBrk="1" hangingPunct="1">
                  <a:buNone/>
                </a:pPr>
                <a:r>
                  <a:rPr lang="en-US" altLang="en-US" sz="2400" b="1" dirty="0" smtClean="0">
                    <a:latin typeface="Arial" charset="0"/>
                  </a:rPr>
                  <a:t>Cont. Minimizing </a:t>
                </a:r>
                <a:r>
                  <a:rPr lang="en-US" altLang="en-US" sz="2400" b="1" dirty="0" smtClean="0">
                    <a:latin typeface="Arial" charset="0"/>
                  </a:rPr>
                  <a:t>Machining Cost per Piece</a:t>
                </a:r>
                <a:endParaRPr lang="en-US" altLang="en-US" sz="2400" dirty="0" smtClean="0">
                  <a:latin typeface="Arial" charset="0"/>
                </a:endParaRPr>
              </a:p>
              <a:p>
                <a:pPr marL="457200" indent="-457200" eaLnBrk="1" hangingPunct="1"/>
                <a:r>
                  <a:rPr lang="en-US" altLang="en-US" sz="2400" dirty="0" smtClean="0">
                    <a:latin typeface="Arial" charset="0"/>
                  </a:rPr>
                  <a:t>Again we seek to determine optimum </a:t>
                </a:r>
                <a14:m>
                  <m:oMath xmlns:m="http://schemas.openxmlformats.org/officeDocument/2006/math">
                    <m:r>
                      <a:rPr lang="en-US" altLang="en-US" sz="2400" i="1" dirty="0" smtClean="0">
                        <a:latin typeface="Cambria Math"/>
                      </a:rPr>
                      <m:t>𝑉</m:t>
                    </m:r>
                  </m:oMath>
                </a14:m>
                <a:r>
                  <a:rPr lang="en-US" altLang="en-US" sz="2400" dirty="0" smtClean="0">
                    <a:latin typeface="Arial" charset="0"/>
                  </a:rPr>
                  <a:t>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sz="2400" b="0" i="1" smtClean="0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altLang="en-US" sz="2400" b="0" i="1" smtClean="0">
                            <a:latin typeface="Cambria Math"/>
                          </a:rPr>
                          <m:t>𝑜</m:t>
                        </m:r>
                      </m:sub>
                    </m:sSub>
                  </m:oMath>
                </a14:m>
                <a:r>
                  <a:rPr lang="en-US" altLang="en-US" sz="2400" dirty="0" smtClean="0">
                    <a:latin typeface="Arial" charset="0"/>
                  </a:rPr>
                  <a:t>) and </a:t>
                </a:r>
                <a14:m>
                  <m:oMath xmlns:m="http://schemas.openxmlformats.org/officeDocument/2006/math">
                    <m:r>
                      <a:rPr lang="en-US" altLang="en-US" sz="2400" i="1" dirty="0" smtClean="0">
                        <a:latin typeface="Cambria Math"/>
                      </a:rPr>
                      <m:t>𝑇</m:t>
                    </m:r>
                  </m:oMath>
                </a14:m>
                <a:r>
                  <a:rPr lang="en-US" altLang="en-US" sz="2400" dirty="0" smtClean="0">
                    <a:latin typeface="Arial" charset="0"/>
                  </a:rPr>
                  <a:t>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sz="2400" b="0" i="1" smtClean="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altLang="en-US" sz="2400" i="1">
                            <a:latin typeface="Cambria Math"/>
                          </a:rPr>
                          <m:t>𝑜</m:t>
                        </m:r>
                      </m:sub>
                    </m:sSub>
                  </m:oMath>
                </a14:m>
                <a:r>
                  <a:rPr lang="en-US" altLang="en-US" sz="2400" dirty="0" smtClean="0">
                    <a:latin typeface="Arial" charset="0"/>
                  </a:rPr>
                  <a:t>)</a:t>
                </a:r>
              </a:p>
              <a:p>
                <a:pPr marL="457200" indent="-457200" eaLnBrk="1" hangingPunct="1"/>
                <a:r>
                  <a:rPr lang="en-US" altLang="en-US" sz="2400" dirty="0" smtClean="0">
                    <a:latin typeface="Arial" charset="0"/>
                  </a:rPr>
                  <a:t>Now we find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sz="2400" i="1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altLang="en-US" sz="2400" i="1">
                            <a:latin typeface="Cambria Math"/>
                          </a:rPr>
                          <m:t>𝑜</m:t>
                        </m:r>
                      </m:sub>
                    </m:sSub>
                  </m:oMath>
                </a14:m>
                <a:r>
                  <a:rPr lang="en-US" altLang="en-US" sz="2400" dirty="0" smtClean="0">
                    <a:latin typeface="Arial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sz="2400" i="1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altLang="en-US" sz="2400" i="1">
                            <a:latin typeface="Cambria Math"/>
                          </a:rPr>
                          <m:t>𝑜</m:t>
                        </m:r>
                      </m:sub>
                    </m:sSub>
                  </m:oMath>
                </a14:m>
                <a:r>
                  <a:rPr lang="en-US" altLang="en-US" sz="2400" dirty="0" smtClean="0">
                    <a:latin typeface="Arial" charset="0"/>
                  </a:rPr>
                  <a:t> for </a:t>
                </a:r>
                <a:r>
                  <a:rPr lang="en-US" altLang="en-US" sz="2400" b="1" dirty="0" smtClean="0">
                    <a:latin typeface="Arial" charset="0"/>
                  </a:rPr>
                  <a:t>max. </a:t>
                </a:r>
                <a:r>
                  <a:rPr lang="en-US" altLang="en-US" sz="2400" b="1" dirty="0" err="1" smtClean="0">
                    <a:latin typeface="Arial" charset="0"/>
                  </a:rPr>
                  <a:t>prod</a:t>
                </a:r>
                <a:r>
                  <a:rPr lang="en-US" altLang="en-US" sz="2400" b="1" baseline="30000" dirty="0" err="1" smtClean="0">
                    <a:latin typeface="Arial" charset="0"/>
                  </a:rPr>
                  <a:t>on</a:t>
                </a:r>
                <a:r>
                  <a:rPr lang="en-US" altLang="en-US" sz="2400" b="1" dirty="0" smtClean="0">
                    <a:latin typeface="Arial" charset="0"/>
                  </a:rPr>
                  <a:t>,</a:t>
                </a:r>
                <a:r>
                  <a:rPr lang="en-US" altLang="en-US" sz="2400" dirty="0" smtClean="0">
                    <a:latin typeface="Arial" charset="0"/>
                  </a:rPr>
                  <a:t> i.e. min.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sz="2400" b="0" i="1" smtClean="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altLang="en-US" sz="2400" i="1">
                            <a:latin typeface="Cambria Math"/>
                          </a:rPr>
                          <m:t>𝑝</m:t>
                        </m:r>
                      </m:sub>
                    </m:sSub>
                  </m:oMath>
                </a14:m>
                <a:endParaRPr lang="en-US" altLang="en-US" sz="2400" dirty="0" smtClean="0">
                  <a:latin typeface="Arial" charset="0"/>
                </a:endParaRPr>
              </a:p>
              <a:p>
                <a:pPr marL="457200" indent="-457200" eaLnBrk="1" hangingPunct="1"/>
                <a:r>
                  <a:rPr lang="en-US" altLang="en-US" sz="2400" dirty="0" smtClean="0">
                    <a:latin typeface="Arial" charset="0"/>
                  </a:rPr>
                  <a:t>We </a:t>
                </a:r>
                <a:r>
                  <a:rPr lang="en-US" altLang="en-US" sz="2400" dirty="0" smtClean="0">
                    <a:latin typeface="Arial" charset="0"/>
                  </a:rPr>
                  <a:t>differentiate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sz="2400" b="0" i="1" smtClean="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altLang="en-US" sz="2400" i="1">
                            <a:latin typeface="Cambria Math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altLang="en-US" sz="2400" i="1" dirty="0" smtClean="0">
                    <a:latin typeface="Arial" charset="0"/>
                  </a:rPr>
                  <a:t> </a:t>
                </a:r>
                <a:r>
                  <a:rPr lang="en-US" altLang="en-US" sz="2400" dirty="0" smtClean="0">
                    <a:latin typeface="Arial" charset="0"/>
                  </a:rPr>
                  <a:t>with respect to </a:t>
                </a:r>
                <a14:m>
                  <m:oMath xmlns:m="http://schemas.openxmlformats.org/officeDocument/2006/math">
                    <m:r>
                      <a:rPr lang="en-US" altLang="en-US" sz="2400" i="1" dirty="0" smtClean="0">
                        <a:latin typeface="Cambria Math"/>
                      </a:rPr>
                      <m:t>𝑉</m:t>
                    </m:r>
                  </m:oMath>
                </a14:m>
                <a:r>
                  <a:rPr lang="en-US" altLang="en-US" sz="2400" i="1" dirty="0" smtClean="0">
                    <a:latin typeface="Arial" charset="0"/>
                  </a:rPr>
                  <a:t> </a:t>
                </a:r>
                <a:r>
                  <a:rPr lang="en-US" altLang="en-US" sz="2400" dirty="0" smtClean="0">
                    <a:latin typeface="Arial" charset="0"/>
                  </a:rPr>
                  <a:t>and set it to zero,</a:t>
                </a:r>
              </a:p>
              <a:p>
                <a:pPr marL="457200" indent="-457200" eaLnBrk="1" hangingPunct="1"/>
                <a:endParaRPr lang="en-US" altLang="en-US" sz="2400" dirty="0" smtClean="0">
                  <a:latin typeface="Arial" charset="0"/>
                </a:endParaRPr>
              </a:p>
              <a:p>
                <a:pPr marL="457200" indent="-457200" eaLnBrk="1" hangingPunct="1"/>
                <a:endParaRPr lang="en-US" altLang="en-US" sz="2400" dirty="0" smtClean="0">
                  <a:latin typeface="Arial" charset="0"/>
                </a:endParaRPr>
              </a:p>
              <a:p>
                <a:pPr marL="0" indent="0" eaLnBrk="1" hangingPunct="1">
                  <a:buNone/>
                </a:pPr>
                <a:r>
                  <a:rPr lang="en-US" altLang="en-US" sz="2400" dirty="0" smtClean="0">
                    <a:latin typeface="Arial" charset="0"/>
                    <a:sym typeface="Symbol"/>
                  </a:rPr>
                  <a:t>      </a:t>
                </a:r>
                <a:endParaRPr lang="en-US" altLang="en-US" sz="2400" dirty="0" smtClean="0">
                  <a:latin typeface="Arial" charset="0"/>
                </a:endParaRPr>
              </a:p>
            </p:txBody>
          </p:sp>
        </mc:Choice>
        <mc:Fallback>
          <p:sp>
            <p:nvSpPr>
              <p:cNvPr id="77209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612775" y="1600200"/>
                <a:ext cx="8153400" cy="4953000"/>
              </a:xfrm>
              <a:blipFill rotWithShape="1">
                <a:blip r:embed="rId4"/>
                <a:stretch>
                  <a:fillRect l="-1197" t="-8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9417435"/>
              </p:ext>
            </p:extLst>
          </p:nvPr>
        </p:nvGraphicFramePr>
        <p:xfrm>
          <a:off x="3886200" y="3481387"/>
          <a:ext cx="976313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2" name="Equation" r:id="rId5" imgW="520700" imgH="419100" progId="Equation.3">
                  <p:embed/>
                </p:oleObj>
              </mc:Choice>
              <mc:Fallback>
                <p:oleObj name="Equation" r:id="rId5" imgW="520700" imgH="4191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3481387"/>
                        <a:ext cx="976313" cy="785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129050"/>
              </p:ext>
            </p:extLst>
          </p:nvPr>
        </p:nvGraphicFramePr>
        <p:xfrm>
          <a:off x="1905000" y="4267200"/>
          <a:ext cx="2881313" cy="1285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3" name="Equation" r:id="rId7" imgW="1536700" imgH="685800" progId="Equation.3">
                  <p:embed/>
                </p:oleObj>
              </mc:Choice>
              <mc:Fallback>
                <p:oleObj name="Equation" r:id="rId7" imgW="1536700" imgH="685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4267200"/>
                        <a:ext cx="2881313" cy="1285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2487927"/>
              </p:ext>
            </p:extLst>
          </p:nvPr>
        </p:nvGraphicFramePr>
        <p:xfrm>
          <a:off x="1914525" y="5867400"/>
          <a:ext cx="2428875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4" name="Equation" r:id="rId9" imgW="1295400" imgH="431800" progId="Equation.3">
                  <p:embed/>
                </p:oleObj>
              </mc:Choice>
              <mc:Fallback>
                <p:oleObj name="Equation" r:id="rId9" imgW="1295400" imgH="431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4525" y="5867400"/>
                        <a:ext cx="2428875" cy="809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8F0B3E4-C450-45D3-80D5-E92132255649}" type="slidenum">
              <a:rPr lang="en-US" altLang="zh-CN" smtClean="0"/>
              <a:pPr>
                <a:defRPr/>
              </a:pPr>
              <a:t>13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57094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CN" sz="4000" b="1" dirty="0" smtClean="0">
                <a:ea typeface="SimSun" pitchFamily="2" charset="-122"/>
              </a:rPr>
              <a:t>Machining Economics</a:t>
            </a:r>
            <a:endParaRPr lang="en-AU" altLang="en-US" sz="4000" b="1" dirty="0" smtClean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76195" name="Rectangle 3"/>
              <p:cNvSpPr>
                <a:spLocks noGrp="1"/>
              </p:cNvSpPr>
              <p:nvPr>
                <p:ph type="body" idx="4294967295"/>
              </p:nvPr>
            </p:nvSpPr>
            <p:spPr>
              <a:xfrm>
                <a:off x="612775" y="1600200"/>
                <a:ext cx="8153400" cy="4953000"/>
              </a:xfrm>
            </p:spPr>
            <p:txBody>
              <a:bodyPr/>
              <a:lstStyle/>
              <a:p>
                <a:pPr marL="457200" indent="-457200" eaLnBrk="1" hangingPunct="1">
                  <a:buNone/>
                </a:pPr>
                <a:r>
                  <a:rPr lang="en-US" altLang="en-US" sz="2400" b="1" dirty="0" smtClean="0">
                    <a:latin typeface="Arial" charset="0"/>
                  </a:rPr>
                  <a:t>Cont. Minimizing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4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sz="2400" b="1" i="1">
                            <a:latin typeface="Cambria Math"/>
                          </a:rPr>
                          <m:t>𝑪</m:t>
                        </m:r>
                      </m:e>
                      <m:sub>
                        <m:r>
                          <a:rPr lang="en-US" altLang="en-US" sz="2400" b="1" i="1">
                            <a:latin typeface="Cambria Math"/>
                          </a:rPr>
                          <m:t>𝒑</m:t>
                        </m:r>
                      </m:sub>
                    </m:sSub>
                  </m:oMath>
                </a14:m>
                <a:r>
                  <a:rPr lang="en-US" altLang="en-US" sz="2400" b="1" dirty="0" smtClean="0">
                    <a:latin typeface="Arial" charset="0"/>
                  </a:rPr>
                  <a:t> per Piece</a:t>
                </a:r>
                <a:endParaRPr lang="en-US" altLang="en-US" sz="2400" b="1" dirty="0" smtClean="0">
                  <a:latin typeface="Arial" charset="0"/>
                </a:endParaRPr>
              </a:p>
              <a:p>
                <a:pPr marL="457200" indent="-457200" eaLnBrk="1" hangingPunct="1"/>
                <a:r>
                  <a:rPr lang="en-US" altLang="en-US" sz="2400" dirty="0" smtClean="0">
                    <a:latin typeface="Arial" charset="0"/>
                  </a:rPr>
                  <a:t>Qualitative plot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sz="2400" i="1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altLang="en-US" sz="2400" i="1">
                            <a:latin typeface="Cambria Math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altLang="en-US" sz="2400" dirty="0" smtClean="0">
                    <a:latin typeface="Arial" charset="0"/>
                  </a:rPr>
                  <a:t>/piece</a:t>
                </a:r>
              </a:p>
              <a:p>
                <a:pPr marL="777875" lvl="1" indent="-457200" eaLnBrk="1" hangingPunct="1"/>
                <a:r>
                  <a:rPr lang="en-US" altLang="en-US" sz="2100" dirty="0" smtClean="0">
                    <a:latin typeface="Arial" charset="0"/>
                  </a:rPr>
                  <a:t>Note,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1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sz="2100" i="1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altLang="en-US" sz="2100" i="1">
                            <a:latin typeface="Cambria Math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altLang="en-US" sz="2100" dirty="0" smtClean="0">
                    <a:latin typeface="Arial" charset="0"/>
                  </a:rPr>
                  <a:t> also depends on req. </a:t>
                </a:r>
                <a:br>
                  <a:rPr lang="en-US" altLang="en-US" sz="2100" dirty="0" smtClean="0">
                    <a:latin typeface="Arial" charset="0"/>
                  </a:rPr>
                </a:br>
                <a:r>
                  <a:rPr lang="en-US" altLang="en-US" sz="2100" dirty="0" smtClean="0">
                    <a:latin typeface="Arial" charset="0"/>
                  </a:rPr>
                  <a:t>surface finish:</a:t>
                </a:r>
                <a:br>
                  <a:rPr lang="en-US" altLang="en-US" sz="2100" dirty="0" smtClean="0">
                    <a:latin typeface="Arial" charset="0"/>
                  </a:rPr>
                </a:br>
                <a:r>
                  <a:rPr lang="en-US" altLang="en-US" sz="2100" dirty="0" smtClean="0">
                    <a:latin typeface="Arial" charset="0"/>
                  </a:rPr>
                  <a:t>better S.F. </a:t>
                </a:r>
                <a:r>
                  <a:rPr lang="en-US" altLang="en-US" sz="2400" dirty="0" smtClean="0">
                    <a:latin typeface="Arial" charset="0"/>
                    <a:sym typeface="Symbol"/>
                  </a:rPr>
                  <a:t> higher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1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sz="2100" i="1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altLang="en-US" sz="2100" i="1">
                            <a:latin typeface="Cambria Math"/>
                          </a:rPr>
                          <m:t>𝑝</m:t>
                        </m:r>
                      </m:sub>
                    </m:sSub>
                  </m:oMath>
                </a14:m>
                <a:endParaRPr lang="en-US" altLang="en-US" sz="2100" dirty="0" smtClean="0">
                  <a:latin typeface="Arial" charset="0"/>
                </a:endParaRPr>
              </a:p>
              <a:p>
                <a:pPr marL="777875" lvl="1" indent="-457200" eaLnBrk="1" hangingPunct="1"/>
                <a:r>
                  <a:rPr lang="en-US" altLang="en-US" sz="2100" dirty="0" smtClean="0">
                    <a:latin typeface="Arial" charset="0"/>
                  </a:rPr>
                  <a:t>Note,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100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sz="2100" b="1" i="1" smtClean="0">
                            <a:latin typeface="Cambria Math"/>
                          </a:rPr>
                          <m:t>𝑽</m:t>
                        </m:r>
                      </m:e>
                      <m:sub>
                        <m:r>
                          <a:rPr lang="en-US" altLang="en-US" sz="2100" b="1" i="1" smtClean="0">
                            <a:latin typeface="Cambria Math"/>
                          </a:rPr>
                          <m:t>𝒐</m:t>
                        </m:r>
                      </m:sub>
                    </m:sSub>
                    <m:r>
                      <a:rPr lang="en-US" altLang="en-US" sz="2100" b="1" i="1" smtClean="0">
                        <a:latin typeface="Cambria Math"/>
                      </a:rPr>
                      <m:t>=</m:t>
                    </m:r>
                    <m:r>
                      <a:rPr lang="en-US" altLang="en-US" sz="2100" b="1" i="1" smtClean="0">
                        <a:latin typeface="Cambria Math"/>
                      </a:rPr>
                      <m:t>𝑽</m:t>
                    </m:r>
                    <m:r>
                      <a:rPr lang="en-US" altLang="en-US" sz="2100" b="1" i="1" smtClean="0">
                        <a:latin typeface="Cambria Math"/>
                      </a:rPr>
                      <m:t> </m:t>
                    </m:r>
                    <m:r>
                      <a:rPr lang="en-US" altLang="en-US" sz="2100" b="1" i="1" smtClean="0">
                        <a:latin typeface="Cambria Math"/>
                      </a:rPr>
                      <m:t>@</m:t>
                    </m:r>
                    <m:sSub>
                      <m:sSubPr>
                        <m:ctrlPr>
                          <a:rPr lang="en-US" altLang="en-US" sz="21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sz="2100" b="1" i="1">
                            <a:latin typeface="Cambria Math"/>
                          </a:rPr>
                          <m:t>𝑪</m:t>
                        </m:r>
                      </m:e>
                      <m:sub>
                        <m:r>
                          <a:rPr lang="en-US" altLang="en-US" sz="2100" b="1" i="1">
                            <a:latin typeface="Cambria Math"/>
                          </a:rPr>
                          <m:t>𝒑</m:t>
                        </m:r>
                        <m:r>
                          <a:rPr lang="en-US" altLang="en-US" sz="2100" b="1" i="1">
                            <a:latin typeface="Cambria Math"/>
                          </a:rPr>
                          <m:t>,</m:t>
                        </m:r>
                        <m:r>
                          <a:rPr lang="en-US" altLang="en-US" sz="2100" b="1" i="1">
                            <a:latin typeface="Cambria Math"/>
                          </a:rPr>
                          <m:t>𝒎𝒊𝒏</m:t>
                        </m:r>
                      </m:sub>
                    </m:sSub>
                  </m:oMath>
                </a14:m>
                <a:endParaRPr lang="en-US" altLang="en-US" sz="2100" b="1" dirty="0" smtClean="0">
                  <a:latin typeface="Arial" charset="0"/>
                </a:endParaRPr>
              </a:p>
              <a:p>
                <a:pPr marL="457200" indent="-457200" eaLnBrk="1" hangingPunct="1"/>
                <a:endParaRPr lang="en-US" altLang="en-US" sz="2400" dirty="0" smtClean="0">
                  <a:latin typeface="Arial" charset="0"/>
                </a:endParaRPr>
              </a:p>
              <a:p>
                <a:pPr marL="457200" indent="-457200" eaLnBrk="1" hangingPunct="1"/>
                <a:r>
                  <a:rPr lang="en-US" altLang="en-US" sz="2400" dirty="0">
                    <a:latin typeface="Arial" charset="0"/>
                  </a:rPr>
                  <a:t>Qualitative plot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sz="2400" b="0" i="1" smtClean="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altLang="en-US" sz="2400" i="1">
                            <a:latin typeface="Cambria Math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altLang="en-US" sz="2400" dirty="0">
                    <a:latin typeface="Arial" charset="0"/>
                  </a:rPr>
                  <a:t>/</a:t>
                </a:r>
                <a:r>
                  <a:rPr lang="en-US" altLang="en-US" sz="2400" dirty="0" smtClean="0">
                    <a:latin typeface="Arial" charset="0"/>
                  </a:rPr>
                  <a:t>piece</a:t>
                </a:r>
                <a:br>
                  <a:rPr lang="en-US" altLang="en-US" sz="2400" dirty="0" smtClean="0">
                    <a:latin typeface="Arial" charset="0"/>
                  </a:rPr>
                </a:br>
                <a:r>
                  <a:rPr lang="en-US" altLang="en-US" sz="2400" dirty="0" smtClean="0">
                    <a:latin typeface="Arial" charset="0"/>
                  </a:rPr>
                  <a:t>(i.e. production rate)</a:t>
                </a:r>
              </a:p>
              <a:p>
                <a:pPr marL="777875" lvl="1" indent="-457200" eaLnBrk="1" hangingPunct="1"/>
                <a:r>
                  <a:rPr lang="en-US" altLang="en-US" sz="2100" dirty="0">
                    <a:latin typeface="Arial" charset="0"/>
                  </a:rPr>
                  <a:t>Note,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1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sz="2100" b="1" i="1">
                            <a:latin typeface="Cambria Math"/>
                          </a:rPr>
                          <m:t>𝑽</m:t>
                        </m:r>
                      </m:e>
                      <m:sub>
                        <m:r>
                          <a:rPr lang="en-US" altLang="en-US" sz="2100" b="1" i="1">
                            <a:latin typeface="Cambria Math"/>
                          </a:rPr>
                          <m:t>𝒐</m:t>
                        </m:r>
                      </m:sub>
                    </m:sSub>
                    <m:r>
                      <a:rPr lang="en-US" altLang="en-US" sz="2100" b="1" i="1">
                        <a:latin typeface="Cambria Math"/>
                      </a:rPr>
                      <m:t>=</m:t>
                    </m:r>
                    <m:r>
                      <a:rPr lang="en-US" altLang="en-US" sz="2100" b="1" i="1">
                        <a:latin typeface="Cambria Math"/>
                      </a:rPr>
                      <m:t>𝑽</m:t>
                    </m:r>
                    <m:r>
                      <a:rPr lang="en-US" altLang="en-US" sz="2100" b="1" i="1">
                        <a:latin typeface="Cambria Math"/>
                      </a:rPr>
                      <m:t> </m:t>
                    </m:r>
                    <m:r>
                      <a:rPr lang="en-US" altLang="en-US" sz="2100" b="1" i="1">
                        <a:latin typeface="Cambria Math"/>
                      </a:rPr>
                      <m:t>@</m:t>
                    </m:r>
                    <m:sSub>
                      <m:sSubPr>
                        <m:ctrlPr>
                          <a:rPr lang="en-US" altLang="en-US" sz="21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sz="2100" b="1" i="1" smtClean="0">
                            <a:latin typeface="Cambria Math"/>
                          </a:rPr>
                          <m:t>𝑻</m:t>
                        </m:r>
                      </m:e>
                      <m:sub>
                        <m:r>
                          <a:rPr lang="en-US" altLang="en-US" sz="2100" b="1" i="1">
                            <a:latin typeface="Cambria Math"/>
                          </a:rPr>
                          <m:t>𝒑</m:t>
                        </m:r>
                        <m:r>
                          <a:rPr lang="en-US" altLang="en-US" sz="2100" b="1" i="1">
                            <a:latin typeface="Cambria Math"/>
                          </a:rPr>
                          <m:t>,</m:t>
                        </m:r>
                        <m:r>
                          <a:rPr lang="en-US" altLang="en-US" sz="2100" b="1" i="1">
                            <a:latin typeface="Cambria Math"/>
                          </a:rPr>
                          <m:t>𝒎𝒊𝒏</m:t>
                        </m:r>
                      </m:sub>
                    </m:sSub>
                  </m:oMath>
                </a14:m>
                <a:endParaRPr lang="en-US" altLang="en-US" sz="2100" b="1" dirty="0" smtClean="0">
                  <a:latin typeface="Arial" charset="0"/>
                </a:endParaRPr>
              </a:p>
              <a:p>
                <a:pPr marL="777875" lvl="1" indent="-457200" eaLnBrk="1" hangingPunct="1"/>
                <a:r>
                  <a:rPr lang="en-US" altLang="en-US" sz="2100" dirty="0" smtClean="0">
                    <a:latin typeface="Arial" charset="0"/>
                  </a:rPr>
                  <a:t>Range bet. Two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1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sz="2100" i="1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altLang="en-US" sz="2100" i="1">
                            <a:latin typeface="Cambria Math"/>
                          </a:rPr>
                          <m:t>𝑜</m:t>
                        </m:r>
                      </m:sub>
                    </m:sSub>
                  </m:oMath>
                </a14:m>
                <a:r>
                  <a:rPr lang="en-US" altLang="en-US" sz="2100" dirty="0" smtClean="0">
                    <a:latin typeface="Arial" charset="0"/>
                  </a:rPr>
                  <a:t>’s is:</a:t>
                </a:r>
                <a:br>
                  <a:rPr lang="en-US" altLang="en-US" sz="2100" dirty="0" smtClean="0">
                    <a:latin typeface="Arial" charset="0"/>
                  </a:rPr>
                </a:br>
                <a:r>
                  <a:rPr lang="en-US" altLang="en-US" sz="2000" dirty="0" smtClean="0">
                    <a:latin typeface="Arial" charset="0"/>
                  </a:rPr>
                  <a:t>“high-efficiency machining range”</a:t>
                </a:r>
                <a:endParaRPr lang="en-US" altLang="en-US" sz="2000" dirty="0">
                  <a:latin typeface="Arial" charset="0"/>
                </a:endParaRPr>
              </a:p>
              <a:p>
                <a:pPr marL="777875" lvl="1" indent="-457200" eaLnBrk="1" hangingPunct="1"/>
                <a:endParaRPr lang="en-US" altLang="en-US" sz="2100" dirty="0">
                  <a:latin typeface="Arial" charset="0"/>
                </a:endParaRPr>
              </a:p>
            </p:txBody>
          </p:sp>
        </mc:Choice>
        <mc:Fallback>
          <p:sp>
            <p:nvSpPr>
              <p:cNvPr id="77619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612775" y="1600200"/>
                <a:ext cx="8153400" cy="4953000"/>
              </a:xfrm>
              <a:blipFill rotWithShape="1">
                <a:blip r:embed="rId3"/>
                <a:stretch>
                  <a:fillRect l="-1197" t="-985" b="-18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8439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566330"/>
            <a:ext cx="3886201" cy="52916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8F0B3E4-C450-45D3-80D5-E92132255649}" type="slidenum">
              <a:rPr lang="en-US" altLang="zh-CN" smtClean="0"/>
              <a:pPr>
                <a:defRPr/>
              </a:pPr>
              <a:t>14</a:t>
            </a:fld>
            <a:endParaRPr lang="en-US" altLang="zh-CN" dirty="0"/>
          </a:p>
        </p:txBody>
      </p:sp>
      <p:sp>
        <p:nvSpPr>
          <p:cNvPr id="4" name="Oval 3"/>
          <p:cNvSpPr/>
          <p:nvPr/>
        </p:nvSpPr>
        <p:spPr>
          <a:xfrm>
            <a:off x="7239000" y="3962400"/>
            <a:ext cx="1905000" cy="457200"/>
          </a:xfrm>
          <a:prstGeom prst="ellipse">
            <a:avLst/>
          </a:prstGeom>
          <a:solidFill>
            <a:srgbClr val="FFFF0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CN" sz="4000" b="1" dirty="0" smtClean="0">
                <a:ea typeface="SimSun" pitchFamily="2" charset="-122"/>
              </a:rPr>
              <a:t>Machining Economics</a:t>
            </a:r>
            <a:endParaRPr lang="en-AU" altLang="en-US" sz="4000" b="1" dirty="0" smtClean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76195" name="Rectangle 3"/>
              <p:cNvSpPr>
                <a:spLocks noGrp="1"/>
              </p:cNvSpPr>
              <p:nvPr>
                <p:ph type="body" idx="4294967295"/>
              </p:nvPr>
            </p:nvSpPr>
            <p:spPr>
              <a:xfrm>
                <a:off x="612774" y="1600200"/>
                <a:ext cx="8455025" cy="4953000"/>
              </a:xfrm>
            </p:spPr>
            <p:txBody>
              <a:bodyPr/>
              <a:lstStyle/>
              <a:p>
                <a:pPr marL="457200" indent="-457200" eaLnBrk="1" hangingPunct="1">
                  <a:buNone/>
                </a:pPr>
                <a:r>
                  <a:rPr lang="en-US" altLang="en-US" sz="2400" b="1" dirty="0">
                    <a:latin typeface="Arial" charset="0"/>
                  </a:rPr>
                  <a:t>Cont. Minimizing Machining Cost per Piece</a:t>
                </a:r>
                <a:endParaRPr lang="en-US" altLang="en-US" sz="2400" dirty="0">
                  <a:latin typeface="Arial" charset="0"/>
                </a:endParaRPr>
              </a:p>
              <a:p>
                <a:pPr marL="457200" indent="-457200" eaLnBrk="1" hangingPunct="1"/>
                <a:r>
                  <a:rPr lang="en-US" altLang="en-US" sz="2400" dirty="0" smtClean="0">
                    <a:latin typeface="Arial" charset="0"/>
                  </a:rPr>
                  <a:t>Final notes</a:t>
                </a:r>
              </a:p>
              <a:p>
                <a:pPr marL="777875" lvl="1" indent="-457200" eaLnBrk="1" hangingPunct="1"/>
                <a:r>
                  <a:rPr lang="en-US" altLang="en-US" sz="2100" dirty="0" smtClean="0">
                    <a:latin typeface="Arial" charset="0"/>
                  </a:rPr>
                  <a:t>Important to have accurate data, since small changes in </a:t>
                </a:r>
                <a14:m>
                  <m:oMath xmlns:m="http://schemas.openxmlformats.org/officeDocument/2006/math">
                    <m:r>
                      <a:rPr lang="en-US" altLang="en-US" sz="2100" i="1" dirty="0" smtClean="0">
                        <a:latin typeface="Cambria Math"/>
                      </a:rPr>
                      <m:t>𝑉</m:t>
                    </m:r>
                  </m:oMath>
                </a14:m>
                <a:r>
                  <a:rPr lang="en-US" altLang="en-US" sz="2100" dirty="0" smtClean="0">
                    <a:latin typeface="Arial" charset="0"/>
                  </a:rPr>
                  <a:t> greatly affect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1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sz="2100" b="0" i="1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altLang="en-US" sz="2100" b="0" i="1">
                            <a:latin typeface="Cambria Math"/>
                          </a:rPr>
                          <m:t>𝑝</m:t>
                        </m:r>
                        <m:r>
                          <a:rPr lang="en-US" altLang="en-US" sz="2100" b="0" i="1">
                            <a:latin typeface="Cambria Math"/>
                          </a:rPr>
                          <m:t>,</m:t>
                        </m:r>
                        <m:r>
                          <a:rPr lang="en-US" altLang="en-US" sz="2100" b="0" i="1">
                            <a:latin typeface="Cambria Math"/>
                          </a:rPr>
                          <m:t>𝑚𝑖𝑛</m:t>
                        </m:r>
                      </m:sub>
                    </m:sSub>
                  </m:oMath>
                </a14:m>
                <a:r>
                  <a:rPr lang="en-US" altLang="en-US" sz="2100" dirty="0" smtClean="0">
                    <a:latin typeface="Arial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1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sz="2100" b="0" i="1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altLang="en-US" sz="2100" b="0" i="1">
                            <a:latin typeface="Cambria Math"/>
                          </a:rPr>
                          <m:t>𝑝</m:t>
                        </m:r>
                        <m:r>
                          <a:rPr lang="en-US" altLang="en-US" sz="2100" b="0" i="1">
                            <a:latin typeface="Cambria Math"/>
                          </a:rPr>
                          <m:t>,</m:t>
                        </m:r>
                        <m:r>
                          <a:rPr lang="en-US" altLang="en-US" sz="2100" b="0" i="1">
                            <a:latin typeface="Cambria Math"/>
                          </a:rPr>
                          <m:t>𝑚𝑖𝑛</m:t>
                        </m:r>
                      </m:sub>
                    </m:sSub>
                  </m:oMath>
                </a14:m>
                <a:r>
                  <a:rPr lang="en-US" altLang="en-US" sz="2100" dirty="0" smtClean="0">
                    <a:latin typeface="Arial" charset="0"/>
                  </a:rPr>
                  <a:t> (see last slide)</a:t>
                </a:r>
              </a:p>
              <a:p>
                <a:pPr marL="777875" lvl="1" indent="-457200" eaLnBrk="1" hangingPunct="1"/>
                <a:r>
                  <a:rPr lang="en-US" altLang="en-US" sz="2100" dirty="0" smtClean="0">
                    <a:latin typeface="Arial" charset="0"/>
                  </a:rPr>
                  <a:t>Previous analysis can be done for all manufacturing processes:</a:t>
                </a:r>
              </a:p>
              <a:p>
                <a:pPr marL="1052512" lvl="2" indent="-457200" eaLnBrk="1" hangingPunct="1"/>
                <a:r>
                  <a:rPr lang="en-US" altLang="en-US" sz="1800" dirty="0" smtClean="0">
                    <a:latin typeface="Arial" charset="0"/>
                  </a:rPr>
                  <a:t>E.g. Cost/part in sand casting uses </a:t>
                </a:r>
              </a:p>
              <a:p>
                <a:pPr marL="1052512" lvl="2" indent="-457200" eaLnBrk="1" hangingPunct="1"/>
                <a:r>
                  <a:rPr lang="en-US" altLang="en-US" sz="1800" dirty="0" smtClean="0">
                    <a:latin typeface="Arial" charset="0"/>
                  </a:rPr>
                  <a:t>E.g. Cost/part </a:t>
                </a:r>
                <a:r>
                  <a:rPr lang="en-US" altLang="en-US" sz="1800" dirty="0">
                    <a:latin typeface="Arial" charset="0"/>
                  </a:rPr>
                  <a:t>in </a:t>
                </a:r>
                <a:r>
                  <a:rPr lang="en-US" altLang="en-US" sz="1800" dirty="0" smtClean="0">
                    <a:latin typeface="Arial" charset="0"/>
                  </a:rPr>
                  <a:t>powder metallurgy, etc.</a:t>
                </a:r>
              </a:p>
            </p:txBody>
          </p:sp>
        </mc:Choice>
        <mc:Fallback>
          <p:sp>
            <p:nvSpPr>
              <p:cNvPr id="77619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612774" y="1600200"/>
                <a:ext cx="8455025" cy="4953000"/>
              </a:xfrm>
              <a:blipFill rotWithShape="1">
                <a:blip r:embed="rId3"/>
                <a:stretch>
                  <a:fillRect l="-1154" t="-862" r="-5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8F0B3E4-C450-45D3-80D5-E92132255649}" type="slidenum">
              <a:rPr lang="en-US" altLang="zh-CN" smtClean="0"/>
              <a:pPr>
                <a:defRPr/>
              </a:pPr>
              <a:t>15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57887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SimSun" pitchFamily="2" charset="-122"/>
              </a:rPr>
              <a:t>Chapter Outline</a:t>
            </a:r>
            <a:endParaRPr lang="en-AU" altLang="en-US" smtClean="0"/>
          </a:p>
        </p:txBody>
      </p:sp>
      <p:sp>
        <p:nvSpPr>
          <p:cNvPr id="1126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552450" indent="-552450" eaLnBrk="1" hangingPunct="1"/>
            <a:r>
              <a:rPr lang="en-US" altLang="zh-CN" sz="2400" b="1" i="1" dirty="0" smtClean="0">
                <a:latin typeface="Arial" charset="0"/>
                <a:ea typeface="SimSun" pitchFamily="2" charset="-122"/>
                <a:hlinkClick r:id="rId3" action="ppaction://hlinksldjump"/>
              </a:rPr>
              <a:t>Introduction</a:t>
            </a:r>
            <a:endParaRPr lang="en-US" altLang="zh-CN" sz="2400" b="1" i="1" dirty="0" smtClean="0">
              <a:latin typeface="Arial" charset="0"/>
              <a:ea typeface="SimSun" pitchFamily="2" charset="-122"/>
            </a:endParaRPr>
          </a:p>
          <a:p>
            <a:pPr marL="552450" indent="-552450" eaLnBrk="1" hangingPunct="1"/>
            <a:r>
              <a:rPr lang="en-US" altLang="zh-CN" sz="2400" b="1" i="1" dirty="0" smtClean="0">
                <a:latin typeface="Arial" charset="0"/>
                <a:ea typeface="SimSun" pitchFamily="2" charset="-122"/>
                <a:hlinkClick r:id="rId4" action="ppaction://hlinksldjump"/>
              </a:rPr>
              <a:t>Machining Centers</a:t>
            </a:r>
            <a:endParaRPr lang="en-US" altLang="zh-CN" sz="2400" b="1" i="1" dirty="0" smtClean="0">
              <a:latin typeface="Arial" charset="0"/>
              <a:ea typeface="SimSun" pitchFamily="2" charset="-122"/>
            </a:endParaRPr>
          </a:p>
          <a:p>
            <a:pPr marL="552450" indent="-552450" eaLnBrk="1" hangingPunct="1"/>
            <a:r>
              <a:rPr lang="en-US" altLang="zh-CN" sz="2400" b="1" i="1" dirty="0" smtClean="0">
                <a:latin typeface="Arial" charset="0"/>
                <a:ea typeface="SimSun" pitchFamily="2" charset="-122"/>
                <a:hlinkClick r:id="" action="ppaction://noaction"/>
              </a:rPr>
              <a:t>Machine-tool Structures</a:t>
            </a:r>
            <a:endParaRPr lang="en-US" altLang="zh-CN" sz="2400" b="1" i="1" dirty="0" smtClean="0">
              <a:latin typeface="Arial" charset="0"/>
              <a:ea typeface="SimSun" pitchFamily="2" charset="-122"/>
            </a:endParaRPr>
          </a:p>
          <a:p>
            <a:pPr marL="552450" indent="-552450" eaLnBrk="1" hangingPunct="1"/>
            <a:r>
              <a:rPr lang="en-US" altLang="zh-CN" sz="2400" b="1" i="1" dirty="0" smtClean="0">
                <a:latin typeface="Arial" charset="0"/>
                <a:ea typeface="SimSun" pitchFamily="2" charset="-122"/>
                <a:hlinkClick r:id="" action="ppaction://noaction"/>
              </a:rPr>
              <a:t>Vibration and Chatter in Machining Operations</a:t>
            </a:r>
            <a:endParaRPr lang="en-US" altLang="zh-CN" sz="2400" b="1" i="1" dirty="0" smtClean="0">
              <a:latin typeface="Arial" charset="0"/>
              <a:ea typeface="SimSun" pitchFamily="2" charset="-122"/>
            </a:endParaRPr>
          </a:p>
          <a:p>
            <a:pPr marL="552450" indent="-552450" eaLnBrk="1" hangingPunct="1"/>
            <a:r>
              <a:rPr lang="en-US" altLang="zh-CN" sz="2400" b="1" i="1" dirty="0" smtClean="0">
                <a:latin typeface="Arial" charset="0"/>
                <a:ea typeface="SimSun" pitchFamily="2" charset="-122"/>
                <a:hlinkClick r:id="" action="ppaction://noaction"/>
              </a:rPr>
              <a:t>High-speed Machining</a:t>
            </a:r>
            <a:endParaRPr lang="en-US" altLang="zh-CN" sz="2400" b="1" i="1" dirty="0" smtClean="0">
              <a:latin typeface="Arial" charset="0"/>
              <a:ea typeface="SimSun" pitchFamily="2" charset="-122"/>
            </a:endParaRPr>
          </a:p>
          <a:p>
            <a:pPr marL="552450" indent="-552450" eaLnBrk="1" hangingPunct="1"/>
            <a:r>
              <a:rPr lang="en-US" altLang="zh-CN" sz="2400" b="1" i="1" dirty="0" smtClean="0">
                <a:latin typeface="Arial" charset="0"/>
                <a:ea typeface="SimSun" pitchFamily="2" charset="-122"/>
                <a:hlinkClick r:id="" action="ppaction://noaction"/>
              </a:rPr>
              <a:t>Hard Machining</a:t>
            </a:r>
            <a:endParaRPr lang="en-US" altLang="zh-CN" sz="2400" b="1" i="1" dirty="0" smtClean="0">
              <a:latin typeface="Arial" charset="0"/>
              <a:ea typeface="SimSun" pitchFamily="2" charset="-122"/>
            </a:endParaRPr>
          </a:p>
          <a:p>
            <a:pPr marL="552450" indent="-552450" eaLnBrk="1" hangingPunct="1"/>
            <a:r>
              <a:rPr lang="en-US" altLang="zh-CN" sz="2400" b="1" i="1" dirty="0" smtClean="0">
                <a:latin typeface="Arial" charset="0"/>
                <a:ea typeface="SimSun" pitchFamily="2" charset="-122"/>
                <a:hlinkClick r:id="" action="ppaction://noaction"/>
              </a:rPr>
              <a:t>Ultraprecision Machining</a:t>
            </a:r>
            <a:endParaRPr lang="en-US" altLang="zh-CN" sz="2400" b="1" i="1" dirty="0" smtClean="0">
              <a:latin typeface="Arial" charset="0"/>
              <a:ea typeface="SimSun" pitchFamily="2" charset="-122"/>
            </a:endParaRPr>
          </a:p>
          <a:p>
            <a:pPr marL="552450" indent="-552450" eaLnBrk="1" hangingPunct="1"/>
            <a:r>
              <a:rPr lang="en-US" altLang="zh-CN" sz="2400" b="1" dirty="0" smtClean="0">
                <a:latin typeface="Arial" charset="0"/>
                <a:ea typeface="SimSun" pitchFamily="2" charset="-122"/>
                <a:hlinkClick r:id="rId3" action="ppaction://hlinksldjump"/>
              </a:rPr>
              <a:t>Machining Economics</a:t>
            </a:r>
            <a:endParaRPr lang="en-AU" altLang="en-US" sz="2400" b="1" dirty="0" smtClean="0">
              <a:latin typeface="Arial" charset="0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6550025"/>
            <a:ext cx="9144000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zh-CN" sz="1000">
                <a:ea typeface="SimSun" pitchFamily="2" charset="-122"/>
              </a:rPr>
              <a:t>   Copyright © 2010 Pearson Education South Asia Pte Ltd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8F0B3E4-C450-45D3-80D5-E92132255649}" type="slidenum">
              <a:rPr lang="en-US" altLang="zh-CN" smtClean="0"/>
              <a:pPr>
                <a:defRPr/>
              </a:pPr>
              <a:t>2</a:t>
            </a:fld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CN" sz="4000" b="1" smtClean="0">
                <a:ea typeface="SimSun" pitchFamily="2" charset="-122"/>
              </a:rPr>
              <a:t>Machining Economics</a:t>
            </a:r>
            <a:endParaRPr lang="en-AU" altLang="en-US" sz="4000" b="1" smtClean="0"/>
          </a:p>
        </p:txBody>
      </p:sp>
      <p:sp>
        <p:nvSpPr>
          <p:cNvPr id="761859" name="Rectangle 3"/>
          <p:cNvSpPr>
            <a:spLocks noGrp="1"/>
          </p:cNvSpPr>
          <p:nvPr>
            <p:ph type="body" idx="4294967295"/>
          </p:nvPr>
        </p:nvSpPr>
        <p:spPr>
          <a:xfrm>
            <a:off x="612774" y="1600200"/>
            <a:ext cx="8531225" cy="4953000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</a:pPr>
            <a:r>
              <a:rPr lang="en-US" altLang="en-US" sz="2400" dirty="0" smtClean="0">
                <a:latin typeface="Arial" charset="0"/>
              </a:rPr>
              <a:t>Limitations of machining/material removal operations:</a:t>
            </a: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altLang="en-US" sz="2400" dirty="0">
                <a:latin typeface="Arial" charset="0"/>
              </a:rPr>
              <a:t>Wasted </a:t>
            </a:r>
            <a:r>
              <a:rPr lang="en-US" altLang="en-US" sz="2400" dirty="0" smtClean="0">
                <a:latin typeface="Arial" charset="0"/>
              </a:rPr>
              <a:t>material (although may be small)</a:t>
            </a:r>
            <a:endParaRPr lang="en-US" altLang="en-US" sz="2400" dirty="0">
              <a:latin typeface="Arial" charset="0"/>
            </a:endParaRP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altLang="en-US" sz="2400" dirty="0" smtClean="0">
                <a:latin typeface="Arial" charset="0"/>
              </a:rPr>
              <a:t>Longer time (vs. forming/shaping): cutting/non-cutting</a:t>
            </a: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altLang="en-US" sz="2400" dirty="0" smtClean="0">
                <a:latin typeface="Arial" charset="0"/>
              </a:rPr>
              <a:t>Require more </a:t>
            </a:r>
            <a:r>
              <a:rPr lang="en-US" altLang="en-US" sz="2400" dirty="0">
                <a:latin typeface="Arial" charset="0"/>
              </a:rPr>
              <a:t>energy </a:t>
            </a:r>
            <a:r>
              <a:rPr lang="en-US" altLang="en-US" sz="2400" dirty="0" smtClean="0">
                <a:latin typeface="Arial" charset="0"/>
              </a:rPr>
              <a:t>(vs</a:t>
            </a:r>
            <a:r>
              <a:rPr lang="en-US" altLang="en-US" sz="2400" dirty="0">
                <a:latin typeface="Arial" charset="0"/>
              </a:rPr>
              <a:t>. </a:t>
            </a:r>
            <a:r>
              <a:rPr lang="en-US" altLang="en-US" sz="2400" dirty="0" smtClean="0">
                <a:latin typeface="Arial" charset="0"/>
              </a:rPr>
              <a:t>forming/shaping) </a:t>
            </a: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altLang="en-US" sz="2400" dirty="0" smtClean="0">
                <a:latin typeface="Arial" charset="0"/>
              </a:rPr>
              <a:t>Adverse effects on surface quality / properties of product</a:t>
            </a: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endParaRPr lang="en-US" altLang="en-US" sz="2400" dirty="0" smtClean="0">
              <a:latin typeface="Arial" charset="0"/>
            </a:endParaRPr>
          </a:p>
          <a:p>
            <a:pPr marL="457200" indent="-457200" eaLnBrk="1" hangingPunct="1">
              <a:lnSpc>
                <a:spcPct val="90000"/>
              </a:lnSpc>
            </a:pPr>
            <a:r>
              <a:rPr lang="en-AU" altLang="en-US" sz="2400" dirty="0" smtClean="0">
                <a:latin typeface="Arial" charset="0"/>
              </a:rPr>
              <a:t>Importance of machining (despite above):</a:t>
            </a: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AU" altLang="en-US" sz="2400" dirty="0" smtClean="0">
                <a:latin typeface="Arial" charset="0"/>
              </a:rPr>
              <a:t>Producing complex workpiece shapes (e.g. internal features)</a:t>
            </a: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AU" altLang="en-US" sz="2400" dirty="0" smtClean="0">
                <a:latin typeface="Arial" charset="0"/>
              </a:rPr>
              <a:t>High dimensional accuracy / surface finish</a:t>
            </a:r>
          </a:p>
        </p:txBody>
      </p:sp>
      <p:pic>
        <p:nvPicPr>
          <p:cNvPr id="12293" name="Picture 5" descr="MCj04421500000[1]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571500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8F0B3E4-C450-45D3-80D5-E92132255649}" type="slidenum">
              <a:rPr lang="en-US" altLang="zh-CN" smtClean="0"/>
              <a:pPr>
                <a:defRPr/>
              </a:pPr>
              <a:t>3</a:t>
            </a:fld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CN" sz="4000" b="1" smtClean="0">
                <a:ea typeface="SimSun" pitchFamily="2" charset="-122"/>
              </a:rPr>
              <a:t>Machining Economics</a:t>
            </a:r>
            <a:endParaRPr lang="en-AU" altLang="en-US" sz="4000" b="1" smtClean="0"/>
          </a:p>
        </p:txBody>
      </p:sp>
      <p:sp>
        <p:nvSpPr>
          <p:cNvPr id="761859" name="Rectangle 3"/>
          <p:cNvSpPr>
            <a:spLocks noGrp="1"/>
          </p:cNvSpPr>
          <p:nvPr>
            <p:ph type="body" idx="4294967295"/>
          </p:nvPr>
        </p:nvSpPr>
        <p:spPr>
          <a:xfrm>
            <a:off x="612774" y="1600200"/>
            <a:ext cx="8531225" cy="4953000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</a:pPr>
            <a:r>
              <a:rPr lang="en-AU" altLang="en-US" sz="2400" dirty="0" smtClean="0">
                <a:latin typeface="Arial" charset="0"/>
              </a:rPr>
              <a:t>Costs/factors involved with machining:</a:t>
            </a: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AU" altLang="en-US" sz="2400" dirty="0" smtClean="0">
                <a:latin typeface="Arial" charset="0"/>
              </a:rPr>
              <a:t>Machine tools, work-holding devices, fixtures and cutting tools</a:t>
            </a: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altLang="en-US" sz="2400" dirty="0" smtClean="0">
                <a:latin typeface="Arial" charset="0"/>
              </a:rPr>
              <a:t>Labor</a:t>
            </a:r>
            <a:r>
              <a:rPr lang="en-AU" altLang="en-US" sz="2400" dirty="0" smtClean="0">
                <a:latin typeface="Arial" charset="0"/>
              </a:rPr>
              <a:t> and overhead</a:t>
            </a: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AU" altLang="en-US" sz="2400" dirty="0" smtClean="0">
                <a:latin typeface="Arial" charset="0"/>
              </a:rPr>
              <a:t>Setting </a:t>
            </a:r>
            <a:r>
              <a:rPr lang="en-US" altLang="en-US" sz="2400" dirty="0" smtClean="0">
                <a:latin typeface="Arial" charset="0"/>
              </a:rPr>
              <a:t>up</a:t>
            </a:r>
            <a:r>
              <a:rPr lang="en-AU" altLang="en-US" sz="2400" dirty="0" smtClean="0">
                <a:latin typeface="Arial" charset="0"/>
              </a:rPr>
              <a:t> time (machine for operation)</a:t>
            </a: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altLang="en-US" sz="2400" dirty="0" smtClean="0">
                <a:latin typeface="Arial" charset="0"/>
              </a:rPr>
              <a:t>Material</a:t>
            </a:r>
            <a:r>
              <a:rPr lang="en-AU" altLang="en-US" sz="2400" dirty="0" smtClean="0">
                <a:latin typeface="Arial" charset="0"/>
              </a:rPr>
              <a:t> handling and movement (e.g. loading blank, unloading machine part)</a:t>
            </a: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AU" altLang="en-US" sz="2400" dirty="0" smtClean="0">
                <a:latin typeface="Arial" charset="0"/>
              </a:rPr>
              <a:t>Gaging for dimensional accuracy and surface finish</a:t>
            </a: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altLang="en-US" sz="2400" dirty="0" smtClean="0">
                <a:latin typeface="Arial" charset="0"/>
              </a:rPr>
              <a:t>Cutting</a:t>
            </a:r>
            <a:r>
              <a:rPr lang="en-AU" altLang="en-US" sz="2400" dirty="0" smtClean="0">
                <a:latin typeface="Arial" charset="0"/>
              </a:rPr>
              <a:t> times and non-cutting time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8F0B3E4-C450-45D3-80D5-E92132255649}" type="slidenum">
              <a:rPr lang="en-US" altLang="zh-CN" smtClean="0"/>
              <a:pPr>
                <a:defRPr/>
              </a:pPr>
              <a:t>4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72823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CN" sz="4000" b="1" smtClean="0">
                <a:ea typeface="SimSun" pitchFamily="2" charset="-122"/>
              </a:rPr>
              <a:t>Machining Economics</a:t>
            </a:r>
            <a:endParaRPr lang="en-AU" altLang="en-US" sz="4000" b="1" smtClean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63907" name="Rectangle 3"/>
              <p:cNvSpPr>
                <a:spLocks noGrp="1"/>
              </p:cNvSpPr>
              <p:nvPr>
                <p:ph type="body" idx="4294967295"/>
              </p:nvPr>
            </p:nvSpPr>
            <p:spPr>
              <a:xfrm>
                <a:off x="612774" y="1600200"/>
                <a:ext cx="8302625" cy="4953000"/>
              </a:xfrm>
            </p:spPr>
            <p:txBody>
              <a:bodyPr/>
              <a:lstStyle/>
              <a:p>
                <a:pPr marL="457200" indent="-457200" eaLnBrk="1" hangingPunct="1">
                  <a:buFont typeface="Wingdings" pitchFamily="2" charset="2"/>
                  <a:buNone/>
                </a:pPr>
                <a:r>
                  <a:rPr lang="en-US" altLang="en-US" sz="2400" b="1" dirty="0" smtClean="0">
                    <a:latin typeface="Arial" charset="0"/>
                  </a:rPr>
                  <a:t>Minimizing Machining Cost per Piece</a:t>
                </a:r>
                <a:endParaRPr lang="en-US" altLang="en-US" sz="2400" dirty="0" smtClean="0">
                  <a:latin typeface="Arial" charset="0"/>
                </a:endParaRPr>
              </a:p>
              <a:p>
                <a:pPr marL="457200" indent="-457200" eaLnBrk="1" hangingPunct="1"/>
                <a:r>
                  <a:rPr lang="en-US" altLang="en-US" sz="2400" dirty="0" smtClean="0">
                    <a:latin typeface="Arial" charset="0"/>
                  </a:rPr>
                  <a:t>Important in all manufacturing processes to minimize:</a:t>
                </a:r>
              </a:p>
              <a:p>
                <a:pPr marL="777875" lvl="1" indent="-457200" eaLnBrk="1" hangingPunct="1"/>
                <a:r>
                  <a:rPr lang="en-US" altLang="en-US" sz="2100" dirty="0" smtClean="0">
                    <a:latin typeface="Arial" charset="0"/>
                  </a:rPr>
                  <a:t>Machining </a:t>
                </a:r>
                <a:r>
                  <a:rPr lang="en-US" altLang="en-US" sz="2100" i="1" dirty="0" smtClean="0">
                    <a:latin typeface="Arial" charset="0"/>
                  </a:rPr>
                  <a:t>cost</a:t>
                </a:r>
                <a:r>
                  <a:rPr lang="en-US" altLang="en-US" sz="2100" dirty="0" smtClean="0">
                    <a:latin typeface="Arial" charset="0"/>
                  </a:rPr>
                  <a:t> per </a:t>
                </a:r>
                <a:r>
                  <a:rPr lang="en-US" altLang="en-US" sz="2100" dirty="0" smtClean="0">
                    <a:latin typeface="Arial" charset="0"/>
                  </a:rPr>
                  <a:t>piece,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1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sz="2100" b="0" i="1" smtClean="0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altLang="en-US" sz="2100" b="0" i="1" smtClean="0">
                            <a:latin typeface="Cambria Math"/>
                          </a:rPr>
                          <m:t>𝑝</m:t>
                        </m:r>
                      </m:sub>
                    </m:sSub>
                  </m:oMath>
                </a14:m>
                <a:endParaRPr lang="en-US" altLang="en-US" sz="2100" dirty="0" smtClean="0">
                  <a:latin typeface="Arial" charset="0"/>
                </a:endParaRPr>
              </a:p>
              <a:p>
                <a:pPr marL="777875" lvl="1" indent="-457200" eaLnBrk="1" hangingPunct="1"/>
                <a:r>
                  <a:rPr lang="en-US" altLang="en-US" sz="2100" dirty="0" smtClean="0">
                    <a:latin typeface="Arial" charset="0"/>
                  </a:rPr>
                  <a:t>Machining </a:t>
                </a:r>
                <a:r>
                  <a:rPr lang="en-US" altLang="en-US" sz="2100" i="1" dirty="0" smtClean="0">
                    <a:latin typeface="Arial" charset="0"/>
                  </a:rPr>
                  <a:t>time</a:t>
                </a:r>
                <a:r>
                  <a:rPr lang="en-US" altLang="en-US" sz="2100" dirty="0" smtClean="0">
                    <a:latin typeface="Arial" charset="0"/>
                  </a:rPr>
                  <a:t> per </a:t>
                </a:r>
                <a:r>
                  <a:rPr lang="en-US" altLang="en-US" sz="2100" dirty="0" smtClean="0">
                    <a:latin typeface="Arial" charset="0"/>
                  </a:rPr>
                  <a:t>piece,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1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sz="2100" b="0" i="1" smtClean="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altLang="en-US" sz="2100" i="1">
                            <a:latin typeface="Cambria Math"/>
                          </a:rPr>
                          <m:t>𝑝</m:t>
                        </m:r>
                      </m:sub>
                    </m:sSub>
                  </m:oMath>
                </a14:m>
                <a:endParaRPr lang="en-US" altLang="en-US" sz="2100" dirty="0" smtClean="0">
                  <a:latin typeface="Arial" charset="0"/>
                </a:endParaRPr>
              </a:p>
              <a:p>
                <a:pPr marL="457200" indent="-457200" eaLnBrk="1" hangingPunct="1"/>
                <a:r>
                  <a:rPr lang="en-US" altLang="en-US" sz="2400" dirty="0" smtClean="0">
                    <a:latin typeface="Arial" charset="0"/>
                  </a:rPr>
                  <a:t>Various approaches exist </a:t>
                </a:r>
                <a:r>
                  <a:rPr lang="en-US" altLang="en-US" sz="2400" dirty="0" smtClean="0">
                    <a:latin typeface="Arial" charset="0"/>
                  </a:rPr>
                  <a:t>(using </a:t>
                </a:r>
                <a:r>
                  <a:rPr lang="en-US" altLang="en-US" sz="2400" dirty="0" smtClean="0">
                    <a:latin typeface="Arial" charset="0"/>
                  </a:rPr>
                  <a:t>software)</a:t>
                </a:r>
              </a:p>
              <a:p>
                <a:pPr marL="457200" indent="-457200" eaLnBrk="1" hangingPunct="1"/>
                <a:r>
                  <a:rPr lang="en-US" altLang="en-US" sz="2400" dirty="0" smtClean="0">
                    <a:latin typeface="Arial" charset="0"/>
                  </a:rPr>
                  <a:t>Important: input data must </a:t>
                </a:r>
                <a:r>
                  <a:rPr lang="en-US" altLang="en-US" sz="2400" dirty="0" smtClean="0">
                    <a:latin typeface="Arial" charset="0"/>
                  </a:rPr>
                  <a:t>be accurate </a:t>
                </a:r>
                <a:r>
                  <a:rPr lang="en-US" altLang="en-US" sz="2400" dirty="0" smtClean="0">
                    <a:latin typeface="Arial" charset="0"/>
                  </a:rPr>
                  <a:t>and up to date to be reliable</a:t>
                </a:r>
              </a:p>
              <a:p>
                <a:pPr marL="457200" indent="-457200" eaLnBrk="1" hangingPunct="1"/>
                <a:r>
                  <a:rPr lang="en-US" altLang="en-US" sz="2400" dirty="0" smtClean="0">
                    <a:latin typeface="Arial" charset="0"/>
                  </a:rPr>
                  <a:t>We show here simple/popular method of analyzing machining cost in turning operation</a:t>
                </a:r>
              </a:p>
            </p:txBody>
          </p:sp>
        </mc:Choice>
        <mc:Fallback>
          <p:sp>
            <p:nvSpPr>
              <p:cNvPr id="763907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612774" y="1600200"/>
                <a:ext cx="8302625" cy="4953000"/>
              </a:xfrm>
              <a:blipFill rotWithShape="1">
                <a:blip r:embed="rId3"/>
                <a:stretch>
                  <a:fillRect l="-1176" t="-862" r="-13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8F0B3E4-C450-45D3-80D5-E92132255649}" type="slidenum">
              <a:rPr lang="en-US" altLang="zh-CN" smtClean="0"/>
              <a:pPr>
                <a:defRPr/>
              </a:pPr>
              <a:t>5</a:t>
            </a:fld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390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CN" sz="4000" b="1" smtClean="0">
                <a:ea typeface="SimSun" pitchFamily="2" charset="-122"/>
              </a:rPr>
              <a:t>Machining Economics</a:t>
            </a:r>
            <a:endParaRPr lang="en-AU" altLang="en-US" sz="4000" b="1" smtClean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63907" name="Rectangle 3"/>
              <p:cNvSpPr>
                <a:spLocks noGrp="1"/>
              </p:cNvSpPr>
              <p:nvPr>
                <p:ph type="body" idx="4294967295"/>
              </p:nvPr>
            </p:nvSpPr>
            <p:spPr>
              <a:xfrm>
                <a:off x="612775" y="1600200"/>
                <a:ext cx="8153400" cy="4953000"/>
              </a:xfrm>
            </p:spPr>
            <p:txBody>
              <a:bodyPr/>
              <a:lstStyle/>
              <a:p>
                <a:pPr marL="457200" indent="-457200">
                  <a:buNone/>
                </a:pPr>
                <a:r>
                  <a:rPr lang="en-US" altLang="en-US" sz="2400" b="1" dirty="0">
                    <a:latin typeface="Arial" charset="0"/>
                  </a:rPr>
                  <a:t>Cont. Minimizing </a:t>
                </a:r>
                <a:r>
                  <a:rPr lang="en-US" altLang="en-US" sz="2400" b="1" dirty="0" smtClean="0">
                    <a:latin typeface="Arial" charset="0"/>
                  </a:rPr>
                  <a:t>Machining Cost per Piece</a:t>
                </a:r>
                <a:endParaRPr lang="en-US" altLang="en-US" sz="2400" dirty="0" smtClean="0">
                  <a:latin typeface="Arial" charset="0"/>
                </a:endParaRPr>
              </a:p>
              <a:p>
                <a:pPr marL="457200" indent="-457200" eaLnBrk="1" hangingPunct="1"/>
                <a:r>
                  <a:rPr lang="en-US" altLang="en-US" sz="2400" dirty="0">
                    <a:latin typeface="Arial" charset="0"/>
                  </a:rPr>
                  <a:t>Total machining cost per piece,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sz="2400" i="1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altLang="en-US" sz="2400" i="1">
                            <a:latin typeface="Cambria Math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altLang="en-US" sz="2400" dirty="0">
                    <a:latin typeface="Arial" charset="0"/>
                  </a:rPr>
                  <a:t>, in turning </a:t>
                </a:r>
                <a:r>
                  <a:rPr lang="en-US" altLang="en-US" sz="2400" dirty="0" smtClean="0">
                    <a:latin typeface="Arial" charset="0"/>
                  </a:rPr>
                  <a:t>is</a:t>
                </a:r>
              </a:p>
              <a:p>
                <a:pPr marL="457200" indent="-457200" eaLnBrk="1" hangingPunct="1"/>
                <a:endParaRPr lang="en-US" altLang="en-US" sz="2400" dirty="0">
                  <a:latin typeface="Arial" charset="0"/>
                </a:endParaRPr>
              </a:p>
              <a:p>
                <a:pPr marL="457200" indent="-457200" eaLnBrk="1" hangingPunct="1"/>
                <a:endParaRPr lang="en-US" altLang="en-US" sz="2400" dirty="0" smtClean="0">
                  <a:latin typeface="Arial" charset="0"/>
                </a:endParaRPr>
              </a:p>
              <a:p>
                <a:pPr marL="457200" indent="-457200" eaLnBrk="1" hangingPunct="1"/>
                <a:endParaRPr lang="en-US" altLang="en-US" sz="2400" dirty="0">
                  <a:latin typeface="Arial" charset="0"/>
                </a:endParaRPr>
              </a:p>
              <a:p>
                <a:pPr marL="457200" indent="-457200" eaLnBrk="1" hangingPunct="1"/>
                <a:endParaRPr lang="en-US" altLang="en-US" sz="2400" dirty="0" smtClean="0">
                  <a:latin typeface="Arial" charset="0"/>
                </a:endParaRPr>
              </a:p>
              <a:p>
                <a:pPr marL="457200" indent="-457200" eaLnBrk="1" hangingPunct="1"/>
                <a:endParaRPr lang="en-US" altLang="en-US" sz="2400" dirty="0">
                  <a:latin typeface="Arial" charset="0"/>
                </a:endParaRPr>
              </a:p>
              <a:p>
                <a:pPr marL="457200" indent="-457200" eaLnBrk="1" hangingPunct="1"/>
                <a:r>
                  <a:rPr lang="en-US" altLang="en-US" sz="2400" dirty="0" smtClean="0">
                    <a:latin typeface="Arial" charset="0"/>
                  </a:rPr>
                  <a:t>Following slides: discuss each of these costs in more detail</a:t>
                </a:r>
                <a:endParaRPr lang="en-US" altLang="en-US" sz="2400" dirty="0">
                  <a:latin typeface="Arial" charset="0"/>
                </a:endParaRPr>
              </a:p>
            </p:txBody>
          </p:sp>
        </mc:Choice>
        <mc:Fallback>
          <p:sp>
            <p:nvSpPr>
              <p:cNvPr id="763907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612775" y="1600200"/>
                <a:ext cx="8153400" cy="4953000"/>
              </a:xfrm>
              <a:blipFill rotWithShape="1">
                <a:blip r:embed="rId4"/>
                <a:stretch>
                  <a:fillRect l="-1197" t="-8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6390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1039844"/>
              </p:ext>
            </p:extLst>
          </p:nvPr>
        </p:nvGraphicFramePr>
        <p:xfrm>
          <a:off x="3407568" y="2595562"/>
          <a:ext cx="2619375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1" name="Equation" r:id="rId5" imgW="1396800" imgH="241200" progId="Equation.3">
                  <p:embed/>
                </p:oleObj>
              </mc:Choice>
              <mc:Fallback>
                <p:oleObj name="Equation" r:id="rId5" imgW="13968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7568" y="2595562"/>
                        <a:ext cx="2619375" cy="45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6391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126921"/>
            <a:ext cx="6798428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8F0B3E4-C450-45D3-80D5-E92132255649}" type="slidenum">
              <a:rPr lang="en-US" altLang="zh-CN" smtClean="0"/>
              <a:pPr>
                <a:defRPr/>
              </a:pPr>
              <a:t>6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61333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CN" sz="4000" b="1" smtClean="0">
                <a:ea typeface="SimSun" pitchFamily="2" charset="-122"/>
              </a:rPr>
              <a:t>Machining Economics</a:t>
            </a:r>
            <a:endParaRPr lang="en-AU" altLang="en-US" sz="4000" b="1" smtClean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68003" name="Rectangle 3"/>
              <p:cNvSpPr>
                <a:spLocks noGrp="1"/>
              </p:cNvSpPr>
              <p:nvPr>
                <p:ph type="body" idx="4294967295"/>
              </p:nvPr>
            </p:nvSpPr>
            <p:spPr>
              <a:xfrm>
                <a:off x="612775" y="1600200"/>
                <a:ext cx="8153400" cy="5105400"/>
              </a:xfrm>
            </p:spPr>
            <p:txBody>
              <a:bodyPr/>
              <a:lstStyle/>
              <a:p>
                <a:pPr marL="457200" indent="-457200" eaLnBrk="1" hangingPunct="1">
                  <a:buNone/>
                </a:pPr>
                <a:r>
                  <a:rPr lang="en-US" altLang="en-US" sz="2400" b="1" dirty="0" smtClean="0">
                    <a:latin typeface="Arial" charset="0"/>
                  </a:rPr>
                  <a:t>Cont. Minimizing </a:t>
                </a:r>
                <a:r>
                  <a:rPr lang="en-US" altLang="en-US" sz="2400" b="1" dirty="0" smtClean="0">
                    <a:latin typeface="Arial" charset="0"/>
                  </a:rPr>
                  <a:t>Machining Cost per Piece</a:t>
                </a:r>
                <a:endParaRPr lang="en-US" altLang="en-US" sz="2400" dirty="0" smtClean="0">
                  <a:latin typeface="Arial" charset="0"/>
                </a:endParaRPr>
              </a:p>
              <a:p>
                <a:pPr marL="457200" indent="-457200" eaLnBrk="1" hangingPunct="1"/>
                <a:endParaRPr lang="en-US" altLang="en-US" sz="2400" dirty="0" smtClean="0">
                  <a:latin typeface="Arial" charset="0"/>
                </a:endParaRPr>
              </a:p>
              <a:p>
                <a:pPr marL="457200" indent="-457200" eaLnBrk="1" hangingPunct="1"/>
                <a:r>
                  <a:rPr lang="en-US" altLang="en-US" sz="2400" b="1" dirty="0">
                    <a:latin typeface="Arial" charset="0"/>
                  </a:rPr>
                  <a:t>M</a:t>
                </a:r>
                <a:r>
                  <a:rPr lang="en-US" altLang="en-US" sz="2400" b="1" dirty="0" smtClean="0">
                    <a:latin typeface="Arial" charset="0"/>
                  </a:rPr>
                  <a:t>achining cost</a:t>
                </a:r>
                <a:r>
                  <a:rPr lang="en-US" altLang="en-US" sz="2400" dirty="0" smtClean="0">
                    <a:latin typeface="Arial" charset="0"/>
                  </a:rPr>
                  <a:t> per piece,</a:t>
                </a:r>
                <a:r>
                  <a:rPr lang="en-US" altLang="en-US" sz="2400" b="1" dirty="0" smtClean="0">
                    <a:latin typeface="Arial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sz="2400" b="0" i="1" smtClean="0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altLang="en-US" sz="2400" b="0" i="1" smtClean="0">
                            <a:latin typeface="Cambria Math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en-US" altLang="en-US" sz="2400" dirty="0" smtClean="0">
                    <a:latin typeface="Arial" charset="0"/>
                  </a:rPr>
                  <a:t>, is given by:</a:t>
                </a:r>
              </a:p>
              <a:p>
                <a:pPr marL="457200" indent="-457200" eaLnBrk="1" hangingPunct="1"/>
                <a:endParaRPr lang="en-US" altLang="en-US" sz="2400" dirty="0">
                  <a:latin typeface="Arial" charset="0"/>
                </a:endParaRPr>
              </a:p>
              <a:p>
                <a:pPr marL="777875" lvl="1" indent="-457200" eaLnBrk="1" hangingPunct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1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sz="2100" i="1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altLang="en-US" sz="2100" b="0" i="1" smtClean="0">
                            <a:latin typeface="Cambria Math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en-US" altLang="en-US" sz="2100" dirty="0" smtClean="0">
                    <a:latin typeface="Arial" charset="0"/>
                  </a:rPr>
                  <a:t>: machining time per piece</a:t>
                </a:r>
              </a:p>
              <a:p>
                <a:pPr marL="777875" lvl="1" indent="-457200" eaLnBrk="1" hangingPunct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1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sz="2100" b="0" i="1" smtClean="0"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US" altLang="en-US" sz="2100" i="1">
                            <a:latin typeface="Cambria Math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en-US" altLang="en-US" sz="2100" dirty="0">
                    <a:latin typeface="Arial" charset="0"/>
                  </a:rPr>
                  <a:t>: </a:t>
                </a:r>
                <a:r>
                  <a:rPr lang="en-US" altLang="en-US" sz="2100" dirty="0" smtClean="0">
                    <a:latin typeface="Arial" charset="0"/>
                  </a:rPr>
                  <a:t>labor cost of production personnel per hour</a:t>
                </a:r>
                <a:endParaRPr lang="en-US" altLang="en-US" sz="2100" dirty="0">
                  <a:latin typeface="Arial" charset="0"/>
                </a:endParaRPr>
              </a:p>
              <a:p>
                <a:pPr marL="777875" lvl="1" indent="-457200" eaLnBrk="1" hangingPunct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1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sz="2100" b="0" i="1" smtClean="0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altLang="en-US" sz="2100" i="1">
                            <a:latin typeface="Cambria Math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en-US" altLang="en-US" sz="2100" dirty="0">
                    <a:latin typeface="Arial" charset="0"/>
                  </a:rPr>
                  <a:t>: </a:t>
                </a:r>
                <a:r>
                  <a:rPr lang="en-US" altLang="en-US" sz="2100" dirty="0" smtClean="0">
                    <a:latin typeface="Arial" charset="0"/>
                  </a:rPr>
                  <a:t>burden rate (aka overhead charge), including:</a:t>
                </a:r>
              </a:p>
              <a:p>
                <a:pPr marL="1052512" lvl="2" indent="-457200" eaLnBrk="1" hangingPunct="1"/>
                <a:r>
                  <a:rPr lang="en-US" altLang="en-US" sz="1800" dirty="0" smtClean="0">
                    <a:latin typeface="Arial" charset="0"/>
                  </a:rPr>
                  <a:t>Depreciation</a:t>
                </a:r>
              </a:p>
              <a:p>
                <a:pPr marL="1052512" lvl="2" indent="-457200" eaLnBrk="1" hangingPunct="1"/>
                <a:r>
                  <a:rPr lang="en-US" altLang="en-US" sz="1800" dirty="0" smtClean="0">
                    <a:latin typeface="Arial" charset="0"/>
                  </a:rPr>
                  <a:t>Maintenance</a:t>
                </a:r>
              </a:p>
              <a:p>
                <a:pPr marL="1052512" lvl="2" indent="-457200" eaLnBrk="1" hangingPunct="1"/>
                <a:r>
                  <a:rPr lang="en-US" altLang="en-US" sz="1800" dirty="0">
                    <a:latin typeface="Arial" charset="0"/>
                  </a:rPr>
                  <a:t>I</a:t>
                </a:r>
                <a:r>
                  <a:rPr lang="en-US" altLang="en-US" sz="1800" dirty="0" smtClean="0">
                    <a:latin typeface="Arial" charset="0"/>
                  </a:rPr>
                  <a:t>ndirect labor, etc.</a:t>
                </a:r>
              </a:p>
              <a:p>
                <a:pPr marL="1052512" lvl="2" indent="-457200" eaLnBrk="1" hangingPunct="1"/>
                <a:endParaRPr lang="en-US" altLang="en-US" sz="1800" dirty="0">
                  <a:latin typeface="Arial" charset="0"/>
                </a:endParaRPr>
              </a:p>
              <a:p>
                <a:pPr marL="457200" indent="-457200" eaLnBrk="1" hangingPunct="1"/>
                <a:r>
                  <a:rPr lang="en-US" altLang="en-US" sz="2400" dirty="0">
                    <a:latin typeface="Arial" charset="0"/>
                  </a:rPr>
                  <a:t>The </a:t>
                </a:r>
                <a:r>
                  <a:rPr lang="en-US" altLang="en-US" sz="2400" b="1" dirty="0" smtClean="0">
                    <a:latin typeface="Arial" charset="0"/>
                  </a:rPr>
                  <a:t>setup cost</a:t>
                </a:r>
                <a:r>
                  <a:rPr lang="en-US" altLang="en-US" sz="2400" dirty="0" smtClean="0">
                    <a:latin typeface="Arial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sz="2400" i="1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altLang="en-US" sz="2400" b="0" i="1" smtClean="0">
                            <a:latin typeface="Cambria Math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n-US" altLang="en-US" sz="2400" dirty="0" smtClean="0">
                    <a:latin typeface="Arial" charset="0"/>
                  </a:rPr>
                  <a:t>,is fixed amount (in $) per piece</a:t>
                </a:r>
                <a:endParaRPr lang="en-US" altLang="en-US" sz="2400" dirty="0">
                  <a:latin typeface="Arial" charset="0"/>
                </a:endParaRPr>
              </a:p>
              <a:p>
                <a:pPr marL="777875" lvl="1" indent="-457200" eaLnBrk="1" hangingPunct="1"/>
                <a:endParaRPr lang="en-US" altLang="en-US" sz="2100" dirty="0" smtClean="0">
                  <a:latin typeface="Arial" charset="0"/>
                </a:endParaRPr>
              </a:p>
              <a:p>
                <a:pPr marL="457200" indent="-457200" eaLnBrk="1" hangingPunct="1"/>
                <a:endParaRPr lang="en-US" altLang="en-US" sz="2400" dirty="0" smtClean="0">
                  <a:latin typeface="Arial" charset="0"/>
                </a:endParaRPr>
              </a:p>
            </p:txBody>
          </p:sp>
        </mc:Choice>
        <mc:Fallback>
          <p:sp>
            <p:nvSpPr>
              <p:cNvPr id="76800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612775" y="1600200"/>
                <a:ext cx="8153400" cy="5105400"/>
              </a:xfrm>
              <a:blipFill rotWithShape="1">
                <a:blip r:embed="rId4"/>
                <a:stretch>
                  <a:fillRect l="-1197" t="-8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6800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1662503"/>
              </p:ext>
            </p:extLst>
          </p:nvPr>
        </p:nvGraphicFramePr>
        <p:xfrm>
          <a:off x="3352800" y="3048000"/>
          <a:ext cx="2071688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13" name="Equation" r:id="rId5" imgW="1104900" imgH="228600" progId="Equation.3">
                  <p:embed/>
                </p:oleObj>
              </mc:Choice>
              <mc:Fallback>
                <p:oleObj name="Equation" r:id="rId5" imgW="110490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3048000"/>
                        <a:ext cx="2071688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646213"/>
              </p:ext>
            </p:extLst>
          </p:nvPr>
        </p:nvGraphicFramePr>
        <p:xfrm>
          <a:off x="5867400" y="2057400"/>
          <a:ext cx="3152775" cy="5445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14" name="Equation" r:id="rId7" imgW="1397000" imgH="241300" progId="Equation.3">
                  <p:embed/>
                </p:oleObj>
              </mc:Choice>
              <mc:Fallback>
                <p:oleObj name="Equation" r:id="rId7" imgW="1397000" imgH="2413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2057400"/>
                        <a:ext cx="3152775" cy="5445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8F0B3E4-C450-45D3-80D5-E92132255649}" type="slidenum">
              <a:rPr lang="en-US" altLang="zh-CN" smtClean="0"/>
              <a:pPr>
                <a:defRPr/>
              </a:pPr>
              <a:t>7</a:t>
            </a:fld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CN" sz="4000" b="1" smtClean="0">
                <a:ea typeface="SimSun" pitchFamily="2" charset="-122"/>
              </a:rPr>
              <a:t>Machining Economics</a:t>
            </a:r>
            <a:endParaRPr lang="en-AU" altLang="en-US" sz="4000" b="1" smtClean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68003" name="Rectangle 3"/>
              <p:cNvSpPr>
                <a:spLocks noGrp="1"/>
              </p:cNvSpPr>
              <p:nvPr>
                <p:ph type="body" idx="4294967295"/>
              </p:nvPr>
            </p:nvSpPr>
            <p:spPr>
              <a:xfrm>
                <a:off x="612774" y="1600200"/>
                <a:ext cx="8531226" cy="5105400"/>
              </a:xfrm>
            </p:spPr>
            <p:txBody>
              <a:bodyPr/>
              <a:lstStyle/>
              <a:p>
                <a:pPr marL="457200" indent="-457200" eaLnBrk="1" hangingPunct="1">
                  <a:buNone/>
                </a:pPr>
                <a:r>
                  <a:rPr lang="en-US" altLang="en-US" sz="2400" b="1" dirty="0" smtClean="0">
                    <a:latin typeface="Arial" charset="0"/>
                  </a:rPr>
                  <a:t>Cont. Minimizing </a:t>
                </a:r>
                <a:r>
                  <a:rPr lang="en-US" altLang="en-US" sz="2400" b="1" dirty="0" smtClean="0">
                    <a:latin typeface="Arial" charset="0"/>
                  </a:rPr>
                  <a:t>Machining Cost per Piece</a:t>
                </a:r>
                <a:endParaRPr lang="en-US" altLang="en-US" sz="2400" dirty="0" smtClean="0">
                  <a:latin typeface="Arial" charset="0"/>
                </a:endParaRPr>
              </a:p>
              <a:p>
                <a:pPr marL="457200" indent="-457200" eaLnBrk="1" hangingPunct="1"/>
                <a:endParaRPr lang="en-US" altLang="en-US" sz="2400" dirty="0" smtClean="0">
                  <a:latin typeface="Arial" charset="0"/>
                </a:endParaRPr>
              </a:p>
              <a:p>
                <a:pPr marL="457200" indent="-457200" eaLnBrk="1" hangingPunct="1"/>
                <a:r>
                  <a:rPr lang="en-US" altLang="en-US" sz="2400" b="1" dirty="0" smtClean="0">
                    <a:latin typeface="Arial" charset="0"/>
                  </a:rPr>
                  <a:t>Loading</a:t>
                </a:r>
                <a:r>
                  <a:rPr lang="en-US" altLang="en-US" sz="2400" dirty="0" smtClean="0">
                    <a:latin typeface="Arial" charset="0"/>
                  </a:rPr>
                  <a:t>/unloading</a:t>
                </a:r>
                <a:r>
                  <a:rPr lang="en-US" altLang="en-US" sz="2400" dirty="0">
                    <a:latin typeface="Arial" charset="0"/>
                  </a:rPr>
                  <a:t>, </a:t>
                </a:r>
                <a:r>
                  <a:rPr lang="en-US" altLang="en-US" sz="2400" dirty="0" smtClean="0">
                    <a:latin typeface="Arial" charset="0"/>
                  </a:rPr>
                  <a:t>machine-handling</a:t>
                </a:r>
                <a:r>
                  <a:rPr lang="en-US" altLang="en-US" sz="2400" b="1" dirty="0" smtClean="0">
                    <a:latin typeface="Arial" charset="0"/>
                  </a:rPr>
                  <a:t> cost</a:t>
                </a:r>
                <a:r>
                  <a:rPr lang="en-US" altLang="en-US" sz="2400" dirty="0" smtClean="0">
                    <a:latin typeface="Arial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sz="2400" b="0" i="1" smtClean="0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altLang="en-US" sz="2400" b="0" i="1" smtClean="0">
                            <a:latin typeface="Cambria Math"/>
                          </a:rPr>
                          <m:t>𝑙</m:t>
                        </m:r>
                      </m:sub>
                    </m:sSub>
                  </m:oMath>
                </a14:m>
                <a:r>
                  <a:rPr lang="en-US" altLang="en-US" sz="2400" dirty="0" smtClean="0">
                    <a:latin typeface="Arial" charset="0"/>
                  </a:rPr>
                  <a:t>,</a:t>
                </a:r>
                <a:r>
                  <a:rPr lang="en-US" altLang="en-US" sz="2400" b="1" dirty="0" smtClean="0">
                    <a:latin typeface="Arial" charset="0"/>
                  </a:rPr>
                  <a:t> </a:t>
                </a:r>
                <a:r>
                  <a:rPr lang="en-US" altLang="en-US" sz="2400" dirty="0" smtClean="0">
                    <a:latin typeface="Arial" charset="0"/>
                  </a:rPr>
                  <a:t>per piece:</a:t>
                </a:r>
                <a:endParaRPr lang="en-US" altLang="en-US" sz="2400" dirty="0" smtClean="0">
                  <a:latin typeface="Arial" charset="0"/>
                </a:endParaRPr>
              </a:p>
              <a:p>
                <a:pPr marL="457200" indent="-457200" eaLnBrk="1" hangingPunct="1"/>
                <a:endParaRPr lang="en-US" altLang="en-US" sz="2400" dirty="0">
                  <a:latin typeface="Arial" charset="0"/>
                </a:endParaRPr>
              </a:p>
              <a:p>
                <a:pPr marL="777875" lvl="1" indent="-457200" eaLnBrk="1" hangingPunct="1"/>
                <a:endParaRPr lang="en-US" altLang="en-US" sz="2100" b="0" i="1" dirty="0" smtClean="0">
                  <a:latin typeface="Cambria Math"/>
                </a:endParaRPr>
              </a:p>
              <a:p>
                <a:pPr marL="777875" lvl="1" indent="-457200" eaLnBrk="1" hangingPunct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1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sz="2100" i="1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altLang="en-US" sz="2100" b="0" i="1" smtClean="0">
                            <a:latin typeface="Cambria Math"/>
                          </a:rPr>
                          <m:t>𝑙</m:t>
                        </m:r>
                      </m:sub>
                    </m:sSub>
                  </m:oMath>
                </a14:m>
                <a:r>
                  <a:rPr lang="en-US" altLang="en-US" sz="2100" dirty="0" smtClean="0">
                    <a:latin typeface="Arial" charset="0"/>
                  </a:rPr>
                  <a:t>: time required to,</a:t>
                </a:r>
              </a:p>
              <a:p>
                <a:pPr marL="1052512" lvl="2" indent="-457200" eaLnBrk="1" hangingPunct="1"/>
                <a:r>
                  <a:rPr lang="en-US" altLang="en-US" sz="1800" dirty="0" smtClean="0">
                    <a:latin typeface="Arial" charset="0"/>
                  </a:rPr>
                  <a:t>load/unload part</a:t>
                </a:r>
              </a:p>
              <a:p>
                <a:pPr marL="1052512" lvl="2" indent="-457200" eaLnBrk="1" hangingPunct="1"/>
                <a:r>
                  <a:rPr lang="en-US" altLang="en-US" sz="1800" dirty="0" smtClean="0">
                    <a:latin typeface="Arial" charset="0"/>
                  </a:rPr>
                  <a:t>change speeds</a:t>
                </a:r>
              </a:p>
              <a:p>
                <a:pPr marL="1052512" lvl="2" indent="-457200" eaLnBrk="1" hangingPunct="1"/>
                <a:r>
                  <a:rPr lang="en-US" altLang="en-US" sz="1800" dirty="0" smtClean="0">
                    <a:latin typeface="Arial" charset="0"/>
                  </a:rPr>
                  <a:t>change </a:t>
                </a:r>
                <a:r>
                  <a:rPr lang="en-US" altLang="en-US" sz="1800" dirty="0" smtClean="0">
                    <a:latin typeface="Arial" charset="0"/>
                  </a:rPr>
                  <a:t>feed rates, etc.</a:t>
                </a:r>
              </a:p>
              <a:p>
                <a:pPr marL="777875" lvl="1" indent="-457200" eaLnBrk="1" hangingPunct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1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sz="2100" i="1"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US" altLang="en-US" sz="2100" i="1">
                            <a:latin typeface="Cambria Math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en-US" altLang="en-US" sz="2100" dirty="0" smtClean="0">
                    <a:latin typeface="Arial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1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sz="2100" i="1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altLang="en-US" sz="2100" i="1">
                            <a:latin typeface="Cambria Math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en-US" altLang="en-US" sz="2100" dirty="0" smtClean="0">
                    <a:latin typeface="Arial" charset="0"/>
                  </a:rPr>
                  <a:t>: see last slide</a:t>
                </a:r>
              </a:p>
              <a:p>
                <a:pPr marL="777875" lvl="1" indent="-457200" eaLnBrk="1" hangingPunct="1"/>
                <a:endParaRPr lang="en-US" altLang="en-US" sz="2100" dirty="0">
                  <a:latin typeface="Arial" charset="0"/>
                </a:endParaRPr>
              </a:p>
              <a:p>
                <a:pPr marL="457200" indent="-457200" eaLnBrk="1" hangingPunct="1"/>
                <a:endParaRPr lang="en-US" altLang="en-US" sz="2400" dirty="0" smtClean="0">
                  <a:latin typeface="Arial" charset="0"/>
                </a:endParaRPr>
              </a:p>
              <a:p>
                <a:pPr marL="1052512" lvl="2" indent="-457200" eaLnBrk="1" hangingPunct="1"/>
                <a:endParaRPr lang="en-US" altLang="en-US" sz="1800" dirty="0">
                  <a:latin typeface="Arial" charset="0"/>
                </a:endParaRPr>
              </a:p>
              <a:p>
                <a:pPr marL="777875" lvl="1" indent="-457200" eaLnBrk="1" hangingPunct="1"/>
                <a:endParaRPr lang="en-US" altLang="en-US" sz="2100" dirty="0" smtClean="0">
                  <a:latin typeface="Arial" charset="0"/>
                </a:endParaRPr>
              </a:p>
              <a:p>
                <a:pPr marL="457200" indent="-457200" eaLnBrk="1" hangingPunct="1"/>
                <a:endParaRPr lang="en-US" altLang="en-US" sz="2400" dirty="0" smtClean="0">
                  <a:latin typeface="Arial" charset="0"/>
                </a:endParaRPr>
              </a:p>
            </p:txBody>
          </p:sp>
        </mc:Choice>
        <mc:Fallback>
          <p:sp>
            <p:nvSpPr>
              <p:cNvPr id="76800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612774" y="1600200"/>
                <a:ext cx="8531226" cy="5105400"/>
              </a:xfrm>
              <a:blipFill rotWithShape="1">
                <a:blip r:embed="rId4"/>
                <a:stretch>
                  <a:fillRect l="-1144" t="-836" r="-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5261690"/>
              </p:ext>
            </p:extLst>
          </p:nvPr>
        </p:nvGraphicFramePr>
        <p:xfrm>
          <a:off x="5867400" y="2057400"/>
          <a:ext cx="3152775" cy="5445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6" name="Equation" r:id="rId5" imgW="1397000" imgH="241300" progId="Equation.3">
                  <p:embed/>
                </p:oleObj>
              </mc:Choice>
              <mc:Fallback>
                <p:oleObj name="Equation" r:id="rId5" imgW="13970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2057400"/>
                        <a:ext cx="3152775" cy="5445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6058013"/>
              </p:ext>
            </p:extLst>
          </p:nvPr>
        </p:nvGraphicFramePr>
        <p:xfrm>
          <a:off x="3352800" y="3048000"/>
          <a:ext cx="1928813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7" name="Equation" r:id="rId7" imgW="1028700" imgH="228600" progId="Equation.3">
                  <p:embed/>
                </p:oleObj>
              </mc:Choice>
              <mc:Fallback>
                <p:oleObj name="Equation" r:id="rId7" imgW="1028700" imgH="228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3048000"/>
                        <a:ext cx="1928813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8F0B3E4-C450-45D3-80D5-E92132255649}" type="slidenum">
              <a:rPr lang="en-US" altLang="zh-CN" smtClean="0"/>
              <a:pPr>
                <a:defRPr/>
              </a:pPr>
              <a:t>8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9635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CN" sz="4000" b="1" smtClean="0">
                <a:ea typeface="SimSun" pitchFamily="2" charset="-122"/>
              </a:rPr>
              <a:t>Machining Economics</a:t>
            </a:r>
            <a:endParaRPr lang="en-AU" altLang="en-US" sz="4000" b="1" smtClean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68003" name="Rectangle 3"/>
              <p:cNvSpPr>
                <a:spLocks noGrp="1"/>
              </p:cNvSpPr>
              <p:nvPr>
                <p:ph type="body" idx="4294967295"/>
              </p:nvPr>
            </p:nvSpPr>
            <p:spPr>
              <a:xfrm>
                <a:off x="612774" y="1600200"/>
                <a:ext cx="8531226" cy="5105400"/>
              </a:xfrm>
            </p:spPr>
            <p:txBody>
              <a:bodyPr/>
              <a:lstStyle/>
              <a:p>
                <a:pPr marL="457200" indent="-457200" eaLnBrk="1" hangingPunct="1">
                  <a:buNone/>
                </a:pPr>
                <a:r>
                  <a:rPr lang="en-US" altLang="en-US" sz="2400" b="1" dirty="0" smtClean="0">
                    <a:latin typeface="Arial" charset="0"/>
                  </a:rPr>
                  <a:t>Cont. Minimizing </a:t>
                </a:r>
                <a:r>
                  <a:rPr lang="en-US" altLang="en-US" sz="2400" b="1" dirty="0" smtClean="0">
                    <a:latin typeface="Arial" charset="0"/>
                  </a:rPr>
                  <a:t>Machining Cost per Piece</a:t>
                </a:r>
                <a:endParaRPr lang="en-US" altLang="en-US" sz="2400" dirty="0" smtClean="0">
                  <a:latin typeface="Arial" charset="0"/>
                </a:endParaRPr>
              </a:p>
              <a:p>
                <a:pPr marL="457200" indent="-457200" eaLnBrk="1" hangingPunct="1"/>
                <a:endParaRPr lang="en-US" altLang="en-US" sz="2400" dirty="0" smtClean="0">
                  <a:latin typeface="Arial" charset="0"/>
                </a:endParaRPr>
              </a:p>
              <a:p>
                <a:pPr marL="457200" indent="-457200" eaLnBrk="1" hangingPunct="1"/>
                <a:r>
                  <a:rPr lang="en-US" altLang="en-US" sz="2400" dirty="0">
                    <a:latin typeface="Arial" charset="0"/>
                  </a:rPr>
                  <a:t>The </a:t>
                </a:r>
                <a:r>
                  <a:rPr lang="en-US" altLang="en-US" sz="2400" b="1" dirty="0">
                    <a:latin typeface="Arial" charset="0"/>
                  </a:rPr>
                  <a:t>tooling </a:t>
                </a:r>
                <a:r>
                  <a:rPr lang="en-US" altLang="en-US" sz="2400" b="1" dirty="0" smtClean="0">
                    <a:latin typeface="Arial" charset="0"/>
                  </a:rPr>
                  <a:t>cost</a:t>
                </a:r>
                <a:r>
                  <a:rPr lang="en-US" altLang="en-US" sz="2400" dirty="0" smtClean="0">
                    <a:latin typeface="Arial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sz="2400" b="0" i="1" smtClean="0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altLang="en-US" sz="2400" b="0" i="1" smtClean="0">
                            <a:latin typeface="Cambria Math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altLang="en-US" sz="2400" dirty="0" smtClean="0">
                    <a:latin typeface="Arial" charset="0"/>
                  </a:rPr>
                  <a:t>,</a:t>
                </a:r>
                <a:r>
                  <a:rPr lang="en-US" altLang="en-US" sz="2400" b="1" dirty="0" smtClean="0">
                    <a:latin typeface="Arial" charset="0"/>
                  </a:rPr>
                  <a:t> </a:t>
                </a:r>
                <a:r>
                  <a:rPr lang="en-US" altLang="en-US" sz="2400" dirty="0" smtClean="0">
                    <a:latin typeface="Arial" charset="0"/>
                  </a:rPr>
                  <a:t>per piece:</a:t>
                </a:r>
                <a:endParaRPr lang="en-US" altLang="en-US" sz="2400" dirty="0" smtClean="0">
                  <a:latin typeface="Arial" charset="0"/>
                </a:endParaRPr>
              </a:p>
              <a:p>
                <a:pPr marL="0" indent="0" eaLnBrk="1" hangingPunct="1">
                  <a:buNone/>
                </a:pPr>
                <a:r>
                  <a:rPr lang="en-US" altLang="en-US" sz="2400" b="0" dirty="0" smtClean="0"/>
                  <a:t>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sz="2400" b="0" i="1" smtClean="0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altLang="en-US" sz="2400" b="0" i="1" smtClean="0">
                            <a:latin typeface="Cambria Math"/>
                          </a:rPr>
                          <m:t>𝑡</m:t>
                        </m:r>
                      </m:sub>
                    </m:sSub>
                    <m:r>
                      <a:rPr lang="en-US" altLang="en-US" sz="2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altLang="en-US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en-US" sz="2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US" altLang="en-US" sz="2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en-US" sz="2400" i="1">
                                <a:latin typeface="Cambria Math"/>
                              </a:rPr>
                              <m:t>𝑁</m:t>
                            </m:r>
                          </m:e>
                          <m:sub>
                            <m:r>
                              <a:rPr lang="en-US" altLang="en-US" sz="2400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altLang="en-US" sz="2400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en-US" sz="2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en-US" sz="2400" b="0" i="1" smtClean="0">
                                <a:latin typeface="Cambria Math"/>
                              </a:rPr>
                              <m:t>𝑇</m:t>
                            </m:r>
                          </m:e>
                          <m:sub>
                            <m:r>
                              <a:rPr lang="en-US" altLang="en-US" sz="2400" b="0" i="1" smtClean="0">
                                <a:latin typeface="Cambria Math"/>
                              </a:rPr>
                              <m:t>𝑐</m:t>
                            </m:r>
                          </m:sub>
                        </m:sSub>
                        <m:d>
                          <m:dPr>
                            <m:ctrlPr>
                              <a:rPr lang="en-US" altLang="en-US" sz="2400" b="0" i="1" smtClean="0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en-US" sz="2400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altLang="en-US" sz="2400" b="0" i="1" smtClean="0">
                                    <a:latin typeface="Cambria Math"/>
                                  </a:rPr>
                                  <m:t>𝐿</m:t>
                                </m:r>
                              </m:e>
                              <m:sub>
                                <m:r>
                                  <a:rPr lang="en-US" altLang="en-US" sz="2400" b="0" i="1" smtClean="0">
                                    <a:latin typeface="Cambria Math"/>
                                  </a:rPr>
                                  <m:t>𝑚</m:t>
                                </m:r>
                              </m:sub>
                            </m:sSub>
                            <m:r>
                              <a:rPr lang="en-US" altLang="en-US" sz="2400" b="0" i="1" smtClean="0">
                                <a:latin typeface="Cambria Math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altLang="en-US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altLang="en-US" sz="2400" b="0" i="1" smtClean="0">
                                    <a:latin typeface="Cambria Math"/>
                                  </a:rPr>
                                  <m:t>𝐵</m:t>
                                </m:r>
                              </m:e>
                              <m:sub>
                                <m:r>
                                  <a:rPr lang="en-US" altLang="en-US" sz="2400" i="1">
                                    <a:latin typeface="Cambria Math"/>
                                  </a:rPr>
                                  <m:t>𝑚</m:t>
                                </m:r>
                              </m:sub>
                            </m:sSub>
                          </m:e>
                        </m:d>
                        <m:r>
                          <a:rPr lang="en-US" altLang="en-US" sz="2400" b="0" i="1" smtClean="0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altLang="en-US" sz="2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en-US" sz="2400" b="0" i="1" smtClean="0">
                                <a:latin typeface="Cambria Math"/>
                              </a:rPr>
                              <m:t>𝐷</m:t>
                            </m:r>
                          </m:e>
                          <m:sub>
                            <m:r>
                              <a:rPr lang="en-US" altLang="en-US" sz="2400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altLang="en-US" sz="2400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alt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en-US" sz="2400" i="1">
                            <a:latin typeface="Cambria Math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US" altLang="en-US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en-US" sz="2400" i="1">
                                <a:latin typeface="Cambria Math"/>
                              </a:rPr>
                              <m:t>𝑁</m:t>
                            </m:r>
                          </m:e>
                          <m:sub>
                            <m:r>
                              <a:rPr lang="en-US" altLang="en-US" sz="2400" b="0" i="1" smtClean="0">
                                <a:latin typeface="Cambria Math"/>
                              </a:rPr>
                              <m:t>𝑓</m:t>
                            </m:r>
                          </m:sub>
                        </m:sSub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altLang="en-US" sz="240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en-US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en-US" sz="2400" i="1">
                                <a:latin typeface="Cambria Math"/>
                              </a:rPr>
                              <m:t>𝑇</m:t>
                            </m:r>
                          </m:e>
                          <m:sub>
                            <m:r>
                              <a:rPr lang="en-US" altLang="en-US" sz="2400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d>
                          <m:dPr>
                            <m:ctrlPr>
                              <a:rPr lang="en-US" altLang="en-US" sz="2400" i="1" smtClean="0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en-US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altLang="en-US" sz="2400" i="1">
                                    <a:latin typeface="Cambria Math"/>
                                  </a:rPr>
                                  <m:t>𝐿</m:t>
                                </m:r>
                              </m:e>
                              <m:sub>
                                <m:r>
                                  <a:rPr lang="en-US" altLang="en-US" sz="2400" i="1">
                                    <a:latin typeface="Cambria Math"/>
                                  </a:rPr>
                                  <m:t>𝑚</m:t>
                                </m:r>
                              </m:sub>
                            </m:sSub>
                            <m:r>
                              <a:rPr lang="en-US" altLang="en-US" sz="2400" i="1">
                                <a:latin typeface="Cambria Math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altLang="en-US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altLang="en-US" sz="2400" i="1">
                                    <a:latin typeface="Cambria Math"/>
                                  </a:rPr>
                                  <m:t>𝐵</m:t>
                                </m:r>
                              </m:e>
                              <m:sub>
                                <m:r>
                                  <a:rPr lang="en-US" altLang="en-US" sz="2400" i="1">
                                    <a:latin typeface="Cambria Math"/>
                                  </a:rPr>
                                  <m:t>𝑚</m:t>
                                </m:r>
                              </m:sub>
                            </m:sSub>
                          </m:e>
                        </m:d>
                      </m:e>
                    </m:d>
                  </m:oMath>
                </a14:m>
                <a:endParaRPr lang="en-US" altLang="en-US" sz="2400" b="0" i="1" dirty="0" smtClean="0">
                  <a:latin typeface="Cambria Math"/>
                </a:endParaRPr>
              </a:p>
              <a:p>
                <a:pPr marL="777875" lvl="1" indent="-457200" eaLnBrk="1" hangingPunct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1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sz="2100" b="0" i="1" smtClean="0">
                            <a:latin typeface="Cambria Math"/>
                          </a:rPr>
                          <m:t>𝑁</m:t>
                        </m:r>
                      </m:e>
                      <m:sub>
                        <m:r>
                          <a:rPr lang="en-US" altLang="en-US" sz="21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en-US" sz="2100" dirty="0">
                    <a:latin typeface="Arial" charset="0"/>
                  </a:rPr>
                  <a:t>: numbered </a:t>
                </a:r>
                <a:r>
                  <a:rPr lang="en-US" altLang="en-US" sz="2100" dirty="0" smtClean="0">
                    <a:latin typeface="Arial" charset="0"/>
                  </a:rPr>
                  <a:t>of parts machined per insert</a:t>
                </a:r>
                <a:endParaRPr lang="en-US" altLang="en-US" sz="2100" dirty="0">
                  <a:latin typeface="Arial" charset="0"/>
                </a:endParaRPr>
              </a:p>
              <a:p>
                <a:pPr marL="777875" lvl="1" indent="-457200" eaLnBrk="1" hangingPunct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1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sz="2100" i="1">
                            <a:latin typeface="Cambria Math"/>
                          </a:rPr>
                          <m:t>𝑁</m:t>
                        </m:r>
                      </m:e>
                      <m:sub>
                        <m:r>
                          <a:rPr lang="en-US" altLang="en-US" sz="2100" b="0" i="1" smtClean="0">
                            <a:latin typeface="Cambria Math"/>
                          </a:rPr>
                          <m:t>𝑓</m:t>
                        </m:r>
                      </m:sub>
                    </m:sSub>
                  </m:oMath>
                </a14:m>
                <a:r>
                  <a:rPr lang="en-US" altLang="en-US" sz="2100" dirty="0">
                    <a:latin typeface="Arial" charset="0"/>
                  </a:rPr>
                  <a:t>: numbered </a:t>
                </a:r>
                <a:r>
                  <a:rPr lang="en-US" altLang="en-US" sz="2100" dirty="0">
                    <a:latin typeface="Arial" charset="0"/>
                  </a:rPr>
                  <a:t>of parts </a:t>
                </a:r>
                <a:r>
                  <a:rPr lang="en-US" altLang="en-US" sz="2100" dirty="0" smtClean="0">
                    <a:latin typeface="Arial" charset="0"/>
                  </a:rPr>
                  <a:t>that can produced per insert face</a:t>
                </a:r>
                <a:endParaRPr lang="en-US" altLang="en-US" sz="2100" dirty="0">
                  <a:latin typeface="Arial" charset="0"/>
                </a:endParaRPr>
              </a:p>
              <a:p>
                <a:pPr marL="777875" lvl="1" indent="-457200" eaLnBrk="1" hangingPunct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1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sz="2100" i="1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altLang="en-US" sz="2100" b="0" i="1" smtClean="0">
                            <a:latin typeface="Cambria Math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US" altLang="en-US" sz="2100" dirty="0">
                    <a:latin typeface="Arial" charset="0"/>
                  </a:rPr>
                  <a:t>: time required </a:t>
                </a:r>
                <a:r>
                  <a:rPr lang="en-US" altLang="en-US" sz="2100" dirty="0" smtClean="0">
                    <a:latin typeface="Arial" charset="0"/>
                  </a:rPr>
                  <a:t>to change the insert</a:t>
                </a:r>
                <a:endParaRPr lang="en-US" altLang="en-US" sz="2100" dirty="0">
                  <a:latin typeface="Arial" charset="0"/>
                </a:endParaRPr>
              </a:p>
              <a:p>
                <a:pPr marL="777875" lvl="1" indent="-457200" eaLnBrk="1" hangingPunct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1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sz="2100" i="1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altLang="en-US" sz="21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en-US" sz="2100" dirty="0">
                    <a:latin typeface="Arial" charset="0"/>
                  </a:rPr>
                  <a:t>: time required </a:t>
                </a:r>
                <a:r>
                  <a:rPr lang="en-US" altLang="en-US" sz="2100" dirty="0">
                    <a:latin typeface="Arial" charset="0"/>
                  </a:rPr>
                  <a:t>to </a:t>
                </a:r>
                <a:r>
                  <a:rPr lang="en-US" altLang="en-US" sz="2100" dirty="0" smtClean="0">
                    <a:latin typeface="Arial" charset="0"/>
                  </a:rPr>
                  <a:t>index </a:t>
                </a:r>
                <a:r>
                  <a:rPr lang="en-US" altLang="en-US" sz="2100" dirty="0">
                    <a:latin typeface="Arial" charset="0"/>
                  </a:rPr>
                  <a:t>the insert</a:t>
                </a:r>
                <a:endParaRPr lang="en-US" altLang="en-US" sz="2100" dirty="0">
                  <a:latin typeface="Arial" charset="0"/>
                </a:endParaRPr>
              </a:p>
              <a:p>
                <a:pPr marL="777875" lvl="1" indent="-457200" eaLnBrk="1" hangingPunct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1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sz="2100" b="0" i="1" smtClean="0">
                            <a:latin typeface="Cambria Math"/>
                          </a:rPr>
                          <m:t>𝐷</m:t>
                        </m:r>
                      </m:e>
                      <m:sub>
                        <m:r>
                          <a:rPr lang="en-US" altLang="en-US" sz="2100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en-US" sz="2100" dirty="0">
                    <a:latin typeface="Arial" charset="0"/>
                  </a:rPr>
                  <a:t>: </a:t>
                </a:r>
                <a:r>
                  <a:rPr lang="en-US" altLang="en-US" sz="2100" dirty="0" smtClean="0">
                    <a:latin typeface="Arial" charset="0"/>
                  </a:rPr>
                  <a:t>depreciation of insert (in $)</a:t>
                </a:r>
                <a:endParaRPr lang="en-US" altLang="en-US" sz="2100" dirty="0">
                  <a:latin typeface="Arial" charset="0"/>
                </a:endParaRPr>
              </a:p>
              <a:p>
                <a:pPr marL="457200" indent="-457200" eaLnBrk="1" hangingPunct="1"/>
                <a:endParaRPr lang="en-US" altLang="en-US" sz="2400" dirty="0" smtClean="0">
                  <a:latin typeface="Arial" charset="0"/>
                </a:endParaRPr>
              </a:p>
              <a:p>
                <a:pPr marL="1052512" lvl="2" indent="-457200" eaLnBrk="1" hangingPunct="1"/>
                <a:endParaRPr lang="en-US" altLang="en-US" sz="1800" dirty="0">
                  <a:latin typeface="Arial" charset="0"/>
                </a:endParaRPr>
              </a:p>
              <a:p>
                <a:pPr marL="777875" lvl="1" indent="-457200" eaLnBrk="1" hangingPunct="1"/>
                <a:endParaRPr lang="en-US" altLang="en-US" sz="2100" dirty="0" smtClean="0">
                  <a:latin typeface="Arial" charset="0"/>
                </a:endParaRPr>
              </a:p>
              <a:p>
                <a:pPr marL="457200" indent="-457200" eaLnBrk="1" hangingPunct="1"/>
                <a:endParaRPr lang="en-US" altLang="en-US" sz="2400" dirty="0" smtClean="0">
                  <a:latin typeface="Arial" charset="0"/>
                </a:endParaRPr>
              </a:p>
            </p:txBody>
          </p:sp>
        </mc:Choice>
        <mc:Fallback>
          <p:sp>
            <p:nvSpPr>
              <p:cNvPr id="76800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612774" y="1600200"/>
                <a:ext cx="8531226" cy="5105400"/>
              </a:xfrm>
              <a:blipFill rotWithShape="1">
                <a:blip r:embed="rId4"/>
                <a:stretch>
                  <a:fillRect l="-1144" t="-8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7633485"/>
              </p:ext>
            </p:extLst>
          </p:nvPr>
        </p:nvGraphicFramePr>
        <p:xfrm>
          <a:off x="5867400" y="2057400"/>
          <a:ext cx="3152775" cy="5445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4" name="Equation" r:id="rId5" imgW="1397000" imgH="241300" progId="Equation.3">
                  <p:embed/>
                </p:oleObj>
              </mc:Choice>
              <mc:Fallback>
                <p:oleObj name="Equation" r:id="rId5" imgW="13970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2057400"/>
                        <a:ext cx="3152775" cy="5445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8F0B3E4-C450-45D3-80D5-E92132255649}" type="slidenum">
              <a:rPr lang="en-US" altLang="zh-CN" smtClean="0"/>
              <a:pPr>
                <a:defRPr/>
              </a:pPr>
              <a:t>9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222340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udent presentatio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902</Words>
  <Application>Microsoft Office PowerPoint</Application>
  <PresentationFormat>On-screen Show (4:3)</PresentationFormat>
  <Paragraphs>161</Paragraphs>
  <Slides>15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Student presentation</vt:lpstr>
      <vt:lpstr>Equation</vt:lpstr>
      <vt:lpstr>Microsoft Equation 3.0</vt:lpstr>
      <vt:lpstr>Manufacturing Engineering Technology in SI Units, 6th Edition   Chapter 25:  Machining Centers, Machine Tool Structures and Machining Economics </vt:lpstr>
      <vt:lpstr>Chapter Outline</vt:lpstr>
      <vt:lpstr>Machining Economics</vt:lpstr>
      <vt:lpstr>Machining Economics</vt:lpstr>
      <vt:lpstr>Machining Economics</vt:lpstr>
      <vt:lpstr>Machining Economics</vt:lpstr>
      <vt:lpstr>Machining Economics</vt:lpstr>
      <vt:lpstr>Machining Economics</vt:lpstr>
      <vt:lpstr>Machining Economics</vt:lpstr>
      <vt:lpstr>Machining Economics</vt:lpstr>
      <vt:lpstr>Machining Economics</vt:lpstr>
      <vt:lpstr>Machining Economics</vt:lpstr>
      <vt:lpstr>Machining Economics</vt:lpstr>
      <vt:lpstr>Machining Economics</vt:lpstr>
      <vt:lpstr>Machining Economics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PRESENTATION SUBTITLE</dc:title>
  <dc:creator/>
  <cp:lastModifiedBy/>
  <cp:revision>413</cp:revision>
  <dcterms:created xsi:type="dcterms:W3CDTF">2008-11-12T20:01:56Z</dcterms:created>
  <dcterms:modified xsi:type="dcterms:W3CDTF">2016-04-02T19:15:18Z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TC103524811033</vt:lpwstr>
  </property>
</Properties>
</file>