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1"/>
  </p:sldMasterIdLst>
  <p:notesMasterIdLst>
    <p:notesMasterId r:id="rId17"/>
  </p:notesMasterIdLst>
  <p:sldIdLst>
    <p:sldId id="256" r:id="rId2"/>
    <p:sldId id="258" r:id="rId3"/>
    <p:sldId id="291" r:id="rId4"/>
    <p:sldId id="299" r:id="rId5"/>
    <p:sldId id="292" r:id="rId6"/>
    <p:sldId id="301" r:id="rId7"/>
    <p:sldId id="294" r:id="rId8"/>
    <p:sldId id="305" r:id="rId9"/>
    <p:sldId id="306" r:id="rId10"/>
    <p:sldId id="302" r:id="rId11"/>
    <p:sldId id="295" r:id="rId12"/>
    <p:sldId id="296" r:id="rId13"/>
    <p:sldId id="307" r:id="rId14"/>
    <p:sldId id="298" r:id="rId15"/>
    <p:sldId id="30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66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FC294834-EA40-435E-AD7D-9576CC81A158}" type="datetimeFigureOut">
              <a:rPr lang="en-US" altLang="zh-CN"/>
              <a:pPr>
                <a:defRPr/>
              </a:pPr>
              <a:t>25/3/2017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568ED97A-C98F-4615-8CB1-711B390984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4479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CN" smtClean="0"/>
              <a:t>Presentation slide for courses, classes, lectures et al.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623368-F041-4FE3-A45C-83FD0C4851B2}" type="slidenum">
              <a:rPr lang="en-US" altLang="zh-CN">
                <a:latin typeface="Calibri" pitchFamily="34" charset="0"/>
              </a:rPr>
              <a:pPr eaLnBrk="1" hangingPunct="1"/>
              <a:t>1</a:t>
            </a:fld>
            <a:endParaRPr lang="en-US" altLang="zh-CN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DD53191-5AAA-4281-9F09-593F46F315D0}" type="datetime8">
              <a:rPr lang="en-US" altLang="zh-CN" smtClean="0"/>
              <a:t>25/3/2017 8:52 PM</a:t>
            </a:fld>
            <a:endParaRPr lang="en-US" altLang="zh-CN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58535E08-393E-4FC0-B315-5A265D0D07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2264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214D71-9412-4096-8D73-1CE86A2658D0}" type="datetime8">
              <a:rPr lang="en-US" altLang="zh-CN" smtClean="0"/>
              <a:t>25/3/2017 8:52 PM</a:t>
            </a:fld>
            <a:endParaRPr lang="en-US" altLang="zh-CN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FA0F76B-1D9C-4571-B202-4B19EB6810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20513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38FF5F-B3A6-43B8-9F5D-4B0621D956B8}" type="datetime8">
              <a:rPr lang="en-US" altLang="zh-CN" smtClean="0"/>
              <a:t>25/3/2017 8:52 PM</a:t>
            </a:fld>
            <a:endParaRPr lang="en-US" altLang="zh-CN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42650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EBBC4C-4545-4D14-B86A-DE478A4900F4}" type="datetime8">
              <a:rPr lang="en-US" altLang="zh-CN" smtClean="0"/>
              <a:t>25/3/2017 8:52 PM</a:t>
            </a:fld>
            <a:endParaRPr lang="en-US" altLang="zh-CN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7C2F0F8-BEFF-43FA-AE22-0CF4209F14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02826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D9880B-63FE-4843-B689-9409ABDC8D31}" type="datetime8">
              <a:rPr lang="en-US" altLang="zh-CN" smtClean="0"/>
              <a:t>25/3/2017 8:52 PM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94E29C9-904D-4708-AD65-20C4EF2155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8619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9F4B6A-06D3-484B-8459-E0DCBCF500D3}" type="datetime8">
              <a:rPr lang="en-US" altLang="zh-CN" smtClean="0"/>
              <a:t>25/3/2017 8:52 PM</a:t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055C3EB2-DF7A-4C7B-86B5-DECEA0665A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1574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B424CD-AFF5-46EE-80CF-36CA2812885A}" type="datetime8">
              <a:rPr lang="en-US" altLang="zh-CN" smtClean="0"/>
              <a:t>25/3/2017 8:52 PM</a:t>
            </a:fld>
            <a:endParaRPr lang="en-US" altLang="zh-CN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14351F-201D-49CB-BAFB-8A70F4E26D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61661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7BBBE-A641-496D-A834-F17E8CD6F559}" type="datetime8">
              <a:rPr lang="en-US" altLang="zh-CN" smtClean="0"/>
              <a:t>25/3/2017 8:52 PM</a:t>
            </a:fld>
            <a:endParaRPr lang="en-US" altLang="zh-C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4E8FC-0434-41C8-BDF6-6D7EA173C5EA}" type="slidenum">
              <a:rPr lang="en-US" altLang="zh-CN"/>
              <a:pPr>
                <a:defRPr/>
              </a:pPr>
              <a:t>‹#›</a:t>
            </a:fld>
            <a:endParaRPr lang="en-US" altLang="zh-CN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010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C18FCD-68A9-4FC1-A10E-38C3D2B34106}" type="datetime8">
              <a:rPr lang="en-US" altLang="zh-CN" smtClean="0"/>
              <a:t>25/3/2017 8:52 PM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44082E-78AE-44F8-B48B-A89099B97ED3}" type="slidenum">
              <a:rPr lang="en-US" altLang="zh-CN"/>
              <a:pPr>
                <a:defRPr/>
              </a:pPr>
              <a:t>‹#›</a:t>
            </a:fld>
            <a:endParaRPr lang="en-US" altLang="zh-CN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724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2"/>
                </a:solidFill>
                <a:latin typeface="Tw Cen MT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B5E65DEB-3D79-48A5-9D2E-E4AB91DC13EF}" type="datetime8">
              <a:rPr lang="en-US" altLang="zh-CN" smtClean="0"/>
              <a:t>25/3/2017 8:52 PM</a:t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2"/>
                </a:solidFill>
                <a:latin typeface="Tw Cen MT" pitchFamily="34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>
              <a:defRPr/>
            </a:pPr>
            <a:endParaRPr lang="en-AU" altLang="en-US" smtClean="0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200" b="1" smtClean="0">
                <a:solidFill>
                  <a:schemeClr val="tx2"/>
                </a:solidFill>
                <a:latin typeface="Tw Cen MT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8ACD237C-E94A-4C7A-BDD6-5C63C18FA0A0}" type="slidenum">
              <a:rPr lang="en-US" altLang="zh-CN"/>
              <a:pPr>
                <a:defRPr/>
              </a:pPr>
              <a:t>‹#›</a:t>
            </a:fld>
            <a:endParaRPr lang="en-US" altLang="zh-CN" sz="14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22" r:id="rId8"/>
    <p:sldLayoutId id="2147483730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22.png"/><Relationship Id="rId9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8.wmf"/><Relationship Id="rId4" Type="http://schemas.openxmlformats.org/officeDocument/2006/relationships/image" Target="../media/image26.png"/><Relationship Id="rId9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1.wmf"/><Relationship Id="rId4" Type="http://schemas.openxmlformats.org/officeDocument/2006/relationships/image" Target="../media/image30.png"/><Relationship Id="rId9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0" y="3962400"/>
            <a:ext cx="9144000" cy="1828800"/>
          </a:xfrm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en-US" altLang="zh-CN" sz="2400" b="1" cap="none" dirty="0" smtClean="0">
                <a:solidFill>
                  <a:srgbClr val="3E3F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imSun" pitchFamily="2" charset="-122"/>
              </a:rPr>
              <a:t>Manufacturing Engineering Technology in SI Units, 6</a:t>
            </a:r>
            <a:r>
              <a:rPr lang="en-US" altLang="zh-CN" sz="2400" b="1" cap="none" baseline="30000" dirty="0" smtClean="0">
                <a:solidFill>
                  <a:srgbClr val="3E3F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imSun" pitchFamily="2" charset="-122"/>
              </a:rPr>
              <a:t>th</a:t>
            </a:r>
            <a:r>
              <a:rPr lang="en-US" altLang="zh-CN" sz="2400" b="1" cap="none" dirty="0" smtClean="0">
                <a:solidFill>
                  <a:srgbClr val="3E3F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imSun" pitchFamily="2" charset="-122"/>
              </a:rPr>
              <a:t> Edition</a:t>
            </a:r>
            <a:r>
              <a:rPr lang="en-US" altLang="zh-CN" cap="none" dirty="0" smtClean="0">
                <a:solidFill>
                  <a:srgbClr val="3E3F68"/>
                </a:solidFill>
                <a:ea typeface="SimSun" pitchFamily="2" charset="-122"/>
              </a:rPr>
              <a:t> </a:t>
            </a:r>
            <a:r>
              <a:rPr lang="en-US" altLang="zh-CN" sz="3600" cap="none" dirty="0" smtClean="0">
                <a:solidFill>
                  <a:srgbClr val="3E3F68"/>
                </a:solidFill>
                <a:ea typeface="SimSun" pitchFamily="2" charset="-122"/>
              </a:rPr>
              <a:t/>
            </a:r>
            <a:br>
              <a:rPr lang="en-US" altLang="zh-CN" sz="3600" cap="none" dirty="0" smtClean="0">
                <a:solidFill>
                  <a:srgbClr val="3E3F68"/>
                </a:solidFill>
                <a:ea typeface="SimSun" pitchFamily="2" charset="-122"/>
              </a:rPr>
            </a:br>
            <a:r>
              <a:rPr lang="en-US" altLang="zh-CN" sz="3600" cap="none" dirty="0" smtClean="0">
                <a:solidFill>
                  <a:srgbClr val="3E3F68"/>
                </a:solidFill>
                <a:ea typeface="SimSun" pitchFamily="2" charset="-122"/>
              </a:rPr>
              <a:t> </a:t>
            </a:r>
            <a:r>
              <a:rPr lang="en-US" altLang="zh-CN" sz="3000" b="1" cap="none" dirty="0" smtClean="0">
                <a:solidFill>
                  <a:srgbClr val="3E3F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imSun" pitchFamily="2" charset="-122"/>
              </a:rPr>
              <a:t>Chapter 25: </a:t>
            </a:r>
            <a:br>
              <a:rPr lang="en-US" altLang="zh-CN" sz="3000" b="1" cap="none" dirty="0" smtClean="0">
                <a:solidFill>
                  <a:srgbClr val="3E3F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imSun" pitchFamily="2" charset="-122"/>
              </a:rPr>
            </a:br>
            <a:r>
              <a:rPr lang="en-US" altLang="zh-CN" sz="3000" b="1" cap="none" dirty="0" smtClean="0">
                <a:solidFill>
                  <a:srgbClr val="3E3F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imSun" pitchFamily="2" charset="-122"/>
              </a:rPr>
              <a:t>Machining Centers, Machine Tool Structures and Machining Economics 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0" y="6550025"/>
            <a:ext cx="91440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zh-CN" sz="1000">
                <a:solidFill>
                  <a:schemeClr val="bg1"/>
                </a:solidFill>
                <a:ea typeface="SimSun" pitchFamily="2" charset="-122"/>
              </a:rPr>
              <a:t>   Copyright © 2010 Pearson Education South Asia Pte Ltd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35E08-393E-4FC0-B315-5A265D0D0712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  <p:sp>
        <p:nvSpPr>
          <p:cNvPr id="5" name="Rectangle 1"/>
          <p:cNvSpPr txBox="1">
            <a:spLocks/>
          </p:cNvSpPr>
          <p:nvPr/>
        </p:nvSpPr>
        <p:spPr bwMode="auto">
          <a:xfrm>
            <a:off x="0" y="1981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normAutofit fontScale="97500"/>
          </a:bodyPr>
          <a:lstStyle/>
          <a:p>
            <a:pPr algn="ctr">
              <a:defRPr/>
            </a:pPr>
            <a:r>
              <a:rPr lang="en-US" altLang="zh-CN" sz="2400" b="1" dirty="0">
                <a:solidFill>
                  <a:srgbClr val="3E3F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SimSun" pitchFamily="2" charset="-122"/>
                <a:cs typeface="+mj-cs"/>
              </a:rPr>
              <a:t>Manufacturing Processes (2), IE-352</a:t>
            </a:r>
          </a:p>
          <a:p>
            <a:pPr algn="ctr">
              <a:defRPr/>
            </a:pPr>
            <a:r>
              <a:rPr lang="en-US" altLang="zh-CN" sz="2400" b="1" dirty="0">
                <a:solidFill>
                  <a:srgbClr val="3E3F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SimSun" pitchFamily="2" charset="-122"/>
                <a:cs typeface="+mj-cs"/>
              </a:rPr>
              <a:t>Ahmed M El-Sherbeeny, PhD</a:t>
            </a:r>
          </a:p>
          <a:p>
            <a:pPr algn="ctr">
              <a:defRPr/>
            </a:pPr>
            <a:r>
              <a:rPr lang="en-US" altLang="zh-CN" sz="2400" b="1" dirty="0" smtClean="0">
                <a:solidFill>
                  <a:srgbClr val="3E3F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SimSun" pitchFamily="2" charset="-122"/>
                <a:cs typeface="+mj-cs"/>
              </a:rPr>
              <a:t>Spring </a:t>
            </a:r>
            <a:r>
              <a:rPr lang="en-US" altLang="zh-CN" sz="2400" b="1" dirty="0" smtClean="0">
                <a:solidFill>
                  <a:srgbClr val="3E3F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SimSun" pitchFamily="2" charset="-122"/>
                <a:cs typeface="+mj-cs"/>
              </a:rPr>
              <a:t>2017</a:t>
            </a:r>
            <a:endParaRPr lang="en-US" altLang="zh-CN" sz="2400" b="1" dirty="0">
              <a:solidFill>
                <a:srgbClr val="3E3F6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SimSun" pitchFamily="2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smtClean="0">
                <a:ea typeface="SimSun" pitchFamily="2" charset="-122"/>
              </a:rPr>
              <a:t>Machining Economics</a:t>
            </a:r>
            <a:endParaRPr lang="en-AU" altLang="en-US" sz="4000" b="1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8003" name="Rectangle 3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5181600"/>
              </a:xfrm>
            </p:spPr>
            <p:txBody>
              <a:bodyPr/>
              <a:lstStyle/>
              <a:p>
                <a:pPr marL="457200" indent="-457200" eaLnBrk="1" hangingPunct="1">
                  <a:buNone/>
                </a:pPr>
                <a:r>
                  <a:rPr lang="en-US" altLang="en-US" sz="2400" b="1" dirty="0" smtClean="0">
                    <a:latin typeface="Arial" charset="0"/>
                  </a:rPr>
                  <a:t>Cont. Minimizing Machining Cost per Piece</a:t>
                </a:r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The time required to produce one part is</a:t>
                </a:r>
              </a:p>
              <a:p>
                <a:pPr marL="457200" indent="-457200" eaLnBrk="1" hangingPunct="1"/>
                <a:endParaRPr lang="en-US" altLang="en-US" sz="2400" dirty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100" i="1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en-US" sz="2100" dirty="0">
                    <a:latin typeface="Arial" charset="0"/>
                  </a:rPr>
                  <a:t>: </a:t>
                </a:r>
                <a:r>
                  <a:rPr lang="en-US" altLang="en-US" sz="2100" dirty="0" smtClean="0">
                    <a:latin typeface="Arial" charset="0"/>
                  </a:rPr>
                  <a:t>calculated for each particular operation</a:t>
                </a: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Example: for turning:</a:t>
                </a:r>
              </a:p>
              <a:p>
                <a:pPr marL="457200" indent="-457200" eaLnBrk="1" hangingPunct="1"/>
                <a:endParaRPr lang="en-US" altLang="en-US" sz="2400" dirty="0">
                  <a:latin typeface="Arial" charset="0"/>
                </a:endParaRP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r>
                      <a:rPr lang="en-US" altLang="en-US" sz="2100" b="0" i="1" smtClean="0">
                        <a:latin typeface="Cambria Math"/>
                      </a:rPr>
                      <m:t>𝐿</m:t>
                    </m:r>
                  </m:oMath>
                </a14:m>
                <a:r>
                  <a:rPr lang="en-US" altLang="en-US" sz="2100" dirty="0" smtClean="0">
                    <a:latin typeface="Arial" charset="0"/>
                  </a:rPr>
                  <a:t>: length of cut</a:t>
                </a: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r>
                      <a:rPr lang="en-US" altLang="en-US" sz="21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sz="2100" dirty="0">
                    <a:latin typeface="Arial" charset="0"/>
                  </a:rPr>
                  <a:t>: </a:t>
                </a:r>
                <a:r>
                  <a:rPr lang="en-US" altLang="en-US" sz="2100" dirty="0" smtClean="0">
                    <a:latin typeface="Arial" charset="0"/>
                  </a:rPr>
                  <a:t>feed </a:t>
                </a: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r>
                      <a:rPr lang="en-US" altLang="en-US" sz="2100" b="0" i="1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altLang="en-US" sz="2100" dirty="0">
                    <a:latin typeface="Arial" charset="0"/>
                  </a:rPr>
                  <a:t>: </a:t>
                </a:r>
                <a:r>
                  <a:rPr lang="en-US" altLang="en-US" sz="2100" dirty="0" smtClean="0">
                    <a:latin typeface="Arial" charset="0"/>
                  </a:rPr>
                  <a:t>angular speed (</a:t>
                </a:r>
                <a14:m>
                  <m:oMath xmlns:m="http://schemas.openxmlformats.org/officeDocument/2006/math">
                    <m:r>
                      <a:rPr lang="en-US" altLang="en-US" sz="2100" b="0" i="1" smtClean="0">
                        <a:latin typeface="Cambria Math"/>
                      </a:rPr>
                      <m:t>𝑟𝑝𝑚</m:t>
                    </m:r>
                  </m:oMath>
                </a14:m>
                <a:r>
                  <a:rPr lang="en-US" altLang="en-US" sz="2100" dirty="0" smtClean="0">
                    <a:latin typeface="Arial" charset="0"/>
                  </a:rPr>
                  <a:t>) of the workpiece </a:t>
                </a:r>
                <a:endParaRPr lang="en-US" altLang="en-US" sz="2100" dirty="0">
                  <a:latin typeface="Arial" charset="0"/>
                </a:endParaRP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r>
                      <a:rPr lang="en-US" altLang="en-US" sz="2100" b="0" i="1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altLang="en-US" sz="2100" dirty="0">
                    <a:latin typeface="Arial" charset="0"/>
                  </a:rPr>
                  <a:t>: </a:t>
                </a:r>
                <a:r>
                  <a:rPr lang="en-US" altLang="en-US" sz="2100" dirty="0" smtClean="0">
                    <a:latin typeface="Arial" charset="0"/>
                  </a:rPr>
                  <a:t>workpiece diameter</a:t>
                </a:r>
                <a:endParaRPr lang="en-US" altLang="en-US" sz="2100" dirty="0">
                  <a:latin typeface="Arial" charset="0"/>
                </a:endParaRP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r>
                      <a:rPr lang="en-US" altLang="en-US" sz="2100" b="0" i="1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altLang="en-US" sz="2100" dirty="0">
                    <a:latin typeface="Arial" charset="0"/>
                  </a:rPr>
                  <a:t>: </a:t>
                </a:r>
                <a:r>
                  <a:rPr lang="en-US" altLang="en-US" sz="2100" dirty="0" smtClean="0">
                    <a:latin typeface="Arial" charset="0"/>
                  </a:rPr>
                  <a:t>cutting speed (note, appropriate units must be used)</a:t>
                </a:r>
                <a:endParaRPr lang="en-US" altLang="en-US" sz="2100" dirty="0">
                  <a:latin typeface="Arial" charset="0"/>
                </a:endParaRPr>
              </a:p>
              <a:p>
                <a:pPr marL="777875" lvl="1" indent="-457200" eaLnBrk="1" hangingPunct="1"/>
                <a:endParaRPr lang="en-US" altLang="en-US" sz="2100" dirty="0" smtClean="0">
                  <a:latin typeface="Arial" charset="0"/>
                </a:endParaRPr>
              </a:p>
              <a:p>
                <a:pPr marL="777875" lvl="1" indent="-457200" eaLnBrk="1" hangingPunct="1"/>
                <a:endParaRPr lang="en-US" altLang="en-US" sz="2100" dirty="0" smtClean="0">
                  <a:latin typeface="Arial" charset="0"/>
                </a:endParaRPr>
              </a:p>
              <a:p>
                <a:pPr marL="777875" lvl="1" indent="-457200" eaLnBrk="1" hangingPunct="1"/>
                <a:endParaRPr lang="en-US" altLang="en-US" sz="2100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76800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5181600"/>
              </a:xfrm>
              <a:blipFill rotWithShape="1">
                <a:blip r:embed="rId4"/>
                <a:stretch>
                  <a:fillRect l="-1197" t="-824" b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680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655389"/>
              </p:ext>
            </p:extLst>
          </p:nvPr>
        </p:nvGraphicFramePr>
        <p:xfrm>
          <a:off x="3124200" y="2514600"/>
          <a:ext cx="26670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8" name="Equation" r:id="rId5" imgW="1422400" imgH="444500" progId="Equation.3">
                  <p:embed/>
                </p:oleObj>
              </mc:Choice>
              <mc:Fallback>
                <p:oleObj name="Equation" r:id="rId5" imgW="14224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514600"/>
                        <a:ext cx="2667000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289489"/>
              </p:ext>
            </p:extLst>
          </p:nvPr>
        </p:nvGraphicFramePr>
        <p:xfrm>
          <a:off x="3124200" y="4167187"/>
          <a:ext cx="19050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9" name="Equation" r:id="rId7" imgW="1015920" imgH="419040" progId="Equation.3">
                  <p:embed/>
                </p:oleObj>
              </mc:Choice>
              <mc:Fallback>
                <p:oleObj name="Equation" r:id="rId7" imgW="101592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167187"/>
                        <a:ext cx="190500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10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3481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smtClean="0">
                <a:ea typeface="SimSun" pitchFamily="2" charset="-122"/>
              </a:rPr>
              <a:t>Machining Economics</a:t>
            </a:r>
            <a:endParaRPr lang="en-AU" altLang="en-US" sz="4000" b="1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0051" name="Rectangle 3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4953000"/>
              </a:xfrm>
            </p:spPr>
            <p:txBody>
              <a:bodyPr/>
              <a:lstStyle/>
              <a:p>
                <a:pPr marL="457200" indent="-457200" eaLnBrk="1" hangingPunct="1">
                  <a:buNone/>
                </a:pPr>
                <a:r>
                  <a:rPr lang="en-US" altLang="en-US" sz="2400" b="1" dirty="0" smtClean="0">
                    <a:latin typeface="Arial" charset="0"/>
                  </a:rPr>
                  <a:t>Cont. Minimizing Machining Cost per Piece</a:t>
                </a:r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From the Taylor tool-life equation,</a:t>
                </a: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r>
                      <a:rPr lang="en-US" altLang="en-US" sz="2100" i="1" dirty="0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altLang="en-US" sz="2100" dirty="0" smtClean="0">
                    <a:latin typeface="Arial" charset="0"/>
                  </a:rPr>
                  <a:t>: time (</a:t>
                </a:r>
                <a14:m>
                  <m:oMath xmlns:m="http://schemas.openxmlformats.org/officeDocument/2006/math">
                    <m:r>
                      <a:rPr lang="en-US" altLang="en-US" sz="2100" b="0" i="1" smtClean="0">
                        <a:latin typeface="Cambria Math"/>
                      </a:rPr>
                      <m:t>𝑚𝑖𝑛</m:t>
                    </m:r>
                  </m:oMath>
                </a14:m>
                <a:r>
                  <a:rPr lang="en-US" altLang="en-US" sz="2100" dirty="0" smtClean="0">
                    <a:latin typeface="Arial" charset="0"/>
                  </a:rPr>
                  <a:t>) to reach a certain flank wear</a:t>
                </a:r>
                <a:br>
                  <a:rPr lang="en-US" altLang="en-US" sz="2100" dirty="0" smtClean="0">
                    <a:latin typeface="Arial" charset="0"/>
                  </a:rPr>
                </a:br>
                <a:r>
                  <a:rPr lang="en-US" altLang="en-US" sz="2100" dirty="0" smtClean="0">
                    <a:latin typeface="Arial" charset="0"/>
                  </a:rPr>
                  <a:t>(before regrinding/changing insert)</a:t>
                </a: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The number of pieces per insert face:</a:t>
                </a: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Number of pieces per insert:</a:t>
                </a: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r>
                      <a:rPr lang="en-US" altLang="en-US" sz="2100" i="1" dirty="0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altLang="en-US" sz="2100" dirty="0" smtClean="0">
                    <a:latin typeface="Arial" charset="0"/>
                  </a:rPr>
                  <a:t>: number of faces actually used</a:t>
                </a:r>
              </a:p>
              <a:p>
                <a:pPr marL="1052512" lvl="2" indent="-457200" eaLnBrk="1" hangingPunct="1"/>
                <a:r>
                  <a:rPr lang="en-US" altLang="en-US" sz="1800" dirty="0" smtClean="0">
                    <a:latin typeface="Arial" charset="0"/>
                  </a:rPr>
                  <a:t>Note, </a:t>
                </a:r>
                <a14:m>
                  <m:oMath xmlns:m="http://schemas.openxmlformats.org/officeDocument/2006/math">
                    <m:r>
                      <a:rPr lang="en-US" altLang="en-US" sz="1800" i="1" dirty="0">
                        <a:latin typeface="Cambria Math"/>
                      </a:rPr>
                      <m:t>𝑚</m:t>
                    </m:r>
                  </m:oMath>
                </a14:m>
                <a:r>
                  <a:rPr lang="en-US" altLang="en-US" sz="1800" dirty="0">
                    <a:latin typeface="Arial" charset="0"/>
                  </a:rPr>
                  <a:t>:</a:t>
                </a:r>
                <a:r>
                  <a:rPr lang="en-US" altLang="en-US" sz="1800" dirty="0" smtClean="0">
                    <a:latin typeface="Arial" charset="0"/>
                  </a:rPr>
                  <a:t> not necessarily number of faces per insert</a:t>
                </a:r>
              </a:p>
              <a:p>
                <a:pPr marL="1052512" lvl="2" indent="-457200" eaLnBrk="1" hangingPunct="1"/>
                <a:r>
                  <a:rPr lang="en-US" altLang="en-US" sz="1800" dirty="0" smtClean="0">
                    <a:latin typeface="Arial" charset="0"/>
                  </a:rPr>
                  <a:t>Reason: not all faces are used before insert is discarded</a:t>
                </a:r>
              </a:p>
              <a:p>
                <a:pPr marL="457200" indent="-457200" eaLnBrk="1" hangingPunct="1"/>
                <a:r>
                  <a:rPr lang="en-US" altLang="en-US" sz="2400" dirty="0">
                    <a:latin typeface="Arial" charset="0"/>
                  </a:rPr>
                  <a:t>Combining </a:t>
                </a:r>
                <a14:m>
                  <m:oMath xmlns:m="http://schemas.openxmlformats.org/officeDocument/2006/math">
                    <m:r>
                      <a:rPr lang="en-US" altLang="en-US" sz="2400" i="1" dirty="0">
                        <a:latin typeface="Cambria Math"/>
                      </a:rPr>
                      <m:t>𝑇</m:t>
                    </m:r>
                  </m:oMath>
                </a14:m>
                <a:r>
                  <a:rPr lang="en-US" altLang="en-US" sz="2400" dirty="0">
                    <a:latin typeface="Arial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en-US" sz="2400" dirty="0">
                    <a:latin typeface="Arial" charset="0"/>
                  </a:rPr>
                  <a:t>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400" dirty="0">
                    <a:latin typeface="Arial" charset="0"/>
                  </a:rPr>
                  <a:t>:</a:t>
                </a:r>
                <a:r>
                  <a:rPr lang="en-US" altLang="en-US" sz="2400" dirty="0" smtClean="0">
                    <a:latin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700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4953000"/>
              </a:xfrm>
              <a:blipFill rotWithShape="1">
                <a:blip r:embed="rId4"/>
                <a:stretch>
                  <a:fillRect l="-1197" t="-862" b="-3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70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736026"/>
              </p:ext>
            </p:extLst>
          </p:nvPr>
        </p:nvGraphicFramePr>
        <p:xfrm>
          <a:off x="6629400" y="1862137"/>
          <a:ext cx="1309687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3" name="Equation" r:id="rId5" imgW="698400" imgH="469800" progId="Equation.3">
                  <p:embed/>
                </p:oleObj>
              </mc:Choice>
              <mc:Fallback>
                <p:oleObj name="Equation" r:id="rId5" imgW="698400" imgH="469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862137"/>
                        <a:ext cx="1309687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00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6837"/>
              </p:ext>
            </p:extLst>
          </p:nvPr>
        </p:nvGraphicFramePr>
        <p:xfrm>
          <a:off x="6629400" y="3581400"/>
          <a:ext cx="107156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4" name="Equation" r:id="rId7" imgW="571252" imgH="431613" progId="Equation.3">
                  <p:embed/>
                </p:oleObj>
              </mc:Choice>
              <mc:Fallback>
                <p:oleObj name="Equation" r:id="rId7" imgW="571252" imgH="43161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581400"/>
                        <a:ext cx="1071563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0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433894"/>
              </p:ext>
            </p:extLst>
          </p:nvPr>
        </p:nvGraphicFramePr>
        <p:xfrm>
          <a:off x="6553200" y="4495800"/>
          <a:ext cx="1976438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5" name="Equation" r:id="rId9" imgW="1054100" imgH="431800" progId="Equation.3">
                  <p:embed/>
                </p:oleObj>
              </mc:Choice>
              <mc:Fallback>
                <p:oleObj name="Equation" r:id="rId9" imgW="1054100" imgH="431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495800"/>
                        <a:ext cx="1976438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042460"/>
              </p:ext>
            </p:extLst>
          </p:nvPr>
        </p:nvGraphicFramePr>
        <p:xfrm>
          <a:off x="6534150" y="5995987"/>
          <a:ext cx="200025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6" name="Equation" r:id="rId11" imgW="1066680" imgH="419040" progId="Equation.3">
                  <p:embed/>
                </p:oleObj>
              </mc:Choice>
              <mc:Fallback>
                <p:oleObj name="Equation" r:id="rId11" imgW="106668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5995987"/>
                        <a:ext cx="200025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11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smtClean="0">
                <a:ea typeface="SimSun" pitchFamily="2" charset="-122"/>
              </a:rPr>
              <a:t>Machining Economics</a:t>
            </a:r>
            <a:endParaRPr lang="en-AU" altLang="en-US" sz="4000" b="1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2099" name="Rectangle 3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4953000"/>
              </a:xfrm>
            </p:spPr>
            <p:txBody>
              <a:bodyPr/>
              <a:lstStyle/>
              <a:p>
                <a:pPr marL="457200" indent="-457200" eaLnBrk="1" hangingPunct="1">
                  <a:buNone/>
                </a:pPr>
                <a:r>
                  <a:rPr lang="en-US" altLang="en-US" sz="2400" b="1" dirty="0" smtClean="0">
                    <a:latin typeface="Arial" charset="0"/>
                  </a:rPr>
                  <a:t>Cont. Minimizing Machining Cost per Piece</a:t>
                </a:r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We now seek to determine optimum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altLang="en-US" sz="2400" dirty="0" smtClean="0">
                    <a:latin typeface="Arial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) and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altLang="en-US" sz="2400" dirty="0" smtClean="0">
                    <a:latin typeface="Arial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)</a:t>
                </a: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First we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 for </a:t>
                </a:r>
                <a:r>
                  <a:rPr lang="en-US" altLang="en-US" sz="2400" b="1" dirty="0" smtClean="0">
                    <a:latin typeface="Arial" charset="0"/>
                  </a:rPr>
                  <a:t>min. cost</a:t>
                </a:r>
                <a:r>
                  <a:rPr lang="en-US" altLang="en-US" sz="2400" dirty="0" smtClean="0">
                    <a:latin typeface="Arial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We differentiate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400" i="1" dirty="0" smtClean="0">
                    <a:latin typeface="Arial" charset="0"/>
                  </a:rPr>
                  <a:t> </a:t>
                </a:r>
                <a:r>
                  <a:rPr lang="en-US" altLang="en-US" sz="2400" dirty="0" smtClean="0">
                    <a:latin typeface="Arial" charset="0"/>
                  </a:rPr>
                  <a:t>with respect to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altLang="en-US" sz="2400" i="1" dirty="0" smtClean="0">
                    <a:latin typeface="Arial" charset="0"/>
                  </a:rPr>
                  <a:t> </a:t>
                </a:r>
                <a:r>
                  <a:rPr lang="en-US" altLang="en-US" sz="2400" dirty="0" smtClean="0">
                    <a:latin typeface="Arial" charset="0"/>
                  </a:rPr>
                  <a:t>and set it to zero,</a:t>
                </a: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0" indent="0" eaLnBrk="1" hangingPunct="1">
                  <a:buNone/>
                </a:pPr>
                <a:r>
                  <a:rPr lang="en-US" altLang="en-US" sz="2400" dirty="0" smtClean="0">
                    <a:latin typeface="Arial" charset="0"/>
                    <a:sym typeface="Symbol"/>
                  </a:rPr>
                  <a:t>      </a:t>
                </a:r>
                <a:endParaRPr lang="en-US" altLang="en-US" sz="2400" dirty="0" smtClean="0">
                  <a:latin typeface="Arial" charset="0"/>
                </a:endParaRPr>
              </a:p>
            </p:txBody>
          </p:sp>
        </mc:Choice>
        <mc:Fallback xmlns="">
          <p:sp>
            <p:nvSpPr>
              <p:cNvPr id="772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4953000"/>
              </a:xfrm>
              <a:blipFill rotWithShape="1">
                <a:blip r:embed="rId4"/>
                <a:stretch>
                  <a:fillRect l="-1197" t="-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721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234092"/>
              </p:ext>
            </p:extLst>
          </p:nvPr>
        </p:nvGraphicFramePr>
        <p:xfrm>
          <a:off x="3886200" y="3481387"/>
          <a:ext cx="1023938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4" name="Equation" r:id="rId5" imgW="545760" imgH="419040" progId="Equation.3">
                  <p:embed/>
                </p:oleObj>
              </mc:Choice>
              <mc:Fallback>
                <p:oleObj name="Equation" r:id="rId5" imgW="54576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481387"/>
                        <a:ext cx="1023938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21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32050"/>
              </p:ext>
            </p:extLst>
          </p:nvPr>
        </p:nvGraphicFramePr>
        <p:xfrm>
          <a:off x="1905000" y="4191000"/>
          <a:ext cx="5857875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5" name="Equation" r:id="rId7" imgW="3124200" imgH="698500" progId="Equation.3">
                  <p:embed/>
                </p:oleObj>
              </mc:Choice>
              <mc:Fallback>
                <p:oleObj name="Equation" r:id="rId7" imgW="3124200" imgH="698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191000"/>
                        <a:ext cx="5857875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356852"/>
              </p:ext>
            </p:extLst>
          </p:nvPr>
        </p:nvGraphicFramePr>
        <p:xfrm>
          <a:off x="1997075" y="5562600"/>
          <a:ext cx="5334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6" name="Equation" r:id="rId9" imgW="2844720" imgH="609480" progId="Equation.3">
                  <p:embed/>
                </p:oleObj>
              </mc:Choice>
              <mc:Fallback>
                <p:oleObj name="Equation" r:id="rId9" imgW="2844720" imgH="609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5562600"/>
                        <a:ext cx="53340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12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smtClean="0">
                <a:ea typeface="SimSun" pitchFamily="2" charset="-122"/>
              </a:rPr>
              <a:t>Machining Economics</a:t>
            </a:r>
            <a:endParaRPr lang="en-AU" altLang="en-US" sz="4000" b="1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2099" name="Rectangle 3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4953000"/>
              </a:xfrm>
            </p:spPr>
            <p:txBody>
              <a:bodyPr/>
              <a:lstStyle/>
              <a:p>
                <a:pPr marL="457200" indent="-457200" eaLnBrk="1" hangingPunct="1">
                  <a:buNone/>
                </a:pPr>
                <a:r>
                  <a:rPr lang="en-US" altLang="en-US" sz="2400" b="1" dirty="0" smtClean="0">
                    <a:latin typeface="Arial" charset="0"/>
                  </a:rPr>
                  <a:t>Cont. Minimizing Machining Cost per Piece</a:t>
                </a:r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Again we seek to determine optimum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altLang="en-US" sz="2400" dirty="0" smtClean="0">
                    <a:latin typeface="Arial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) and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altLang="en-US" sz="2400" dirty="0" smtClean="0">
                    <a:latin typeface="Arial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)</a:t>
                </a: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Now we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 for </a:t>
                </a:r>
                <a:r>
                  <a:rPr lang="en-US" altLang="en-US" sz="2400" b="1" dirty="0" smtClean="0">
                    <a:latin typeface="Arial" charset="0"/>
                  </a:rPr>
                  <a:t>max. </a:t>
                </a:r>
                <a:r>
                  <a:rPr lang="en-US" altLang="en-US" sz="2400" b="1" dirty="0" err="1" smtClean="0">
                    <a:latin typeface="Arial" charset="0"/>
                  </a:rPr>
                  <a:t>prod</a:t>
                </a:r>
                <a:r>
                  <a:rPr lang="en-US" altLang="en-US" sz="2400" b="1" baseline="30000" dirty="0" err="1" smtClean="0">
                    <a:latin typeface="Arial" charset="0"/>
                  </a:rPr>
                  <a:t>on</a:t>
                </a:r>
                <a:r>
                  <a:rPr lang="en-US" altLang="en-US" sz="2400" b="1" dirty="0" smtClean="0">
                    <a:latin typeface="Arial" charset="0"/>
                  </a:rPr>
                  <a:t>,</a:t>
                </a:r>
                <a:r>
                  <a:rPr lang="en-US" altLang="en-US" sz="2400" dirty="0" smtClean="0">
                    <a:latin typeface="Arial" charset="0"/>
                  </a:rPr>
                  <a:t> i.e. min.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We differentiate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400" i="1" dirty="0" smtClean="0">
                    <a:latin typeface="Arial" charset="0"/>
                  </a:rPr>
                  <a:t> </a:t>
                </a:r>
                <a:r>
                  <a:rPr lang="en-US" altLang="en-US" sz="2400" dirty="0" smtClean="0">
                    <a:latin typeface="Arial" charset="0"/>
                  </a:rPr>
                  <a:t>with respect to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altLang="en-US" sz="2400" i="1" dirty="0" smtClean="0">
                    <a:latin typeface="Arial" charset="0"/>
                  </a:rPr>
                  <a:t> </a:t>
                </a:r>
                <a:r>
                  <a:rPr lang="en-US" altLang="en-US" sz="2400" dirty="0" smtClean="0">
                    <a:latin typeface="Arial" charset="0"/>
                  </a:rPr>
                  <a:t>and set it to zero,</a:t>
                </a: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0" indent="0" eaLnBrk="1" hangingPunct="1">
                  <a:buNone/>
                </a:pPr>
                <a:r>
                  <a:rPr lang="en-US" altLang="en-US" sz="2400" dirty="0" smtClean="0">
                    <a:latin typeface="Arial" charset="0"/>
                    <a:sym typeface="Symbol"/>
                  </a:rPr>
                  <a:t>      </a:t>
                </a:r>
                <a:endParaRPr lang="en-US" altLang="en-US" sz="2400" dirty="0" smtClean="0">
                  <a:latin typeface="Arial" charset="0"/>
                </a:endParaRPr>
              </a:p>
            </p:txBody>
          </p:sp>
        </mc:Choice>
        <mc:Fallback xmlns="">
          <p:sp>
            <p:nvSpPr>
              <p:cNvPr id="772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4953000"/>
              </a:xfrm>
              <a:blipFill rotWithShape="1">
                <a:blip r:embed="rId4"/>
                <a:stretch>
                  <a:fillRect l="-1197" t="-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417435"/>
              </p:ext>
            </p:extLst>
          </p:nvPr>
        </p:nvGraphicFramePr>
        <p:xfrm>
          <a:off x="3886200" y="3481387"/>
          <a:ext cx="97631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4" name="Equation" r:id="rId5" imgW="520700" imgH="419100" progId="Equation.3">
                  <p:embed/>
                </p:oleObj>
              </mc:Choice>
              <mc:Fallback>
                <p:oleObj name="Equation" r:id="rId5" imgW="5207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481387"/>
                        <a:ext cx="976313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29050"/>
              </p:ext>
            </p:extLst>
          </p:nvPr>
        </p:nvGraphicFramePr>
        <p:xfrm>
          <a:off x="1905000" y="4267200"/>
          <a:ext cx="2881313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5" name="Equation" r:id="rId7" imgW="1536700" imgH="685800" progId="Equation.3">
                  <p:embed/>
                </p:oleObj>
              </mc:Choice>
              <mc:Fallback>
                <p:oleObj name="Equation" r:id="rId7" imgW="153670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267200"/>
                        <a:ext cx="2881313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487927"/>
              </p:ext>
            </p:extLst>
          </p:nvPr>
        </p:nvGraphicFramePr>
        <p:xfrm>
          <a:off x="1914525" y="5867400"/>
          <a:ext cx="24288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6" name="Equation" r:id="rId9" imgW="1295400" imgH="431800" progId="Equation.3">
                  <p:embed/>
                </p:oleObj>
              </mc:Choice>
              <mc:Fallback>
                <p:oleObj name="Equation" r:id="rId9" imgW="12954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25" y="5867400"/>
                        <a:ext cx="2428875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13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7094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dirty="0" smtClean="0">
                <a:ea typeface="SimSun" pitchFamily="2" charset="-122"/>
              </a:rPr>
              <a:t>Machining Economics</a:t>
            </a:r>
            <a:endParaRPr lang="en-AU" altLang="en-US" sz="40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6195" name="Rectangle 3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4953000"/>
              </a:xfrm>
            </p:spPr>
            <p:txBody>
              <a:bodyPr/>
              <a:lstStyle/>
              <a:p>
                <a:pPr marL="457200" indent="-457200" eaLnBrk="1" hangingPunct="1">
                  <a:buNone/>
                </a:pPr>
                <a:r>
                  <a:rPr lang="en-US" altLang="en-US" sz="2400" b="1" dirty="0" smtClean="0">
                    <a:latin typeface="Arial" charset="0"/>
                  </a:rPr>
                  <a:t>Cont. Minimizing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1" i="1"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altLang="en-US" sz="2400" b="1" i="1">
                            <a:latin typeface="Cambria Math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US" altLang="en-US" sz="2400" b="1" dirty="0" smtClean="0">
                    <a:latin typeface="Arial" charset="0"/>
                  </a:rPr>
                  <a:t> per Piece</a:t>
                </a: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Qualitative plot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/piece</a:t>
                </a:r>
              </a:p>
              <a:p>
                <a:pPr marL="777875" lvl="1" indent="-457200" eaLnBrk="1" hangingPunct="1"/>
                <a:r>
                  <a:rPr lang="en-US" altLang="en-US" sz="2100" dirty="0" smtClean="0">
                    <a:latin typeface="Arial" charset="0"/>
                  </a:rPr>
                  <a:t>Note,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100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100" dirty="0" smtClean="0">
                    <a:latin typeface="Arial" charset="0"/>
                  </a:rPr>
                  <a:t> also depends on req. </a:t>
                </a:r>
                <a:br>
                  <a:rPr lang="en-US" altLang="en-US" sz="2100" dirty="0" smtClean="0">
                    <a:latin typeface="Arial" charset="0"/>
                  </a:rPr>
                </a:br>
                <a:r>
                  <a:rPr lang="en-US" altLang="en-US" sz="2100" dirty="0" smtClean="0">
                    <a:latin typeface="Arial" charset="0"/>
                  </a:rPr>
                  <a:t>surface finish:</a:t>
                </a:r>
                <a:br>
                  <a:rPr lang="en-US" altLang="en-US" sz="2100" dirty="0" smtClean="0">
                    <a:latin typeface="Arial" charset="0"/>
                  </a:rPr>
                </a:br>
                <a:r>
                  <a:rPr lang="en-US" altLang="en-US" sz="2100" dirty="0" smtClean="0">
                    <a:latin typeface="Arial" charset="0"/>
                  </a:rPr>
                  <a:t>better S.F. </a:t>
                </a:r>
                <a:r>
                  <a:rPr lang="en-US" altLang="en-US" sz="2400" dirty="0" smtClean="0">
                    <a:latin typeface="Arial" charset="0"/>
                    <a:sym typeface="Symbol"/>
                  </a:rPr>
                  <a:t> higher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100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en-US" altLang="en-US" sz="2100" dirty="0" smtClean="0">
                  <a:latin typeface="Arial" charset="0"/>
                </a:endParaRPr>
              </a:p>
              <a:p>
                <a:pPr marL="777875" lvl="1" indent="-457200" eaLnBrk="1" hangingPunct="1"/>
                <a:r>
                  <a:rPr lang="en-US" altLang="en-US" sz="2100" dirty="0" smtClean="0">
                    <a:latin typeface="Arial" charset="0"/>
                  </a:rPr>
                  <a:t>Note,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1" i="1" smtClean="0"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altLang="en-US" sz="2100" b="1" i="1" smtClean="0">
                            <a:latin typeface="Cambria Math"/>
                          </a:rPr>
                          <m:t>𝒐</m:t>
                        </m:r>
                      </m:sub>
                    </m:sSub>
                    <m:r>
                      <a:rPr lang="en-US" altLang="en-US" sz="2100" b="1" i="1" smtClean="0">
                        <a:latin typeface="Cambria Math"/>
                      </a:rPr>
                      <m:t>=</m:t>
                    </m:r>
                    <m:r>
                      <a:rPr lang="en-US" altLang="en-US" sz="2100" b="1" i="1" smtClean="0">
                        <a:latin typeface="Cambria Math"/>
                      </a:rPr>
                      <m:t>𝑽</m:t>
                    </m:r>
                    <m:r>
                      <a:rPr lang="en-US" altLang="en-US" sz="2100" b="1" i="1" smtClean="0">
                        <a:latin typeface="Cambria Math"/>
                      </a:rPr>
                      <m:t> </m:t>
                    </m:r>
                    <m:r>
                      <a:rPr lang="en-US" altLang="en-US" sz="2100" b="1" i="1" smtClean="0">
                        <a:latin typeface="Cambria Math"/>
                      </a:rPr>
                      <m:t>@</m:t>
                    </m:r>
                    <m:sSub>
                      <m:sSubPr>
                        <m:ctrlPr>
                          <a:rPr lang="en-US" altLang="en-US" sz="21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1" i="1"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altLang="en-US" sz="2100" b="1" i="1">
                            <a:latin typeface="Cambria Math"/>
                          </a:rPr>
                          <m:t>𝒑</m:t>
                        </m:r>
                        <m:r>
                          <a:rPr lang="en-US" altLang="en-US" sz="2100" b="1" i="1">
                            <a:latin typeface="Cambria Math"/>
                          </a:rPr>
                          <m:t>,</m:t>
                        </m:r>
                        <m:r>
                          <a:rPr lang="en-US" altLang="en-US" sz="2100" b="1" i="1">
                            <a:latin typeface="Cambria Math"/>
                          </a:rPr>
                          <m:t>𝒎𝒊𝒏</m:t>
                        </m:r>
                      </m:sub>
                    </m:sSub>
                  </m:oMath>
                </a14:m>
                <a:endParaRPr lang="en-US" altLang="en-US" sz="2100" b="1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>
                    <a:latin typeface="Arial" charset="0"/>
                  </a:rPr>
                  <a:t>Qualitative plot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400" dirty="0">
                    <a:latin typeface="Arial" charset="0"/>
                  </a:rPr>
                  <a:t>/</a:t>
                </a:r>
                <a:r>
                  <a:rPr lang="en-US" altLang="en-US" sz="2400" dirty="0" smtClean="0">
                    <a:latin typeface="Arial" charset="0"/>
                  </a:rPr>
                  <a:t>piece</a:t>
                </a:r>
                <a:br>
                  <a:rPr lang="en-US" altLang="en-US" sz="2400" dirty="0" smtClean="0">
                    <a:latin typeface="Arial" charset="0"/>
                  </a:rPr>
                </a:br>
                <a:r>
                  <a:rPr lang="en-US" altLang="en-US" sz="2400" dirty="0" smtClean="0">
                    <a:latin typeface="Arial" charset="0"/>
                  </a:rPr>
                  <a:t>(i.e. production rate)</a:t>
                </a:r>
              </a:p>
              <a:p>
                <a:pPr marL="777875" lvl="1" indent="-457200" eaLnBrk="1" hangingPunct="1"/>
                <a:r>
                  <a:rPr lang="en-US" altLang="en-US" sz="2100" dirty="0">
                    <a:latin typeface="Arial" charset="0"/>
                  </a:rPr>
                  <a:t>Note,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1" i="1"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altLang="en-US" sz="2100" b="1" i="1">
                            <a:latin typeface="Cambria Math"/>
                          </a:rPr>
                          <m:t>𝒐</m:t>
                        </m:r>
                      </m:sub>
                    </m:sSub>
                    <m:r>
                      <a:rPr lang="en-US" altLang="en-US" sz="2100" b="1" i="1">
                        <a:latin typeface="Cambria Math"/>
                      </a:rPr>
                      <m:t>=</m:t>
                    </m:r>
                    <m:r>
                      <a:rPr lang="en-US" altLang="en-US" sz="2100" b="1" i="1">
                        <a:latin typeface="Cambria Math"/>
                      </a:rPr>
                      <m:t>𝑽</m:t>
                    </m:r>
                    <m:r>
                      <a:rPr lang="en-US" altLang="en-US" sz="2100" b="1" i="1">
                        <a:latin typeface="Cambria Math"/>
                      </a:rPr>
                      <m:t> </m:t>
                    </m:r>
                    <m:r>
                      <a:rPr lang="en-US" altLang="en-US" sz="2100" b="1" i="1">
                        <a:latin typeface="Cambria Math"/>
                      </a:rPr>
                      <m:t>@</m:t>
                    </m:r>
                    <m:sSub>
                      <m:sSubPr>
                        <m:ctrlPr>
                          <a:rPr lang="en-US" altLang="en-US" sz="21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1" i="1" smtClean="0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n-US" altLang="en-US" sz="2100" b="1" i="1">
                            <a:latin typeface="Cambria Math"/>
                          </a:rPr>
                          <m:t>𝒑</m:t>
                        </m:r>
                        <m:r>
                          <a:rPr lang="en-US" altLang="en-US" sz="2100" b="1" i="1">
                            <a:latin typeface="Cambria Math"/>
                          </a:rPr>
                          <m:t>,</m:t>
                        </m:r>
                        <m:r>
                          <a:rPr lang="en-US" altLang="en-US" sz="2100" b="1" i="1">
                            <a:latin typeface="Cambria Math"/>
                          </a:rPr>
                          <m:t>𝒎𝒊𝒏</m:t>
                        </m:r>
                      </m:sub>
                    </m:sSub>
                  </m:oMath>
                </a14:m>
                <a:endParaRPr lang="en-US" altLang="en-US" sz="2100" b="1" dirty="0" smtClean="0">
                  <a:latin typeface="Arial" charset="0"/>
                </a:endParaRPr>
              </a:p>
              <a:p>
                <a:pPr marL="777875" lvl="1" indent="-457200" eaLnBrk="1" hangingPunct="1"/>
                <a:r>
                  <a:rPr lang="en-US" altLang="en-US" sz="2100" dirty="0" smtClean="0">
                    <a:latin typeface="Arial" charset="0"/>
                  </a:rPr>
                  <a:t>Range bet. Two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altLang="en-US" sz="2100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altLang="en-US" sz="2100" dirty="0" smtClean="0">
                    <a:latin typeface="Arial" charset="0"/>
                  </a:rPr>
                  <a:t>’s is:</a:t>
                </a:r>
                <a:br>
                  <a:rPr lang="en-US" altLang="en-US" sz="2100" dirty="0" smtClean="0">
                    <a:latin typeface="Arial" charset="0"/>
                  </a:rPr>
                </a:br>
                <a:r>
                  <a:rPr lang="en-US" altLang="en-US" sz="2000" dirty="0" smtClean="0">
                    <a:latin typeface="Arial" charset="0"/>
                  </a:rPr>
                  <a:t>“high-efficiency machining range”</a:t>
                </a:r>
                <a:endParaRPr lang="en-US" altLang="en-US" sz="2000" dirty="0">
                  <a:latin typeface="Arial" charset="0"/>
                </a:endParaRPr>
              </a:p>
              <a:p>
                <a:pPr marL="777875" lvl="1" indent="-457200" eaLnBrk="1" hangingPunct="1"/>
                <a:endParaRPr lang="en-US" altLang="en-US" sz="2100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776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4953000"/>
              </a:xfrm>
              <a:blipFill rotWithShape="1">
                <a:blip r:embed="rId3"/>
                <a:stretch>
                  <a:fillRect l="-1197" t="-985" b="-1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566330"/>
            <a:ext cx="3886201" cy="5291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14</a:t>
            </a:fld>
            <a:endParaRPr lang="en-US" altLang="zh-CN" dirty="0"/>
          </a:p>
        </p:txBody>
      </p:sp>
      <p:sp>
        <p:nvSpPr>
          <p:cNvPr id="4" name="Oval 3"/>
          <p:cNvSpPr/>
          <p:nvPr/>
        </p:nvSpPr>
        <p:spPr>
          <a:xfrm>
            <a:off x="7239000" y="3962400"/>
            <a:ext cx="1905000" cy="457200"/>
          </a:xfrm>
          <a:prstGeom prst="ellipse">
            <a:avLst/>
          </a:prstGeom>
          <a:solidFill>
            <a:srgbClr val="FFFF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dirty="0" smtClean="0">
                <a:ea typeface="SimSun" pitchFamily="2" charset="-122"/>
              </a:rPr>
              <a:t>Machining Economics</a:t>
            </a:r>
            <a:endParaRPr lang="en-AU" altLang="en-US" sz="40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6195" name="Rectangle 3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612774" y="1600200"/>
                <a:ext cx="8455025" cy="4953000"/>
              </a:xfrm>
            </p:spPr>
            <p:txBody>
              <a:bodyPr/>
              <a:lstStyle/>
              <a:p>
                <a:pPr marL="457200" indent="-457200" eaLnBrk="1" hangingPunct="1">
                  <a:buNone/>
                </a:pPr>
                <a:r>
                  <a:rPr lang="en-US" altLang="en-US" sz="2400" b="1" dirty="0">
                    <a:latin typeface="Arial" charset="0"/>
                  </a:rPr>
                  <a:t>Cont. Minimizing Machining Cost per Piece</a:t>
                </a:r>
                <a:endParaRPr lang="en-US" altLang="en-US" sz="2400" dirty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Final notes</a:t>
                </a:r>
              </a:p>
              <a:p>
                <a:pPr marL="777875" lvl="1" indent="-457200" eaLnBrk="1" hangingPunct="1"/>
                <a:r>
                  <a:rPr lang="en-US" altLang="en-US" sz="2100" dirty="0" smtClean="0">
                    <a:latin typeface="Arial" charset="0"/>
                  </a:rPr>
                  <a:t>Important to have accurate data, since small changes in </a:t>
                </a:r>
                <a14:m>
                  <m:oMath xmlns:m="http://schemas.openxmlformats.org/officeDocument/2006/math">
                    <m:r>
                      <a:rPr lang="en-US" altLang="en-US" sz="2100" i="1" dirty="0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altLang="en-US" sz="2100" dirty="0" smtClean="0">
                    <a:latin typeface="Arial" charset="0"/>
                  </a:rPr>
                  <a:t> greatly affect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100" b="0" i="1">
                            <a:latin typeface="Cambria Math"/>
                          </a:rPr>
                          <m:t>𝑝</m:t>
                        </m:r>
                        <m:r>
                          <a:rPr lang="en-US" altLang="en-US" sz="2100" b="0" i="1">
                            <a:latin typeface="Cambria Math"/>
                          </a:rPr>
                          <m:t>,</m:t>
                        </m:r>
                        <m:r>
                          <a:rPr lang="en-US" altLang="en-US" sz="2100" b="0" i="1">
                            <a:latin typeface="Cambria Math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US" altLang="en-US" sz="2100" dirty="0" smtClean="0">
                    <a:latin typeface="Arial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100" b="0" i="1">
                            <a:latin typeface="Cambria Math"/>
                          </a:rPr>
                          <m:t>𝑝</m:t>
                        </m:r>
                        <m:r>
                          <a:rPr lang="en-US" altLang="en-US" sz="2100" b="0" i="1">
                            <a:latin typeface="Cambria Math"/>
                          </a:rPr>
                          <m:t>,</m:t>
                        </m:r>
                        <m:r>
                          <a:rPr lang="en-US" altLang="en-US" sz="2100" b="0" i="1">
                            <a:latin typeface="Cambria Math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US" altLang="en-US" sz="2100" dirty="0" smtClean="0">
                    <a:latin typeface="Arial" charset="0"/>
                  </a:rPr>
                  <a:t> (see last slide)</a:t>
                </a:r>
              </a:p>
              <a:p>
                <a:pPr marL="777875" lvl="1" indent="-457200" eaLnBrk="1" hangingPunct="1"/>
                <a:r>
                  <a:rPr lang="en-US" altLang="en-US" sz="2100" dirty="0" smtClean="0">
                    <a:latin typeface="Arial" charset="0"/>
                  </a:rPr>
                  <a:t>Previous analysis can be done for all manufacturing processes:</a:t>
                </a:r>
              </a:p>
              <a:p>
                <a:pPr marL="1052512" lvl="2" indent="-457200" eaLnBrk="1" hangingPunct="1"/>
                <a:r>
                  <a:rPr lang="en-US" altLang="en-US" sz="1800" dirty="0" smtClean="0">
                    <a:latin typeface="Arial" charset="0"/>
                  </a:rPr>
                  <a:t>E.g. Cost/part in sand casting uses </a:t>
                </a:r>
              </a:p>
              <a:p>
                <a:pPr marL="1052512" lvl="2" indent="-457200" eaLnBrk="1" hangingPunct="1"/>
                <a:r>
                  <a:rPr lang="en-US" altLang="en-US" sz="1800" dirty="0" smtClean="0">
                    <a:latin typeface="Arial" charset="0"/>
                  </a:rPr>
                  <a:t>E.g. Cost/part </a:t>
                </a:r>
                <a:r>
                  <a:rPr lang="en-US" altLang="en-US" sz="1800" dirty="0">
                    <a:latin typeface="Arial" charset="0"/>
                  </a:rPr>
                  <a:t>in </a:t>
                </a:r>
                <a:r>
                  <a:rPr lang="en-US" altLang="en-US" sz="1800" dirty="0" smtClean="0">
                    <a:latin typeface="Arial" charset="0"/>
                  </a:rPr>
                  <a:t>powder metallurgy, etc.</a:t>
                </a:r>
              </a:p>
            </p:txBody>
          </p:sp>
        </mc:Choice>
        <mc:Fallback xmlns="">
          <p:sp>
            <p:nvSpPr>
              <p:cNvPr id="776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612774" y="1600200"/>
                <a:ext cx="8455025" cy="4953000"/>
              </a:xfrm>
              <a:blipFill rotWithShape="1">
                <a:blip r:embed="rId3"/>
                <a:stretch>
                  <a:fillRect l="-1154" t="-862" r="-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15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788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Chapter Outline</a:t>
            </a:r>
            <a:endParaRPr lang="en-AU" altLang="en-US" smtClean="0"/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552450" indent="-552450" eaLnBrk="1" hangingPunct="1"/>
            <a:r>
              <a:rPr lang="en-US" altLang="zh-CN" sz="2400" b="1" i="1" dirty="0" smtClean="0">
                <a:latin typeface="Arial" charset="0"/>
                <a:ea typeface="SimSun" pitchFamily="2" charset="-122"/>
                <a:hlinkClick r:id="rId3" action="ppaction://hlinksldjump"/>
              </a:rPr>
              <a:t>Introduction</a:t>
            </a:r>
            <a:endParaRPr lang="en-US" altLang="zh-CN" sz="2400" b="1" i="1" dirty="0" smtClean="0">
              <a:latin typeface="Arial" charset="0"/>
              <a:ea typeface="SimSun" pitchFamily="2" charset="-122"/>
            </a:endParaRPr>
          </a:p>
          <a:p>
            <a:pPr marL="552450" indent="-552450" eaLnBrk="1" hangingPunct="1"/>
            <a:r>
              <a:rPr lang="en-US" altLang="zh-CN" sz="2400" b="1" i="1" dirty="0" smtClean="0">
                <a:latin typeface="Arial" charset="0"/>
                <a:ea typeface="SimSun" pitchFamily="2" charset="-122"/>
                <a:hlinkClick r:id="rId4" action="ppaction://hlinksldjump"/>
              </a:rPr>
              <a:t>Machining Centers</a:t>
            </a:r>
            <a:endParaRPr lang="en-US" altLang="zh-CN" sz="2400" b="1" i="1" dirty="0" smtClean="0">
              <a:latin typeface="Arial" charset="0"/>
              <a:ea typeface="SimSun" pitchFamily="2" charset="-122"/>
            </a:endParaRPr>
          </a:p>
          <a:p>
            <a:pPr marL="552450" indent="-552450" eaLnBrk="1" hangingPunct="1"/>
            <a:r>
              <a:rPr lang="en-US" altLang="zh-CN" sz="2400" b="1" i="1" dirty="0" smtClean="0">
                <a:latin typeface="Arial" charset="0"/>
                <a:ea typeface="SimSun" pitchFamily="2" charset="-122"/>
                <a:hlinkClick r:id="" action="ppaction://noaction"/>
              </a:rPr>
              <a:t>Machine-tool Structures</a:t>
            </a:r>
            <a:endParaRPr lang="en-US" altLang="zh-CN" sz="2400" b="1" i="1" dirty="0" smtClean="0">
              <a:latin typeface="Arial" charset="0"/>
              <a:ea typeface="SimSun" pitchFamily="2" charset="-122"/>
            </a:endParaRPr>
          </a:p>
          <a:p>
            <a:pPr marL="552450" indent="-552450" eaLnBrk="1" hangingPunct="1"/>
            <a:r>
              <a:rPr lang="en-US" altLang="zh-CN" sz="2400" b="1" i="1" dirty="0" smtClean="0">
                <a:latin typeface="Arial" charset="0"/>
                <a:ea typeface="SimSun" pitchFamily="2" charset="-122"/>
                <a:hlinkClick r:id="" action="ppaction://noaction"/>
              </a:rPr>
              <a:t>Vibration and Chatter in Machining Operations</a:t>
            </a:r>
            <a:endParaRPr lang="en-US" altLang="zh-CN" sz="2400" b="1" i="1" dirty="0" smtClean="0">
              <a:latin typeface="Arial" charset="0"/>
              <a:ea typeface="SimSun" pitchFamily="2" charset="-122"/>
            </a:endParaRPr>
          </a:p>
          <a:p>
            <a:pPr marL="552450" indent="-552450" eaLnBrk="1" hangingPunct="1"/>
            <a:r>
              <a:rPr lang="en-US" altLang="zh-CN" sz="2400" b="1" i="1" dirty="0" smtClean="0">
                <a:latin typeface="Arial" charset="0"/>
                <a:ea typeface="SimSun" pitchFamily="2" charset="-122"/>
                <a:hlinkClick r:id="" action="ppaction://noaction"/>
              </a:rPr>
              <a:t>High-speed Machining</a:t>
            </a:r>
            <a:endParaRPr lang="en-US" altLang="zh-CN" sz="2400" b="1" i="1" dirty="0" smtClean="0">
              <a:latin typeface="Arial" charset="0"/>
              <a:ea typeface="SimSun" pitchFamily="2" charset="-122"/>
            </a:endParaRPr>
          </a:p>
          <a:p>
            <a:pPr marL="552450" indent="-552450" eaLnBrk="1" hangingPunct="1"/>
            <a:r>
              <a:rPr lang="en-US" altLang="zh-CN" sz="2400" b="1" i="1" dirty="0" smtClean="0">
                <a:latin typeface="Arial" charset="0"/>
                <a:ea typeface="SimSun" pitchFamily="2" charset="-122"/>
                <a:hlinkClick r:id="" action="ppaction://noaction"/>
              </a:rPr>
              <a:t>Hard Machining</a:t>
            </a:r>
            <a:endParaRPr lang="en-US" altLang="zh-CN" sz="2400" b="1" i="1" dirty="0" smtClean="0">
              <a:latin typeface="Arial" charset="0"/>
              <a:ea typeface="SimSun" pitchFamily="2" charset="-122"/>
            </a:endParaRPr>
          </a:p>
          <a:p>
            <a:pPr marL="552450" indent="-552450" eaLnBrk="1" hangingPunct="1"/>
            <a:r>
              <a:rPr lang="en-US" altLang="zh-CN" sz="2400" b="1" i="1" dirty="0" smtClean="0">
                <a:latin typeface="Arial" charset="0"/>
                <a:ea typeface="SimSun" pitchFamily="2" charset="-122"/>
                <a:hlinkClick r:id="" action="ppaction://noaction"/>
              </a:rPr>
              <a:t>Ultraprecision Machining</a:t>
            </a:r>
            <a:endParaRPr lang="en-US" altLang="zh-CN" sz="2400" b="1" i="1" dirty="0" smtClean="0">
              <a:latin typeface="Arial" charset="0"/>
              <a:ea typeface="SimSun" pitchFamily="2" charset="-122"/>
            </a:endParaRPr>
          </a:p>
          <a:p>
            <a:pPr marL="552450" indent="-552450" eaLnBrk="1" hangingPunct="1"/>
            <a:r>
              <a:rPr lang="en-US" altLang="zh-CN" sz="2400" b="1" dirty="0" smtClean="0">
                <a:latin typeface="Arial" charset="0"/>
                <a:ea typeface="SimSun" pitchFamily="2" charset="-122"/>
                <a:hlinkClick r:id="rId3" action="ppaction://hlinksldjump"/>
              </a:rPr>
              <a:t>Machining Economics</a:t>
            </a:r>
            <a:endParaRPr lang="en-AU" altLang="en-US" sz="2400" b="1" dirty="0" smtClean="0">
              <a:latin typeface="Arial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6550025"/>
            <a:ext cx="91440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zh-CN" sz="1000">
                <a:ea typeface="SimSun" pitchFamily="2" charset="-122"/>
              </a:rPr>
              <a:t>   Copyright © 2010 Pearson Education South Asia Pte Ltd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smtClean="0">
                <a:ea typeface="SimSun" pitchFamily="2" charset="-122"/>
              </a:rPr>
              <a:t>Machining Economics</a:t>
            </a:r>
            <a:endParaRPr lang="en-AU" altLang="en-US" sz="4000" b="1" smtClean="0"/>
          </a:p>
        </p:txBody>
      </p:sp>
      <p:sp>
        <p:nvSpPr>
          <p:cNvPr id="761859" name="Rectangle 3"/>
          <p:cNvSpPr>
            <a:spLocks noGrp="1"/>
          </p:cNvSpPr>
          <p:nvPr>
            <p:ph type="body" idx="4294967295"/>
          </p:nvPr>
        </p:nvSpPr>
        <p:spPr>
          <a:xfrm>
            <a:off x="612774" y="1600200"/>
            <a:ext cx="8531225" cy="49530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</a:rPr>
              <a:t>Limitations of machining/material removal operations: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 dirty="0">
                <a:latin typeface="Arial" charset="0"/>
              </a:rPr>
              <a:t>Wasted </a:t>
            </a:r>
            <a:r>
              <a:rPr lang="en-US" altLang="en-US" sz="2400" dirty="0" smtClean="0">
                <a:latin typeface="Arial" charset="0"/>
              </a:rPr>
              <a:t>material (although may be small)</a:t>
            </a:r>
            <a:endParaRPr lang="en-US" altLang="en-US" sz="2400" dirty="0">
              <a:latin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 dirty="0" smtClean="0">
                <a:latin typeface="Arial" charset="0"/>
              </a:rPr>
              <a:t>Longer time (vs. forming/shaping): cutting/non-cutting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 dirty="0" smtClean="0">
                <a:latin typeface="Arial" charset="0"/>
              </a:rPr>
              <a:t>Require more </a:t>
            </a:r>
            <a:r>
              <a:rPr lang="en-US" altLang="en-US" sz="2400" dirty="0">
                <a:latin typeface="Arial" charset="0"/>
              </a:rPr>
              <a:t>energy </a:t>
            </a:r>
            <a:r>
              <a:rPr lang="en-US" altLang="en-US" sz="2400" dirty="0" smtClean="0">
                <a:latin typeface="Arial" charset="0"/>
              </a:rPr>
              <a:t>(vs</a:t>
            </a:r>
            <a:r>
              <a:rPr lang="en-US" altLang="en-US" sz="2400" dirty="0">
                <a:latin typeface="Arial" charset="0"/>
              </a:rPr>
              <a:t>. </a:t>
            </a:r>
            <a:r>
              <a:rPr lang="en-US" altLang="en-US" sz="2400" dirty="0" smtClean="0">
                <a:latin typeface="Arial" charset="0"/>
              </a:rPr>
              <a:t>forming/shaping)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 dirty="0" smtClean="0">
                <a:latin typeface="Arial" charset="0"/>
              </a:rPr>
              <a:t>Adverse effects on surface quality / properties of product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altLang="en-US" sz="2400" dirty="0" smtClean="0">
              <a:latin typeface="Arial" charset="0"/>
            </a:endParaRPr>
          </a:p>
          <a:p>
            <a:pPr marL="457200" indent="-457200" eaLnBrk="1" hangingPunct="1">
              <a:lnSpc>
                <a:spcPct val="90000"/>
              </a:lnSpc>
            </a:pPr>
            <a:r>
              <a:rPr lang="en-AU" altLang="en-US" sz="2400" dirty="0" smtClean="0">
                <a:latin typeface="Arial" charset="0"/>
              </a:rPr>
              <a:t>Importance of machining (despite above):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AU" altLang="en-US" sz="2400" dirty="0" smtClean="0">
                <a:latin typeface="Arial" charset="0"/>
              </a:rPr>
              <a:t>Producing complex workpiece shapes (e.g. internal features)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AU" altLang="en-US" sz="2400" dirty="0" smtClean="0">
                <a:latin typeface="Arial" charset="0"/>
              </a:rPr>
              <a:t>High dimensional accuracy / surface finish</a:t>
            </a:r>
          </a:p>
        </p:txBody>
      </p:sp>
      <p:pic>
        <p:nvPicPr>
          <p:cNvPr id="12293" name="Picture 5" descr="MCj04421500000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7150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3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smtClean="0">
                <a:ea typeface="SimSun" pitchFamily="2" charset="-122"/>
              </a:rPr>
              <a:t>Machining Economics</a:t>
            </a:r>
            <a:endParaRPr lang="en-AU" altLang="en-US" sz="4000" b="1" smtClean="0"/>
          </a:p>
        </p:txBody>
      </p:sp>
      <p:sp>
        <p:nvSpPr>
          <p:cNvPr id="761859" name="Rectangle 3"/>
          <p:cNvSpPr>
            <a:spLocks noGrp="1"/>
          </p:cNvSpPr>
          <p:nvPr>
            <p:ph type="body" idx="4294967295"/>
          </p:nvPr>
        </p:nvSpPr>
        <p:spPr>
          <a:xfrm>
            <a:off x="612774" y="1600200"/>
            <a:ext cx="8531225" cy="49530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AU" altLang="en-US" sz="2400" dirty="0" smtClean="0">
                <a:latin typeface="Arial" charset="0"/>
              </a:rPr>
              <a:t>Costs/factors involved with machining: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AU" altLang="en-US" sz="2400" dirty="0" smtClean="0">
                <a:latin typeface="Arial" charset="0"/>
              </a:rPr>
              <a:t>Machine tools, work-holding devices, fixtures and cutting tools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 dirty="0" smtClean="0">
                <a:latin typeface="Arial" charset="0"/>
              </a:rPr>
              <a:t>Labor</a:t>
            </a:r>
            <a:r>
              <a:rPr lang="en-AU" altLang="en-US" sz="2400" dirty="0" smtClean="0">
                <a:latin typeface="Arial" charset="0"/>
              </a:rPr>
              <a:t> and overhead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AU" altLang="en-US" sz="2400" dirty="0" smtClean="0">
                <a:latin typeface="Arial" charset="0"/>
              </a:rPr>
              <a:t>Setting </a:t>
            </a:r>
            <a:r>
              <a:rPr lang="en-US" altLang="en-US" sz="2400" dirty="0" smtClean="0">
                <a:latin typeface="Arial" charset="0"/>
              </a:rPr>
              <a:t>up</a:t>
            </a:r>
            <a:r>
              <a:rPr lang="en-AU" altLang="en-US" sz="2400" dirty="0" smtClean="0">
                <a:latin typeface="Arial" charset="0"/>
              </a:rPr>
              <a:t> time (machine for operation)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 dirty="0" smtClean="0">
                <a:latin typeface="Arial" charset="0"/>
              </a:rPr>
              <a:t>Material</a:t>
            </a:r>
            <a:r>
              <a:rPr lang="en-AU" altLang="en-US" sz="2400" dirty="0" smtClean="0">
                <a:latin typeface="Arial" charset="0"/>
              </a:rPr>
              <a:t> handling and movement (e.g. loading blank, unloading machine part)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AU" altLang="en-US" sz="2400" dirty="0" smtClean="0">
                <a:latin typeface="Arial" charset="0"/>
              </a:rPr>
              <a:t>Gaging for dimensional accuracy and surface finish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 dirty="0" smtClean="0">
                <a:latin typeface="Arial" charset="0"/>
              </a:rPr>
              <a:t>Cutting</a:t>
            </a:r>
            <a:r>
              <a:rPr lang="en-AU" altLang="en-US" sz="2400" dirty="0" smtClean="0">
                <a:latin typeface="Arial" charset="0"/>
              </a:rPr>
              <a:t> times and non-cutting time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2823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smtClean="0">
                <a:ea typeface="SimSun" pitchFamily="2" charset="-122"/>
              </a:rPr>
              <a:t>Machining Economics</a:t>
            </a:r>
            <a:endParaRPr lang="en-AU" altLang="en-US" sz="4000" b="1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3907" name="Rectangle 3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612774" y="1600200"/>
                <a:ext cx="8302625" cy="4953000"/>
              </a:xfrm>
            </p:spPr>
            <p:txBody>
              <a:bodyPr/>
              <a:lstStyle/>
              <a:p>
                <a:pPr marL="457200" indent="-457200" eaLnBrk="1" hangingPunct="1">
                  <a:buFont typeface="Wingdings" pitchFamily="2" charset="2"/>
                  <a:buNone/>
                </a:pPr>
                <a:r>
                  <a:rPr lang="en-US" altLang="en-US" sz="2400" b="1" dirty="0" smtClean="0">
                    <a:latin typeface="Arial" charset="0"/>
                  </a:rPr>
                  <a:t>Minimizing Machining Cost per Piece</a:t>
                </a:r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Important in all manufacturing processes to minimize:</a:t>
                </a:r>
              </a:p>
              <a:p>
                <a:pPr marL="777875" lvl="1" indent="-457200" eaLnBrk="1" hangingPunct="1"/>
                <a:r>
                  <a:rPr lang="en-US" altLang="en-US" sz="2100" dirty="0" smtClean="0">
                    <a:latin typeface="Arial" charset="0"/>
                  </a:rPr>
                  <a:t>Machining </a:t>
                </a:r>
                <a:r>
                  <a:rPr lang="en-US" altLang="en-US" sz="2100" i="1" dirty="0" smtClean="0">
                    <a:latin typeface="Arial" charset="0"/>
                  </a:rPr>
                  <a:t>cost</a:t>
                </a:r>
                <a:r>
                  <a:rPr lang="en-US" altLang="en-US" sz="2100" dirty="0" smtClean="0">
                    <a:latin typeface="Arial" charset="0"/>
                  </a:rPr>
                  <a:t> per piece,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1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en-US" altLang="en-US" sz="2100" dirty="0" smtClean="0">
                  <a:latin typeface="Arial" charset="0"/>
                </a:endParaRPr>
              </a:p>
              <a:p>
                <a:pPr marL="777875" lvl="1" indent="-457200" eaLnBrk="1" hangingPunct="1"/>
                <a:r>
                  <a:rPr lang="en-US" altLang="en-US" sz="2100" dirty="0" smtClean="0">
                    <a:latin typeface="Arial" charset="0"/>
                  </a:rPr>
                  <a:t>Machining </a:t>
                </a:r>
                <a:r>
                  <a:rPr lang="en-US" altLang="en-US" sz="2100" i="1" dirty="0" smtClean="0">
                    <a:latin typeface="Arial" charset="0"/>
                  </a:rPr>
                  <a:t>time</a:t>
                </a:r>
                <a:r>
                  <a:rPr lang="en-US" altLang="en-US" sz="2100" dirty="0" smtClean="0">
                    <a:latin typeface="Arial" charset="0"/>
                  </a:rPr>
                  <a:t> per piece,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100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en-US" altLang="en-US" sz="21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Various approaches exist (using software)</a:t>
                </a: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Important: input data must be accurate and up to date to be reliable</a:t>
                </a: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We show here simple/popular method of analyzing machining cost in turning operation</a:t>
                </a:r>
              </a:p>
            </p:txBody>
          </p:sp>
        </mc:Choice>
        <mc:Fallback xmlns="">
          <p:sp>
            <p:nvSpPr>
              <p:cNvPr id="7639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612774" y="1600200"/>
                <a:ext cx="8302625" cy="4953000"/>
              </a:xfrm>
              <a:blipFill rotWithShape="1">
                <a:blip r:embed="rId3"/>
                <a:stretch>
                  <a:fillRect l="-1176" t="-862" r="-1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sz="4000" b="1" smtClean="0">
                <a:ea typeface="SimSun" pitchFamily="2" charset="-122"/>
              </a:rPr>
              <a:t>Machining Economics</a:t>
            </a:r>
            <a:endParaRPr lang="en-AU" altLang="en-US" sz="4000" b="1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3907" name="Rectangle 3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4953000"/>
              </a:xfrm>
            </p:spPr>
            <p:txBody>
              <a:bodyPr/>
              <a:lstStyle/>
              <a:p>
                <a:pPr marL="457200" indent="-457200">
                  <a:buNone/>
                </a:pPr>
                <a:r>
                  <a:rPr lang="en-US" altLang="en-US" sz="2400" b="1" dirty="0">
                    <a:latin typeface="Arial" charset="0"/>
                  </a:rPr>
                  <a:t>Cont. Minimizing </a:t>
                </a:r>
                <a:r>
                  <a:rPr lang="en-US" altLang="en-US" sz="2400" b="1" dirty="0" smtClean="0">
                    <a:latin typeface="Arial" charset="0"/>
                  </a:rPr>
                  <a:t>Machining Cost per Piece</a:t>
                </a:r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>
                    <a:latin typeface="Arial" charset="0"/>
                  </a:rPr>
                  <a:t>Total machining cost per piece,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400" dirty="0">
                    <a:latin typeface="Arial" charset="0"/>
                  </a:rPr>
                  <a:t>, in turning </a:t>
                </a:r>
                <a:r>
                  <a:rPr lang="en-US" altLang="en-US" sz="2400" dirty="0" smtClean="0">
                    <a:latin typeface="Arial" charset="0"/>
                  </a:rPr>
                  <a:t>is</a:t>
                </a:r>
              </a:p>
              <a:p>
                <a:pPr marL="457200" indent="-457200" eaLnBrk="1" hangingPunct="1"/>
                <a:endParaRPr lang="en-US" altLang="en-US" sz="2400" dirty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 smtClean="0">
                    <a:latin typeface="Arial" charset="0"/>
                  </a:rPr>
                  <a:t>Following slides: discuss each of these costs in more detail</a:t>
                </a:r>
                <a:endParaRPr lang="en-US" altLang="en-US" sz="2400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7639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4953000"/>
              </a:xfrm>
              <a:blipFill rotWithShape="1">
                <a:blip r:embed="rId4"/>
                <a:stretch>
                  <a:fillRect l="-1197" t="-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639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039844"/>
              </p:ext>
            </p:extLst>
          </p:nvPr>
        </p:nvGraphicFramePr>
        <p:xfrm>
          <a:off x="3407568" y="2595562"/>
          <a:ext cx="26193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Equation" r:id="rId5" imgW="1396800" imgH="241200" progId="Equation.3">
                  <p:embed/>
                </p:oleObj>
              </mc:Choice>
              <mc:Fallback>
                <p:oleObj name="Equation" r:id="rId5" imgW="1396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7568" y="2595562"/>
                        <a:ext cx="261937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6391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26921"/>
            <a:ext cx="6798428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1333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smtClean="0">
                <a:ea typeface="SimSun" pitchFamily="2" charset="-122"/>
              </a:rPr>
              <a:t>Machining Economics</a:t>
            </a:r>
            <a:endParaRPr lang="en-AU" altLang="en-US" sz="4000" b="1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8003" name="Rectangle 3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5105400"/>
              </a:xfrm>
            </p:spPr>
            <p:txBody>
              <a:bodyPr/>
              <a:lstStyle/>
              <a:p>
                <a:pPr marL="457200" indent="-457200" eaLnBrk="1" hangingPunct="1">
                  <a:buNone/>
                </a:pPr>
                <a:r>
                  <a:rPr lang="en-US" altLang="en-US" sz="2400" b="1" dirty="0" smtClean="0">
                    <a:latin typeface="Arial" charset="0"/>
                  </a:rPr>
                  <a:t>Cont. Minimizing Machining Cost per Piece</a:t>
                </a:r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b="1" dirty="0">
                    <a:latin typeface="Arial" charset="0"/>
                  </a:rPr>
                  <a:t>M</a:t>
                </a:r>
                <a:r>
                  <a:rPr lang="en-US" altLang="en-US" sz="2400" b="1" dirty="0" smtClean="0">
                    <a:latin typeface="Arial" charset="0"/>
                  </a:rPr>
                  <a:t>achining cost</a:t>
                </a:r>
                <a:r>
                  <a:rPr lang="en-US" altLang="en-US" sz="2400" dirty="0" smtClean="0">
                    <a:latin typeface="Arial" charset="0"/>
                  </a:rPr>
                  <a:t> per piece,</a:t>
                </a:r>
                <a:r>
                  <a:rPr lang="en-US" altLang="en-US" sz="2400" b="1" dirty="0" smtClean="0"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, is given by:</a:t>
                </a:r>
              </a:p>
              <a:p>
                <a:pPr marL="457200" indent="-457200" eaLnBrk="1" hangingPunct="1"/>
                <a:endParaRPr lang="en-US" altLang="en-US" sz="2400" dirty="0">
                  <a:latin typeface="Arial" charset="0"/>
                </a:endParaRP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100" b="0" i="1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en-US" sz="2100" dirty="0" smtClean="0">
                    <a:latin typeface="Arial" charset="0"/>
                  </a:rPr>
                  <a:t>: machining time per piece</a:t>
                </a: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en-US" sz="2100" i="1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en-US" sz="2100" dirty="0">
                    <a:latin typeface="Arial" charset="0"/>
                  </a:rPr>
                  <a:t>: </a:t>
                </a:r>
                <a:r>
                  <a:rPr lang="en-US" altLang="en-US" sz="2100" dirty="0" smtClean="0">
                    <a:latin typeface="Arial" charset="0"/>
                  </a:rPr>
                  <a:t>labor cost of production personnel per hour</a:t>
                </a:r>
                <a:endParaRPr lang="en-US" altLang="en-US" sz="2100" dirty="0">
                  <a:latin typeface="Arial" charset="0"/>
                </a:endParaRP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en-US" sz="2100" i="1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en-US" sz="2100" dirty="0">
                    <a:latin typeface="Arial" charset="0"/>
                  </a:rPr>
                  <a:t>: </a:t>
                </a:r>
                <a:r>
                  <a:rPr lang="en-US" altLang="en-US" sz="2100" dirty="0" smtClean="0">
                    <a:latin typeface="Arial" charset="0"/>
                  </a:rPr>
                  <a:t>burden rate (aka overhead charge), including:</a:t>
                </a:r>
              </a:p>
              <a:p>
                <a:pPr marL="1052512" lvl="2" indent="-457200" eaLnBrk="1" hangingPunct="1"/>
                <a:r>
                  <a:rPr lang="en-US" altLang="en-US" sz="1800" dirty="0" smtClean="0">
                    <a:latin typeface="Arial" charset="0"/>
                  </a:rPr>
                  <a:t>Depreciation</a:t>
                </a:r>
              </a:p>
              <a:p>
                <a:pPr marL="1052512" lvl="2" indent="-457200" eaLnBrk="1" hangingPunct="1"/>
                <a:r>
                  <a:rPr lang="en-US" altLang="en-US" sz="1800" dirty="0" smtClean="0">
                    <a:latin typeface="Arial" charset="0"/>
                  </a:rPr>
                  <a:t>Maintenance</a:t>
                </a:r>
              </a:p>
              <a:p>
                <a:pPr marL="1052512" lvl="2" indent="-457200" eaLnBrk="1" hangingPunct="1"/>
                <a:r>
                  <a:rPr lang="en-US" altLang="en-US" sz="1800" dirty="0">
                    <a:latin typeface="Arial" charset="0"/>
                  </a:rPr>
                  <a:t>I</a:t>
                </a:r>
                <a:r>
                  <a:rPr lang="en-US" altLang="en-US" sz="1800" dirty="0" smtClean="0">
                    <a:latin typeface="Arial" charset="0"/>
                  </a:rPr>
                  <a:t>ndirect labor, etc.</a:t>
                </a:r>
              </a:p>
              <a:p>
                <a:pPr marL="1052512" lvl="2" indent="-457200" eaLnBrk="1" hangingPunct="1"/>
                <a:endParaRPr lang="en-US" altLang="en-US" sz="1800" dirty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>
                    <a:latin typeface="Arial" charset="0"/>
                  </a:rPr>
                  <a:t>The </a:t>
                </a:r>
                <a:r>
                  <a:rPr lang="en-US" altLang="en-US" sz="2400" b="1" dirty="0" smtClean="0">
                    <a:latin typeface="Arial" charset="0"/>
                  </a:rPr>
                  <a:t>setup cost</a:t>
                </a:r>
                <a:r>
                  <a:rPr lang="en-US" altLang="en-US" sz="2400" dirty="0" smtClean="0">
                    <a:latin typeface="Arial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,is fixed amount (in $) per piece</a:t>
                </a:r>
                <a:endParaRPr lang="en-US" altLang="en-US" sz="2400" dirty="0">
                  <a:latin typeface="Arial" charset="0"/>
                </a:endParaRPr>
              </a:p>
              <a:p>
                <a:pPr marL="777875" lvl="1" indent="-457200" eaLnBrk="1" hangingPunct="1"/>
                <a:endParaRPr lang="en-US" altLang="en-US" sz="2100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</p:txBody>
          </p:sp>
        </mc:Choice>
        <mc:Fallback xmlns="">
          <p:sp>
            <p:nvSpPr>
              <p:cNvPr id="76800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612775" y="1600200"/>
                <a:ext cx="8153400" cy="5105400"/>
              </a:xfrm>
              <a:blipFill rotWithShape="1">
                <a:blip r:embed="rId4"/>
                <a:stretch>
                  <a:fillRect l="-1197" t="-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680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662503"/>
              </p:ext>
            </p:extLst>
          </p:nvPr>
        </p:nvGraphicFramePr>
        <p:xfrm>
          <a:off x="3352800" y="3048000"/>
          <a:ext cx="20716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1" name="Equation" r:id="rId5" imgW="1104900" imgH="228600" progId="Equation.3">
                  <p:embed/>
                </p:oleObj>
              </mc:Choice>
              <mc:Fallback>
                <p:oleObj name="Equation" r:id="rId5" imgW="11049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048000"/>
                        <a:ext cx="207168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46213"/>
              </p:ext>
            </p:extLst>
          </p:nvPr>
        </p:nvGraphicFramePr>
        <p:xfrm>
          <a:off x="5867400" y="2057400"/>
          <a:ext cx="3152775" cy="544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2" name="Equation" r:id="rId7" imgW="1397000" imgH="241300" progId="Equation.3">
                  <p:embed/>
                </p:oleObj>
              </mc:Choice>
              <mc:Fallback>
                <p:oleObj name="Equation" r:id="rId7" imgW="13970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057400"/>
                        <a:ext cx="3152775" cy="544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7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smtClean="0">
                <a:ea typeface="SimSun" pitchFamily="2" charset="-122"/>
              </a:rPr>
              <a:t>Machining Economics</a:t>
            </a:r>
            <a:endParaRPr lang="en-AU" altLang="en-US" sz="4000" b="1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8003" name="Rectangle 3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612774" y="1600200"/>
                <a:ext cx="8531226" cy="5105400"/>
              </a:xfrm>
            </p:spPr>
            <p:txBody>
              <a:bodyPr/>
              <a:lstStyle/>
              <a:p>
                <a:pPr marL="457200" indent="-457200" eaLnBrk="1" hangingPunct="1">
                  <a:buNone/>
                </a:pPr>
                <a:r>
                  <a:rPr lang="en-US" altLang="en-US" sz="2400" b="1" dirty="0" smtClean="0">
                    <a:latin typeface="Arial" charset="0"/>
                  </a:rPr>
                  <a:t>Cont. Minimizing Machining Cost per Piece</a:t>
                </a:r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b="1" dirty="0" smtClean="0">
                    <a:latin typeface="Arial" charset="0"/>
                  </a:rPr>
                  <a:t>Loading</a:t>
                </a:r>
                <a:r>
                  <a:rPr lang="en-US" altLang="en-US" sz="2400" dirty="0" smtClean="0">
                    <a:latin typeface="Arial" charset="0"/>
                  </a:rPr>
                  <a:t>/unloading</a:t>
                </a:r>
                <a:r>
                  <a:rPr lang="en-US" altLang="en-US" sz="2400" dirty="0">
                    <a:latin typeface="Arial" charset="0"/>
                  </a:rPr>
                  <a:t>, </a:t>
                </a:r>
                <a:r>
                  <a:rPr lang="en-US" altLang="en-US" sz="2400" dirty="0" smtClean="0">
                    <a:latin typeface="Arial" charset="0"/>
                  </a:rPr>
                  <a:t>machine-handling</a:t>
                </a:r>
                <a:r>
                  <a:rPr lang="en-US" altLang="en-US" sz="2400" b="1" dirty="0" smtClean="0">
                    <a:latin typeface="Arial" charset="0"/>
                  </a:rPr>
                  <a:t> cost</a:t>
                </a:r>
                <a:r>
                  <a:rPr lang="en-US" altLang="en-US" sz="2400" dirty="0" smtClean="0">
                    <a:latin typeface="Arial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,</a:t>
                </a:r>
                <a:r>
                  <a:rPr lang="en-US" altLang="en-US" sz="2400" b="1" dirty="0" smtClean="0">
                    <a:latin typeface="Arial" charset="0"/>
                  </a:rPr>
                  <a:t> </a:t>
                </a:r>
                <a:r>
                  <a:rPr lang="en-US" altLang="en-US" sz="2400" dirty="0" smtClean="0">
                    <a:latin typeface="Arial" charset="0"/>
                  </a:rPr>
                  <a:t>per piece:</a:t>
                </a:r>
              </a:p>
              <a:p>
                <a:pPr marL="457200" indent="-457200" eaLnBrk="1" hangingPunct="1"/>
                <a:endParaRPr lang="en-US" altLang="en-US" sz="2400" dirty="0">
                  <a:latin typeface="Arial" charset="0"/>
                </a:endParaRPr>
              </a:p>
              <a:p>
                <a:pPr marL="777875" lvl="1" indent="-457200" eaLnBrk="1" hangingPunct="1"/>
                <a:endParaRPr lang="en-US" altLang="en-US" sz="2100" b="0" i="1" dirty="0" smtClean="0">
                  <a:latin typeface="Cambria Math"/>
                </a:endParaRP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100" b="0" i="1" smtClean="0"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altLang="en-US" sz="2100" dirty="0" smtClean="0">
                    <a:latin typeface="Arial" charset="0"/>
                  </a:rPr>
                  <a:t>: time required to,</a:t>
                </a:r>
              </a:p>
              <a:p>
                <a:pPr marL="1052512" lvl="2" indent="-457200" eaLnBrk="1" hangingPunct="1"/>
                <a:r>
                  <a:rPr lang="en-US" altLang="en-US" sz="1800" dirty="0" smtClean="0">
                    <a:latin typeface="Arial" charset="0"/>
                  </a:rPr>
                  <a:t>load/unload part</a:t>
                </a:r>
              </a:p>
              <a:p>
                <a:pPr marL="1052512" lvl="2" indent="-457200" eaLnBrk="1" hangingPunct="1"/>
                <a:r>
                  <a:rPr lang="en-US" altLang="en-US" sz="1800" dirty="0" smtClean="0">
                    <a:latin typeface="Arial" charset="0"/>
                  </a:rPr>
                  <a:t>change speeds</a:t>
                </a:r>
              </a:p>
              <a:p>
                <a:pPr marL="1052512" lvl="2" indent="-457200" eaLnBrk="1" hangingPunct="1"/>
                <a:r>
                  <a:rPr lang="en-US" altLang="en-US" sz="1800" dirty="0" smtClean="0">
                    <a:latin typeface="Arial" charset="0"/>
                  </a:rPr>
                  <a:t>change feed rates, etc.</a:t>
                </a: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en-US" sz="2100" i="1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en-US" sz="2100" dirty="0" smtClean="0">
                    <a:latin typeface="Arial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en-US" sz="2100" i="1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en-US" sz="2100" dirty="0" smtClean="0">
                    <a:latin typeface="Arial" charset="0"/>
                  </a:rPr>
                  <a:t>: see last slide</a:t>
                </a:r>
              </a:p>
              <a:p>
                <a:pPr marL="777875" lvl="1" indent="-457200" eaLnBrk="1" hangingPunct="1"/>
                <a:endParaRPr lang="en-US" altLang="en-US" sz="2100" dirty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1052512" lvl="2" indent="-457200" eaLnBrk="1" hangingPunct="1"/>
                <a:endParaRPr lang="en-US" altLang="en-US" sz="1800" dirty="0">
                  <a:latin typeface="Arial" charset="0"/>
                </a:endParaRPr>
              </a:p>
              <a:p>
                <a:pPr marL="777875" lvl="1" indent="-457200" eaLnBrk="1" hangingPunct="1"/>
                <a:endParaRPr lang="en-US" altLang="en-US" sz="2100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</p:txBody>
          </p:sp>
        </mc:Choice>
        <mc:Fallback xmlns="">
          <p:sp>
            <p:nvSpPr>
              <p:cNvPr id="76800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612774" y="1600200"/>
                <a:ext cx="8531226" cy="5105400"/>
              </a:xfrm>
              <a:blipFill rotWithShape="1">
                <a:blip r:embed="rId4"/>
                <a:stretch>
                  <a:fillRect l="-1144" t="-836" r="-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261690"/>
              </p:ext>
            </p:extLst>
          </p:nvPr>
        </p:nvGraphicFramePr>
        <p:xfrm>
          <a:off x="5867400" y="2057400"/>
          <a:ext cx="3152775" cy="544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4" name="Equation" r:id="rId5" imgW="1397000" imgH="241300" progId="Equation.3">
                  <p:embed/>
                </p:oleObj>
              </mc:Choice>
              <mc:Fallback>
                <p:oleObj name="Equation" r:id="rId5" imgW="1397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057400"/>
                        <a:ext cx="3152775" cy="544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058013"/>
              </p:ext>
            </p:extLst>
          </p:nvPr>
        </p:nvGraphicFramePr>
        <p:xfrm>
          <a:off x="3352800" y="3048000"/>
          <a:ext cx="19288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5" name="Equation" r:id="rId7" imgW="1028700" imgH="228600" progId="Equation.3">
                  <p:embed/>
                </p:oleObj>
              </mc:Choice>
              <mc:Fallback>
                <p:oleObj name="Equation" r:id="rId7" imgW="10287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048000"/>
                        <a:ext cx="19288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8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635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b="1" smtClean="0">
                <a:ea typeface="SimSun" pitchFamily="2" charset="-122"/>
              </a:rPr>
              <a:t>Machining Economics</a:t>
            </a:r>
            <a:endParaRPr lang="en-AU" altLang="en-US" sz="4000" b="1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8003" name="Rectangle 3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612774" y="1600200"/>
                <a:ext cx="8531226" cy="5105400"/>
              </a:xfrm>
            </p:spPr>
            <p:txBody>
              <a:bodyPr/>
              <a:lstStyle/>
              <a:p>
                <a:pPr marL="457200" indent="-457200" eaLnBrk="1" hangingPunct="1">
                  <a:buNone/>
                </a:pPr>
                <a:r>
                  <a:rPr lang="en-US" altLang="en-US" sz="2400" b="1" dirty="0" smtClean="0">
                    <a:latin typeface="Arial" charset="0"/>
                  </a:rPr>
                  <a:t>Cont. Minimizing Machining Cost per Piece</a:t>
                </a:r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457200" indent="-457200" eaLnBrk="1" hangingPunct="1"/>
                <a:r>
                  <a:rPr lang="en-US" altLang="en-US" sz="2400" dirty="0">
                    <a:latin typeface="Arial" charset="0"/>
                  </a:rPr>
                  <a:t>The </a:t>
                </a:r>
                <a:r>
                  <a:rPr lang="en-US" altLang="en-US" sz="2400" b="1" dirty="0">
                    <a:latin typeface="Arial" charset="0"/>
                  </a:rPr>
                  <a:t>tooling </a:t>
                </a:r>
                <a:r>
                  <a:rPr lang="en-US" altLang="en-US" sz="2400" b="1" dirty="0" smtClean="0">
                    <a:latin typeface="Arial" charset="0"/>
                  </a:rPr>
                  <a:t>cost</a:t>
                </a:r>
                <a:r>
                  <a:rPr lang="en-US" altLang="en-US" sz="2400" dirty="0" smtClean="0">
                    <a:latin typeface="Arial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en-US" sz="2400" dirty="0" smtClean="0">
                    <a:latin typeface="Arial" charset="0"/>
                  </a:rPr>
                  <a:t>,</a:t>
                </a:r>
                <a:r>
                  <a:rPr lang="en-US" altLang="en-US" sz="2400" b="1" dirty="0" smtClean="0">
                    <a:latin typeface="Arial" charset="0"/>
                  </a:rPr>
                  <a:t> </a:t>
                </a:r>
                <a:r>
                  <a:rPr lang="en-US" altLang="en-US" sz="2400" dirty="0" smtClean="0">
                    <a:latin typeface="Arial" charset="0"/>
                  </a:rPr>
                  <a:t>per piece:</a:t>
                </a:r>
              </a:p>
              <a:p>
                <a:pPr marL="0" indent="0" eaLnBrk="1" hangingPunct="1">
                  <a:buNone/>
                </a:pPr>
                <a:r>
                  <a:rPr lang="en-US" altLang="en-US" sz="2400" b="0" dirty="0" smtClean="0"/>
                  <a:t>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alt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altLang="en-US" sz="2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  <m:d>
                          <m:dPr>
                            <m:ctrlPr>
                              <a:rPr lang="en-US" alt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en-US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b="0" i="1" smtClean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en-US" sz="2400" b="0" i="1" smtClean="0">
                                    <a:latin typeface="Cambria Math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en-US" altLang="en-US" sz="2400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b="0" i="1" smtClean="0">
                                    <a:latin typeface="Cambria Math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altLang="en-US" sz="2400" i="1">
                                    <a:latin typeface="Cambria Math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  <m:r>
                          <a:rPr lang="en-US" altLang="en-US" sz="24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alt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en-US" sz="24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/>
                              </a:rPr>
                              <m:t>𝑓</m:t>
                            </m:r>
                          </m:sub>
                        </m:sSub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alt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altLang="en-US" sz="240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i="1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en-US" sz="2400" i="1">
                                    <a:latin typeface="Cambria Math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en-US" altLang="en-US" sz="240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i="1">
                                    <a:latin typeface="Cambria Math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altLang="en-US" sz="2400" i="1">
                                    <a:latin typeface="Cambria Math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altLang="en-US" sz="2400" b="0" i="1" dirty="0" smtClean="0">
                  <a:latin typeface="Cambria Math"/>
                </a:endParaRP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altLang="en-US" sz="21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100" dirty="0">
                    <a:latin typeface="Arial" charset="0"/>
                  </a:rPr>
                  <a:t>: numbered </a:t>
                </a:r>
                <a:r>
                  <a:rPr lang="en-US" altLang="en-US" sz="2100" dirty="0" smtClean="0">
                    <a:latin typeface="Arial" charset="0"/>
                  </a:rPr>
                  <a:t>of parts machined per insert</a:t>
                </a:r>
                <a:endParaRPr lang="en-US" altLang="en-US" sz="2100" dirty="0">
                  <a:latin typeface="Arial" charset="0"/>
                </a:endParaRP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altLang="en-US" sz="2100" b="0" i="1" smtClean="0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altLang="en-US" sz="2100" dirty="0">
                    <a:latin typeface="Arial" charset="0"/>
                  </a:rPr>
                  <a:t>: numbered of parts </a:t>
                </a:r>
                <a:r>
                  <a:rPr lang="en-US" altLang="en-US" sz="2100" dirty="0" smtClean="0">
                    <a:latin typeface="Arial" charset="0"/>
                  </a:rPr>
                  <a:t>that can produced per insert face</a:t>
                </a:r>
                <a:endParaRPr lang="en-US" altLang="en-US" sz="2100" dirty="0">
                  <a:latin typeface="Arial" charset="0"/>
                </a:endParaRP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100" b="0" i="1" smtClean="0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en-US" sz="2100" dirty="0">
                    <a:latin typeface="Arial" charset="0"/>
                  </a:rPr>
                  <a:t>: time required </a:t>
                </a:r>
                <a:r>
                  <a:rPr lang="en-US" altLang="en-US" sz="2100" dirty="0" smtClean="0">
                    <a:latin typeface="Arial" charset="0"/>
                  </a:rPr>
                  <a:t>to change the insert</a:t>
                </a:r>
                <a:endParaRPr lang="en-US" altLang="en-US" sz="2100" dirty="0">
                  <a:latin typeface="Arial" charset="0"/>
                </a:endParaRP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en-US" sz="21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100" dirty="0">
                    <a:latin typeface="Arial" charset="0"/>
                  </a:rPr>
                  <a:t>: time required to </a:t>
                </a:r>
                <a:r>
                  <a:rPr lang="en-US" altLang="en-US" sz="2100" dirty="0" smtClean="0">
                    <a:latin typeface="Arial" charset="0"/>
                  </a:rPr>
                  <a:t>index </a:t>
                </a:r>
                <a:r>
                  <a:rPr lang="en-US" altLang="en-US" sz="2100" dirty="0">
                    <a:latin typeface="Arial" charset="0"/>
                  </a:rPr>
                  <a:t>the insert</a:t>
                </a:r>
              </a:p>
              <a:p>
                <a:pPr marL="777875" lvl="1" indent="-457200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100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altLang="en-US" sz="21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100" dirty="0">
                    <a:latin typeface="Arial" charset="0"/>
                  </a:rPr>
                  <a:t>: </a:t>
                </a:r>
                <a:r>
                  <a:rPr lang="en-US" altLang="en-US" sz="2100" dirty="0" smtClean="0">
                    <a:latin typeface="Arial" charset="0"/>
                  </a:rPr>
                  <a:t>depreciation of insert (in $)</a:t>
                </a:r>
                <a:endParaRPr lang="en-US" altLang="en-US" sz="2100" dirty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  <a:p>
                <a:pPr marL="1052512" lvl="2" indent="-457200" eaLnBrk="1" hangingPunct="1"/>
                <a:endParaRPr lang="en-US" altLang="en-US" sz="1800" dirty="0">
                  <a:latin typeface="Arial" charset="0"/>
                </a:endParaRPr>
              </a:p>
              <a:p>
                <a:pPr marL="777875" lvl="1" indent="-457200" eaLnBrk="1" hangingPunct="1"/>
                <a:endParaRPr lang="en-US" altLang="en-US" sz="2100" dirty="0" smtClean="0">
                  <a:latin typeface="Arial" charset="0"/>
                </a:endParaRPr>
              </a:p>
              <a:p>
                <a:pPr marL="457200" indent="-457200" eaLnBrk="1" hangingPunct="1"/>
                <a:endParaRPr lang="en-US" altLang="en-US" sz="2400" dirty="0" smtClean="0">
                  <a:latin typeface="Arial" charset="0"/>
                </a:endParaRPr>
              </a:p>
            </p:txBody>
          </p:sp>
        </mc:Choice>
        <mc:Fallback xmlns="">
          <p:sp>
            <p:nvSpPr>
              <p:cNvPr id="76800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612774" y="1600200"/>
                <a:ext cx="8531226" cy="5105400"/>
              </a:xfrm>
              <a:blipFill rotWithShape="1">
                <a:blip r:embed="rId4"/>
                <a:stretch>
                  <a:fillRect l="-1144" t="-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633485"/>
              </p:ext>
            </p:extLst>
          </p:nvPr>
        </p:nvGraphicFramePr>
        <p:xfrm>
          <a:off x="5867400" y="2057400"/>
          <a:ext cx="3152775" cy="544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name="Equation" r:id="rId5" imgW="1397000" imgH="241300" progId="Equation.3">
                  <p:embed/>
                </p:oleObj>
              </mc:Choice>
              <mc:Fallback>
                <p:oleObj name="Equation" r:id="rId5" imgW="1397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057400"/>
                        <a:ext cx="3152775" cy="544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F0B3E4-C450-45D3-80D5-E92132255649}" type="slidenum">
              <a:rPr lang="en-US" altLang="zh-CN" smtClean="0"/>
              <a:pPr>
                <a:defRPr/>
              </a:pPr>
              <a:t>9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2234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915</Words>
  <Application>Microsoft Office PowerPoint</Application>
  <PresentationFormat>On-screen Show (4:3)</PresentationFormat>
  <Paragraphs>164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Student presentation</vt:lpstr>
      <vt:lpstr>Equation</vt:lpstr>
      <vt:lpstr>Manufacturing Engineering Technology in SI Units, 6th Edition   Chapter 25:  Machining Centers, Machine Tool Structures and Machining Economics </vt:lpstr>
      <vt:lpstr>Chapter Outline</vt:lpstr>
      <vt:lpstr>Machining Economics</vt:lpstr>
      <vt:lpstr>Machining Economics</vt:lpstr>
      <vt:lpstr>Machining Economics</vt:lpstr>
      <vt:lpstr>Machining Economics</vt:lpstr>
      <vt:lpstr>Machining Economics</vt:lpstr>
      <vt:lpstr>Machining Economics</vt:lpstr>
      <vt:lpstr>Machining Economics</vt:lpstr>
      <vt:lpstr>Machining Economics</vt:lpstr>
      <vt:lpstr>Machining Economics</vt:lpstr>
      <vt:lpstr>Machining Economics</vt:lpstr>
      <vt:lpstr>Machining Economics</vt:lpstr>
      <vt:lpstr>Machining Economics</vt:lpstr>
      <vt:lpstr>Machining Economics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PRESENTATION SUBTITLE</dc:title>
  <dc:creator/>
  <cp:lastModifiedBy/>
  <cp:revision>413</cp:revision>
  <dcterms:created xsi:type="dcterms:W3CDTF">2008-11-12T20:01:56Z</dcterms:created>
  <dcterms:modified xsi:type="dcterms:W3CDTF">2017-03-25T17:52:13Z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TC103524811033</vt:lpwstr>
  </property>
</Properties>
</file>