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26"/>
  </p:notesMasterIdLst>
  <p:sldIdLst>
    <p:sldId id="364" r:id="rId2"/>
    <p:sldId id="365" r:id="rId3"/>
    <p:sldId id="527" r:id="rId4"/>
    <p:sldId id="525" r:id="rId5"/>
    <p:sldId id="526"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78" r:id="rId19"/>
    <p:sldId id="379" r:id="rId20"/>
    <p:sldId id="380" r:id="rId21"/>
    <p:sldId id="381" r:id="rId22"/>
    <p:sldId id="382" r:id="rId23"/>
    <p:sldId id="383" r:id="rId24"/>
    <p:sldId id="52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5" autoAdjust="0"/>
    <p:restoredTop sz="89371" autoAdjust="0"/>
  </p:normalViewPr>
  <p:slideViewPr>
    <p:cSldViewPr snapToGrid="0">
      <p:cViewPr>
        <p:scale>
          <a:sx n="90" d="100"/>
          <a:sy n="90" d="100"/>
        </p:scale>
        <p:origin x="-1062" y="-330"/>
      </p:cViewPr>
      <p:guideLst>
        <p:guide orient="horz" pos="2160"/>
        <p:guide pos="3840"/>
      </p:guideLst>
    </p:cSldViewPr>
  </p:slideViewPr>
  <p:outlineViewPr>
    <p:cViewPr>
      <p:scale>
        <a:sx n="33" d="100"/>
        <a:sy n="33" d="100"/>
      </p:scale>
      <p:origin x="0" y="8790"/>
    </p:cViewPr>
  </p:outlineViewPr>
  <p:notesTextViewPr>
    <p:cViewPr>
      <p:scale>
        <a:sx n="1" d="1"/>
        <a:sy n="1" d="1"/>
      </p:scale>
      <p:origin x="0" y="0"/>
    </p:cViewPr>
  </p:notesTextViewPr>
  <p:sorterViewPr>
    <p:cViewPr>
      <p:scale>
        <a:sx n="100" d="100"/>
        <a:sy n="100" d="100"/>
      </p:scale>
      <p:origin x="0" y="70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0F619D-1965-48CE-BD9B-F7DC33C82029}" type="datetimeFigureOut">
              <a:rPr lang="en-US" smtClean="0"/>
              <a:pPr/>
              <a:t>8/3/2016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3E38CD-7C26-4363-83AB-BDAD5204E26F}" type="slidenum">
              <a:rPr lang="en-US" smtClean="0"/>
              <a:pPr/>
              <a:t>‹#›</a:t>
            </a:fld>
            <a:endParaRPr lang="en-US"/>
          </a:p>
        </p:txBody>
      </p:sp>
    </p:spTree>
    <p:extLst>
      <p:ext uri="{BB962C8B-B14F-4D97-AF65-F5344CB8AC3E}">
        <p14:creationId xmlns:p14="http://schemas.microsoft.com/office/powerpoint/2010/main" val="75932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509872" y="0"/>
            <a:ext cx="13243109"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6198795" y="-21511"/>
            <a:ext cx="46736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311154" y="2708476"/>
            <a:ext cx="4417807"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6311154" y="4421081"/>
            <a:ext cx="4413071"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318325" y="1516829"/>
            <a:ext cx="2844800" cy="750981"/>
          </a:xfrm>
        </p:spPr>
        <p:txBody>
          <a:bodyPr anchor="b"/>
          <a:lstStyle>
            <a:lvl1pPr algn="l">
              <a:defRPr sz="2400"/>
            </a:lvl1pPr>
          </a:lstStyle>
          <a:p>
            <a:fld id="{07F38074-2A0A-4E02-AE8D-F378FCD731D2}" type="datetimeFigureOut">
              <a:rPr lang="en-US" smtClean="0"/>
              <a:pPr/>
              <a:t>8/3/2016</a:t>
            </a:fld>
            <a:endParaRPr lang="en-US"/>
          </a:p>
        </p:txBody>
      </p:sp>
      <p:sp>
        <p:nvSpPr>
          <p:cNvPr id="50" name="Rectangle 49"/>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7071360" y="5719967"/>
            <a:ext cx="3775456"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6198795" y="5719967"/>
            <a:ext cx="858221" cy="365125"/>
          </a:xfrm>
        </p:spPr>
        <p:txBody>
          <a:bodyPr/>
          <a:lstStyle>
            <a:lvl1pPr>
              <a:defRPr>
                <a:solidFill>
                  <a:schemeClr val="accent1"/>
                </a:solidFill>
              </a:defRPr>
            </a:lvl1pPr>
          </a:lstStyle>
          <a:p>
            <a:fld id="{941A5E27-B155-45EF-8FA5-79BEB777047D}" type="slidenum">
              <a:rPr lang="en-US" smtClean="0"/>
              <a:pPr/>
              <a:t>‹#›</a:t>
            </a:fld>
            <a:endParaRPr lang="en-US"/>
          </a:p>
        </p:txBody>
      </p:sp>
      <p:sp>
        <p:nvSpPr>
          <p:cNvPr id="89" name="Rectangle 88"/>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1030147"/>
            <a:ext cx="1979271"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404395" y="1030147"/>
            <a:ext cx="7231605"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F38074-2A0A-4E02-AE8D-F378FCD731D2}"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F38074-2A0A-4E02-AE8D-F378FCD731D2}"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78194" y="2900830"/>
            <a:ext cx="8849957"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678194" y="4267201"/>
            <a:ext cx="8849956"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F38074-2A0A-4E02-AE8D-F378FCD731D2}" type="datetimeFigureOut">
              <a:rPr lang="en-US" smtClean="0"/>
              <a:pPr/>
              <a:t>8/3/2016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pPr/>
              <a:t>8/3/2016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
        <p:nvSpPr>
          <p:cNvPr id="9" name="Content Placeholder 8"/>
          <p:cNvSpPr>
            <a:spLocks noGrp="1"/>
          </p:cNvSpPr>
          <p:nvPr>
            <p:ph sz="quarter" idx="13"/>
          </p:nvPr>
        </p:nvSpPr>
        <p:spPr>
          <a:xfrm>
            <a:off x="1389888" y="2313432"/>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6193536" y="2313431"/>
            <a:ext cx="4559808"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82815" y="2316009"/>
            <a:ext cx="407619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88961"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82450" y="2316010"/>
            <a:ext cx="4074289"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536" y="2974695"/>
            <a:ext cx="4559808"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F38074-2A0A-4E02-AE8D-F378FCD731D2}" type="datetimeFigureOut">
              <a:rPr lang="en-US" smtClean="0"/>
              <a:pPr/>
              <a:t>8/3/2016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F38074-2A0A-4E02-AE8D-F378FCD731D2}" type="datetimeFigureOut">
              <a:rPr lang="en-US" smtClean="0"/>
              <a:pPr/>
              <a:t>8/3/2016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1A5E27-B155-45EF-8FA5-79BEB777047D}" type="slidenum">
              <a:rPr lang="en-US" smtClean="0"/>
              <a:pPr/>
              <a:t>‹#›</a:t>
            </a:fld>
            <a:endParaRPr lang="en-US"/>
          </a:p>
        </p:txBody>
      </p:sp>
      <p:sp>
        <p:nvSpPr>
          <p:cNvPr id="6" name="Footer Placeholder 2"/>
          <p:cNvSpPr txBox="1">
            <a:spLocks/>
          </p:cNvSpPr>
          <p:nvPr userDrawn="1"/>
        </p:nvSpPr>
        <p:spPr>
          <a:xfrm>
            <a:off x="5613400" y="6460807"/>
            <a:ext cx="6070233" cy="591186"/>
          </a:xfrm>
          <a:prstGeom prst="rect">
            <a:avLst/>
          </a:prstGeom>
        </p:spPr>
        <p:txBody>
          <a:bodyPr vert="horz" lIns="91440" tIns="45720" rIns="91440" bIns="45720" rtlCol="0" anchor="ctr"/>
          <a:lstStyle>
            <a:defPPr>
              <a:defRPr lang="en-US"/>
            </a:defPPr>
            <a:lvl1pPr marL="0" algn="r" defTabSz="914400" rtl="0" eaLnBrk="1" latinLnBrk="0" hangingPunct="1">
              <a:defRPr sz="1200" b="1" kern="1200" cap="none" spc="0">
                <a:ln w="1905"/>
                <a:solidFill>
                  <a:schemeClr val="bg1"/>
                </a:solidFill>
                <a:effectLst>
                  <a:innerShdw blurRad="69850" dist="43180" dir="5400000">
                    <a:srgbClr val="000000">
                      <a:alpha val="65000"/>
                    </a:srgbClr>
                  </a:innerShdw>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The Selection of Manufacturing Engineering Process; </a:t>
            </a:r>
            <a:r>
              <a:rPr lang="en-US" i="1" smtClean="0"/>
              <a:t>By Dr. Saied. M. Darwish</a:t>
            </a:r>
            <a:endParaRPr lang="en-US" smtClean="0"/>
          </a:p>
          <a:p>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F38074-2A0A-4E02-AE8D-F378FCD731D2}" type="datetimeFigureOut">
              <a:rPr lang="en-US" smtClean="0"/>
              <a:pPr/>
              <a:t>8/3/2016</a:t>
            </a:fld>
            <a:endParaRPr lang="en-US"/>
          </a:p>
        </p:txBody>
      </p:sp>
      <p:sp>
        <p:nvSpPr>
          <p:cNvPr id="3" name="Footer Placeholder 2"/>
          <p:cNvSpPr>
            <a:spLocks noGrp="1"/>
          </p:cNvSpPr>
          <p:nvPr>
            <p:ph type="ftr" sz="quarter" idx="11"/>
          </p:nvPr>
        </p:nvSpPr>
        <p:spPr>
          <a:xfrm>
            <a:off x="5613400" y="6460807"/>
            <a:ext cx="6070233" cy="591186"/>
          </a:xfrm>
        </p:spPr>
        <p:txBody>
          <a:bodyPr/>
          <a:lstStyle>
            <a:lvl1pPr>
              <a:defRPr b="1" cap="none" spc="0">
                <a:ln w="1905"/>
                <a:solidFill>
                  <a:schemeClr val="bg1"/>
                </a:solidFill>
                <a:effectLst>
                  <a:innerShdw blurRad="69850" dist="43180" dir="5400000">
                    <a:srgbClr val="000000">
                      <a:alpha val="65000"/>
                    </a:srgbClr>
                  </a:innerShdw>
                </a:effectLst>
              </a:defRPr>
            </a:lvl1pPr>
          </a:lstStyle>
          <a:p>
            <a:r>
              <a:rPr lang="en-US" smtClean="0"/>
              <a:t>The Selection of Manufacturing Engineering Process; </a:t>
            </a:r>
            <a:r>
              <a:rPr lang="en-US" i="1" smtClean="0"/>
              <a:t>By Dr. Saied. M. Darwish</a:t>
            </a:r>
            <a:endParaRPr lang="en-US" smtClean="0"/>
          </a:p>
          <a:p>
            <a:endParaRPr lang="en-US" dirty="0"/>
          </a:p>
        </p:txBody>
      </p:sp>
      <p:sp>
        <p:nvSpPr>
          <p:cNvPr id="4" name="Slide Number Placeholder 3"/>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7F38074-2A0A-4E02-AE8D-F378FCD731D2}" type="datetimeFigureOut">
              <a:rPr lang="en-US" smtClean="0"/>
              <a:pPr/>
              <a:t>8/3/2016</a:t>
            </a:fld>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
        <p:nvSpPr>
          <p:cNvPr id="58" name="Rectangle 57"/>
          <p:cNvSpPr/>
          <p:nvPr/>
        </p:nvSpPr>
        <p:spPr>
          <a:xfrm>
            <a:off x="1207429" y="601884"/>
            <a:ext cx="4749676"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527859" y="856527"/>
            <a:ext cx="4120587"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2" name="Title 1"/>
          <p:cNvSpPr>
            <a:spLocks noGrp="1"/>
          </p:cNvSpPr>
          <p:nvPr>
            <p:ph type="title"/>
          </p:nvPr>
        </p:nvSpPr>
        <p:spPr>
          <a:xfrm>
            <a:off x="6319777" y="2657435"/>
            <a:ext cx="4406096"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6315456" y="4136994"/>
            <a:ext cx="4398379"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509872" y="0"/>
            <a:ext cx="13243109"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6081656" y="-21511"/>
            <a:ext cx="4905488"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1207429" y="601884"/>
            <a:ext cx="4749676"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6201185" y="6088284"/>
            <a:ext cx="46736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12565" y="2660904"/>
            <a:ext cx="4401312"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340278" y="693795"/>
            <a:ext cx="4479497"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312841" y="4133089"/>
            <a:ext cx="4400764"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F38074-2A0A-4E02-AE8D-F378FCD731D2}" type="datetimeFigureOut">
              <a:rPr lang="en-US" smtClean="0"/>
              <a:pPr/>
              <a:t>8/3/2016</a:t>
            </a:fld>
            <a:endParaRPr lang="en-US"/>
          </a:p>
        </p:txBody>
      </p:sp>
      <p:sp>
        <p:nvSpPr>
          <p:cNvPr id="6" name="Footer Placeholder 5"/>
          <p:cNvSpPr>
            <a:spLocks noGrp="1"/>
          </p:cNvSpPr>
          <p:nvPr>
            <p:ph type="ftr" sz="quarter" idx="11"/>
          </p:nvPr>
        </p:nvSpPr>
        <p:spPr>
          <a:xfrm>
            <a:off x="6188597" y="5724836"/>
            <a:ext cx="4658219"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941A5E27-B155-45EF-8FA5-79BEB777047D}"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406400" y="0"/>
            <a:ext cx="13243109"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609600" y="333488"/>
            <a:ext cx="109728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6081656" y="-21511"/>
            <a:ext cx="4905488"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6198795" y="-21510"/>
            <a:ext cx="46736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391320" y="1027664"/>
            <a:ext cx="9366325"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91323" y="2323652"/>
            <a:ext cx="9036423"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96517" y="224493"/>
            <a:ext cx="2844800" cy="365125"/>
          </a:xfrm>
          <a:prstGeom prst="rect">
            <a:avLst/>
          </a:prstGeom>
        </p:spPr>
        <p:txBody>
          <a:bodyPr vert="horz" lIns="91440" tIns="45720" rIns="91440" bIns="45720" rtlCol="0" anchor="ctr"/>
          <a:lstStyle>
            <a:lvl1pPr algn="r">
              <a:defRPr sz="1200">
                <a:solidFill>
                  <a:srgbClr val="FEFEFE"/>
                </a:solidFill>
              </a:defRPr>
            </a:lvl1pPr>
          </a:lstStyle>
          <a:p>
            <a:fld id="{07F38074-2A0A-4E02-AE8D-F378FCD731D2}" type="datetimeFigureOut">
              <a:rPr lang="en-US" smtClean="0"/>
              <a:pPr/>
              <a:t>8/3/2016</a:t>
            </a:fld>
            <a:endParaRPr lang="en-US"/>
          </a:p>
        </p:txBody>
      </p:sp>
      <p:sp>
        <p:nvSpPr>
          <p:cNvPr id="5" name="Footer Placeholder 4"/>
          <p:cNvSpPr>
            <a:spLocks noGrp="1"/>
          </p:cNvSpPr>
          <p:nvPr>
            <p:ph type="ftr" sz="quarter" idx="3"/>
          </p:nvPr>
        </p:nvSpPr>
        <p:spPr>
          <a:xfrm>
            <a:off x="6188597" y="5852161"/>
            <a:ext cx="4669536"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6198795" y="224492"/>
            <a:ext cx="1776208" cy="365125"/>
          </a:xfrm>
          <a:prstGeom prst="rect">
            <a:avLst/>
          </a:prstGeom>
        </p:spPr>
        <p:txBody>
          <a:bodyPr vert="horz" lIns="91440" tIns="45720" rIns="91440" bIns="45720" rtlCol="0" anchor="ctr"/>
          <a:lstStyle>
            <a:lvl1pPr algn="l">
              <a:defRPr sz="1200">
                <a:solidFill>
                  <a:srgbClr val="FEFEFE"/>
                </a:solidFill>
              </a:defRPr>
            </a:lvl1pPr>
          </a:lstStyle>
          <a:p>
            <a:fld id="{941A5E27-B155-45EF-8FA5-79BEB777047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xStyles>
    <p:title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274320" algn="r" defTabSz="914400" rtl="1"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r" defTabSz="914400" rtl="1"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r" defTabSz="914400" rtl="1"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r" defTabSz="914400" rtl="1"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r" defTabSz="914400" rtl="1"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r" defTabSz="914400" rtl="1"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image" Target="../media/image12.wmf"/><Relationship Id="rId5" Type="http://schemas.openxmlformats.org/officeDocument/2006/relationships/oleObject" Target="../embeddings/oleObject4.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6" Type="http://schemas.openxmlformats.org/officeDocument/2006/relationships/image" Target="../media/image18.wmf"/><Relationship Id="rId5" Type="http://schemas.openxmlformats.org/officeDocument/2006/relationships/oleObject" Target="../embeddings/oleObject8.bin"/><Relationship Id="rId4" Type="http://schemas.openxmlformats.org/officeDocument/2006/relationships/image" Target="../media/image17.wmf"/></Relationships>
</file>

<file path=ppt/slides/_rels/slide1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0.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2.bin"/></Relationships>
</file>

<file path=ppt/slides/_rels/slide18.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14.bin"/><Relationship Id="rId4" Type="http://schemas.openxmlformats.org/officeDocument/2006/relationships/image" Target="../media/image23.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249250" y="3052293"/>
            <a:ext cx="9483501" cy="128788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36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Times New Roman" panose="02020603050405020304" pitchFamily="18" charset="0"/>
                <a:ea typeface="Tahoma" panose="020B0604030504040204" pitchFamily="34" charset="0"/>
                <a:cs typeface="Times New Roman" panose="02020603050405020304" pitchFamily="18" charset="0"/>
              </a:rPr>
              <a:t>CHAPTER FOUR</a:t>
            </a:r>
          </a:p>
          <a:p>
            <a:pPr algn="ctr" rtl="0">
              <a:lnSpc>
                <a:spcPct val="200000"/>
              </a:lnSpc>
            </a:pPr>
            <a:r>
              <a:rPr lang="en-US" sz="4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Tahoma" panose="020B0604030504040204" pitchFamily="34" charset="0"/>
                <a:cs typeface="Times New Roman" panose="02020603050405020304" pitchFamily="18" charset="0"/>
              </a:rPr>
              <a:t>TOOL WEAR AND TOOL LIFE</a:t>
            </a:r>
          </a:p>
        </p:txBody>
      </p:sp>
      <p:sp>
        <p:nvSpPr>
          <p:cNvPr id="6" name="Title 1"/>
          <p:cNvSpPr txBox="1">
            <a:spLocks/>
          </p:cNvSpPr>
          <p:nvPr/>
        </p:nvSpPr>
        <p:spPr>
          <a:xfrm>
            <a:off x="841779" y="1416677"/>
            <a:ext cx="1283235" cy="1455312"/>
          </a:xfrm>
          <a:prstGeom prst="rect">
            <a:avLst/>
          </a:prstGeom>
        </p:spPr>
        <p:txBody>
          <a:bodyPr vert="horz" lIns="91440" tIns="45720" rIns="91440" bIns="45720" rtlCol="0" anchor="b">
            <a:noAutofit/>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a:lnSpc>
                <a:spcPct val="200000"/>
              </a:lnSpc>
            </a:pPr>
            <a:r>
              <a:rPr lang="en-US" sz="13800" b="1" dirty="0" smtClean="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rPr>
              <a:t>4</a:t>
            </a:r>
            <a:endParaRPr lang="en-US" sz="13800" b="1" dirty="0">
              <a:ln>
                <a:prstDash val="solid"/>
              </a:ln>
              <a:solidFill>
                <a:schemeClr val="accent5">
                  <a:lumMod val="75000"/>
                </a:schemeClr>
              </a:solidFill>
              <a:effectLst>
                <a:outerShdw blurRad="88000" dist="50800" dir="5040000" algn="tl">
                  <a:schemeClr val="accent4">
                    <a:tint val="80000"/>
                    <a:satMod val="250000"/>
                    <a:alpha val="45000"/>
                  </a:schemeClr>
                </a:outerShdw>
              </a:effectLst>
              <a:latin typeface="Times New Roman" panose="02020603050405020304" pitchFamily="18" charset="0"/>
              <a:ea typeface="Tahoma" panose="020B0604030504040204" pitchFamily="34" charset="0"/>
              <a:cs typeface="Times New Roman" panose="02020603050405020304" pitchFamily="18" charset="0"/>
            </a:endParaRPr>
          </a:p>
        </p:txBody>
      </p:sp>
      <p:sp>
        <p:nvSpPr>
          <p:cNvPr id="8" name="Title 1"/>
          <p:cNvSpPr txBox="1">
            <a:spLocks/>
          </p:cNvSpPr>
          <p:nvPr/>
        </p:nvSpPr>
        <p:spPr>
          <a:xfrm>
            <a:off x="5731099" y="-388579"/>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Bevel 6">
            <a:hlinkClick r:id="rId2" action="ppaction://hlinksldjump"/>
          </p:cNvPr>
          <p:cNvSpPr/>
          <p:nvPr/>
        </p:nvSpPr>
        <p:spPr>
          <a:xfrm>
            <a:off x="9515475" y="5743575"/>
            <a:ext cx="1928813" cy="642938"/>
          </a:xfrm>
          <a:prstGeom prst="bevel">
            <a:avLst/>
          </a:prstGeom>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r>
              <a:rPr lang="en-US" dirty="0" smtClean="0"/>
              <a:t>CONTENTS</a:t>
            </a:r>
            <a:endParaRPr lang="ar-SA" dirty="0"/>
          </a:p>
        </p:txBody>
      </p:sp>
    </p:spTree>
    <p:extLst>
      <p:ext uri="{BB962C8B-B14F-4D97-AF65-F5344CB8AC3E}">
        <p14:creationId xmlns:p14="http://schemas.microsoft.com/office/powerpoint/2010/main" val="224752905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itle 1"/>
          <p:cNvSpPr txBox="1">
            <a:spLocks/>
          </p:cNvSpPr>
          <p:nvPr/>
        </p:nvSpPr>
        <p:spPr>
          <a:xfrm>
            <a:off x="862884" y="504866"/>
            <a:ext cx="10589843" cy="134352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3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most important factor affecting the tool life is the cutting speed. Therefore, its effect will be discussed in detail.</a:t>
            </a:r>
          </a:p>
        </p:txBody>
      </p:sp>
      <p:sp>
        <p:nvSpPr>
          <p:cNvPr id="12" name="Rectangle 11"/>
          <p:cNvSpPr/>
          <p:nvPr/>
        </p:nvSpPr>
        <p:spPr>
          <a:xfrm>
            <a:off x="1489448" y="5957346"/>
            <a:ext cx="9336714" cy="461665"/>
          </a:xfrm>
          <a:prstGeom prst="rect">
            <a:avLst/>
          </a:prstGeom>
        </p:spPr>
        <p:txBody>
          <a:bodyPr wrap="square">
            <a:spAutoFit/>
          </a:bodyPr>
          <a:lstStyle/>
          <a:p>
            <a:pPr algn="ctr"/>
            <a:r>
              <a:rPr lang="en-US" sz="1200" b="1" dirty="0"/>
              <a:t>Figure 4.3: Effect of cutting speed on tool flank wear for three cutting speeds. Hypothetical values of speed and tool life are shown for a tool life criterion of 0.020 inch flank wear.</a:t>
            </a:r>
          </a:p>
        </p:txBody>
      </p:sp>
      <p:pic>
        <p:nvPicPr>
          <p:cNvPr id="6" name="Picture 2" descr="scan00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5406" y="1848395"/>
            <a:ext cx="6534049" cy="4180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8564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512943"/>
            <a:ext cx="10422418" cy="172798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4.3 Taylor tool life equation:</a:t>
            </a:r>
          </a:p>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If the tool life values for the three wear curves are plotted on a natural log – log graph, cutting speed versus tool life. </a:t>
            </a: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480200" y="6111129"/>
            <a:ext cx="7221642" cy="276999"/>
          </a:xfrm>
          <a:prstGeom prst="rect">
            <a:avLst/>
          </a:prstGeom>
        </p:spPr>
        <p:txBody>
          <a:bodyPr wrap="square">
            <a:spAutoFit/>
          </a:bodyPr>
          <a:lstStyle/>
          <a:p>
            <a:pPr algn="ctr"/>
            <a:r>
              <a:rPr lang="en-US" sz="1200" b="1" dirty="0"/>
              <a:t>Figure 4.4: Natural log – log plot of cutting speed versus tool life.</a:t>
            </a:r>
          </a:p>
        </p:txBody>
      </p:sp>
      <p:pic>
        <p:nvPicPr>
          <p:cNvPr id="11" name="Picture 3" descr="scan0009"/>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96" b="9517"/>
          <a:stretch/>
        </p:blipFill>
        <p:spPr bwMode="auto">
          <a:xfrm>
            <a:off x="2826947" y="2408349"/>
            <a:ext cx="6571564" cy="3702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53937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3" y="735305"/>
            <a:ext cx="10576965" cy="109349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discovery of this relation around 1900 is credited to F.W. Taylor. It can be expressed in equation form and it is called Taylor tool life equation</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78270044"/>
              </p:ext>
            </p:extLst>
          </p:nvPr>
        </p:nvGraphicFramePr>
        <p:xfrm>
          <a:off x="5186855" y="1970469"/>
          <a:ext cx="1471523" cy="506726"/>
        </p:xfrm>
        <a:graphic>
          <a:graphicData uri="http://schemas.openxmlformats.org/presentationml/2006/ole">
            <mc:AlternateContent xmlns:mc="http://schemas.openxmlformats.org/markup-compatibility/2006">
              <mc:Choice xmlns:v="urn:schemas-microsoft-com:vml" Requires="v">
                <p:oleObj spid="_x0000_s10734" name="Equation" r:id="rId3" imgW="583947" imgH="203112" progId="Equation.3">
                  <p:embed/>
                </p:oleObj>
              </mc:Choice>
              <mc:Fallback>
                <p:oleObj name="Equation" r:id="rId3" imgW="583947" imgH="203112" progId="Equation.3">
                  <p:embed/>
                  <p:pic>
                    <p:nvPicPr>
                      <p:cNvPr id="0" name="Picture 4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6855" y="1970469"/>
                        <a:ext cx="1471523" cy="50672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490586815"/>
              </p:ext>
            </p:extLst>
          </p:nvPr>
        </p:nvGraphicFramePr>
        <p:xfrm>
          <a:off x="5611878" y="4691686"/>
          <a:ext cx="1426611" cy="956654"/>
        </p:xfrm>
        <a:graphic>
          <a:graphicData uri="http://schemas.openxmlformats.org/presentationml/2006/ole">
            <mc:AlternateContent xmlns:mc="http://schemas.openxmlformats.org/markup-compatibility/2006">
              <mc:Choice xmlns:v="urn:schemas-microsoft-com:vml" Requires="v">
                <p:oleObj spid="_x0000_s10735" name="Equation" r:id="rId5" imgW="749300" imgH="508000" progId="Equation.3">
                  <p:embed/>
                </p:oleObj>
              </mc:Choice>
              <mc:Fallback>
                <p:oleObj name="Equation" r:id="rId5" imgW="749300" imgH="508000" progId="Equation.3">
                  <p:embed/>
                  <p:pic>
                    <p:nvPicPr>
                      <p:cNvPr id="0" name="Picture 4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11878" y="4691686"/>
                        <a:ext cx="1426611" cy="9566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094705526"/>
              </p:ext>
            </p:extLst>
          </p:nvPr>
        </p:nvGraphicFramePr>
        <p:xfrm>
          <a:off x="5597715" y="4064538"/>
          <a:ext cx="1454938" cy="417168"/>
        </p:xfrm>
        <a:graphic>
          <a:graphicData uri="http://schemas.openxmlformats.org/presentationml/2006/ole">
            <mc:AlternateContent xmlns:mc="http://schemas.openxmlformats.org/markup-compatibility/2006">
              <mc:Choice xmlns:v="urn:schemas-microsoft-com:vml" Requires="v">
                <p:oleObj spid="_x0000_s10736" name="Equation" r:id="rId7" imgW="825500" imgH="241300" progId="Equation.3">
                  <p:embed/>
                </p:oleObj>
              </mc:Choice>
              <mc:Fallback>
                <p:oleObj name="Equation" r:id="rId7" imgW="825500" imgH="241300" progId="Equation.3">
                  <p:embed/>
                  <p:pic>
                    <p:nvPicPr>
                      <p:cNvPr id="0" name="Picture 4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97715" y="4064538"/>
                        <a:ext cx="1454938" cy="4171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740727638"/>
              </p:ext>
            </p:extLst>
          </p:nvPr>
        </p:nvGraphicFramePr>
        <p:xfrm>
          <a:off x="5399087" y="5806403"/>
          <a:ext cx="1653221" cy="630902"/>
        </p:xfrm>
        <a:graphic>
          <a:graphicData uri="http://schemas.openxmlformats.org/presentationml/2006/ole">
            <mc:AlternateContent xmlns:mc="http://schemas.openxmlformats.org/markup-compatibility/2006">
              <mc:Choice xmlns:v="urn:schemas-microsoft-com:vml" Requires="v">
                <p:oleObj spid="_x0000_s10737" name="Equation" r:id="rId9" imgW="1167893" imgH="444307" progId="Equation.3">
                  <p:embed/>
                </p:oleObj>
              </mc:Choice>
              <mc:Fallback>
                <p:oleObj name="Equation" r:id="rId9" imgW="1167893" imgH="444307" progId="Equation.3">
                  <p:embed/>
                  <p:pic>
                    <p:nvPicPr>
                      <p:cNvPr id="0" name="Picture 4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99087" y="5806403"/>
                        <a:ext cx="1653221" cy="630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8"/>
          <p:cNvSpPr/>
          <p:nvPr/>
        </p:nvSpPr>
        <p:spPr>
          <a:xfrm>
            <a:off x="844640" y="2282051"/>
            <a:ext cx="10036175" cy="1754326"/>
          </a:xfrm>
          <a:prstGeom prst="rect">
            <a:avLst/>
          </a:prstGeom>
        </p:spPr>
        <p:txBody>
          <a:bodyPr wrap="square">
            <a:spAutoFit/>
          </a:bodyPr>
          <a:lstStyle/>
          <a:p>
            <a:pPr algn="just">
              <a:lnSpc>
                <a:spcPct val="150000"/>
              </a:lnSpc>
            </a:pPr>
            <a:r>
              <a:rPr lang="en-US" dirty="0">
                <a:latin typeface="Times New Roman" panose="02020603050405020304" pitchFamily="18" charset="0"/>
                <a:ea typeface="Times New Roman" panose="02020603050405020304" pitchFamily="18" charset="0"/>
              </a:rPr>
              <a:t>	</a:t>
            </a:r>
            <a:r>
              <a:rPr lang="en-US" b="1" dirty="0">
                <a:latin typeface="Times New Roman" panose="02020603050405020304" pitchFamily="18" charset="0"/>
                <a:ea typeface="Times New Roman" panose="02020603050405020304" pitchFamily="18" charset="0"/>
              </a:rPr>
              <a:t>where</a:t>
            </a:r>
            <a:r>
              <a:rPr lang="en-US" dirty="0">
                <a:latin typeface="Times New Roman" panose="02020603050405020304" pitchFamily="18" charset="0"/>
                <a:ea typeface="Times New Roman" panose="02020603050405020304" pitchFamily="18" charset="0"/>
              </a:rPr>
              <a:t>: </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V = cutting speed (m/min)</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T = Tool life (min)</a:t>
            </a:r>
            <a:endParaRPr lang="en-US" sz="1200" dirty="0">
              <a:latin typeface="Times New Roman" panose="02020603050405020304" pitchFamily="18" charset="0"/>
              <a:ea typeface="Times New Roman" panose="02020603050405020304" pitchFamily="18" charset="0"/>
            </a:endParaRPr>
          </a:p>
          <a:p>
            <a:pPr algn="just">
              <a:lnSpc>
                <a:spcPct val="150000"/>
              </a:lnSpc>
            </a:pPr>
            <a:r>
              <a:rPr lang="en-US" dirty="0">
                <a:latin typeface="Times New Roman" panose="02020603050405020304" pitchFamily="18" charset="0"/>
                <a:ea typeface="Times New Roman" panose="02020603050405020304" pitchFamily="18" charset="0"/>
              </a:rPr>
              <a:t>		C = a constant representing the </a:t>
            </a:r>
            <a:r>
              <a:rPr lang="en-US" dirty="0" smtClean="0">
                <a:latin typeface="Times New Roman" panose="02020603050405020304" pitchFamily="18" charset="0"/>
                <a:ea typeface="Times New Roman" panose="02020603050405020304" pitchFamily="18" charset="0"/>
              </a:rPr>
              <a:t>cutting speed </a:t>
            </a:r>
            <a:r>
              <a:rPr lang="en-US" dirty="0">
                <a:latin typeface="Times New Roman" panose="02020603050405020304" pitchFamily="18" charset="0"/>
                <a:ea typeface="Times New Roman" panose="02020603050405020304" pitchFamily="18" charset="0"/>
              </a:rPr>
              <a:t>that results in 1 min tool life</a:t>
            </a:r>
            <a:endParaRPr lang="en-US" sz="1200" dirty="0">
              <a:effectLst/>
              <a:latin typeface="Times New Roman" panose="02020603050405020304" pitchFamily="18" charset="0"/>
              <a:ea typeface="Times New Roman" panose="02020603050405020304" pitchFamily="18" charset="0"/>
            </a:endParaRPr>
          </a:p>
        </p:txBody>
      </p:sp>
      <p:sp>
        <p:nvSpPr>
          <p:cNvPr id="10" name="Rectangle 9"/>
          <p:cNvSpPr/>
          <p:nvPr/>
        </p:nvSpPr>
        <p:spPr>
          <a:xfrm>
            <a:off x="1862345" y="4064538"/>
            <a:ext cx="3005951" cy="458074"/>
          </a:xfrm>
          <a:prstGeom prst="rect">
            <a:avLst/>
          </a:prstGeom>
        </p:spPr>
        <p:txBody>
          <a:bodyPr wrap="none">
            <a:spAutoFit/>
          </a:bodyPr>
          <a:lstStyle/>
          <a:p>
            <a:pPr marL="457200" marR="0" indent="-457200" algn="just">
              <a:lnSpc>
                <a:spcPct val="150000"/>
              </a:lnSpc>
              <a:spcBef>
                <a:spcPts val="0"/>
              </a:spcBef>
              <a:spcAft>
                <a:spcPts val="0"/>
              </a:spcAft>
            </a:pPr>
            <a:r>
              <a:rPr lang="en-US" b="1" dirty="0">
                <a:latin typeface="Times New Roman" panose="02020603050405020304" pitchFamily="18" charset="0"/>
                <a:ea typeface="Times New Roman" panose="02020603050405020304" pitchFamily="18" charset="0"/>
              </a:rPr>
              <a:t>n can be found as following: </a:t>
            </a:r>
            <a:endParaRPr lang="en-US"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243850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ppt_x</p:attrName>
                                        </p:attrNameLst>
                                      </p:cBhvr>
                                      <p:tavLst>
                                        <p:tav tm="0">
                                          <p:val>
                                            <p:strVal val="#ppt_x"/>
                                          </p:val>
                                        </p:tav>
                                        <p:tav tm="100000">
                                          <p:val>
                                            <p:strVal val="#ppt_x"/>
                                          </p:val>
                                        </p:tav>
                                      </p:tavLst>
                                    </p:anim>
                                    <p:anim calcmode="lin" valueType="num">
                                      <p:cBhvr>
                                        <p:cTn id="39" dur="1000" fill="hold"/>
                                        <p:tgtEl>
                                          <p:spTgt spid="3"/>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1040977"/>
            <a:ext cx="10422418" cy="538558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4.4 Tool life criterion in production:</a:t>
            </a:r>
          </a:p>
          <a:p>
            <a:pPr algn="just" rtl="0">
              <a:lnSpc>
                <a:spcPct val="20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criterion of Taylor equation is not practical in a factory environment, the following are some alternates that are more convenient to use in production:</a:t>
            </a:r>
          </a:p>
          <a:p>
            <a:pPr marL="457200" indent="-457200" algn="just" rtl="0">
              <a:lnSpc>
                <a:spcPct val="200000"/>
              </a:lnSpc>
              <a:buFont typeface="+mj-lt"/>
              <a:buAutoNum type="arabicPeriod"/>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Changes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the sound emitting from operation.</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Degradation of the surface finish on work.</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Complete failure of cutting edge.</a:t>
            </a:r>
          </a:p>
          <a:p>
            <a:pPr marL="457200" indent="-457200" algn="just" rtl="0">
              <a:lnSpc>
                <a:spcPct val="200000"/>
              </a:lnSpc>
              <a:buFont typeface="+mj-lt"/>
              <a:buAutoNum type="arabicPeriod"/>
            </a:pPr>
            <a:r>
              <a:rPr lang="en-US" sz="24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Workpiece</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count.</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Chips become ribbon form or </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string</a:t>
            </a:r>
            <a:endPar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3541242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1000"/>
                                        <p:tgtEl>
                                          <p:spTgt spid="8">
                                            <p:txEl>
                                              <p:pRg st="5" end="5"/>
                                            </p:txEl>
                                          </p:spTgt>
                                        </p:tgtEl>
                                      </p:cBhvr>
                                    </p:animEffect>
                                    <p:anim calcmode="lin" valueType="num">
                                      <p:cBhvr>
                                        <p:cTn id="4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1000"/>
                                        <p:tgtEl>
                                          <p:spTgt spid="8">
                                            <p:txEl>
                                              <p:pRg st="6" end="6"/>
                                            </p:txEl>
                                          </p:spTgt>
                                        </p:tgtEl>
                                      </p:cBhvr>
                                    </p:animEffect>
                                    <p:anim calcmode="lin" valueType="num">
                                      <p:cBhvr>
                                        <p:cTn id="4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512943"/>
            <a:ext cx="10422418" cy="172798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4.5 Machining economic:</a:t>
            </a:r>
          </a:p>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machining a certain part, we want to determine the parameters that will give us either the minimum cost per part or the maximum production rate.</a:t>
            </a: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501908" y="6091914"/>
            <a:ext cx="7221642" cy="276999"/>
          </a:xfrm>
          <a:prstGeom prst="rect">
            <a:avLst/>
          </a:prstGeom>
        </p:spPr>
        <p:txBody>
          <a:bodyPr wrap="square">
            <a:spAutoFit/>
          </a:bodyPr>
          <a:lstStyle/>
          <a:p>
            <a:pPr algn="ctr"/>
            <a:r>
              <a:rPr lang="en-US" sz="1200" b="1" dirty="0"/>
              <a:t>Figure 4.5: Cost per unit for a machining process versus cutting speed.</a:t>
            </a:r>
          </a:p>
        </p:txBody>
      </p:sp>
      <p:pic>
        <p:nvPicPr>
          <p:cNvPr id="6" name="Picture 2" descr="scan000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1471" y="2275752"/>
            <a:ext cx="4742515" cy="3835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8194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1000"/>
                                        <p:tgtEl>
                                          <p:spTgt spid="7"/>
                                        </p:tgtEl>
                                      </p:cBhvr>
                                    </p:animEffect>
                                    <p:anim calcmode="lin" valueType="num">
                                      <p:cBhvr>
                                        <p:cTn id="27" dur="1000" fill="hold"/>
                                        <p:tgtEl>
                                          <p:spTgt spid="7"/>
                                        </p:tgtEl>
                                        <p:attrNameLst>
                                          <p:attrName>ppt_x</p:attrName>
                                        </p:attrNameLst>
                                      </p:cBhvr>
                                      <p:tavLst>
                                        <p:tav tm="0">
                                          <p:val>
                                            <p:strVal val="#ppt_x"/>
                                          </p:val>
                                        </p:tav>
                                        <p:tav tm="100000">
                                          <p:val>
                                            <p:strVal val="#ppt_x"/>
                                          </p:val>
                                        </p:tav>
                                      </p:tavLst>
                                    </p:anim>
                                    <p:anim calcmode="lin" valueType="num">
                                      <p:cBhvr>
                                        <p:cTn id="2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7" name="Rectangle 6"/>
          <p:cNvSpPr/>
          <p:nvPr/>
        </p:nvSpPr>
        <p:spPr>
          <a:xfrm>
            <a:off x="2188850" y="5953621"/>
            <a:ext cx="7221642" cy="276999"/>
          </a:xfrm>
          <a:prstGeom prst="rect">
            <a:avLst/>
          </a:prstGeom>
        </p:spPr>
        <p:txBody>
          <a:bodyPr wrap="square">
            <a:spAutoFit/>
          </a:bodyPr>
          <a:lstStyle/>
          <a:p>
            <a:pPr algn="ctr"/>
            <a:r>
              <a:rPr lang="en-US" sz="1200" b="1" dirty="0"/>
              <a:t>Figure 4.6: Production time versus cutting speed</a:t>
            </a:r>
          </a:p>
        </p:txBody>
      </p:sp>
      <p:pic>
        <p:nvPicPr>
          <p:cNvPr id="10" name="Picture 2" descr="scan0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52311" y="920612"/>
            <a:ext cx="6894720" cy="499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36741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3" y="735305"/>
            <a:ext cx="10576965" cy="54674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time needed to produce a part is:</a:t>
            </a:r>
          </a:p>
        </p:txBody>
      </p:sp>
      <p:sp>
        <p:nvSpPr>
          <p:cNvPr id="6"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p:cNvSpPr/>
          <p:nvPr/>
        </p:nvSpPr>
        <p:spPr>
          <a:xfrm>
            <a:off x="844640" y="2282051"/>
            <a:ext cx="10036175" cy="2120068"/>
          </a:xfrm>
          <a:prstGeom prst="rect">
            <a:avLst/>
          </a:prstGeom>
        </p:spPr>
        <p:txBody>
          <a:bodyPr wrap="square">
            <a:spAutoFit/>
          </a:bodyPr>
          <a:lstStyle/>
          <a:p>
            <a:pPr algn="just">
              <a:lnSpc>
                <a:spcPct val="150000"/>
              </a:lnSpc>
            </a:pPr>
            <a:r>
              <a:rPr lang="en-US" b="1" dirty="0">
                <a:latin typeface="Times New Roman" panose="02020603050405020304" pitchFamily="18" charset="0"/>
                <a:ea typeface="Times New Roman" panose="02020603050405020304" pitchFamily="18" charset="0"/>
              </a:rPr>
              <a:t>Where</a:t>
            </a:r>
            <a:r>
              <a:rPr lang="en-US" dirty="0">
                <a:latin typeface="Times New Roman" panose="02020603050405020304" pitchFamily="18"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a:p>
            <a:pPr marL="914400" marR="0" algn="just">
              <a:lnSpc>
                <a:spcPct val="150000"/>
              </a:lnSpc>
              <a:spcBef>
                <a:spcPts val="0"/>
              </a:spcBef>
              <a:spcAft>
                <a:spcPts val="0"/>
              </a:spcAft>
            </a:pPr>
            <a:r>
              <a:rPr lang="en-US" i="1" dirty="0" err="1">
                <a:latin typeface="Times New Roman" panose="02020603050405020304" pitchFamily="18" charset="0"/>
                <a:ea typeface="Times New Roman" panose="02020603050405020304" pitchFamily="18" charset="0"/>
              </a:rPr>
              <a:t>T</a:t>
            </a:r>
            <a:r>
              <a:rPr lang="en-US" i="1" baseline="-25000" dirty="0" err="1">
                <a:latin typeface="Times New Roman" panose="02020603050405020304" pitchFamily="18" charset="0"/>
                <a:ea typeface="Times New Roman" panose="02020603050405020304" pitchFamily="18" charset="0"/>
              </a:rPr>
              <a:t>l</a:t>
            </a:r>
            <a:r>
              <a:rPr lang="en-US" dirty="0">
                <a:latin typeface="Times New Roman" panose="02020603050405020304" pitchFamily="18" charset="0"/>
                <a:ea typeface="Times New Roman" panose="02020603050405020304" pitchFamily="18" charset="0"/>
              </a:rPr>
              <a:t> = time involved in loading and unloading the part, changing speed and feed rates.</a:t>
            </a:r>
            <a:endParaRPr lang="en-US" sz="1200" dirty="0">
              <a:latin typeface="Times New Roman" panose="02020603050405020304" pitchFamily="18" charset="0"/>
              <a:ea typeface="Times New Roman" panose="02020603050405020304" pitchFamily="18" charset="0"/>
            </a:endParaRPr>
          </a:p>
          <a:p>
            <a:pPr marL="914400" marR="0" algn="just">
              <a:lnSpc>
                <a:spcPct val="150000"/>
              </a:lnSpc>
              <a:spcBef>
                <a:spcPts val="0"/>
              </a:spcBef>
              <a:spcAft>
                <a:spcPts val="0"/>
              </a:spcAft>
            </a:pPr>
            <a:r>
              <a:rPr lang="en-US" i="1" dirty="0">
                <a:latin typeface="Times New Roman" panose="02020603050405020304" pitchFamily="18" charset="0"/>
                <a:ea typeface="Times New Roman" panose="02020603050405020304" pitchFamily="18" charset="0"/>
              </a:rPr>
              <a:t>T</a:t>
            </a:r>
            <a:r>
              <a:rPr lang="en-US" i="1" baseline="-25000" dirty="0">
                <a:latin typeface="Times New Roman" panose="02020603050405020304" pitchFamily="18" charset="0"/>
                <a:ea typeface="Times New Roman" panose="02020603050405020304" pitchFamily="18" charset="0"/>
              </a:rPr>
              <a:t>m</a:t>
            </a:r>
            <a:r>
              <a:rPr lang="en-US" dirty="0">
                <a:latin typeface="Times New Roman" panose="02020603050405020304" pitchFamily="18" charset="0"/>
                <a:ea typeface="Times New Roman" panose="02020603050405020304" pitchFamily="18" charset="0"/>
              </a:rPr>
              <a:t> = machining time per part.</a:t>
            </a:r>
            <a:endParaRPr lang="en-US" sz="1200" dirty="0">
              <a:latin typeface="Times New Roman" panose="02020603050405020304" pitchFamily="18" charset="0"/>
              <a:ea typeface="Times New Roman" panose="02020603050405020304" pitchFamily="18" charset="0"/>
            </a:endParaRPr>
          </a:p>
          <a:p>
            <a:pPr marL="914400" marR="0" algn="just">
              <a:lnSpc>
                <a:spcPct val="150000"/>
              </a:lnSpc>
              <a:spcBef>
                <a:spcPts val="0"/>
              </a:spcBef>
              <a:spcAft>
                <a:spcPts val="0"/>
              </a:spcAft>
            </a:pPr>
            <a:r>
              <a:rPr lang="en-US" i="1" dirty="0" err="1">
                <a:latin typeface="Times New Roman" panose="02020603050405020304" pitchFamily="18" charset="0"/>
                <a:ea typeface="Times New Roman" panose="02020603050405020304" pitchFamily="18" charset="0"/>
              </a:rPr>
              <a:t>T</a:t>
            </a:r>
            <a:r>
              <a:rPr lang="en-US" i="1" baseline="-25000" dirty="0" err="1">
                <a:latin typeface="Times New Roman" panose="02020603050405020304" pitchFamily="18" charset="0"/>
                <a:ea typeface="Times New Roman" panose="02020603050405020304" pitchFamily="18" charset="0"/>
              </a:rPr>
              <a:t>c</a:t>
            </a:r>
            <a:r>
              <a:rPr lang="en-US" dirty="0">
                <a:latin typeface="Times New Roman" panose="02020603050405020304" pitchFamily="18" charset="0"/>
                <a:ea typeface="Times New Roman" panose="02020603050405020304" pitchFamily="18" charset="0"/>
              </a:rPr>
              <a:t> = time required to grind the tool.</a:t>
            </a:r>
            <a:endParaRPr lang="en-US" sz="1200" dirty="0">
              <a:latin typeface="Times New Roman" panose="02020603050405020304" pitchFamily="18" charset="0"/>
              <a:ea typeface="Times New Roman" panose="02020603050405020304" pitchFamily="18" charset="0"/>
            </a:endParaRPr>
          </a:p>
          <a:p>
            <a:pPr marL="914400" marR="0" algn="just">
              <a:lnSpc>
                <a:spcPct val="150000"/>
              </a:lnSpc>
              <a:spcBef>
                <a:spcPts val="0"/>
              </a:spcBef>
              <a:spcAft>
                <a:spcPts val="0"/>
              </a:spcAft>
            </a:pPr>
            <a:r>
              <a:rPr lang="en-US" i="1" dirty="0" err="1">
                <a:latin typeface="Times New Roman" panose="02020603050405020304" pitchFamily="18" charset="0"/>
                <a:ea typeface="Times New Roman" panose="02020603050405020304" pitchFamily="18" charset="0"/>
              </a:rPr>
              <a:t>N</a:t>
            </a:r>
            <a:r>
              <a:rPr lang="en-US" i="1" baseline="-25000" dirty="0" err="1">
                <a:latin typeface="Times New Roman" panose="02020603050405020304" pitchFamily="18" charset="0"/>
                <a:ea typeface="Times New Roman" panose="02020603050405020304" pitchFamily="18" charset="0"/>
              </a:rPr>
              <a:t>p</a:t>
            </a:r>
            <a:r>
              <a:rPr lang="en-US" i="1" baseline="-25000"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 number of parts machined per tool ground.</a:t>
            </a:r>
            <a:endParaRPr lang="en-US" sz="1200" dirty="0">
              <a:latin typeface="Times New Roman" panose="02020603050405020304" pitchFamily="18" charset="0"/>
              <a:ea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54113145"/>
              </p:ext>
            </p:extLst>
          </p:nvPr>
        </p:nvGraphicFramePr>
        <p:xfrm>
          <a:off x="4254500" y="1473200"/>
          <a:ext cx="2561332" cy="999544"/>
        </p:xfrm>
        <a:graphic>
          <a:graphicData uri="http://schemas.openxmlformats.org/presentationml/2006/ole">
            <mc:AlternateContent xmlns:mc="http://schemas.openxmlformats.org/markup-compatibility/2006">
              <mc:Choice xmlns:v="urn:schemas-microsoft-com:vml" Requires="v">
                <p:oleObj spid="_x0000_s11506" name="Equation" r:id="rId3" imgW="1168400" imgH="457200" progId="Equation.3">
                  <p:embed/>
                </p:oleObj>
              </mc:Choice>
              <mc:Fallback>
                <p:oleObj name="Equation" r:id="rId3" imgW="1168400" imgH="457200" progId="Equation.3">
                  <p:embed/>
                  <p:pic>
                    <p:nvPicPr>
                      <p:cNvPr id="0" name="Picture 2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4500" y="1473200"/>
                        <a:ext cx="2561332" cy="9995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40514623"/>
              </p:ext>
            </p:extLst>
          </p:nvPr>
        </p:nvGraphicFramePr>
        <p:xfrm>
          <a:off x="4846448" y="4886505"/>
          <a:ext cx="2146779" cy="866384"/>
        </p:xfrm>
        <a:graphic>
          <a:graphicData uri="http://schemas.openxmlformats.org/presentationml/2006/ole">
            <mc:AlternateContent xmlns:mc="http://schemas.openxmlformats.org/markup-compatibility/2006">
              <mc:Choice xmlns:v="urn:schemas-microsoft-com:vml" Requires="v">
                <p:oleObj spid="_x0000_s11507" name="Equation" r:id="rId5" imgW="1040948" imgH="418918" progId="Equation.3">
                  <p:embed/>
                </p:oleObj>
              </mc:Choice>
              <mc:Fallback>
                <p:oleObj name="Equation" r:id="rId5" imgW="1040948" imgH="418918" progId="Equation.3">
                  <p:embed/>
                  <p:pic>
                    <p:nvPicPr>
                      <p:cNvPr id="0" name="Picture 2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6448" y="4886505"/>
                        <a:ext cx="2146779" cy="866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007392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gtEl>
                                        <p:attrNameLst>
                                          <p:attrName>ppt_c</p:attrName>
                                        </p:attrNameLst>
                                      </p:cBhvr>
                                      <p:to>
                                        <a:schemeClr val="tx2"/>
                                      </p:to>
                                    </p:animClr>
                                  </p:sub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chemeClr val="tx2"/>
                                      </p:to>
                                    </p:animClr>
                                  </p:sub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9"/>
                                        </p:tgtEl>
                                        <p:attrNameLst>
                                          <p:attrName>ppt_c</p:attrName>
                                        </p:attrNameLst>
                                      </p:cBhvr>
                                      <p:to>
                                        <a:schemeClr val="tx2"/>
                                      </p:to>
                                    </p:animClr>
                                  </p:sub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3" y="735305"/>
            <a:ext cx="10576965" cy="54674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From tool life equation, we have:</a:t>
            </a:r>
          </a:p>
        </p:txBody>
      </p:sp>
      <p:sp>
        <p:nvSpPr>
          <p:cNvPr id="6"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Rectangle 8"/>
          <p:cNvSpPr/>
          <p:nvPr/>
        </p:nvSpPr>
        <p:spPr>
          <a:xfrm>
            <a:off x="844640" y="3155623"/>
            <a:ext cx="10036175" cy="873572"/>
          </a:xfrm>
          <a:prstGeom prst="rect">
            <a:avLst/>
          </a:prstGeom>
        </p:spPr>
        <p:txBody>
          <a:bodyPr wrap="square">
            <a:spAutoFit/>
          </a:bodyPr>
          <a:lstStyle/>
          <a:p>
            <a:pPr algn="just">
              <a:lnSpc>
                <a:spcPct val="150000"/>
              </a:lnSpc>
            </a:pPr>
            <a:r>
              <a:rPr lang="en-US" b="1" dirty="0">
                <a:latin typeface="Times New Roman" panose="02020603050405020304" pitchFamily="18" charset="0"/>
                <a:ea typeface="Times New Roman" panose="02020603050405020304" pitchFamily="18" charset="0"/>
              </a:rPr>
              <a:t>Where </a:t>
            </a:r>
            <a:r>
              <a:rPr lang="en-US" dirty="0">
                <a:latin typeface="Times New Roman" panose="02020603050405020304" pitchFamily="18" charset="0"/>
                <a:ea typeface="Times New Roman" panose="02020603050405020304" pitchFamily="18" charset="0"/>
              </a:rPr>
              <a:t>T, is time, in minutes, required to reach a flank wear of certain dimension, after which the tool has to be reground or changed. The number of pieces per tool grind is thus can be obtained as following:</a:t>
            </a:r>
          </a:p>
        </p:txBody>
      </p:sp>
      <p:graphicFrame>
        <p:nvGraphicFramePr>
          <p:cNvPr id="2" name="Object 1"/>
          <p:cNvGraphicFramePr>
            <a:graphicFrameLocks noChangeAspect="1"/>
          </p:cNvGraphicFramePr>
          <p:nvPr>
            <p:extLst>
              <p:ext uri="{D42A27DB-BD31-4B8C-83A1-F6EECF244321}">
                <p14:modId xmlns:p14="http://schemas.microsoft.com/office/powerpoint/2010/main" val="3403661115"/>
              </p:ext>
            </p:extLst>
          </p:nvPr>
        </p:nvGraphicFramePr>
        <p:xfrm>
          <a:off x="4723465" y="4139151"/>
          <a:ext cx="1005062" cy="717902"/>
        </p:xfrm>
        <a:graphic>
          <a:graphicData uri="http://schemas.openxmlformats.org/presentationml/2006/ole">
            <mc:AlternateContent xmlns:mc="http://schemas.openxmlformats.org/markup-compatibility/2006">
              <mc:Choice xmlns:v="urn:schemas-microsoft-com:vml" Requires="v">
                <p:oleObj spid="_x0000_s12766" name="Equation" r:id="rId3" imgW="596900" imgH="431800" progId="Equation.3">
                  <p:embed/>
                </p:oleObj>
              </mc:Choice>
              <mc:Fallback>
                <p:oleObj name="Equation" r:id="rId3" imgW="596900" imgH="431800" progId="Equation.3">
                  <p:embed/>
                  <p:pic>
                    <p:nvPicPr>
                      <p:cNvPr id="0" name="Picture 45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3465" y="4139151"/>
                        <a:ext cx="1005062" cy="7179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031148377"/>
              </p:ext>
            </p:extLst>
          </p:nvPr>
        </p:nvGraphicFramePr>
        <p:xfrm>
          <a:off x="4465889" y="5548987"/>
          <a:ext cx="1830648" cy="671237"/>
        </p:xfrm>
        <a:graphic>
          <a:graphicData uri="http://schemas.openxmlformats.org/presentationml/2006/ole">
            <mc:AlternateContent xmlns:mc="http://schemas.openxmlformats.org/markup-compatibility/2006">
              <mc:Choice xmlns:v="urn:schemas-microsoft-com:vml" Requires="v">
                <p:oleObj spid="_x0000_s12767" name="Equation" r:id="rId5" imgW="1143000" imgH="419100" progId="Equation.3">
                  <p:embed/>
                </p:oleObj>
              </mc:Choice>
              <mc:Fallback>
                <p:oleObj name="Equation" r:id="rId5" imgW="1143000" imgH="419100" progId="Equation.3">
                  <p:embed/>
                  <p:pic>
                    <p:nvPicPr>
                      <p:cNvPr id="0" name="Picture 45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65889" y="5548987"/>
                        <a:ext cx="1830648" cy="671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243245803"/>
              </p:ext>
            </p:extLst>
          </p:nvPr>
        </p:nvGraphicFramePr>
        <p:xfrm>
          <a:off x="4920316" y="2131376"/>
          <a:ext cx="1033778" cy="866268"/>
        </p:xfrm>
        <a:graphic>
          <a:graphicData uri="http://schemas.openxmlformats.org/presentationml/2006/ole">
            <mc:AlternateContent xmlns:mc="http://schemas.openxmlformats.org/markup-compatibility/2006">
              <mc:Choice xmlns:v="urn:schemas-microsoft-com:vml" Requires="v">
                <p:oleObj spid="_x0000_s12768" name="Equation" r:id="rId7" imgW="647419" imgH="545863" progId="Equation.3">
                  <p:embed/>
                </p:oleObj>
              </mc:Choice>
              <mc:Fallback>
                <p:oleObj name="Equation" r:id="rId7" imgW="647419" imgH="545863" progId="Equation.3">
                  <p:embed/>
                  <p:pic>
                    <p:nvPicPr>
                      <p:cNvPr id="0" name="Picture 46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20316" y="2131376"/>
                        <a:ext cx="1033778" cy="8662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3313907998"/>
              </p:ext>
            </p:extLst>
          </p:nvPr>
        </p:nvGraphicFramePr>
        <p:xfrm>
          <a:off x="4920315" y="1515017"/>
          <a:ext cx="1115140" cy="384077"/>
        </p:xfrm>
        <a:graphic>
          <a:graphicData uri="http://schemas.openxmlformats.org/presentationml/2006/ole">
            <mc:AlternateContent xmlns:mc="http://schemas.openxmlformats.org/markup-compatibility/2006">
              <mc:Choice xmlns:v="urn:schemas-microsoft-com:vml" Requires="v">
                <p:oleObj spid="_x0000_s12769" name="Equation" r:id="rId9" imgW="583947" imgH="203112" progId="Equation.3">
                  <p:embed/>
                </p:oleObj>
              </mc:Choice>
              <mc:Fallback>
                <p:oleObj name="Equation" r:id="rId9" imgW="583947" imgH="203112" progId="Equation.3">
                  <p:embed/>
                  <p:pic>
                    <p:nvPicPr>
                      <p:cNvPr id="0" name="Picture 46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920315" y="1515017"/>
                        <a:ext cx="1115140" cy="38407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Rectangle 11"/>
          <p:cNvSpPr/>
          <p:nvPr/>
        </p:nvSpPr>
        <p:spPr>
          <a:xfrm>
            <a:off x="3972491" y="4950918"/>
            <a:ext cx="402674" cy="458074"/>
          </a:xfrm>
          <a:prstGeom prst="rect">
            <a:avLst/>
          </a:prstGeom>
        </p:spPr>
        <p:txBody>
          <a:bodyPr wrap="none">
            <a:spAutoFit/>
          </a:bodyPr>
          <a:lstStyle/>
          <a:p>
            <a:pPr algn="just">
              <a:lnSpc>
                <a:spcPct val="150000"/>
              </a:lnSpc>
            </a:pPr>
            <a:r>
              <a:rPr lang="en-US" b="1" dirty="0">
                <a:latin typeface="Times New Roman" panose="02020603050405020304" pitchFamily="18" charset="0"/>
                <a:ea typeface="Times New Roman" panose="02020603050405020304" pitchFamily="18" charset="0"/>
              </a:rPr>
              <a:t>or</a:t>
            </a:r>
            <a:endParaRPr lang="en-US" sz="12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7907484"/>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gtEl>
                                        <p:attrNameLst>
                                          <p:attrName>ppt_c</p:attrName>
                                        </p:attrNameLst>
                                      </p:cBhvr>
                                      <p:to>
                                        <a:schemeClr val="tx2"/>
                                      </p:to>
                                    </p:animClr>
                                  </p:sub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5"/>
                                        </p:tgtEl>
                                        <p:attrNameLst>
                                          <p:attrName>ppt_c</p:attrName>
                                        </p:attrNameLst>
                                      </p:cBhvr>
                                      <p:to>
                                        <a:schemeClr val="tx2"/>
                                      </p:to>
                                    </p:animClr>
                                  </p:sub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4"/>
                                        </p:tgtEl>
                                        <p:attrNameLst>
                                          <p:attrName>ppt_c</p:attrName>
                                        </p:attrNameLst>
                                      </p:cBhvr>
                                      <p:to>
                                        <a:schemeClr val="tx2"/>
                                      </p:to>
                                    </p:animClr>
                                  </p:sub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9"/>
                                        </p:tgtEl>
                                        <p:attrNameLst>
                                          <p:attrName>ppt_c</p:attrName>
                                        </p:attrNameLst>
                                      </p:cBhvr>
                                      <p:to>
                                        <a:schemeClr val="tx2"/>
                                      </p:to>
                                    </p:animClr>
                                  </p:sub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2"/>
                                        </p:tgtEl>
                                        <p:attrNameLst>
                                          <p:attrName>ppt_c</p:attrName>
                                        </p:attrNameLst>
                                      </p:cBhvr>
                                      <p:to>
                                        <a:schemeClr val="tx2"/>
                                      </p:to>
                                    </p:animClr>
                                  </p:sub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2"/>
                                        </p:tgtEl>
                                        <p:attrNameLst>
                                          <p:attrName>ppt_c</p:attrName>
                                        </p:attrNameLst>
                                      </p:cBhvr>
                                      <p:to>
                                        <a:schemeClr val="tx2"/>
                                      </p:to>
                                    </p:animClr>
                                  </p:sub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3"/>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1" y="1083034"/>
            <a:ext cx="10576965" cy="54674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order to find the optimum cutting speed and also the optimum tool life for maximum production, we have to differentiate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Tp</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with respect to V and set it to zero.</a:t>
            </a:r>
          </a:p>
        </p:txBody>
      </p:sp>
      <p:sp>
        <p:nvSpPr>
          <p:cNvPr id="6"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243767418"/>
              </p:ext>
            </p:extLst>
          </p:nvPr>
        </p:nvGraphicFramePr>
        <p:xfrm>
          <a:off x="5203182" y="1841679"/>
          <a:ext cx="832271" cy="1144784"/>
        </p:xfrm>
        <a:graphic>
          <a:graphicData uri="http://schemas.openxmlformats.org/presentationml/2006/ole">
            <mc:AlternateContent xmlns:mc="http://schemas.openxmlformats.org/markup-compatibility/2006">
              <mc:Choice xmlns:v="urn:schemas-microsoft-com:vml" Requires="v">
                <p:oleObj spid="_x0000_s13668" name="Equation" r:id="rId3" imgW="304668" imgH="418918" progId="Equation.3">
                  <p:embed/>
                </p:oleObj>
              </mc:Choice>
              <mc:Fallback>
                <p:oleObj name="Equation" r:id="rId3" imgW="304668" imgH="418918" progId="Equation.3">
                  <p:embed/>
                  <p:pic>
                    <p:nvPicPr>
                      <p:cNvPr id="0" name="Picture 3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3182" y="1841679"/>
                        <a:ext cx="832271" cy="11447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990674694"/>
              </p:ext>
            </p:extLst>
          </p:nvPr>
        </p:nvGraphicFramePr>
        <p:xfrm>
          <a:off x="4353879" y="3812145"/>
          <a:ext cx="2531398" cy="849601"/>
        </p:xfrm>
        <a:graphic>
          <a:graphicData uri="http://schemas.openxmlformats.org/presentationml/2006/ole">
            <mc:AlternateContent xmlns:mc="http://schemas.openxmlformats.org/markup-compatibility/2006">
              <mc:Choice xmlns:v="urn:schemas-microsoft-com:vml" Requires="v">
                <p:oleObj spid="_x0000_s13669" name="Equation" r:id="rId5" imgW="1333500" imgH="444500" progId="Equation.3">
                  <p:embed/>
                </p:oleObj>
              </mc:Choice>
              <mc:Fallback>
                <p:oleObj name="Equation" r:id="rId5" imgW="1333500" imgH="444500" progId="Equation.3">
                  <p:embed/>
                  <p:pic>
                    <p:nvPicPr>
                      <p:cNvPr id="0" name="Picture 34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53879" y="3812145"/>
                        <a:ext cx="2531398" cy="8496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3198202794"/>
              </p:ext>
            </p:extLst>
          </p:nvPr>
        </p:nvGraphicFramePr>
        <p:xfrm>
          <a:off x="4270267" y="5524944"/>
          <a:ext cx="2748719" cy="592297"/>
        </p:xfrm>
        <a:graphic>
          <a:graphicData uri="http://schemas.openxmlformats.org/presentationml/2006/ole">
            <mc:AlternateContent xmlns:mc="http://schemas.openxmlformats.org/markup-compatibility/2006">
              <mc:Choice xmlns:v="urn:schemas-microsoft-com:vml" Requires="v">
                <p:oleObj spid="_x0000_s13670" name="Equation" r:id="rId7" imgW="1104900" imgH="241300" progId="Equation.3">
                  <p:embed/>
                </p:oleObj>
              </mc:Choice>
              <mc:Fallback>
                <p:oleObj name="Equation" r:id="rId7" imgW="1104900" imgH="241300" progId="Equation.3">
                  <p:embed/>
                  <p:pic>
                    <p:nvPicPr>
                      <p:cNvPr id="0" name="Picture 3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70267" y="5524944"/>
                        <a:ext cx="2748719" cy="5922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
          <p:cNvSpPr txBox="1">
            <a:spLocks/>
          </p:cNvSpPr>
          <p:nvPr/>
        </p:nvSpPr>
        <p:spPr>
          <a:xfrm>
            <a:off x="746973" y="3014865"/>
            <a:ext cx="10576965" cy="54674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we find that the optimum cutting speed </a:t>
            </a:r>
            <a:r>
              <a:rPr lang="en-US" sz="22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a:t>
            </a:r>
            <a:r>
              <a:rPr lang="en-US" sz="2200" baseline="-250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opt</a:t>
            </a: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now becomes,</a:t>
            </a:r>
          </a:p>
        </p:txBody>
      </p:sp>
      <p:sp>
        <p:nvSpPr>
          <p:cNvPr id="14" name="Title 1"/>
          <p:cNvSpPr txBox="1">
            <a:spLocks/>
          </p:cNvSpPr>
          <p:nvPr/>
        </p:nvSpPr>
        <p:spPr>
          <a:xfrm>
            <a:off x="746973" y="4661747"/>
            <a:ext cx="10576965" cy="546748"/>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and the optimum tool life is,</a:t>
            </a:r>
          </a:p>
        </p:txBody>
      </p:sp>
    </p:spTree>
    <p:extLst>
      <p:ext uri="{BB962C8B-B14F-4D97-AF65-F5344CB8AC3E}">
        <p14:creationId xmlns:p14="http://schemas.microsoft.com/office/powerpoint/2010/main" val="3733500672"/>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gtEl>
                                        <p:attrNameLst>
                                          <p:attrName>ppt_c</p:attrName>
                                        </p:attrNameLst>
                                      </p:cBhvr>
                                      <p:to>
                                        <a:schemeClr val="tx2"/>
                                      </p:to>
                                    </p:animClr>
                                  </p:sub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7"/>
                                        </p:tgtEl>
                                        <p:attrNameLst>
                                          <p:attrName>ppt_c</p:attrName>
                                        </p:attrNameLst>
                                      </p:cBhvr>
                                      <p:to>
                                        <a:schemeClr val="tx2"/>
                                      </p:to>
                                    </p:animClr>
                                  </p:sub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3"/>
                                        </p:tgtEl>
                                        <p:attrNameLst>
                                          <p:attrName>ppt_c</p:attrName>
                                        </p:attrNameLst>
                                      </p:cBhvr>
                                      <p:to>
                                        <a:schemeClr val="tx2"/>
                                      </p:to>
                                    </p:animClr>
                                  </p:sub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0"/>
                                        </p:tgtEl>
                                        <p:attrNameLst>
                                          <p:attrName>ppt_c</p:attrName>
                                        </p:attrNameLst>
                                      </p:cBhvr>
                                      <p:to>
                                        <a:schemeClr val="tx2"/>
                                      </p:to>
                                    </p:animClr>
                                  </p:sub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4"/>
                                        </p:tgtEl>
                                        <p:attrNameLst>
                                          <p:attrName>ppt_c</p:attrName>
                                        </p:attrNameLst>
                                      </p:cBhvr>
                                      <p:to>
                                        <a:schemeClr val="tx2"/>
                                      </p:to>
                                    </p:animClr>
                                  </p:sub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1040977"/>
            <a:ext cx="10422418" cy="538558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4.6 Cutting </a:t>
            </a: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fluids:</a:t>
            </a:r>
          </a:p>
          <a:p>
            <a:pPr algn="just" rtl="0">
              <a:lnSpc>
                <a:spcPct val="20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Cutting fluids also known as lubricants or coolants, are used extensively in machining operations to:</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Reduce friction and wear, thus improving tool life and surface finish.</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Reduce forces and energy consumption.</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Cool the cutting zone, thus reducing </a:t>
            </a:r>
            <a:r>
              <a:rPr lang="en-US" sz="24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workpiece</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temperature and distortion.</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Wash away the chips.</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Protect the newly machined surfaces from environmental corrosion.</a:t>
            </a: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3057298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1000"/>
                                        <p:tgtEl>
                                          <p:spTgt spid="8">
                                            <p:txEl>
                                              <p:pRg st="5" end="5"/>
                                            </p:txEl>
                                          </p:spTgt>
                                        </p:tgtEl>
                                      </p:cBhvr>
                                    </p:animEffect>
                                    <p:anim calcmode="lin" valueType="num">
                                      <p:cBhvr>
                                        <p:cTn id="4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1000"/>
                                        <p:tgtEl>
                                          <p:spTgt spid="8">
                                            <p:txEl>
                                              <p:pRg st="6" end="6"/>
                                            </p:txEl>
                                          </p:spTgt>
                                        </p:tgtEl>
                                      </p:cBhvr>
                                    </p:animEffect>
                                    <p:anim calcmode="lin" valueType="num">
                                      <p:cBhvr>
                                        <p:cTn id="4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512943"/>
            <a:ext cx="5769735" cy="369844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4.1 Tool wear </a:t>
            </a:r>
          </a:p>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During the cutting operation, the cutting edge is stressed mechanically and thermally until it becomes completely blunt and unable to cut, 100 % wear occurs both on face and flank, but depending on the machining conditions, one of the types of wear </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predominate.</a:t>
            </a: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pic>
        <p:nvPicPr>
          <p:cNvPr id="6" name="Picture 2" descr="scan000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5843" y="897287"/>
            <a:ext cx="3906865" cy="4957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671255" y="5854445"/>
            <a:ext cx="4858744" cy="461665"/>
          </a:xfrm>
          <a:prstGeom prst="rect">
            <a:avLst/>
          </a:prstGeom>
        </p:spPr>
        <p:txBody>
          <a:bodyPr wrap="square">
            <a:spAutoFit/>
          </a:bodyPr>
          <a:lstStyle/>
          <a:p>
            <a:pPr algn="ctr"/>
            <a:r>
              <a:rPr lang="en-US" sz="1200" b="1" dirty="0"/>
              <a:t>Figure 4.1: Sketch of worn cutting tool, showing the principal locations and types of wear that occur during oblique cutting</a:t>
            </a:r>
          </a:p>
        </p:txBody>
      </p:sp>
      <p:sp>
        <p:nvSpPr>
          <p:cNvPr id="9" name="Title 1"/>
          <p:cNvSpPr txBox="1">
            <a:spLocks/>
          </p:cNvSpPr>
          <p:nvPr/>
        </p:nvSpPr>
        <p:spPr>
          <a:xfrm>
            <a:off x="965914" y="4572299"/>
            <a:ext cx="4984126" cy="60751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 case of crater wear:</a:t>
            </a:r>
          </a:p>
        </p:txBody>
      </p:sp>
      <p:graphicFrame>
        <p:nvGraphicFramePr>
          <p:cNvPr id="10" name="Object 9"/>
          <p:cNvGraphicFramePr>
            <a:graphicFrameLocks noChangeAspect="1"/>
          </p:cNvGraphicFramePr>
          <p:nvPr>
            <p:extLst>
              <p:ext uri="{D42A27DB-BD31-4B8C-83A1-F6EECF244321}">
                <p14:modId xmlns:p14="http://schemas.microsoft.com/office/powerpoint/2010/main" val="2678500565"/>
              </p:ext>
            </p:extLst>
          </p:nvPr>
        </p:nvGraphicFramePr>
        <p:xfrm>
          <a:off x="4108539" y="4504485"/>
          <a:ext cx="913410" cy="753124"/>
        </p:xfrm>
        <a:graphic>
          <a:graphicData uri="http://schemas.openxmlformats.org/presentationml/2006/ole">
            <mc:AlternateContent xmlns:mc="http://schemas.openxmlformats.org/markup-compatibility/2006">
              <mc:Choice xmlns:v="urn:schemas-microsoft-com:vml" Requires="v">
                <p:oleObj spid="_x0000_s9344" name="Equation" r:id="rId4" imgW="545863" imgH="444307" progId="Equation.3">
                  <p:embed/>
                </p:oleObj>
              </mc:Choice>
              <mc:Fallback>
                <p:oleObj name="Equation" r:id="rId4" imgW="545863" imgH="444307" progId="Equation.3">
                  <p:embed/>
                  <p:pic>
                    <p:nvPicPr>
                      <p:cNvPr id="0" name="Picture 12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8539" y="4504485"/>
                        <a:ext cx="913410" cy="75312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965914" y="5179818"/>
            <a:ext cx="5640946" cy="1015663"/>
          </a:xfrm>
          <a:prstGeom prst="rect">
            <a:avLst/>
          </a:prstGeom>
        </p:spPr>
        <p:txBody>
          <a:bodyPr wrap="square">
            <a:spAutoFit/>
          </a:bodyPr>
          <a:lstStyle/>
          <a:p>
            <a:pPr algn="just"/>
            <a:r>
              <a:rPr lang="en-US" sz="20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“q” should not exceed a certain value </a:t>
            </a:r>
            <a:r>
              <a:rPr lang="en-US" sz="2000" dirty="0" smtClean="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(0.4– </a:t>
            </a:r>
            <a:r>
              <a:rPr lang="en-US" sz="2000" dirty="0">
                <a:ln w="1905"/>
                <a:effectLst>
                  <a:innerShdw blurRad="69850" dist="43180" dir="5400000">
                    <a:srgbClr val="000000">
                      <a:alpha val="65000"/>
                    </a:srgbClr>
                  </a:innerShdw>
                </a:effectLst>
                <a:latin typeface="Times New Roman" panose="02020603050405020304" pitchFamily="18" charset="0"/>
                <a:ea typeface="+mj-ea"/>
                <a:cs typeface="Times New Roman" panose="02020603050405020304" pitchFamily="18" charset="0"/>
              </a:rPr>
              <a:t>0.6), otherwise weakening of the tool and catastrophic fracture of cutting edge occur.</a:t>
            </a:r>
          </a:p>
        </p:txBody>
      </p:sp>
    </p:spTree>
    <p:extLst>
      <p:ext uri="{BB962C8B-B14F-4D97-AF65-F5344CB8AC3E}">
        <p14:creationId xmlns:p14="http://schemas.microsoft.com/office/powerpoint/2010/main" val="41296549"/>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9"/>
                                        </p:tgtEl>
                                        <p:attrNameLst>
                                          <p:attrName>ppt_c</p:attrName>
                                        </p:attrNameLst>
                                      </p:cBhvr>
                                      <p:to>
                                        <a:schemeClr val="tx2"/>
                                      </p:to>
                                    </p:animClr>
                                  </p:subTnLst>
                                </p:cTn>
                              </p:par>
                              <p:par>
                                <p:cTn id="23" presetID="42"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0"/>
                                        </p:tgtEl>
                                        <p:attrNameLst>
                                          <p:attrName>ppt_c</p:attrName>
                                        </p:attrNameLst>
                                      </p:cBhvr>
                                      <p:to>
                                        <a:schemeClr val="tx2"/>
                                      </p:to>
                                    </p:animClr>
                                  </p:subTnLst>
                                </p:cTn>
                              </p:par>
                              <p:par>
                                <p:cTn id="28" presetID="42" presetClass="entr" presetSubtype="0"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2"/>
                                        </p:tgtEl>
                                        <p:attrNameLst>
                                          <p:attrName>ppt_c</p:attrName>
                                        </p:attrNameLst>
                                      </p:cBhvr>
                                      <p:to>
                                        <a:schemeClr val="tx2"/>
                                      </p:to>
                                    </p:animClr>
                                  </p:sub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42"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7" grpId="0"/>
      <p:bldP spid="9"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512943"/>
            <a:ext cx="10422418" cy="538558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4.7 Effect of cutting fluids on machining:</a:t>
            </a:r>
          </a:p>
          <a:p>
            <a:pPr algn="just" rtl="0">
              <a:lnSpc>
                <a:spcPct val="15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machining operation is being carried out with an effective cutting fluid, explain the  changes in the mechanics of the cutting operation and total energy consumption if the fluid is shut off</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lvl="0" algn="just" rtl="0">
              <a:lnSpc>
                <a:spcPct val="150000"/>
              </a:lnSpc>
            </a:pPr>
            <a:r>
              <a:rPr lang="en-US" altLang="en-US" sz="2400" b="1"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When the fluid is shut off, the following chain of events take place:</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Friction at the tool – chip interface increases.</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shear angle decreases.</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chip is thicker.</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 built-up edge is likely to form.</a:t>
            </a: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72726988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1000"/>
                                        <p:tgtEl>
                                          <p:spTgt spid="8">
                                            <p:txEl>
                                              <p:pRg st="5" end="5"/>
                                            </p:txEl>
                                          </p:spTgt>
                                        </p:tgtEl>
                                      </p:cBhvr>
                                    </p:animEffect>
                                    <p:anim calcmode="lin" valueType="num">
                                      <p:cBhvr>
                                        <p:cTn id="4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1000"/>
                                        <p:tgtEl>
                                          <p:spTgt spid="8">
                                            <p:txEl>
                                              <p:pRg st="6" end="6"/>
                                            </p:txEl>
                                          </p:spTgt>
                                        </p:tgtEl>
                                      </p:cBhvr>
                                    </p:animEffect>
                                    <p:anim calcmode="lin" valueType="num">
                                      <p:cBhvr>
                                        <p:cTn id="4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512943"/>
            <a:ext cx="10422418" cy="538558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4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As a consequence:</a:t>
            </a:r>
          </a:p>
          <a:p>
            <a:pPr marL="457200" indent="-457200" algn="just" rtl="0">
              <a:lnSpc>
                <a:spcPct val="150000"/>
              </a:lnSpc>
              <a:buFont typeface="+mj-lt"/>
              <a:buAutoNum type="alphaUcPeriod"/>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shear energy in the primary zone increases.</a:t>
            </a:r>
          </a:p>
          <a:p>
            <a:pPr marL="457200" indent="-457200" algn="just" rtl="0">
              <a:lnSpc>
                <a:spcPct val="150000"/>
              </a:lnSpc>
              <a:buFont typeface="+mj-lt"/>
              <a:buAutoNum type="alphaU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friction energy in the secondary zone increases.</a:t>
            </a:r>
          </a:p>
          <a:p>
            <a:pPr marL="457200" indent="-457200" algn="just" rtl="0">
              <a:lnSpc>
                <a:spcPct val="150000"/>
              </a:lnSpc>
              <a:buFont typeface="+mj-lt"/>
              <a:buAutoNum type="alphaU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total energy increases.</a:t>
            </a:r>
          </a:p>
          <a:p>
            <a:pPr marL="457200" indent="-457200" algn="just" rtl="0">
              <a:lnSpc>
                <a:spcPct val="150000"/>
              </a:lnSpc>
              <a:buFont typeface="+mj-lt"/>
              <a:buAutoNum type="alphaU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Surface finish is likely to deteriorate.</a:t>
            </a:r>
          </a:p>
          <a:p>
            <a:pPr marL="457200" indent="-457200" algn="just" rtl="0">
              <a:lnSpc>
                <a:spcPct val="150000"/>
              </a:lnSpc>
              <a:buFont typeface="+mj-lt"/>
              <a:buAutoNum type="alphaU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temperature in the cutting zone increases, hence the tool wear increases.</a:t>
            </a:r>
          </a:p>
          <a:p>
            <a:pPr marL="457200" indent="-457200" algn="just" rtl="0">
              <a:lnSpc>
                <a:spcPct val="150000"/>
              </a:lnSpc>
              <a:buFont typeface="+mj-lt"/>
              <a:buAutoNum type="alphaU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Tolerances may be difficult to maintain because of the increased temperature and expansion of the </a:t>
            </a:r>
            <a:r>
              <a:rPr lang="en-US" sz="24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workpiece</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during machining.</a:t>
            </a:r>
          </a:p>
          <a:p>
            <a:pPr lvl="0" algn="just" rtl="0">
              <a:lnSpc>
                <a:spcPct val="150000"/>
              </a:lnSpc>
            </a:pPr>
            <a:endPar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4185381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2"/>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1000"/>
                                        <p:tgtEl>
                                          <p:spTgt spid="8">
                                            <p:txEl>
                                              <p:pRg st="5" end="5"/>
                                            </p:txEl>
                                          </p:spTgt>
                                        </p:tgtEl>
                                      </p:cBhvr>
                                    </p:animEffect>
                                    <p:anim calcmode="lin" valueType="num">
                                      <p:cBhvr>
                                        <p:cTn id="4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1000"/>
                                        <p:tgtEl>
                                          <p:spTgt spid="8">
                                            <p:txEl>
                                              <p:pRg st="6" end="6"/>
                                            </p:txEl>
                                          </p:spTgt>
                                        </p:tgtEl>
                                      </p:cBhvr>
                                    </p:animEffect>
                                    <p:anim calcmode="lin" valueType="num">
                                      <p:cBhvr>
                                        <p:cTn id="4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1916741"/>
            <a:ext cx="10422418" cy="3157536"/>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4.8 Selection of cutting fluid: </a:t>
            </a:r>
          </a:p>
          <a:p>
            <a:pPr algn="just" rtl="0">
              <a:lnSpc>
                <a:spcPct val="200000"/>
              </a:lnSpc>
            </a:pPr>
            <a:r>
              <a:rPr lang="en-US" sz="24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selection of a cutting fluid should include the following consideration.</a:t>
            </a:r>
          </a:p>
          <a:p>
            <a:pPr marL="457200" indent="-457200" algn="just" rtl="0">
              <a:lnSpc>
                <a:spcPct val="200000"/>
              </a:lnSpc>
              <a:buFont typeface="+mj-lt"/>
              <a:buAutoNum type="alphaUcPeriod"/>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Effect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on </a:t>
            </a:r>
            <a:r>
              <a:rPr lang="en-US" sz="24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workpiece</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material. (Washing machined parts to remove any cutting fluid residual).</a:t>
            </a:r>
          </a:p>
          <a:p>
            <a:pPr marL="457200" indent="-457200" algn="just" rtl="0">
              <a:lnSpc>
                <a:spcPct val="200000"/>
              </a:lnSpc>
              <a:buFont typeface="+mj-lt"/>
              <a:buAutoNum type="alphaUcPeriod"/>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Effect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on machine tool (Compatibility with the machine member materials).</a:t>
            </a:r>
          </a:p>
          <a:p>
            <a:pPr marL="457200" indent="-457200" algn="just" rtl="0">
              <a:lnSpc>
                <a:spcPct val="200000"/>
              </a:lnSpc>
              <a:buFont typeface="+mj-lt"/>
              <a:buAutoNum type="alphaUcPeriod"/>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Biological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effects (human and environment</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54859434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512943"/>
            <a:ext cx="10422418" cy="517951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4.9 Continuous chips with </a:t>
            </a: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built-up-edge:</a:t>
            </a:r>
            <a:endPar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rtl="0">
              <a:lnSpc>
                <a:spcPct val="15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On closely observing the cutting edge of the tool, a small lump of material known as built-up-edge (BUE) is found to be welded on it. </a:t>
            </a:r>
          </a:p>
          <a:p>
            <a:pPr algn="just" rtl="0">
              <a:lnSpc>
                <a:spcPct val="150000"/>
              </a:lnSpc>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Increased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temperature of metal being machined in conjunction with high pressure exerted by the tool, will change the metal into plastic state.</a:t>
            </a:r>
          </a:p>
          <a:p>
            <a:pPr algn="just" rtl="0">
              <a:lnSpc>
                <a:spcPct val="150000"/>
              </a:lnSpc>
            </a:pPr>
            <a:r>
              <a:rPr lang="en-US" sz="2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4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BUE effects:</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Cutting forces</a:t>
            </a:r>
          </a:p>
          <a:p>
            <a:pPr marL="457200" indent="-457200" algn="just" rtl="0">
              <a:lnSpc>
                <a:spcPct val="150000"/>
              </a:lnSpc>
              <a:buFont typeface="+mj-lt"/>
              <a:buAutoNum type="arabicPeriod"/>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Tool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wear</a:t>
            </a:r>
          </a:p>
          <a:p>
            <a:pPr marL="457200" indent="-457200" algn="just" rtl="0">
              <a:lnSpc>
                <a:spcPct val="150000"/>
              </a:lnSpc>
              <a:buFont typeface="+mj-lt"/>
              <a:buAutoNum type="arabicPeriod"/>
            </a:pP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Surface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roughness</a:t>
            </a: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713720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fade">
                                      <p:cBhvr>
                                        <p:cTn id="32" dur="1000"/>
                                        <p:tgtEl>
                                          <p:spTgt spid="8">
                                            <p:txEl>
                                              <p:pRg st="4" end="4"/>
                                            </p:txEl>
                                          </p:spTgt>
                                        </p:tgtEl>
                                      </p:cBhvr>
                                    </p:animEffect>
                                    <p:anim calcmode="lin" valueType="num">
                                      <p:cBhvr>
                                        <p:cTn id="33"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8">
                                            <p:txEl>
                                              <p:pRg st="5" end="5"/>
                                            </p:txEl>
                                          </p:spTgt>
                                        </p:tgtEl>
                                        <p:attrNameLst>
                                          <p:attrName>style.visibility</p:attrName>
                                        </p:attrNameLst>
                                      </p:cBhvr>
                                      <p:to>
                                        <p:strVal val="visible"/>
                                      </p:to>
                                    </p:set>
                                    <p:animEffect transition="in" filter="fade">
                                      <p:cBhvr>
                                        <p:cTn id="38" dur="1000"/>
                                        <p:tgtEl>
                                          <p:spTgt spid="8">
                                            <p:txEl>
                                              <p:pRg st="5" end="5"/>
                                            </p:txEl>
                                          </p:spTgt>
                                        </p:tgtEl>
                                      </p:cBhvr>
                                    </p:animEffect>
                                    <p:anim calcmode="lin" valueType="num">
                                      <p:cBhvr>
                                        <p:cTn id="39"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8">
                                            <p:txEl>
                                              <p:pRg st="6" end="6"/>
                                            </p:txEl>
                                          </p:spTgt>
                                        </p:tgtEl>
                                        <p:attrNameLst>
                                          <p:attrName>style.visibility</p:attrName>
                                        </p:attrNameLst>
                                      </p:cBhvr>
                                      <p:to>
                                        <p:strVal val="visible"/>
                                      </p:to>
                                    </p:set>
                                    <p:animEffect transition="in" filter="fade">
                                      <p:cBhvr>
                                        <p:cTn id="44" dur="1000"/>
                                        <p:tgtEl>
                                          <p:spTgt spid="8">
                                            <p:txEl>
                                              <p:pRg st="6" end="6"/>
                                            </p:txEl>
                                          </p:spTgt>
                                        </p:tgtEl>
                                      </p:cBhvr>
                                    </p:animEffect>
                                    <p:anim calcmode="lin" valueType="num">
                                      <p:cBhvr>
                                        <p:cTn id="45"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512943"/>
            <a:ext cx="10422418" cy="517951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15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4.9 Continuous chips with </a:t>
            </a: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built-up-edge:</a:t>
            </a:r>
            <a:endPar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r>
              <a:rPr lang="en-US" sz="2400" dirty="0"/>
              <a:t> </a:t>
            </a:r>
          </a:p>
          <a:p>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BUE is </a:t>
            </a:r>
            <a:r>
              <a:rPr lang="en-US" sz="240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formed periodically</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on the tools, when it reaches a comparatively large size, it breaks off and carried away by both, the chip and workpiece. </a:t>
            </a:r>
            <a:r>
              <a:rPr lang="en-US" sz="2400"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affects dimensional accuracy and surface finish</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a:p>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tool rake angle and the cutting speed V, have a combined influence on the formation of the </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BUE</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p>
          <a:p>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machining condition should be selected to avoid the formation of BUE.</a:t>
            </a: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5279669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p:cNvSpPr>
          <p:nvPr>
            <p:ph type="title" idx="4294967295"/>
          </p:nvPr>
        </p:nvSpPr>
        <p:spPr>
          <a:xfrm>
            <a:off x="710836" y="230222"/>
            <a:ext cx="9366325" cy="1143000"/>
          </a:xfrm>
        </p:spPr>
        <p:txBody>
          <a:bodyPr>
            <a:normAutofit/>
          </a:bodyPr>
          <a:lstStyle/>
          <a:p>
            <a:pPr eaLnBrk="1" hangingPunct="1"/>
            <a:r>
              <a:rPr lang="en-US" alt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Tool Life: Wear and Failure</a:t>
            </a:r>
            <a:endParaRPr lang="en-AU" alt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0419" name="Rectangle 3"/>
          <p:cNvSpPr>
            <a:spLocks noGrp="1"/>
          </p:cNvSpPr>
          <p:nvPr>
            <p:ph type="body" idx="4294967295"/>
          </p:nvPr>
        </p:nvSpPr>
        <p:spPr>
          <a:xfrm>
            <a:off x="817033" y="1600200"/>
            <a:ext cx="10871200" cy="5257800"/>
          </a:xfrm>
        </p:spPr>
        <p:txBody>
          <a:bodyPr/>
          <a:lstStyle/>
          <a:p>
            <a:pPr marL="0" indent="0" algn="l" eaLnBrk="1" hangingPunct="1">
              <a:buNone/>
            </a:pPr>
            <a:r>
              <a:rPr lang="en-US" altLang="en-US" sz="2400" b="1" dirty="0" smtClean="0">
                <a:solidFill>
                  <a:schemeClr val="tx1"/>
                </a:solidFill>
                <a:latin typeface="Arial" charset="0"/>
              </a:rPr>
              <a:t>Tool wear</a:t>
            </a:r>
            <a:r>
              <a:rPr lang="en-US" altLang="en-US" sz="2400" dirty="0" smtClean="0">
                <a:solidFill>
                  <a:schemeClr val="tx1"/>
                </a:solidFill>
                <a:latin typeface="Arial" charset="0"/>
              </a:rPr>
              <a:t> is gradual process; created due to:</a:t>
            </a:r>
          </a:p>
          <a:p>
            <a:pPr marL="0" indent="0" algn="l">
              <a:buNone/>
            </a:pPr>
            <a:r>
              <a:rPr lang="en-US" altLang="en-US" sz="2400" dirty="0" smtClean="0">
                <a:solidFill>
                  <a:schemeClr val="tx1"/>
                </a:solidFill>
                <a:latin typeface="Arial" charset="0"/>
              </a:rPr>
              <a:t>1- High localized stresses at the tip of the tool</a:t>
            </a:r>
          </a:p>
          <a:p>
            <a:pPr marL="0" indent="0" algn="l">
              <a:buNone/>
            </a:pPr>
            <a:r>
              <a:rPr lang="en-US" altLang="en-US" sz="2400" dirty="0" smtClean="0">
                <a:solidFill>
                  <a:schemeClr val="tx1"/>
                </a:solidFill>
                <a:latin typeface="Arial" charset="0"/>
              </a:rPr>
              <a:t>2- High temperatures (especially along rake face)</a:t>
            </a:r>
          </a:p>
          <a:p>
            <a:pPr marL="0" indent="0" algn="l">
              <a:buNone/>
            </a:pPr>
            <a:r>
              <a:rPr lang="en-US" altLang="en-US" sz="2400" dirty="0" smtClean="0">
                <a:solidFill>
                  <a:schemeClr val="tx1"/>
                </a:solidFill>
                <a:latin typeface="Arial" charset="0"/>
              </a:rPr>
              <a:t>3- Sliding of the chip along the rake face</a:t>
            </a:r>
          </a:p>
          <a:p>
            <a:pPr marL="0" indent="0" algn="l">
              <a:buNone/>
            </a:pPr>
            <a:r>
              <a:rPr lang="en-US" altLang="en-US" sz="2400" dirty="0" smtClean="0">
                <a:solidFill>
                  <a:schemeClr val="tx1"/>
                </a:solidFill>
                <a:latin typeface="Arial" charset="0"/>
              </a:rPr>
              <a:t>4- Sliding of the tool along the newly cut workpiece surface</a:t>
            </a:r>
          </a:p>
          <a:p>
            <a:pPr marL="0" indent="0" algn="l" eaLnBrk="1" hangingPunct="1">
              <a:buNone/>
            </a:pPr>
            <a:endParaRPr lang="en-US" altLang="en-US" sz="1600" dirty="0" smtClean="0">
              <a:solidFill>
                <a:schemeClr val="tx1"/>
              </a:solidFill>
              <a:latin typeface="Arial" charset="0"/>
            </a:endParaRPr>
          </a:p>
          <a:p>
            <a:pPr marL="0" indent="0" algn="l" eaLnBrk="1" hangingPunct="1">
              <a:buNone/>
            </a:pPr>
            <a:r>
              <a:rPr lang="en-US" altLang="en-US" sz="2400" dirty="0" smtClean="0">
                <a:solidFill>
                  <a:schemeClr val="tx1"/>
                </a:solidFill>
                <a:latin typeface="Arial" charset="0"/>
              </a:rPr>
              <a:t>The rate of tool wear depends on</a:t>
            </a:r>
          </a:p>
          <a:p>
            <a:pPr marL="320675" lvl="1" indent="0" algn="l" eaLnBrk="1" hangingPunct="1">
              <a:buNone/>
            </a:pPr>
            <a:r>
              <a:rPr lang="en-US" altLang="en-US" sz="2100" dirty="0" smtClean="0">
                <a:solidFill>
                  <a:schemeClr val="tx1"/>
                </a:solidFill>
                <a:latin typeface="Arial" charset="0"/>
              </a:rPr>
              <a:t>- tool and workpiece materials</a:t>
            </a:r>
          </a:p>
          <a:p>
            <a:pPr marL="320675" lvl="1" indent="0" algn="l" eaLnBrk="1" hangingPunct="1">
              <a:buNone/>
            </a:pPr>
            <a:r>
              <a:rPr lang="en-US" altLang="en-US" sz="2100" dirty="0" smtClean="0">
                <a:solidFill>
                  <a:schemeClr val="tx1"/>
                </a:solidFill>
                <a:latin typeface="Arial" charset="0"/>
              </a:rPr>
              <a:t>- tool geometry</a:t>
            </a:r>
          </a:p>
          <a:p>
            <a:pPr marL="320675" lvl="1" indent="0" algn="l" eaLnBrk="1" hangingPunct="1">
              <a:buNone/>
            </a:pPr>
            <a:r>
              <a:rPr lang="en-US" altLang="en-US" sz="2100" dirty="0" smtClean="0">
                <a:solidFill>
                  <a:schemeClr val="tx1"/>
                </a:solidFill>
                <a:latin typeface="Arial" charset="0"/>
              </a:rPr>
              <a:t>- process parameters</a:t>
            </a:r>
          </a:p>
          <a:p>
            <a:pPr marL="320675" lvl="1" indent="0" algn="l" eaLnBrk="1" hangingPunct="1">
              <a:buNone/>
            </a:pPr>
            <a:r>
              <a:rPr lang="en-US" altLang="en-US" sz="2100" dirty="0" smtClean="0">
                <a:solidFill>
                  <a:schemeClr val="tx1"/>
                </a:solidFill>
                <a:latin typeface="Arial" charset="0"/>
              </a:rPr>
              <a:t>- cutting fluids</a:t>
            </a:r>
          </a:p>
          <a:p>
            <a:pPr marL="320675" lvl="1" indent="0" algn="l" eaLnBrk="1" hangingPunct="1">
              <a:buNone/>
            </a:pPr>
            <a:r>
              <a:rPr lang="en-US" altLang="en-US" sz="2100" dirty="0" smtClean="0">
                <a:solidFill>
                  <a:schemeClr val="tx1"/>
                </a:solidFill>
                <a:latin typeface="Arial" charset="0"/>
              </a:rPr>
              <a:t>- characteristics of the machine tool</a:t>
            </a:r>
          </a:p>
        </p:txBody>
      </p:sp>
      <p:sp>
        <p:nvSpPr>
          <p:cNvPr id="60420" name="Rectangle 4"/>
          <p:cNvSpPr>
            <a:spLocks noChangeArrowheads="1"/>
          </p:cNvSpPr>
          <p:nvPr/>
        </p:nvSpPr>
        <p:spPr bwMode="auto">
          <a:xfrm>
            <a:off x="0" y="6550026"/>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imes New Roman" pitchFamily="18"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imes New Roman" pitchFamily="18"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imes New Roman" pitchFamily="18" charset="0"/>
              </a:defRPr>
            </a:lvl3pPr>
            <a:lvl4pPr marL="1600200" indent="-228600" eaLnBrk="0" hangingPunct="0">
              <a:spcBef>
                <a:spcPts val="400"/>
              </a:spcBef>
              <a:buClr>
                <a:srgbClr val="A04DA3"/>
              </a:buClr>
              <a:buSzPct val="75000"/>
              <a:buFont typeface="Wingdings" pitchFamily="2" charset="2"/>
              <a:buChar char=""/>
              <a:defRPr sz="2000">
                <a:solidFill>
                  <a:schemeClr val="tx1"/>
                </a:solidFill>
                <a:latin typeface="Times New Roman" pitchFamily="18" charset="0"/>
              </a:defRPr>
            </a:lvl4pPr>
            <a:lvl5pPr marL="2057400" indent="-228600" eaLnBrk="0" hangingPunct="0">
              <a:spcBef>
                <a:spcPts val="400"/>
              </a:spcBef>
              <a:buClr>
                <a:srgbClr val="C4652D"/>
              </a:buClr>
              <a:buSzPct val="65000"/>
              <a:buFont typeface="Wingdings" pitchFamily="2" charset="2"/>
              <a:buChar char=""/>
              <a:defRPr sz="2000">
                <a:solidFill>
                  <a:schemeClr val="tx1"/>
                </a:solidFill>
                <a:latin typeface="Times New Roman" pitchFamily="18" charset="0"/>
              </a:defRPr>
            </a:lvl5pPr>
            <a:lvl6pPr marL="25146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6pPr>
            <a:lvl7pPr marL="29718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7pPr>
            <a:lvl8pPr marL="34290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8pPr>
            <a:lvl9pPr marL="38862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9pPr>
          </a:lstStyle>
          <a:p>
            <a:pPr algn="r" eaLnBrk="1" hangingPunct="1">
              <a:spcBef>
                <a:spcPct val="0"/>
              </a:spcBef>
              <a:buClrTx/>
              <a:buSzTx/>
              <a:buFontTx/>
              <a:buNone/>
            </a:pPr>
            <a:r>
              <a:rPr lang="en-US" altLang="zh-CN" sz="1000">
                <a:latin typeface="Arial" charset="0"/>
                <a:ea typeface="SimSun" pitchFamily="2" charset="-122"/>
              </a:rPr>
              <a:t>   Copyright © 2010 Pearson Education South Asia Pte Ltd</a:t>
            </a:r>
          </a:p>
        </p:txBody>
      </p:sp>
      <p:pic>
        <p:nvPicPr>
          <p:cNvPr id="60421" name="Picture 6" descr="MCj04421500000[1]">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74400" y="5715000"/>
            <a:ext cx="914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p:cNvSpPr>
            <a:spLocks noGrp="1"/>
          </p:cNvSpPr>
          <p:nvPr>
            <p:ph type="sldNum" sz="quarter" idx="11"/>
          </p:nvPr>
        </p:nvSpPr>
        <p:spPr/>
        <p:txBody>
          <a:bodyPr>
            <a:normAutofit/>
          </a:bodyPr>
          <a:lstStyle/>
          <a:p>
            <a:pPr>
              <a:defRPr/>
            </a:pPr>
            <a:fld id="{54F5894C-B55D-478D-A3D2-9ABB302C35A3}" type="slidenum">
              <a:rPr lang="en-US" altLang="zh-CN" smtClean="0"/>
              <a:pPr>
                <a:defRPr/>
              </a:pPr>
              <a:t>3</a:t>
            </a:fld>
            <a:endParaRPr lang="en-US" altLang="zh-CN"/>
          </a:p>
        </p:txBody>
      </p:sp>
    </p:spTree>
    <p:extLst>
      <p:ext uri="{BB962C8B-B14F-4D97-AF65-F5344CB8AC3E}">
        <p14:creationId xmlns:p14="http://schemas.microsoft.com/office/powerpoint/2010/main" val="32221065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idx="4294967295"/>
          </p:nvPr>
        </p:nvSpPr>
        <p:spPr>
          <a:xfrm>
            <a:off x="920181" y="-104365"/>
            <a:ext cx="9366325" cy="1143000"/>
          </a:xfrm>
        </p:spPr>
        <p:txBody>
          <a:bodyPr>
            <a:normAutofit/>
          </a:bodyPr>
          <a:lstStyle/>
          <a:p>
            <a:pPr eaLnBrk="1" hangingPunct="1"/>
            <a:r>
              <a:rPr lang="en-US" alt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Tool Life: Wear and Failure</a:t>
            </a:r>
            <a:endParaRPr lang="en-AU" alt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6246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7165" y="1348067"/>
            <a:ext cx="8839200" cy="511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1"/>
          </p:nvPr>
        </p:nvSpPr>
        <p:spPr>
          <a:xfrm>
            <a:off x="6241762" y="5458740"/>
            <a:ext cx="4669536" cy="365125"/>
          </a:xfrm>
        </p:spPr>
        <p:txBody>
          <a:bodyPr>
            <a:normAutofit/>
          </a:bodyPr>
          <a:lstStyle/>
          <a:p>
            <a:pPr>
              <a:defRPr/>
            </a:pPr>
            <a:fld id="{4ADCFDCD-BFEB-438F-8E23-0460E1D23DEA}" type="slidenum">
              <a:rPr lang="en-US" altLang="zh-CN" smtClean="0"/>
              <a:pPr>
                <a:defRPr/>
              </a:pPr>
              <a:t>4</a:t>
            </a:fld>
            <a:endParaRPr lang="en-US" altLang="zh-CN"/>
          </a:p>
        </p:txBody>
      </p:sp>
      <p:sp>
        <p:nvSpPr>
          <p:cNvPr id="62469" name="Rectangle 8"/>
          <p:cNvSpPr>
            <a:spLocks noChangeArrowheads="1"/>
          </p:cNvSpPr>
          <p:nvPr/>
        </p:nvSpPr>
        <p:spPr bwMode="auto">
          <a:xfrm>
            <a:off x="561165" y="945206"/>
            <a:ext cx="11277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imes New Roman" pitchFamily="18"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imes New Roman" pitchFamily="18"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imes New Roman" pitchFamily="18" charset="0"/>
              </a:defRPr>
            </a:lvl3pPr>
            <a:lvl4pPr marL="1600200" indent="-228600" eaLnBrk="0" hangingPunct="0">
              <a:spcBef>
                <a:spcPts val="400"/>
              </a:spcBef>
              <a:buClr>
                <a:srgbClr val="A04DA3"/>
              </a:buClr>
              <a:buSzPct val="75000"/>
              <a:buFont typeface="Wingdings" pitchFamily="2" charset="2"/>
              <a:buChar char=""/>
              <a:defRPr sz="2000">
                <a:solidFill>
                  <a:schemeClr val="tx1"/>
                </a:solidFill>
                <a:latin typeface="Times New Roman" pitchFamily="18" charset="0"/>
              </a:defRPr>
            </a:lvl4pPr>
            <a:lvl5pPr marL="2057400" indent="-228600" eaLnBrk="0" hangingPunct="0">
              <a:spcBef>
                <a:spcPts val="400"/>
              </a:spcBef>
              <a:buClr>
                <a:srgbClr val="C4652D"/>
              </a:buClr>
              <a:buSzPct val="65000"/>
              <a:buFont typeface="Wingdings" pitchFamily="2" charset="2"/>
              <a:buChar char=""/>
              <a:defRPr sz="2000">
                <a:solidFill>
                  <a:schemeClr val="tx1"/>
                </a:solidFill>
                <a:latin typeface="Times New Roman" pitchFamily="18" charset="0"/>
              </a:defRPr>
            </a:lvl5pPr>
            <a:lvl6pPr marL="25146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6pPr>
            <a:lvl7pPr marL="29718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7pPr>
            <a:lvl8pPr marL="34290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8pPr>
            <a:lvl9pPr marL="38862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9pPr>
          </a:lstStyle>
          <a:p>
            <a:pPr eaLnBrk="1" hangingPunct="1">
              <a:buFontTx/>
              <a:buNone/>
            </a:pPr>
            <a:r>
              <a:rPr lang="en-US" altLang="en-US" sz="1800" dirty="0">
                <a:latin typeface="Arial" charset="0"/>
                <a:ea typeface="SimSun" pitchFamily="2" charset="-122"/>
              </a:rPr>
              <a:t>a) </a:t>
            </a:r>
            <a:r>
              <a:rPr lang="en-US" altLang="en-US" sz="1800" b="1" dirty="0">
                <a:latin typeface="Arial" charset="0"/>
                <a:ea typeface="SimSun" pitchFamily="2" charset="-122"/>
              </a:rPr>
              <a:t>Features of tool wear</a:t>
            </a:r>
            <a:r>
              <a:rPr lang="en-US" altLang="en-US" sz="1800" dirty="0">
                <a:latin typeface="Arial" charset="0"/>
                <a:ea typeface="SimSun" pitchFamily="2" charset="-122"/>
              </a:rPr>
              <a:t> in a turning operation. </a:t>
            </a:r>
            <a:r>
              <a:rPr lang="en-US" altLang="en-US" sz="1800" b="1" dirty="0">
                <a:latin typeface="Arial" charset="0"/>
                <a:ea typeface="SimSun" pitchFamily="2" charset="-122"/>
              </a:rPr>
              <a:t>VB</a:t>
            </a:r>
            <a:r>
              <a:rPr lang="en-US" altLang="en-US" sz="1800" dirty="0">
                <a:latin typeface="Arial" charset="0"/>
                <a:ea typeface="SimSun" pitchFamily="2" charset="-122"/>
              </a:rPr>
              <a:t>: indicates average flank wear</a:t>
            </a:r>
          </a:p>
        </p:txBody>
      </p:sp>
      <p:sp>
        <p:nvSpPr>
          <p:cNvPr id="62470" name="Rectangle 8"/>
          <p:cNvSpPr>
            <a:spLocks noChangeArrowheads="1"/>
          </p:cNvSpPr>
          <p:nvPr/>
        </p:nvSpPr>
        <p:spPr bwMode="auto">
          <a:xfrm>
            <a:off x="649786" y="2340255"/>
            <a:ext cx="2641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imes New Roman" pitchFamily="18"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imes New Roman" pitchFamily="18"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imes New Roman" pitchFamily="18" charset="0"/>
              </a:defRPr>
            </a:lvl3pPr>
            <a:lvl4pPr marL="1600200" indent="-228600" eaLnBrk="0" hangingPunct="0">
              <a:spcBef>
                <a:spcPts val="400"/>
              </a:spcBef>
              <a:buClr>
                <a:srgbClr val="A04DA3"/>
              </a:buClr>
              <a:buSzPct val="75000"/>
              <a:buFont typeface="Wingdings" pitchFamily="2" charset="2"/>
              <a:buChar char=""/>
              <a:defRPr sz="2000">
                <a:solidFill>
                  <a:schemeClr val="tx1"/>
                </a:solidFill>
                <a:latin typeface="Times New Roman" pitchFamily="18" charset="0"/>
              </a:defRPr>
            </a:lvl4pPr>
            <a:lvl5pPr marL="2057400" indent="-228600" eaLnBrk="0" hangingPunct="0">
              <a:spcBef>
                <a:spcPts val="400"/>
              </a:spcBef>
              <a:buClr>
                <a:srgbClr val="C4652D"/>
              </a:buClr>
              <a:buSzPct val="65000"/>
              <a:buFont typeface="Wingdings" pitchFamily="2" charset="2"/>
              <a:buChar char=""/>
              <a:defRPr sz="2000">
                <a:solidFill>
                  <a:schemeClr val="tx1"/>
                </a:solidFill>
                <a:latin typeface="Times New Roman" pitchFamily="18" charset="0"/>
              </a:defRPr>
            </a:lvl5pPr>
            <a:lvl6pPr marL="25146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6pPr>
            <a:lvl7pPr marL="29718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7pPr>
            <a:lvl8pPr marL="34290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8pPr>
            <a:lvl9pPr marL="38862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9pPr>
          </a:lstStyle>
          <a:p>
            <a:pPr eaLnBrk="1" hangingPunct="1">
              <a:buFontTx/>
              <a:buNone/>
            </a:pPr>
            <a:r>
              <a:rPr lang="en-US" altLang="en-US" sz="1800" dirty="0">
                <a:latin typeface="Arial" charset="0"/>
                <a:ea typeface="SimSun" pitchFamily="2" charset="-122"/>
              </a:rPr>
              <a:t>b) – e) </a:t>
            </a:r>
            <a:r>
              <a:rPr lang="en-US" altLang="en-US" sz="1800" b="1" dirty="0">
                <a:latin typeface="Arial" charset="0"/>
                <a:ea typeface="SimSun" pitchFamily="2" charset="-122"/>
              </a:rPr>
              <a:t>Examples of wear in cutting tools</a:t>
            </a:r>
          </a:p>
        </p:txBody>
      </p:sp>
      <p:sp>
        <p:nvSpPr>
          <p:cNvPr id="62471" name="Rectangle 8"/>
          <p:cNvSpPr>
            <a:spLocks noChangeArrowheads="1"/>
          </p:cNvSpPr>
          <p:nvPr/>
        </p:nvSpPr>
        <p:spPr bwMode="auto">
          <a:xfrm>
            <a:off x="751386" y="3492780"/>
            <a:ext cx="1524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imes New Roman" pitchFamily="18"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imes New Roman" pitchFamily="18"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imes New Roman" pitchFamily="18" charset="0"/>
              </a:defRPr>
            </a:lvl3pPr>
            <a:lvl4pPr marL="1600200" indent="-228600" eaLnBrk="0" hangingPunct="0">
              <a:spcBef>
                <a:spcPts val="400"/>
              </a:spcBef>
              <a:buClr>
                <a:srgbClr val="A04DA3"/>
              </a:buClr>
              <a:buSzPct val="75000"/>
              <a:buFont typeface="Wingdings" pitchFamily="2" charset="2"/>
              <a:buChar char=""/>
              <a:defRPr sz="2000">
                <a:solidFill>
                  <a:schemeClr val="tx1"/>
                </a:solidFill>
                <a:latin typeface="Times New Roman" pitchFamily="18" charset="0"/>
              </a:defRPr>
            </a:lvl4pPr>
            <a:lvl5pPr marL="2057400" indent="-228600" eaLnBrk="0" hangingPunct="0">
              <a:spcBef>
                <a:spcPts val="400"/>
              </a:spcBef>
              <a:buClr>
                <a:srgbClr val="C4652D"/>
              </a:buClr>
              <a:buSzPct val="65000"/>
              <a:buFont typeface="Wingdings" pitchFamily="2" charset="2"/>
              <a:buChar char=""/>
              <a:defRPr sz="2000">
                <a:solidFill>
                  <a:schemeClr val="tx1"/>
                </a:solidFill>
                <a:latin typeface="Times New Roman" pitchFamily="18" charset="0"/>
              </a:defRPr>
            </a:lvl5pPr>
            <a:lvl6pPr marL="25146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6pPr>
            <a:lvl7pPr marL="29718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7pPr>
            <a:lvl8pPr marL="34290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8pPr>
            <a:lvl9pPr marL="38862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9pPr>
          </a:lstStyle>
          <a:p>
            <a:pPr eaLnBrk="1" hangingPunct="1">
              <a:buFontTx/>
              <a:buNone/>
            </a:pPr>
            <a:r>
              <a:rPr lang="en-US" altLang="en-US" sz="1800">
                <a:latin typeface="Arial" charset="0"/>
                <a:ea typeface="SimSun" pitchFamily="2" charset="-122"/>
              </a:rPr>
              <a:t>b)</a:t>
            </a:r>
            <a:r>
              <a:rPr lang="en-US" altLang="en-US" sz="1800" b="1">
                <a:latin typeface="Arial" charset="0"/>
                <a:ea typeface="SimSun" pitchFamily="2" charset="-122"/>
              </a:rPr>
              <a:t> Flank wear </a:t>
            </a:r>
          </a:p>
        </p:txBody>
      </p:sp>
      <p:sp>
        <p:nvSpPr>
          <p:cNvPr id="62472" name="Rectangle 8"/>
          <p:cNvSpPr>
            <a:spLocks noChangeArrowheads="1"/>
          </p:cNvSpPr>
          <p:nvPr/>
        </p:nvSpPr>
        <p:spPr bwMode="auto">
          <a:xfrm>
            <a:off x="10187169" y="3495239"/>
            <a:ext cx="152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imes New Roman" pitchFamily="18"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imes New Roman" pitchFamily="18"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imes New Roman" pitchFamily="18" charset="0"/>
              </a:defRPr>
            </a:lvl3pPr>
            <a:lvl4pPr marL="1600200" indent="-228600" eaLnBrk="0" hangingPunct="0">
              <a:spcBef>
                <a:spcPts val="400"/>
              </a:spcBef>
              <a:buClr>
                <a:srgbClr val="A04DA3"/>
              </a:buClr>
              <a:buSzPct val="75000"/>
              <a:buFont typeface="Wingdings" pitchFamily="2" charset="2"/>
              <a:buChar char=""/>
              <a:defRPr sz="2000">
                <a:solidFill>
                  <a:schemeClr val="tx1"/>
                </a:solidFill>
                <a:latin typeface="Times New Roman" pitchFamily="18" charset="0"/>
              </a:defRPr>
            </a:lvl4pPr>
            <a:lvl5pPr marL="2057400" indent="-228600" eaLnBrk="0" hangingPunct="0">
              <a:spcBef>
                <a:spcPts val="400"/>
              </a:spcBef>
              <a:buClr>
                <a:srgbClr val="C4652D"/>
              </a:buClr>
              <a:buSzPct val="65000"/>
              <a:buFont typeface="Wingdings" pitchFamily="2" charset="2"/>
              <a:buChar char=""/>
              <a:defRPr sz="2000">
                <a:solidFill>
                  <a:schemeClr val="tx1"/>
                </a:solidFill>
                <a:latin typeface="Times New Roman" pitchFamily="18" charset="0"/>
              </a:defRPr>
            </a:lvl5pPr>
            <a:lvl6pPr marL="25146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6pPr>
            <a:lvl7pPr marL="29718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7pPr>
            <a:lvl8pPr marL="34290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8pPr>
            <a:lvl9pPr marL="38862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9pPr>
          </a:lstStyle>
          <a:p>
            <a:pPr eaLnBrk="1" hangingPunct="1">
              <a:buFontTx/>
              <a:buNone/>
            </a:pPr>
            <a:r>
              <a:rPr lang="en-US" altLang="en-US" sz="1800" dirty="0">
                <a:latin typeface="Arial" charset="0"/>
                <a:ea typeface="SimSun" pitchFamily="2" charset="-122"/>
              </a:rPr>
              <a:t>c) </a:t>
            </a:r>
            <a:r>
              <a:rPr lang="en-US" altLang="en-US" sz="1800" b="1" dirty="0">
                <a:latin typeface="Arial" charset="0"/>
                <a:ea typeface="SimSun" pitchFamily="2" charset="-122"/>
              </a:rPr>
              <a:t>Crater wear</a:t>
            </a:r>
          </a:p>
        </p:txBody>
      </p:sp>
      <p:sp>
        <p:nvSpPr>
          <p:cNvPr id="62473" name="Rectangle 8"/>
          <p:cNvSpPr>
            <a:spLocks noChangeArrowheads="1"/>
          </p:cNvSpPr>
          <p:nvPr/>
        </p:nvSpPr>
        <p:spPr bwMode="auto">
          <a:xfrm>
            <a:off x="548186" y="5208867"/>
            <a:ext cx="182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imes New Roman" pitchFamily="18"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imes New Roman" pitchFamily="18"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imes New Roman" pitchFamily="18" charset="0"/>
              </a:defRPr>
            </a:lvl3pPr>
            <a:lvl4pPr marL="1600200" indent="-228600" eaLnBrk="0" hangingPunct="0">
              <a:spcBef>
                <a:spcPts val="400"/>
              </a:spcBef>
              <a:buClr>
                <a:srgbClr val="A04DA3"/>
              </a:buClr>
              <a:buSzPct val="75000"/>
              <a:buFont typeface="Wingdings" pitchFamily="2" charset="2"/>
              <a:buChar char=""/>
              <a:defRPr sz="2000">
                <a:solidFill>
                  <a:schemeClr val="tx1"/>
                </a:solidFill>
                <a:latin typeface="Times New Roman" pitchFamily="18" charset="0"/>
              </a:defRPr>
            </a:lvl4pPr>
            <a:lvl5pPr marL="2057400" indent="-228600" eaLnBrk="0" hangingPunct="0">
              <a:spcBef>
                <a:spcPts val="400"/>
              </a:spcBef>
              <a:buClr>
                <a:srgbClr val="C4652D"/>
              </a:buClr>
              <a:buSzPct val="65000"/>
              <a:buFont typeface="Wingdings" pitchFamily="2" charset="2"/>
              <a:buChar char=""/>
              <a:defRPr sz="2000">
                <a:solidFill>
                  <a:schemeClr val="tx1"/>
                </a:solidFill>
                <a:latin typeface="Times New Roman" pitchFamily="18" charset="0"/>
              </a:defRPr>
            </a:lvl5pPr>
            <a:lvl6pPr marL="25146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6pPr>
            <a:lvl7pPr marL="29718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7pPr>
            <a:lvl8pPr marL="34290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8pPr>
            <a:lvl9pPr marL="38862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9pPr>
          </a:lstStyle>
          <a:p>
            <a:pPr eaLnBrk="1" hangingPunct="1">
              <a:buFontTx/>
              <a:buNone/>
            </a:pPr>
            <a:r>
              <a:rPr lang="en-US" altLang="en-US" sz="1800">
                <a:latin typeface="Arial" charset="0"/>
                <a:ea typeface="SimSun" pitchFamily="2" charset="-122"/>
              </a:rPr>
              <a:t>d) </a:t>
            </a:r>
            <a:r>
              <a:rPr lang="en-US" altLang="en-US" sz="1800" b="1">
                <a:latin typeface="Arial" charset="0"/>
                <a:ea typeface="SimSun" pitchFamily="2" charset="-122"/>
              </a:rPr>
              <a:t>Thermal cracking</a:t>
            </a:r>
          </a:p>
        </p:txBody>
      </p:sp>
      <p:sp>
        <p:nvSpPr>
          <p:cNvPr id="62474" name="Rectangle 8"/>
          <p:cNvSpPr>
            <a:spLocks noChangeArrowheads="1"/>
          </p:cNvSpPr>
          <p:nvPr/>
        </p:nvSpPr>
        <p:spPr bwMode="auto">
          <a:xfrm>
            <a:off x="10187169" y="4788179"/>
            <a:ext cx="1930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imes New Roman" pitchFamily="18"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imes New Roman" pitchFamily="18"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imes New Roman" pitchFamily="18" charset="0"/>
              </a:defRPr>
            </a:lvl3pPr>
            <a:lvl4pPr marL="1600200" indent="-228600" eaLnBrk="0" hangingPunct="0">
              <a:spcBef>
                <a:spcPts val="400"/>
              </a:spcBef>
              <a:buClr>
                <a:srgbClr val="A04DA3"/>
              </a:buClr>
              <a:buSzPct val="75000"/>
              <a:buFont typeface="Wingdings" pitchFamily="2" charset="2"/>
              <a:buChar char=""/>
              <a:defRPr sz="2000">
                <a:solidFill>
                  <a:schemeClr val="tx1"/>
                </a:solidFill>
                <a:latin typeface="Times New Roman" pitchFamily="18" charset="0"/>
              </a:defRPr>
            </a:lvl4pPr>
            <a:lvl5pPr marL="2057400" indent="-228600" eaLnBrk="0" hangingPunct="0">
              <a:spcBef>
                <a:spcPts val="400"/>
              </a:spcBef>
              <a:buClr>
                <a:srgbClr val="C4652D"/>
              </a:buClr>
              <a:buSzPct val="65000"/>
              <a:buFont typeface="Wingdings" pitchFamily="2" charset="2"/>
              <a:buChar char=""/>
              <a:defRPr sz="2000">
                <a:solidFill>
                  <a:schemeClr val="tx1"/>
                </a:solidFill>
                <a:latin typeface="Times New Roman" pitchFamily="18" charset="0"/>
              </a:defRPr>
            </a:lvl5pPr>
            <a:lvl6pPr marL="25146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6pPr>
            <a:lvl7pPr marL="29718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7pPr>
            <a:lvl8pPr marL="34290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8pPr>
            <a:lvl9pPr marL="38862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9pPr>
          </a:lstStyle>
          <a:p>
            <a:pPr eaLnBrk="1" hangingPunct="1">
              <a:buFontTx/>
              <a:buNone/>
            </a:pPr>
            <a:r>
              <a:rPr lang="en-US" altLang="en-US" sz="1800" dirty="0">
                <a:latin typeface="Arial" charset="0"/>
                <a:ea typeface="SimSun" pitchFamily="2" charset="-122"/>
              </a:rPr>
              <a:t>e) </a:t>
            </a:r>
            <a:r>
              <a:rPr lang="en-US" altLang="en-US" sz="1800" b="1" dirty="0">
                <a:latin typeface="Arial" charset="0"/>
                <a:ea typeface="SimSun" pitchFamily="2" charset="-122"/>
              </a:rPr>
              <a:t>Flank wear </a:t>
            </a:r>
            <a:r>
              <a:rPr lang="en-US" altLang="en-US" sz="1800" dirty="0">
                <a:latin typeface="Arial" charset="0"/>
                <a:ea typeface="SimSun" pitchFamily="2" charset="-122"/>
              </a:rPr>
              <a:t> and built-up edge (</a:t>
            </a:r>
            <a:r>
              <a:rPr lang="en-US" altLang="en-US" sz="1800" b="1" dirty="0">
                <a:latin typeface="Arial" charset="0"/>
                <a:ea typeface="SimSun" pitchFamily="2" charset="-122"/>
              </a:rPr>
              <a:t>BUE</a:t>
            </a:r>
            <a:r>
              <a:rPr lang="en-US" altLang="en-US" sz="1800" dirty="0">
                <a:latin typeface="Arial" charset="0"/>
                <a:ea typeface="SimSun" pitchFamily="2" charset="-122"/>
              </a:rPr>
              <a:t>)</a:t>
            </a:r>
            <a:endParaRPr lang="en-US" altLang="en-US" sz="1800" b="1" dirty="0">
              <a:latin typeface="Arial" charset="0"/>
              <a:ea typeface="SimSun" pitchFamily="2" charset="-122"/>
            </a:endParaRPr>
          </a:p>
        </p:txBody>
      </p:sp>
    </p:spTree>
    <p:extLst>
      <p:ext uri="{BB962C8B-B14F-4D97-AF65-F5344CB8AC3E}">
        <p14:creationId xmlns:p14="http://schemas.microsoft.com/office/powerpoint/2010/main" val="73738223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idx="4294967295"/>
          </p:nvPr>
        </p:nvSpPr>
        <p:spPr>
          <a:xfrm>
            <a:off x="753366" y="283385"/>
            <a:ext cx="9592113" cy="1143000"/>
          </a:xfrm>
        </p:spPr>
        <p:txBody>
          <a:bodyPr>
            <a:normAutofit/>
          </a:bodyPr>
          <a:lstStyle/>
          <a:p>
            <a:pPr eaLnBrk="1" hangingPunct="1"/>
            <a:r>
              <a:rPr lang="en-US" alt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Tool Life: Wear and Failure</a:t>
            </a:r>
            <a:r>
              <a:rPr lang="en-US" alt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AU" alt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Flank </a:t>
            </a:r>
            <a:r>
              <a:rPr lang="en-AU" alt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Wear</a:t>
            </a:r>
          </a:p>
        </p:txBody>
      </p:sp>
      <p:sp>
        <p:nvSpPr>
          <p:cNvPr id="63491" name="Rectangle 3"/>
          <p:cNvSpPr>
            <a:spLocks noGrp="1"/>
          </p:cNvSpPr>
          <p:nvPr>
            <p:ph type="body" idx="4294967295"/>
          </p:nvPr>
        </p:nvSpPr>
        <p:spPr>
          <a:xfrm>
            <a:off x="817033" y="1600200"/>
            <a:ext cx="10871200" cy="5257800"/>
          </a:xfrm>
        </p:spPr>
        <p:txBody>
          <a:bodyPr/>
          <a:lstStyle/>
          <a:p>
            <a:pPr marL="0" indent="0" algn="l" eaLnBrk="1" hangingPunct="1">
              <a:buNone/>
            </a:pPr>
            <a:r>
              <a:rPr lang="en-US" altLang="en-US" sz="2400" b="1" dirty="0" smtClean="0">
                <a:latin typeface="Arial" charset="0"/>
              </a:rPr>
              <a:t>Flank wear </a:t>
            </a:r>
            <a:r>
              <a:rPr lang="en-US" altLang="en-US" sz="2400" dirty="0" smtClean="0">
                <a:latin typeface="Arial" charset="0"/>
              </a:rPr>
              <a:t>occurs on the relief (flank) face of the tool</a:t>
            </a:r>
          </a:p>
          <a:p>
            <a:pPr marL="0" indent="0" algn="l" eaLnBrk="1" hangingPunct="1">
              <a:buNone/>
            </a:pPr>
            <a:r>
              <a:rPr lang="en-US" altLang="en-US" sz="2400" dirty="0" smtClean="0">
                <a:latin typeface="Arial" charset="0"/>
              </a:rPr>
              <a:t>It is due to</a:t>
            </a:r>
          </a:p>
          <a:p>
            <a:pPr marL="320675" lvl="1" indent="0" algn="l">
              <a:buNone/>
            </a:pPr>
            <a:r>
              <a:rPr lang="en-US" altLang="en-US" sz="2100" dirty="0" smtClean="0">
                <a:latin typeface="Arial" charset="0"/>
              </a:rPr>
              <a:t> - rubbing of the tool along machined</a:t>
            </a:r>
            <a:br>
              <a:rPr lang="en-US" altLang="en-US" sz="2100" dirty="0" smtClean="0">
                <a:latin typeface="Arial" charset="0"/>
              </a:rPr>
            </a:br>
            <a:r>
              <a:rPr lang="en-US" altLang="en-US" sz="2100" dirty="0" smtClean="0">
                <a:latin typeface="Arial" charset="0"/>
              </a:rPr>
              <a:t>surface (</a:t>
            </a:r>
            <a:r>
              <a:rPr lang="en-US" altLang="en-US" sz="2000" dirty="0" smtClean="0">
                <a:latin typeface="Lucida Sans Unicode" pitchFamily="34" charset="0"/>
                <a:ea typeface="Lucida Sans Unicode" pitchFamily="34" charset="0"/>
                <a:cs typeface="Lucida Sans Unicode" pitchFamily="34" charset="0"/>
              </a:rPr>
              <a:t>⇒</a:t>
            </a:r>
            <a:r>
              <a:rPr lang="en-US" altLang="en-US" sz="2100" dirty="0" smtClean="0">
                <a:latin typeface="Arial" charset="0"/>
              </a:rPr>
              <a:t> adhesive/abrasive wear)</a:t>
            </a:r>
          </a:p>
          <a:p>
            <a:pPr marL="320675" lvl="1" indent="0" algn="l">
              <a:buNone/>
            </a:pPr>
            <a:r>
              <a:rPr lang="en-US" altLang="en-US" sz="2100" dirty="0" smtClean="0">
                <a:latin typeface="Arial" charset="0"/>
              </a:rPr>
              <a:t> - high temperatures (adversely</a:t>
            </a:r>
            <a:br>
              <a:rPr lang="en-US" altLang="en-US" sz="2100" dirty="0" smtClean="0">
                <a:latin typeface="Arial" charset="0"/>
              </a:rPr>
            </a:br>
            <a:r>
              <a:rPr lang="en-US" altLang="en-US" sz="2100" dirty="0" smtClean="0">
                <a:latin typeface="Arial" charset="0"/>
              </a:rPr>
              <a:t>affecting tool-material properties)</a:t>
            </a:r>
          </a:p>
          <a:p>
            <a:pPr marL="0" indent="0" algn="l" eaLnBrk="1" hangingPunct="1">
              <a:buNone/>
            </a:pPr>
            <a:r>
              <a:rPr lang="en-US" altLang="en-US" sz="2400" b="1" i="1" dirty="0" smtClean="0">
                <a:solidFill>
                  <a:schemeClr val="tx1"/>
                </a:solidFill>
                <a:latin typeface="Arial" charset="0"/>
              </a:rPr>
              <a:t>Taylor tool life equation</a:t>
            </a:r>
            <a:r>
              <a:rPr lang="en-US" altLang="en-US" sz="2400" dirty="0" smtClean="0">
                <a:solidFill>
                  <a:schemeClr val="tx1"/>
                </a:solidFill>
                <a:latin typeface="Arial" charset="0"/>
              </a:rPr>
              <a:t> :</a:t>
            </a:r>
          </a:p>
          <a:p>
            <a:pPr marL="0" indent="0" algn="l" eaLnBrk="1" hangingPunct="1">
              <a:buNone/>
            </a:pPr>
            <a:endParaRPr lang="en-US" altLang="en-US" sz="2400" dirty="0" smtClean="0">
              <a:solidFill>
                <a:schemeClr val="tx1"/>
              </a:solidFill>
              <a:latin typeface="Arial" charset="0"/>
            </a:endParaRPr>
          </a:p>
          <a:p>
            <a:pPr marL="0" indent="0" algn="l" eaLnBrk="1" hangingPunct="1">
              <a:buNone/>
            </a:pPr>
            <a:endParaRPr lang="en-US" altLang="en-US" sz="2400" dirty="0" smtClean="0">
              <a:latin typeface="Arial" charset="0"/>
            </a:endParaRPr>
          </a:p>
          <a:p>
            <a:pPr marL="0" indent="0" algn="l" eaLnBrk="1" hangingPunct="1">
              <a:buNone/>
            </a:pPr>
            <a:endParaRPr lang="en-US" altLang="en-US" sz="2400" dirty="0" smtClean="0">
              <a:latin typeface="Arial" charset="0"/>
            </a:endParaRPr>
          </a:p>
          <a:p>
            <a:pPr marL="320675" lvl="1" indent="0" algn="l" eaLnBrk="1" hangingPunct="1">
              <a:buNone/>
            </a:pPr>
            <a:endParaRPr lang="en-US" altLang="en-US" sz="2100" dirty="0" smtClean="0">
              <a:latin typeface="Arial" charset="0"/>
            </a:endParaRPr>
          </a:p>
          <a:p>
            <a:pPr marL="320675" lvl="1" indent="0" algn="l" eaLnBrk="1" hangingPunct="1">
              <a:buNone/>
            </a:pPr>
            <a:endParaRPr lang="en-US" altLang="en-US" sz="2100" dirty="0" smtClean="0">
              <a:latin typeface="Arial" charset="0"/>
            </a:endParaRPr>
          </a:p>
        </p:txBody>
      </p:sp>
      <p:sp>
        <p:nvSpPr>
          <p:cNvPr id="63492" name="Rectangle 4"/>
          <p:cNvSpPr>
            <a:spLocks noChangeArrowheads="1"/>
          </p:cNvSpPr>
          <p:nvPr/>
        </p:nvSpPr>
        <p:spPr bwMode="auto">
          <a:xfrm>
            <a:off x="0" y="6550028"/>
            <a:ext cx="121920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ts val="700"/>
              </a:spcBef>
              <a:buClr>
                <a:schemeClr val="accent2"/>
              </a:buClr>
              <a:buSzPct val="60000"/>
              <a:buFont typeface="Wingdings" pitchFamily="2" charset="2"/>
              <a:buChar char=""/>
              <a:defRPr sz="2900">
                <a:solidFill>
                  <a:schemeClr val="tx1"/>
                </a:solidFill>
                <a:latin typeface="Times New Roman" pitchFamily="18" charset="0"/>
              </a:defRPr>
            </a:lvl1pPr>
            <a:lvl2pPr marL="742950" indent="-285750" eaLnBrk="0" hangingPunct="0">
              <a:spcBef>
                <a:spcPts val="550"/>
              </a:spcBef>
              <a:buClr>
                <a:schemeClr val="accent1"/>
              </a:buClr>
              <a:buSzPct val="70000"/>
              <a:buFont typeface="Wingdings 2" pitchFamily="18" charset="2"/>
              <a:buChar char=""/>
              <a:defRPr sz="2600">
                <a:solidFill>
                  <a:schemeClr val="tx1"/>
                </a:solidFill>
                <a:latin typeface="Times New Roman" pitchFamily="18"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imes New Roman" pitchFamily="18" charset="0"/>
              </a:defRPr>
            </a:lvl3pPr>
            <a:lvl4pPr marL="1600200" indent="-228600" eaLnBrk="0" hangingPunct="0">
              <a:spcBef>
                <a:spcPts val="400"/>
              </a:spcBef>
              <a:buClr>
                <a:srgbClr val="A04DA3"/>
              </a:buClr>
              <a:buSzPct val="75000"/>
              <a:buFont typeface="Wingdings" pitchFamily="2" charset="2"/>
              <a:buChar char=""/>
              <a:defRPr sz="2000">
                <a:solidFill>
                  <a:schemeClr val="tx1"/>
                </a:solidFill>
                <a:latin typeface="Times New Roman" pitchFamily="18" charset="0"/>
              </a:defRPr>
            </a:lvl4pPr>
            <a:lvl5pPr marL="2057400" indent="-228600" eaLnBrk="0" hangingPunct="0">
              <a:spcBef>
                <a:spcPts val="400"/>
              </a:spcBef>
              <a:buClr>
                <a:srgbClr val="C4652D"/>
              </a:buClr>
              <a:buSzPct val="65000"/>
              <a:buFont typeface="Wingdings" pitchFamily="2" charset="2"/>
              <a:buChar char=""/>
              <a:defRPr sz="2000">
                <a:solidFill>
                  <a:schemeClr val="tx1"/>
                </a:solidFill>
                <a:latin typeface="Times New Roman" pitchFamily="18" charset="0"/>
              </a:defRPr>
            </a:lvl5pPr>
            <a:lvl6pPr marL="25146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6pPr>
            <a:lvl7pPr marL="29718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7pPr>
            <a:lvl8pPr marL="34290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8pPr>
            <a:lvl9pPr marL="38862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9pPr>
          </a:lstStyle>
          <a:p>
            <a:pPr algn="r" eaLnBrk="1" hangingPunct="1">
              <a:spcBef>
                <a:spcPct val="0"/>
              </a:spcBef>
              <a:buClrTx/>
              <a:buSzTx/>
              <a:buFontTx/>
              <a:buNone/>
            </a:pPr>
            <a:r>
              <a:rPr lang="en-US" altLang="zh-CN" sz="1000">
                <a:latin typeface="Arial" charset="0"/>
                <a:ea typeface="SimSun" pitchFamily="2" charset="-122"/>
              </a:rPr>
              <a:t>   Copyright © 2010 Pearson Education South Asia Pte Ltd</a:t>
            </a:r>
          </a:p>
        </p:txBody>
      </p:sp>
      <p:graphicFrame>
        <p:nvGraphicFramePr>
          <p:cNvPr id="63493" name="Object 5"/>
          <p:cNvGraphicFramePr>
            <a:graphicFrameLocks noChangeAspect="1"/>
          </p:cNvGraphicFramePr>
          <p:nvPr/>
        </p:nvGraphicFramePr>
        <p:xfrm>
          <a:off x="5080000" y="4419600"/>
          <a:ext cx="1678517" cy="457200"/>
        </p:xfrm>
        <a:graphic>
          <a:graphicData uri="http://schemas.openxmlformats.org/presentationml/2006/ole">
            <mc:AlternateContent xmlns:mc="http://schemas.openxmlformats.org/markup-compatibility/2006">
              <mc:Choice xmlns:v="urn:schemas-microsoft-com:vml" Requires="v">
                <p:oleObj spid="_x0000_s38918" name="Equation" r:id="rId4" imgW="558558" imgH="203112" progId="Equation.3">
                  <p:embed/>
                </p:oleObj>
              </mc:Choice>
              <mc:Fallback>
                <p:oleObj name="Equation" r:id="rId4" imgW="558558" imgH="203112"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0000" y="4419600"/>
                        <a:ext cx="1678517"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4" name="Rectangle 7"/>
          <p:cNvSpPr>
            <a:spLocks noChangeArrowheads="1"/>
          </p:cNvSpPr>
          <p:nvPr/>
        </p:nvSpPr>
        <p:spPr bwMode="auto">
          <a:xfrm>
            <a:off x="740753" y="4829175"/>
            <a:ext cx="11887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ts val="700"/>
              </a:spcBef>
              <a:buClr>
                <a:schemeClr val="accent2"/>
              </a:buClr>
              <a:buSzPct val="60000"/>
              <a:buFont typeface="Wingdings" pitchFamily="2" charset="2"/>
              <a:buChar char=""/>
              <a:defRPr sz="2900">
                <a:solidFill>
                  <a:schemeClr val="tx1"/>
                </a:solidFill>
                <a:latin typeface="Times New Roman" pitchFamily="18" charset="0"/>
              </a:defRPr>
            </a:lvl1pPr>
            <a:lvl2pPr eaLnBrk="0" hangingPunct="0">
              <a:spcBef>
                <a:spcPts val="550"/>
              </a:spcBef>
              <a:buClr>
                <a:schemeClr val="accent1"/>
              </a:buClr>
              <a:buSzPct val="70000"/>
              <a:buFont typeface="Wingdings 2" pitchFamily="18" charset="2"/>
              <a:buChar char=""/>
              <a:defRPr sz="2600">
                <a:solidFill>
                  <a:schemeClr val="tx1"/>
                </a:solidFill>
                <a:latin typeface="Times New Roman" pitchFamily="18" charset="0"/>
              </a:defRPr>
            </a:lvl2pPr>
            <a:lvl3pPr marL="1143000" indent="-228600" eaLnBrk="0" hangingPunct="0">
              <a:spcBef>
                <a:spcPts val="500"/>
              </a:spcBef>
              <a:buClr>
                <a:schemeClr val="accent2"/>
              </a:buClr>
              <a:buSzPct val="75000"/>
              <a:buFont typeface="Wingdings" pitchFamily="2" charset="2"/>
              <a:buChar char=""/>
              <a:defRPr sz="2300">
                <a:solidFill>
                  <a:schemeClr val="tx1"/>
                </a:solidFill>
                <a:latin typeface="Times New Roman" pitchFamily="18" charset="0"/>
              </a:defRPr>
            </a:lvl3pPr>
            <a:lvl4pPr marL="1600200" indent="-228600" eaLnBrk="0" hangingPunct="0">
              <a:spcBef>
                <a:spcPts val="400"/>
              </a:spcBef>
              <a:buClr>
                <a:srgbClr val="A04DA3"/>
              </a:buClr>
              <a:buSzPct val="75000"/>
              <a:buFont typeface="Wingdings" pitchFamily="2" charset="2"/>
              <a:buChar char=""/>
              <a:defRPr sz="2000">
                <a:solidFill>
                  <a:schemeClr val="tx1"/>
                </a:solidFill>
                <a:latin typeface="Times New Roman" pitchFamily="18" charset="0"/>
              </a:defRPr>
            </a:lvl4pPr>
            <a:lvl5pPr marL="2057400" indent="-228600" eaLnBrk="0" hangingPunct="0">
              <a:spcBef>
                <a:spcPts val="400"/>
              </a:spcBef>
              <a:buClr>
                <a:srgbClr val="C4652D"/>
              </a:buClr>
              <a:buSzPct val="65000"/>
              <a:buFont typeface="Wingdings" pitchFamily="2" charset="2"/>
              <a:buChar char=""/>
              <a:defRPr sz="2000">
                <a:solidFill>
                  <a:schemeClr val="tx1"/>
                </a:solidFill>
                <a:latin typeface="Times New Roman" pitchFamily="18" charset="0"/>
              </a:defRPr>
            </a:lvl5pPr>
            <a:lvl6pPr marL="25146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6pPr>
            <a:lvl7pPr marL="29718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7pPr>
            <a:lvl8pPr marL="34290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8pPr>
            <a:lvl9pPr marL="3886200" indent="-228600" eaLnBrk="0" fontAlgn="base" hangingPunct="0">
              <a:spcBef>
                <a:spcPts val="400"/>
              </a:spcBef>
              <a:spcAft>
                <a:spcPct val="0"/>
              </a:spcAft>
              <a:buClr>
                <a:srgbClr val="C4652D"/>
              </a:buClr>
              <a:buSzPct val="65000"/>
              <a:buFont typeface="Wingdings" pitchFamily="2" charset="2"/>
              <a:buChar char=""/>
              <a:defRPr sz="2000">
                <a:solidFill>
                  <a:schemeClr val="tx1"/>
                </a:solidFill>
                <a:latin typeface="Times New Roman" pitchFamily="18" charset="0"/>
              </a:defRPr>
            </a:lvl9pPr>
          </a:lstStyle>
          <a:p>
            <a:pPr eaLnBrk="1" hangingPunct="1">
              <a:spcBef>
                <a:spcPct val="0"/>
              </a:spcBef>
              <a:buClrTx/>
              <a:buSzTx/>
              <a:buFontTx/>
              <a:buNone/>
            </a:pPr>
            <a:r>
              <a:rPr lang="en-AU" altLang="en-US" sz="1800" i="1" dirty="0">
                <a:latin typeface="Arial" charset="0"/>
              </a:rPr>
              <a:t>V</a:t>
            </a:r>
            <a:r>
              <a:rPr lang="en-AU" altLang="en-US" sz="1800" dirty="0">
                <a:latin typeface="Arial" charset="0"/>
              </a:rPr>
              <a:t> = cutting speed [</a:t>
            </a:r>
            <a:r>
              <a:rPr lang="en-AU" altLang="en-US" sz="1800" i="1" dirty="0">
                <a:latin typeface="Arial" charset="0"/>
              </a:rPr>
              <a:t>m/minute</a:t>
            </a:r>
            <a:r>
              <a:rPr lang="en-AU" altLang="en-US" sz="1800" dirty="0">
                <a:latin typeface="Arial" charset="0"/>
              </a:rPr>
              <a:t>]</a:t>
            </a:r>
          </a:p>
          <a:p>
            <a:pPr eaLnBrk="1" hangingPunct="1">
              <a:spcBef>
                <a:spcPct val="0"/>
              </a:spcBef>
              <a:buClrTx/>
              <a:buSzTx/>
              <a:buFontTx/>
              <a:buNone/>
            </a:pPr>
            <a:r>
              <a:rPr lang="en-AU" altLang="en-US" sz="1800" i="1" dirty="0">
                <a:latin typeface="Arial" charset="0"/>
              </a:rPr>
              <a:t>T </a:t>
            </a:r>
            <a:r>
              <a:rPr lang="en-AU" altLang="en-US" sz="1800" dirty="0">
                <a:latin typeface="Arial" charset="0"/>
              </a:rPr>
              <a:t>= time [</a:t>
            </a:r>
            <a:r>
              <a:rPr lang="en-AU" altLang="en-US" sz="1800" i="1" dirty="0">
                <a:latin typeface="Arial" charset="0"/>
              </a:rPr>
              <a:t>minutes</a:t>
            </a:r>
            <a:r>
              <a:rPr lang="en-AU" altLang="en-US" sz="1800" dirty="0">
                <a:latin typeface="Arial" charset="0"/>
              </a:rPr>
              <a:t>] taken to develop a certain flank </a:t>
            </a:r>
            <a:r>
              <a:rPr lang="en-AU" altLang="en-US" sz="1800" b="1" dirty="0">
                <a:latin typeface="Arial" charset="0"/>
              </a:rPr>
              <a:t>wear land </a:t>
            </a:r>
            <a:r>
              <a:rPr lang="en-AU" altLang="en-US" sz="1800" dirty="0">
                <a:latin typeface="Arial" charset="0"/>
              </a:rPr>
              <a:t>(VB, </a:t>
            </a:r>
            <a:r>
              <a:rPr lang="en-AU" altLang="en-US" sz="1800" dirty="0">
                <a:latin typeface="Arial" charset="0"/>
                <a:hlinkClick r:id="" action="ppaction://hlinkshowjump?jump=previousslide"/>
              </a:rPr>
              <a:t>last slide</a:t>
            </a:r>
            <a:r>
              <a:rPr lang="en-AU" altLang="en-US" sz="1800" dirty="0">
                <a:latin typeface="Arial" charset="0"/>
              </a:rPr>
              <a:t>)</a:t>
            </a:r>
          </a:p>
          <a:p>
            <a:pPr eaLnBrk="1" hangingPunct="1">
              <a:spcBef>
                <a:spcPct val="0"/>
              </a:spcBef>
              <a:buClrTx/>
              <a:buSzTx/>
              <a:buFontTx/>
              <a:buNone/>
            </a:pPr>
            <a:r>
              <a:rPr lang="en-AU" altLang="en-US" sz="1800" i="1" dirty="0">
                <a:latin typeface="Arial" charset="0"/>
              </a:rPr>
              <a:t>n </a:t>
            </a:r>
            <a:r>
              <a:rPr lang="en-AU" altLang="en-US" sz="1800" dirty="0">
                <a:latin typeface="Arial" charset="0"/>
              </a:rPr>
              <a:t>= an exponent that generally depends on tool material (see above)</a:t>
            </a:r>
          </a:p>
          <a:p>
            <a:pPr eaLnBrk="1" hangingPunct="1">
              <a:spcBef>
                <a:spcPct val="0"/>
              </a:spcBef>
              <a:buClrTx/>
              <a:buSzTx/>
              <a:buFontTx/>
              <a:buNone/>
            </a:pPr>
            <a:r>
              <a:rPr lang="en-AU" altLang="en-US" sz="1800" i="1" dirty="0">
                <a:latin typeface="Arial" charset="0"/>
              </a:rPr>
              <a:t>C </a:t>
            </a:r>
            <a:r>
              <a:rPr lang="en-AU" altLang="en-US" sz="1800" dirty="0">
                <a:latin typeface="Arial" charset="0"/>
              </a:rPr>
              <a:t>= constant; depends on cutting conditions</a:t>
            </a:r>
          </a:p>
          <a:p>
            <a:pPr eaLnBrk="1" hangingPunct="1">
              <a:spcBef>
                <a:spcPct val="0"/>
              </a:spcBef>
              <a:buClrTx/>
              <a:buSzTx/>
              <a:buFontTx/>
              <a:buNone/>
            </a:pPr>
            <a:r>
              <a:rPr lang="en-AU" altLang="en-US" sz="1800" dirty="0">
                <a:latin typeface="Arial" charset="0"/>
              </a:rPr>
              <a:t>note, magnitude of C = cutting speed at </a:t>
            </a:r>
            <a:r>
              <a:rPr lang="en-AU" altLang="en-US" sz="1800" i="1" dirty="0">
                <a:latin typeface="Arial" charset="0"/>
              </a:rPr>
              <a:t>T </a:t>
            </a:r>
            <a:r>
              <a:rPr lang="en-AU" altLang="en-US" sz="1800" dirty="0">
                <a:latin typeface="Arial" charset="0"/>
              </a:rPr>
              <a:t>=</a:t>
            </a:r>
            <a:r>
              <a:rPr lang="en-AU" altLang="en-US" sz="1800" i="1" dirty="0">
                <a:latin typeface="Arial" charset="0"/>
              </a:rPr>
              <a:t> </a:t>
            </a:r>
            <a:r>
              <a:rPr lang="en-AU" altLang="en-US" sz="1800" dirty="0">
                <a:latin typeface="Arial" charset="0"/>
              </a:rPr>
              <a:t>1</a:t>
            </a:r>
            <a:r>
              <a:rPr lang="en-AU" altLang="en-US" sz="1800" i="1" dirty="0">
                <a:latin typeface="Arial" charset="0"/>
              </a:rPr>
              <a:t> </a:t>
            </a:r>
            <a:r>
              <a:rPr lang="en-AU" altLang="en-US" sz="1800" dirty="0">
                <a:latin typeface="Arial" charset="0"/>
              </a:rPr>
              <a:t>min (can you show how?)</a:t>
            </a:r>
          </a:p>
          <a:p>
            <a:pPr marL="0" lvl="1" eaLnBrk="1" hangingPunct="1">
              <a:spcBef>
                <a:spcPct val="0"/>
              </a:spcBef>
              <a:buClrTx/>
              <a:buSzTx/>
              <a:buFontTx/>
              <a:buNone/>
            </a:pPr>
            <a:r>
              <a:rPr lang="en-US" altLang="en-US" sz="1800" dirty="0">
                <a:latin typeface="Arial" charset="0"/>
              </a:rPr>
              <a:t>Also note:</a:t>
            </a:r>
            <a:r>
              <a:rPr lang="en-US" altLang="en-US" sz="1800" i="1" dirty="0">
                <a:latin typeface="Arial" charset="0"/>
              </a:rPr>
              <a:t> n</a:t>
            </a:r>
            <a:r>
              <a:rPr lang="en-US" altLang="en-US" sz="1800" dirty="0">
                <a:latin typeface="Arial" charset="0"/>
              </a:rPr>
              <a:t>, </a:t>
            </a:r>
            <a:r>
              <a:rPr lang="en-US" altLang="en-US" sz="1800" i="1" dirty="0">
                <a:latin typeface="Arial" charset="0"/>
              </a:rPr>
              <a:t>c </a:t>
            </a:r>
            <a:r>
              <a:rPr lang="en-US" altLang="en-US" sz="1800" dirty="0">
                <a:latin typeface="Arial" charset="0"/>
              </a:rPr>
              <a:t>:</a:t>
            </a:r>
            <a:r>
              <a:rPr lang="en-US" altLang="en-US" sz="1800" i="1" dirty="0">
                <a:latin typeface="Arial" charset="0"/>
              </a:rPr>
              <a:t> </a:t>
            </a:r>
            <a:r>
              <a:rPr lang="en-US" altLang="en-US" sz="1800" dirty="0">
                <a:latin typeface="Arial" charset="0"/>
              </a:rPr>
              <a:t>determined experimentally</a:t>
            </a:r>
            <a:endParaRPr lang="en-AU" altLang="en-US" sz="1800" dirty="0">
              <a:latin typeface="Arial" charset="0"/>
            </a:endParaRPr>
          </a:p>
        </p:txBody>
      </p:sp>
      <p:pic>
        <p:nvPicPr>
          <p:cNvPr id="63495"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21600" y="3425828"/>
            <a:ext cx="447040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8"/>
          <p:cNvSpPr>
            <a:spLocks noGrp="1"/>
          </p:cNvSpPr>
          <p:nvPr>
            <p:ph type="sldNum" sz="quarter" idx="11"/>
          </p:nvPr>
        </p:nvSpPr>
        <p:spPr/>
        <p:txBody>
          <a:bodyPr>
            <a:normAutofit/>
          </a:bodyPr>
          <a:lstStyle/>
          <a:p>
            <a:pPr>
              <a:defRPr/>
            </a:pPr>
            <a:fld id="{5EE60900-0741-4BD6-A0A7-227663644878}" type="slidenum">
              <a:rPr lang="en-US" altLang="zh-CN" smtClean="0"/>
              <a:pPr>
                <a:defRPr/>
              </a:pPr>
              <a:t>5</a:t>
            </a:fld>
            <a:endParaRPr lang="en-US" altLang="zh-CN"/>
          </a:p>
        </p:txBody>
      </p:sp>
    </p:spTree>
    <p:extLst>
      <p:ext uri="{BB962C8B-B14F-4D97-AF65-F5344CB8AC3E}">
        <p14:creationId xmlns:p14="http://schemas.microsoft.com/office/powerpoint/2010/main" val="152569873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9" name="Title 1"/>
          <p:cNvSpPr txBox="1">
            <a:spLocks/>
          </p:cNvSpPr>
          <p:nvPr/>
        </p:nvSpPr>
        <p:spPr>
          <a:xfrm>
            <a:off x="862884" y="504866"/>
            <a:ext cx="10589843" cy="134352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3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a:t>
            </a:r>
            <a:r>
              <a:rPr lang="en-US" sz="23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measurement of the amount of crater wear is not as simple as that of the flank wear. </a:t>
            </a:r>
          </a:p>
          <a:p>
            <a:pPr algn="just" rtl="0">
              <a:lnSpc>
                <a:spcPct val="150000"/>
              </a:lnSpc>
            </a:pPr>
            <a:r>
              <a:rPr lang="en-US" sz="23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dependence of the flank wear on the time of the tool operation is shown below</a:t>
            </a:r>
            <a:r>
              <a:rPr lang="en-US" sz="23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3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3200" y="1968432"/>
            <a:ext cx="7275513" cy="4060825"/>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489448" y="6029256"/>
            <a:ext cx="9336714" cy="276999"/>
          </a:xfrm>
          <a:prstGeom prst="rect">
            <a:avLst/>
          </a:prstGeom>
        </p:spPr>
        <p:txBody>
          <a:bodyPr wrap="square">
            <a:spAutoFit/>
          </a:bodyPr>
          <a:lstStyle/>
          <a:p>
            <a:pPr algn="ctr"/>
            <a:r>
              <a:rPr lang="en-US" sz="1200" b="1" dirty="0"/>
              <a:t>Figure 4.2: Tool wear as a function of cutting time, flank wear is used here as the measure of tool wear. </a:t>
            </a:r>
          </a:p>
        </p:txBody>
      </p:sp>
      <p:sp>
        <p:nvSpPr>
          <p:cNvPr id="2" name="TextBox 1"/>
          <p:cNvSpPr txBox="1"/>
          <p:nvPr/>
        </p:nvSpPr>
        <p:spPr>
          <a:xfrm>
            <a:off x="3657606" y="4657065"/>
            <a:ext cx="329609"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a:t>
            </a:r>
            <a:endParaRPr lang="en-US" dirty="0">
              <a:latin typeface="Arial" panose="020B0604020202020204" pitchFamily="34" charset="0"/>
              <a:cs typeface="Arial" panose="020B0604020202020204" pitchFamily="34" charset="0"/>
            </a:endParaRPr>
          </a:p>
        </p:txBody>
      </p:sp>
      <p:sp>
        <p:nvSpPr>
          <p:cNvPr id="3" name="Rectangle 2"/>
          <p:cNvSpPr/>
          <p:nvPr/>
        </p:nvSpPr>
        <p:spPr>
          <a:xfrm>
            <a:off x="812736" y="409169"/>
            <a:ext cx="2633157" cy="523220"/>
          </a:xfrm>
          <a:prstGeom prst="rect">
            <a:avLst/>
          </a:prstGeom>
        </p:spPr>
        <p:txBody>
          <a:bodyPr wrap="none">
            <a:spAutoFit/>
          </a:bodyPr>
          <a:lstStyle/>
          <a:p>
            <a:pPr marL="457200" indent="-457200"/>
            <a:r>
              <a:rPr lang="en-US" alt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ea typeface="+mj-ea"/>
                <a:cs typeface="Times New Roman" panose="02020603050405020304" pitchFamily="18" charset="0"/>
              </a:rPr>
              <a:t>Tool-life Curves</a:t>
            </a:r>
          </a:p>
        </p:txBody>
      </p:sp>
    </p:spTree>
    <p:extLst>
      <p:ext uri="{BB962C8B-B14F-4D97-AF65-F5344CB8AC3E}">
        <p14:creationId xmlns:p14="http://schemas.microsoft.com/office/powerpoint/2010/main" val="1900682686"/>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00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8195"/>
                                        </p:tgtEl>
                                        <p:attrNameLst>
                                          <p:attrName>style.visibility</p:attrName>
                                        </p:attrNameLst>
                                      </p:cBhvr>
                                      <p:to>
                                        <p:strVal val="visible"/>
                                      </p:to>
                                    </p:set>
                                    <p:animEffect transition="in" filter="fade">
                                      <p:cBhvr>
                                        <p:cTn id="13" dur="1000"/>
                                        <p:tgtEl>
                                          <p:spTgt spid="8195"/>
                                        </p:tgtEl>
                                      </p:cBhvr>
                                    </p:animEffect>
                                    <p:anim calcmode="lin" valueType="num">
                                      <p:cBhvr>
                                        <p:cTn id="14" dur="1000" fill="hold"/>
                                        <p:tgtEl>
                                          <p:spTgt spid="8195"/>
                                        </p:tgtEl>
                                        <p:attrNameLst>
                                          <p:attrName>ppt_x</p:attrName>
                                        </p:attrNameLst>
                                      </p:cBhvr>
                                      <p:tavLst>
                                        <p:tav tm="0">
                                          <p:val>
                                            <p:strVal val="#ppt_x"/>
                                          </p:val>
                                        </p:tav>
                                        <p:tav tm="100000">
                                          <p:val>
                                            <p:strVal val="#ppt_x"/>
                                          </p:val>
                                        </p:tav>
                                      </p:tavLst>
                                    </p:anim>
                                    <p:anim calcmode="lin" valueType="num">
                                      <p:cBhvr>
                                        <p:cTn id="15" dur="1000" fill="hold"/>
                                        <p:tgtEl>
                                          <p:spTgt spid="8195"/>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746973" y="876972"/>
            <a:ext cx="10576965" cy="5626859"/>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800" b="1" dirty="0" smtClean="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within </a:t>
            </a: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interval I:</a:t>
            </a:r>
          </a:p>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flank wear increases rapidly till point “a”. Rapid increase of the wear is due to the unevenness of the newly sharpened edge is being quickly smoothed</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within interval II:</a:t>
            </a:r>
          </a:p>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It increases at normal rate and termed as normal wear, and the slope of the wearing curve is dependent upon the cutting conditions such as speed, geometry, work piece material and coolant type</a:t>
            </a:r>
            <a:r>
              <a:rPr lang="en-US" sz="22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just" rtl="0">
              <a:lnSpc>
                <a:spcPct val="150000"/>
              </a:lnSpc>
            </a:pPr>
            <a:r>
              <a:rPr lang="en-US" sz="2800" b="1" dirty="0">
                <a:ln w="1905"/>
                <a:solidFill>
                  <a:schemeClr val="bg1">
                    <a:lumMod val="50000"/>
                  </a:schemeClr>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within interval III:</a:t>
            </a:r>
          </a:p>
          <a:p>
            <a:pPr algn="just" rtl="0">
              <a:lnSpc>
                <a:spcPct val="150000"/>
              </a:lnSpc>
            </a:pPr>
            <a:r>
              <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flank wear increases rapidly till the cutting edge is completely damaged and any control is hardly possible. The reason is the appearance of the flank wear associated with the formation of thermal cracks and plastic deformation.</a:t>
            </a:r>
          </a:p>
        </p:txBody>
      </p:sp>
      <p:sp>
        <p:nvSpPr>
          <p:cNvPr id="6"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61210597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2"/>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8">
                                            <p:txEl>
                                              <p:pRg st="4" end="4"/>
                                            </p:txEl>
                                          </p:spTgt>
                                        </p:tgtEl>
                                        <p:attrNameLst>
                                          <p:attrName>style.visibility</p:attrName>
                                        </p:attrNameLst>
                                      </p:cBhvr>
                                      <p:to>
                                        <p:strVal val="visible"/>
                                      </p:to>
                                    </p:set>
                                    <p:animEffect transition="in" filter="fade">
                                      <p:cBhvr>
                                        <p:cTn id="33" dur="1000"/>
                                        <p:tgtEl>
                                          <p:spTgt spid="8">
                                            <p:txEl>
                                              <p:pRg st="4" end="4"/>
                                            </p:txEl>
                                          </p:spTgt>
                                        </p:tgtEl>
                                      </p:cBhvr>
                                    </p:animEffect>
                                    <p:anim calcmode="lin" valueType="num">
                                      <p:cBhvr>
                                        <p:cTn id="34"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par>
                          <p:cTn id="36" fill="hold">
                            <p:stCondLst>
                              <p:cond delay="1000"/>
                            </p:stCondLst>
                            <p:childTnLst>
                              <p:par>
                                <p:cTn id="37" presetID="42" presetClass="entr" presetSubtype="0" fill="hold" grpId="0" nodeType="afterEffect">
                                  <p:stCondLst>
                                    <p:cond delay="0"/>
                                  </p:stCondLst>
                                  <p:childTnLst>
                                    <p:set>
                                      <p:cBhvr>
                                        <p:cTn id="38" dur="1" fill="hold">
                                          <p:stCondLst>
                                            <p:cond delay="0"/>
                                          </p:stCondLst>
                                        </p:cTn>
                                        <p:tgtEl>
                                          <p:spTgt spid="8">
                                            <p:txEl>
                                              <p:pRg st="5" end="5"/>
                                            </p:txEl>
                                          </p:spTgt>
                                        </p:tgtEl>
                                        <p:attrNameLst>
                                          <p:attrName>style.visibility</p:attrName>
                                        </p:attrNameLst>
                                      </p:cBhvr>
                                      <p:to>
                                        <p:strVal val="visible"/>
                                      </p:to>
                                    </p:set>
                                    <p:animEffect transition="in" filter="fade">
                                      <p:cBhvr>
                                        <p:cTn id="39" dur="1000"/>
                                        <p:tgtEl>
                                          <p:spTgt spid="8">
                                            <p:txEl>
                                              <p:pRg st="5" end="5"/>
                                            </p:txEl>
                                          </p:spTgt>
                                        </p:tgtEl>
                                      </p:cBhvr>
                                    </p:animEffect>
                                    <p:anim calcmode="lin" valueType="num">
                                      <p:cBhvr>
                                        <p:cTn id="4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512943"/>
            <a:ext cx="10422418" cy="5385581"/>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rtl="0">
              <a:lnSpc>
                <a:spcPct val="200000"/>
              </a:lnSpc>
            </a:pPr>
            <a:r>
              <a:rPr lang="en-US" sz="2800" b="1" dirty="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4.2 Tool life (cutting edge durability</a:t>
            </a:r>
            <a:r>
              <a:rPr lang="en-US" sz="2800" b="1" dirty="0" smtClean="0">
                <a:ln w="1905"/>
                <a:solidFill>
                  <a:schemeClr val="accent6">
                    <a:lumMod val="5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algn="just" rtl="0">
              <a:lnSpc>
                <a:spcPct val="200000"/>
              </a:lnSpc>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The tool life can be expressed in different ways:</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Actual cutting time to failure.</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Length of work cut to failure.</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Volume of material removed to failure.</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Number of components produced to failure.</a:t>
            </a:r>
          </a:p>
          <a:p>
            <a:pPr marL="457200" indent="-457200" algn="just" rtl="0">
              <a:lnSpc>
                <a:spcPct val="20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Cutting speed for a given time of failure.</a:t>
            </a:r>
            <a:endParaRPr lang="en-US" sz="22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91951335"/>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1"/>
                                      </p:to>
                                    </p:animClr>
                                  </p:sub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Effect transition="in" filter="fade">
                                      <p:cBhvr>
                                        <p:cTn id="13" dur="1000"/>
                                        <p:tgtEl>
                                          <p:spTgt spid="8">
                                            <p:txEl>
                                              <p:pRg st="1" end="1"/>
                                            </p:txEl>
                                          </p:spTgt>
                                        </p:tgtEl>
                                      </p:cBhvr>
                                    </p:animEffect>
                                    <p:anim calcmode="lin" valueType="num">
                                      <p:cBhvr>
                                        <p:cTn id="1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fade">
                                      <p:cBhvr>
                                        <p:cTn id="27" dur="1000"/>
                                        <p:tgtEl>
                                          <p:spTgt spid="8">
                                            <p:txEl>
                                              <p:pRg st="3" end="3"/>
                                            </p:txEl>
                                          </p:spTgt>
                                        </p:tgtEl>
                                      </p:cBhvr>
                                    </p:animEffect>
                                    <p:anim calcmode="lin" valueType="num">
                                      <p:cBhvr>
                                        <p:cTn id="28"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xEl>
                                              <p:pRg st="4" end="4"/>
                                            </p:txEl>
                                          </p:spTgt>
                                        </p:tgtEl>
                                        <p:attrNameLst>
                                          <p:attrName>style.visibility</p:attrName>
                                        </p:attrNameLst>
                                      </p:cBhvr>
                                      <p:to>
                                        <p:strVal val="visible"/>
                                      </p:to>
                                    </p:set>
                                    <p:animEffect transition="in" filter="fade">
                                      <p:cBhvr>
                                        <p:cTn id="34" dur="1000"/>
                                        <p:tgtEl>
                                          <p:spTgt spid="8">
                                            <p:txEl>
                                              <p:pRg st="4" end="4"/>
                                            </p:txEl>
                                          </p:spTgt>
                                        </p:tgtEl>
                                      </p:cBhvr>
                                    </p:animEffect>
                                    <p:anim calcmode="lin" valueType="num">
                                      <p:cBhvr>
                                        <p:cTn id="3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animEffect transition="in" filter="fade">
                                      <p:cBhvr>
                                        <p:cTn id="41" dur="1000"/>
                                        <p:tgtEl>
                                          <p:spTgt spid="8">
                                            <p:txEl>
                                              <p:pRg st="5" end="5"/>
                                            </p:txEl>
                                          </p:spTgt>
                                        </p:tgtEl>
                                      </p:cBhvr>
                                    </p:animEffect>
                                    <p:anim calcmode="lin" valueType="num">
                                      <p:cBhvr>
                                        <p:cTn id="42"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1000"/>
                                        <p:tgtEl>
                                          <p:spTgt spid="8">
                                            <p:txEl>
                                              <p:pRg st="6" end="6"/>
                                            </p:txEl>
                                          </p:spTgt>
                                        </p:tgtEl>
                                      </p:cBhvr>
                                    </p:animEffect>
                                    <p:anim calcmode="lin" valueType="num">
                                      <p:cBhvr>
                                        <p:cTn id="4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0"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01520" y="641732"/>
            <a:ext cx="10422418" cy="5128003"/>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just" rtl="0">
              <a:lnSpc>
                <a:spcPct val="150000"/>
              </a:lnSpc>
            </a:pPr>
            <a:r>
              <a:rPr lang="en-US" sz="2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Factors </a:t>
            </a:r>
            <a:r>
              <a:rPr lang="en-US" sz="24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affecting tool life</a:t>
            </a:r>
            <a:r>
              <a:rPr lang="en-US" sz="2400" b="1"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b="1"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Material of machined </a:t>
            </a:r>
            <a:r>
              <a:rPr lang="en-US" sz="24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workpiece</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Required surface quality of the </a:t>
            </a:r>
            <a:r>
              <a:rPr lang="en-US" sz="24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workpiece</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Tool material.</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Tool geometry and sharpening condition.</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Fixation of tool and </a:t>
            </a:r>
            <a:r>
              <a:rPr lang="en-US" sz="2400" dirty="0" err="1">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workpiece</a:t>
            </a: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Machining variables such as, speed, feed, and depth of cut.</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Type of coolant used.</a:t>
            </a:r>
          </a:p>
          <a:p>
            <a:pPr marL="457200" indent="-457200" algn="just" rtl="0">
              <a:lnSpc>
                <a:spcPct val="150000"/>
              </a:lnSpc>
              <a:buFont typeface="+mj-lt"/>
              <a:buAutoNum type="arabicPeriod"/>
            </a:pPr>
            <a:r>
              <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Condition of cutting tool with respect to vibrations</a:t>
            </a:r>
            <a:r>
              <a:rPr lang="en-US" sz="2400" dirty="0" smtClean="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en-US" sz="2400" dirty="0">
              <a:ln w="1905"/>
              <a:solidFill>
                <a:schemeClr val="tx1"/>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5" name="Title 1"/>
          <p:cNvSpPr txBox="1">
            <a:spLocks/>
          </p:cNvSpPr>
          <p:nvPr/>
        </p:nvSpPr>
        <p:spPr>
          <a:xfrm>
            <a:off x="5731099" y="-349942"/>
            <a:ext cx="5592839" cy="862885"/>
          </a:xfrm>
          <a:prstGeom prst="rect">
            <a:avLst/>
          </a:prstGeom>
        </p:spPr>
        <p:txBody>
          <a:bodyPr vert="horz" lIns="91440" tIns="45720" rIns="91440" bIns="45720" rtlCol="0" anchor="b">
            <a:noAutofit/>
          </a:bodyPr>
          <a:lstStyle>
            <a:lvl1pPr algn="l" defTabSz="914400" rtl="1" eaLnBrk="1" latinLnBrk="0" hangingPunct="1">
              <a:spcBef>
                <a:spcPct val="0"/>
              </a:spcBef>
              <a:buNone/>
              <a:defRPr sz="40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lgn="ctr" rtl="0">
              <a:lnSpc>
                <a:spcPct val="200000"/>
              </a:lnSpc>
            </a:pPr>
            <a:r>
              <a:rPr lang="en-US"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CHAPTER FOUR</a:t>
            </a:r>
            <a:r>
              <a:rPr lang="ar-SA" sz="14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1800" b="1" dirty="0" smtClean="0">
                <a:solidFill>
                  <a:schemeClr val="bg1"/>
                </a:solidFill>
                <a:latin typeface="Times New Roman" panose="02020603050405020304" pitchFamily="18" charset="0"/>
                <a:ea typeface="Tahoma" panose="020B0604030504040204" pitchFamily="34" charset="0"/>
                <a:cs typeface="Times New Roman" panose="02020603050405020304" pitchFamily="18" charset="0"/>
              </a:rPr>
              <a:t>Tool Wear and Tool Life</a:t>
            </a:r>
            <a:endParaRPr lang="en-US" sz="2000" b="1"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42239957"/>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0" end="0"/>
                                            </p:txEl>
                                          </p:spTgt>
                                        </p:tgtEl>
                                        <p:attrNameLst>
                                          <p:attrName>ppt_c</p:attrName>
                                        </p:attrNameLst>
                                      </p:cBhvr>
                                      <p:to>
                                        <a:schemeClr val="tx2"/>
                                      </p:to>
                                    </p:animClr>
                                  </p:sub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1" end="1"/>
                                            </p:txEl>
                                          </p:spTgt>
                                        </p:tgtEl>
                                        <p:attrNameLst>
                                          <p:attrName>ppt_c</p:attrName>
                                        </p:attrNameLst>
                                      </p:cBhvr>
                                      <p:to>
                                        <a:schemeClr val="tx2"/>
                                      </p:to>
                                    </p:animClr>
                                  </p:sub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2" end="2"/>
                                            </p:txEl>
                                          </p:spTgt>
                                        </p:tgtEl>
                                        <p:attrNameLst>
                                          <p:attrName>ppt_c</p:attrName>
                                        </p:attrNameLst>
                                      </p:cBhvr>
                                      <p:to>
                                        <a:schemeClr val="tx2"/>
                                      </p:to>
                                    </p:animClr>
                                  </p:sub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xEl>
                                              <p:pRg st="3" end="3"/>
                                            </p:txEl>
                                          </p:spTgt>
                                        </p:tgtEl>
                                        <p:attrNameLst>
                                          <p:attrName>style.visibility</p:attrName>
                                        </p:attrNameLst>
                                      </p:cBhvr>
                                      <p:to>
                                        <p:strVal val="visible"/>
                                      </p:to>
                                    </p:set>
                                    <p:animEffect transition="in" filter="fade">
                                      <p:cBhvr>
                                        <p:cTn id="28" dur="1000"/>
                                        <p:tgtEl>
                                          <p:spTgt spid="8">
                                            <p:txEl>
                                              <p:pRg st="3" end="3"/>
                                            </p:txEl>
                                          </p:spTgt>
                                        </p:tgtEl>
                                      </p:cBhvr>
                                    </p:animEffect>
                                    <p:anim calcmode="lin" valueType="num">
                                      <p:cBhvr>
                                        <p:cTn id="29"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3" end="3"/>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3" end="3"/>
                                            </p:txEl>
                                          </p:spTgt>
                                        </p:tgtEl>
                                        <p:attrNameLst>
                                          <p:attrName>ppt_c</p:attrName>
                                        </p:attrNameLst>
                                      </p:cBhvr>
                                      <p:to>
                                        <a:schemeClr val="tx2"/>
                                      </p:to>
                                    </p:animClr>
                                  </p:sub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xEl>
                                              <p:pRg st="4" end="4"/>
                                            </p:txEl>
                                          </p:spTgt>
                                        </p:tgtEl>
                                        <p:attrNameLst>
                                          <p:attrName>style.visibility</p:attrName>
                                        </p:attrNameLst>
                                      </p:cBhvr>
                                      <p:to>
                                        <p:strVal val="visible"/>
                                      </p:to>
                                    </p:set>
                                    <p:animEffect transition="in" filter="fade">
                                      <p:cBhvr>
                                        <p:cTn id="35" dur="1000"/>
                                        <p:tgtEl>
                                          <p:spTgt spid="8">
                                            <p:txEl>
                                              <p:pRg st="4" end="4"/>
                                            </p:txEl>
                                          </p:spTgt>
                                        </p:tgtEl>
                                      </p:cBhvr>
                                    </p:animEffect>
                                    <p:anim calcmode="lin" valueType="num">
                                      <p:cBhvr>
                                        <p:cTn id="36"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4" end="4"/>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4" end="4"/>
                                            </p:txEl>
                                          </p:spTgt>
                                        </p:tgtEl>
                                        <p:attrNameLst>
                                          <p:attrName>ppt_c</p:attrName>
                                        </p:attrNameLst>
                                      </p:cBhvr>
                                      <p:to>
                                        <a:schemeClr val="tx2"/>
                                      </p:to>
                                    </p:animClr>
                                  </p:sub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xEl>
                                              <p:pRg st="5" end="5"/>
                                            </p:txEl>
                                          </p:spTgt>
                                        </p:tgtEl>
                                        <p:attrNameLst>
                                          <p:attrName>style.visibility</p:attrName>
                                        </p:attrNameLst>
                                      </p:cBhvr>
                                      <p:to>
                                        <p:strVal val="visible"/>
                                      </p:to>
                                    </p:set>
                                    <p:animEffect transition="in" filter="fade">
                                      <p:cBhvr>
                                        <p:cTn id="42" dur="1000"/>
                                        <p:tgtEl>
                                          <p:spTgt spid="8">
                                            <p:txEl>
                                              <p:pRg st="5" end="5"/>
                                            </p:txEl>
                                          </p:spTgt>
                                        </p:tgtEl>
                                      </p:cBhvr>
                                    </p:animEffect>
                                    <p:anim calcmode="lin" valueType="num">
                                      <p:cBhvr>
                                        <p:cTn id="4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8">
                                            <p:txEl>
                                              <p:pRg st="5" end="5"/>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5" end="5"/>
                                            </p:txEl>
                                          </p:spTgt>
                                        </p:tgtEl>
                                        <p:attrNameLst>
                                          <p:attrName>ppt_c</p:attrName>
                                        </p:attrNameLst>
                                      </p:cBhvr>
                                      <p:to>
                                        <a:schemeClr val="tx2"/>
                                      </p:to>
                                    </p:animClr>
                                  </p:sub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8">
                                            <p:txEl>
                                              <p:pRg st="6" end="6"/>
                                            </p:txEl>
                                          </p:spTgt>
                                        </p:tgtEl>
                                        <p:attrNameLst>
                                          <p:attrName>style.visibility</p:attrName>
                                        </p:attrNameLst>
                                      </p:cBhvr>
                                      <p:to>
                                        <p:strVal val="visible"/>
                                      </p:to>
                                    </p:set>
                                    <p:animEffect transition="in" filter="fade">
                                      <p:cBhvr>
                                        <p:cTn id="49" dur="1000"/>
                                        <p:tgtEl>
                                          <p:spTgt spid="8">
                                            <p:txEl>
                                              <p:pRg st="6" end="6"/>
                                            </p:txEl>
                                          </p:spTgt>
                                        </p:tgtEl>
                                      </p:cBhvr>
                                    </p:animEffect>
                                    <p:anim calcmode="lin" valueType="num">
                                      <p:cBhvr>
                                        <p:cTn id="50"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8">
                                            <p:txEl>
                                              <p:pRg st="6" end="6"/>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6" end="6"/>
                                            </p:txEl>
                                          </p:spTgt>
                                        </p:tgtEl>
                                        <p:attrNameLst>
                                          <p:attrName>ppt_c</p:attrName>
                                        </p:attrNameLst>
                                      </p:cBhvr>
                                      <p:to>
                                        <a:schemeClr val="tx2"/>
                                      </p:to>
                                    </p:animClr>
                                  </p:sub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8">
                                            <p:txEl>
                                              <p:pRg st="7" end="7"/>
                                            </p:txEl>
                                          </p:spTgt>
                                        </p:tgtEl>
                                        <p:attrNameLst>
                                          <p:attrName>style.visibility</p:attrName>
                                        </p:attrNameLst>
                                      </p:cBhvr>
                                      <p:to>
                                        <p:strVal val="visible"/>
                                      </p:to>
                                    </p:set>
                                    <p:animEffect transition="in" filter="fade">
                                      <p:cBhvr>
                                        <p:cTn id="56" dur="1000"/>
                                        <p:tgtEl>
                                          <p:spTgt spid="8">
                                            <p:txEl>
                                              <p:pRg st="7" end="7"/>
                                            </p:txEl>
                                          </p:spTgt>
                                        </p:tgtEl>
                                      </p:cBhvr>
                                    </p:animEffect>
                                    <p:anim calcmode="lin" valueType="num">
                                      <p:cBhvr>
                                        <p:cTn id="57"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8">
                                            <p:txEl>
                                              <p:pRg st="7" end="7"/>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7" end="7"/>
                                            </p:txEl>
                                          </p:spTgt>
                                        </p:tgtEl>
                                        <p:attrNameLst>
                                          <p:attrName>ppt_c</p:attrName>
                                        </p:attrNameLst>
                                      </p:cBhvr>
                                      <p:to>
                                        <a:schemeClr val="tx2"/>
                                      </p:to>
                                    </p:animClr>
                                  </p:sub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8">
                                            <p:txEl>
                                              <p:pRg st="8" end="8"/>
                                            </p:txEl>
                                          </p:spTgt>
                                        </p:tgtEl>
                                        <p:attrNameLst>
                                          <p:attrName>style.visibility</p:attrName>
                                        </p:attrNameLst>
                                      </p:cBhvr>
                                      <p:to>
                                        <p:strVal val="visible"/>
                                      </p:to>
                                    </p:set>
                                    <p:animEffect transition="in" filter="fade">
                                      <p:cBhvr>
                                        <p:cTn id="63" dur="1000"/>
                                        <p:tgtEl>
                                          <p:spTgt spid="8">
                                            <p:txEl>
                                              <p:pRg st="8" end="8"/>
                                            </p:txEl>
                                          </p:spTgt>
                                        </p:tgtEl>
                                      </p:cBhvr>
                                    </p:animEffect>
                                    <p:anim calcmode="lin" valueType="num">
                                      <p:cBhvr>
                                        <p:cTn id="64" dur="1000" fill="hold"/>
                                        <p:tgtEl>
                                          <p:spTgt spid="8">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8">
                                            <p:txEl>
                                              <p:pRg st="8" end="8"/>
                                            </p:txEl>
                                          </p:spTgt>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8">
                                            <p:txEl>
                                              <p:pRg st="8" end="8"/>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3">
      <a:dk1>
        <a:sysClr val="windowText" lastClr="000000"/>
      </a:dk1>
      <a:lt1>
        <a:sysClr val="window" lastClr="FFFFFF"/>
      </a:lt1>
      <a:dk2>
        <a:srgbClr val="666666"/>
      </a:dk2>
      <a:lt2>
        <a:srgbClr val="002676"/>
      </a:lt2>
      <a:accent1>
        <a:srgbClr val="FF388C"/>
      </a:accent1>
      <a:accent2>
        <a:srgbClr val="B0C9FF"/>
      </a:accent2>
      <a:accent3>
        <a:srgbClr val="9C007F"/>
      </a:accent3>
      <a:accent4>
        <a:srgbClr val="68007F"/>
      </a:accent4>
      <a:accent5>
        <a:srgbClr val="005BD3"/>
      </a:accent5>
      <a:accent6>
        <a:srgbClr val="00349E"/>
      </a:accent6>
      <a:hlink>
        <a:srgbClr val="17BBFD"/>
      </a:hlink>
      <a:folHlink>
        <a:srgbClr val="FF79C2"/>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2171</TotalTime>
  <Words>1580</Words>
  <Application>Microsoft Office PowerPoint</Application>
  <PresentationFormat>Custom</PresentationFormat>
  <Paragraphs>171</Paragraphs>
  <Slides>24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Austin</vt:lpstr>
      <vt:lpstr>Equation</vt:lpstr>
      <vt:lpstr>PowerPoint Presentation</vt:lpstr>
      <vt:lpstr>PowerPoint Presentation</vt:lpstr>
      <vt:lpstr>Tool Life: Wear and Failure</vt:lpstr>
      <vt:lpstr>Tool Life: Wear and Failure</vt:lpstr>
      <vt:lpstr>Tool Life: Wear and Failure: Flank Wear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King Saud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Selection of Manufacturing Engineering Processes   By Dr. Saied Darwish (Prof.  Industrial Engineering Department, KSU)</dc:title>
  <dc:creator>Mohammed Ali Elmeligy</dc:creator>
  <cp:lastModifiedBy>Saqib Anwar</cp:lastModifiedBy>
  <cp:revision>215</cp:revision>
  <dcterms:created xsi:type="dcterms:W3CDTF">2014-07-08T07:30:00Z</dcterms:created>
  <dcterms:modified xsi:type="dcterms:W3CDTF">2016-03-08T10:11:39Z</dcterms:modified>
</cp:coreProperties>
</file>