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6">
  <p:sldMasterIdLst>
    <p:sldMasterId id="2147483687" r:id="rId4"/>
  </p:sldMasterIdLst>
  <p:sldIdLst>
    <p:sldId id="292" r:id="rId5"/>
    <p:sldId id="295" r:id="rId6"/>
    <p:sldId id="316" r:id="rId7"/>
    <p:sldId id="293" r:id="rId8"/>
    <p:sldId id="315" r:id="rId9"/>
    <p:sldId id="257" r:id="rId10"/>
    <p:sldId id="259" r:id="rId11"/>
    <p:sldId id="260" r:id="rId12"/>
    <p:sldId id="296" r:id="rId13"/>
    <p:sldId id="261" r:id="rId14"/>
    <p:sldId id="297" r:id="rId15"/>
    <p:sldId id="262" r:id="rId16"/>
    <p:sldId id="263" r:id="rId17"/>
    <p:sldId id="298" r:id="rId18"/>
    <p:sldId id="299" r:id="rId19"/>
    <p:sldId id="300" r:id="rId20"/>
    <p:sldId id="301" r:id="rId21"/>
    <p:sldId id="302" r:id="rId22"/>
    <p:sldId id="303" r:id="rId23"/>
    <p:sldId id="304" r:id="rId24"/>
    <p:sldId id="306" r:id="rId25"/>
    <p:sldId id="305" r:id="rId26"/>
    <p:sldId id="266" r:id="rId27"/>
    <p:sldId id="267" r:id="rId28"/>
    <p:sldId id="309" r:id="rId29"/>
    <p:sldId id="308" r:id="rId30"/>
    <p:sldId id="307" r:id="rId31"/>
    <p:sldId id="268" r:id="rId32"/>
    <p:sldId id="269" r:id="rId33"/>
    <p:sldId id="270" r:id="rId34"/>
    <p:sldId id="271" r:id="rId35"/>
    <p:sldId id="272" r:id="rId36"/>
    <p:sldId id="273" r:id="rId37"/>
    <p:sldId id="274" r:id="rId38"/>
    <p:sldId id="275" r:id="rId39"/>
    <p:sldId id="277" r:id="rId40"/>
    <p:sldId id="278" r:id="rId41"/>
    <p:sldId id="279" r:id="rId42"/>
    <p:sldId id="312" r:id="rId43"/>
    <p:sldId id="280" r:id="rId44"/>
    <p:sldId id="281" r:id="rId45"/>
    <p:sldId id="282" r:id="rId46"/>
    <p:sldId id="283" r:id="rId47"/>
    <p:sldId id="284" r:id="rId48"/>
    <p:sldId id="285" r:id="rId49"/>
    <p:sldId id="286" r:id="rId50"/>
    <p:sldId id="311" r:id="rId51"/>
    <p:sldId id="287" r:id="rId52"/>
    <p:sldId id="288" r:id="rId53"/>
    <p:sldId id="289" r:id="rId54"/>
    <p:sldId id="290" r:id="rId55"/>
    <p:sldId id="291" r:id="rId56"/>
    <p:sldId id="310" r:id="rId57"/>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857" autoAdjust="0"/>
    <p:restoredTop sz="94660"/>
  </p:normalViewPr>
  <p:slideViewPr>
    <p:cSldViewPr>
      <p:cViewPr>
        <p:scale>
          <a:sx n="78" d="100"/>
          <a:sy n="78" d="100"/>
        </p:scale>
        <p:origin x="-1686" y="-2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endParaRPr lang="en-US"/>
          </a:p>
        </p:txBody>
      </p:sp>
      <p:sp>
        <p:nvSpPr>
          <p:cNvPr id="20" name="عنصر نائب للتذييل 19"/>
          <p:cNvSpPr>
            <a:spLocks noGrp="1"/>
          </p:cNvSpPr>
          <p:nvPr>
            <p:ph type="ftr" sz="quarter" idx="11"/>
          </p:nvPr>
        </p:nvSpPr>
        <p:spPr/>
        <p:txBody>
          <a:bodyPr/>
          <a:lstStyle>
            <a:extLst/>
          </a:lstStyle>
          <a:p>
            <a:endParaRPr lang="en-US"/>
          </a:p>
        </p:txBody>
      </p:sp>
      <p:sp>
        <p:nvSpPr>
          <p:cNvPr id="10" name="عنصر نائب لرقم الشريحة 9"/>
          <p:cNvSpPr>
            <a:spLocks noGrp="1"/>
          </p:cNvSpPr>
          <p:nvPr>
            <p:ph type="sldNum" sz="quarter" idx="12"/>
          </p:nvPr>
        </p:nvSpPr>
        <p:spPr/>
        <p:txBody>
          <a:bodyPr/>
          <a:lstStyle>
            <a:extLst/>
          </a:lstStyle>
          <a:p>
            <a:fld id="{B2133581-8EFA-4693-AE49-CE629DF7DAB5}" type="slidenum">
              <a:rPr lang="ar-SA" smtClean="0"/>
              <a:pPr/>
              <a:t>‹#›</a:t>
            </a:fld>
            <a:endParaRPr lang="en-US"/>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153F2423-2520-47F9-9506-E07BC5EE6E2C}" type="slidenum">
              <a:rPr lang="ar-SA"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9CF3D531-40F4-4EFB-A9E0-71CAA673F646}" type="slidenum">
              <a:rPr lang="ar-SA"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2D72A4F6-A5EE-4902-A1D6-B041A087C0D3}" type="slidenum">
              <a:rPr lang="ar-SA"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123B1FE0-79E6-4F1A-87DF-A5ED13067902}" type="slidenum">
              <a:rPr lang="ar-SA" smtClean="0"/>
              <a:pPr/>
              <a:t>‹#›</a:t>
            </a:fld>
            <a:endParaRPr lang="en-US"/>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D5E93247-393D-4271-958D-65425140CC2A}" type="slidenum">
              <a:rPr lang="ar-SA"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endParaRPr lang="en-US"/>
          </a:p>
        </p:txBody>
      </p:sp>
      <p:sp>
        <p:nvSpPr>
          <p:cNvPr id="8" name="عنصر نائب للتذييل 7"/>
          <p:cNvSpPr>
            <a:spLocks noGrp="1"/>
          </p:cNvSpPr>
          <p:nvPr>
            <p:ph type="ftr" sz="quarter" idx="11"/>
          </p:nvPr>
        </p:nvSpPr>
        <p:spPr/>
        <p:txBody>
          <a:bodyPr/>
          <a:lstStyle>
            <a:extLst/>
          </a:lstStyle>
          <a:p>
            <a:endParaRPr lang="en-US"/>
          </a:p>
        </p:txBody>
      </p:sp>
      <p:sp>
        <p:nvSpPr>
          <p:cNvPr id="9" name="عنصر نائب لرقم الشريحة 8"/>
          <p:cNvSpPr>
            <a:spLocks noGrp="1"/>
          </p:cNvSpPr>
          <p:nvPr>
            <p:ph type="sldNum" sz="quarter" idx="12"/>
          </p:nvPr>
        </p:nvSpPr>
        <p:spPr/>
        <p:txBody>
          <a:bodyPr/>
          <a:lstStyle>
            <a:extLst/>
          </a:lstStyle>
          <a:p>
            <a:fld id="{2BBF41AC-4C7F-4FF9-89CB-3E611B11887A}" type="slidenum">
              <a:rPr lang="ar-SA"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endParaRPr lang="en-US"/>
          </a:p>
        </p:txBody>
      </p:sp>
      <p:sp>
        <p:nvSpPr>
          <p:cNvPr id="4" name="عنصر نائب للتذييل 3"/>
          <p:cNvSpPr>
            <a:spLocks noGrp="1"/>
          </p:cNvSpPr>
          <p:nvPr>
            <p:ph type="ftr" sz="quarter" idx="11"/>
          </p:nvPr>
        </p:nvSpPr>
        <p:spPr/>
        <p:txBody>
          <a:bodyPr/>
          <a:lstStyle>
            <a:extLst/>
          </a:lstStyle>
          <a:p>
            <a:endParaRPr lang="en-US"/>
          </a:p>
        </p:txBody>
      </p:sp>
      <p:sp>
        <p:nvSpPr>
          <p:cNvPr id="5" name="عنصر نائب لرقم الشريحة 4"/>
          <p:cNvSpPr>
            <a:spLocks noGrp="1"/>
          </p:cNvSpPr>
          <p:nvPr>
            <p:ph type="sldNum" sz="quarter" idx="12"/>
          </p:nvPr>
        </p:nvSpPr>
        <p:spPr/>
        <p:txBody>
          <a:bodyPr/>
          <a:lstStyle>
            <a:extLst/>
          </a:lstStyle>
          <a:p>
            <a:fld id="{B9651FA6-7F83-4174-BA1E-928A7A7E76DA}" type="slidenum">
              <a:rPr lang="ar-SA"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endParaRPr lang="en-US"/>
          </a:p>
        </p:txBody>
      </p:sp>
      <p:sp>
        <p:nvSpPr>
          <p:cNvPr id="3" name="عنصر نائب للتذييل 2"/>
          <p:cNvSpPr>
            <a:spLocks noGrp="1"/>
          </p:cNvSpPr>
          <p:nvPr>
            <p:ph type="ftr" sz="quarter" idx="11"/>
          </p:nvPr>
        </p:nvSpPr>
        <p:spPr/>
        <p:txBody>
          <a:bodyPr/>
          <a:lstStyle>
            <a:extLst/>
          </a:lstStyle>
          <a:p>
            <a:endParaRPr lang="en-US"/>
          </a:p>
        </p:txBody>
      </p:sp>
      <p:sp>
        <p:nvSpPr>
          <p:cNvPr id="4" name="عنصر نائب لرقم الشريحة 3"/>
          <p:cNvSpPr>
            <a:spLocks noGrp="1"/>
          </p:cNvSpPr>
          <p:nvPr>
            <p:ph type="sldNum" sz="quarter" idx="12"/>
          </p:nvPr>
        </p:nvSpPr>
        <p:spPr/>
        <p:txBody>
          <a:bodyPr/>
          <a:lstStyle>
            <a:extLst/>
          </a:lstStyle>
          <a:p>
            <a:fld id="{625D035F-4285-48E5-9EB0-7B2DD2E78518}" type="slidenum">
              <a:rPr lang="ar-SA" smtClean="0"/>
              <a:pPr/>
              <a:t>‹#›</a:t>
            </a:fld>
            <a:endParaRPr lang="en-US"/>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59E378D9-37AC-4014-BE6A-5D8C085FF477}" type="slidenum">
              <a:rPr lang="ar-SA"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87FB1736-667E-4451-93AC-4CEEDBE0B023}" type="slidenum">
              <a:rPr lang="ar-SA" smtClean="0"/>
              <a:pPr/>
              <a:t>‹#›</a:t>
            </a:fld>
            <a:endParaRPr lang="en-US"/>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D819456-1C56-4BC7-A4AD-14FEA9617040}" type="slidenum">
              <a:rPr lang="ar-SA" smtClean="0"/>
              <a:pPr/>
              <a:t>‹#›</a:t>
            </a:fld>
            <a:endParaRPr lang="en-US"/>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ar.wikipedia.org/wiki/%D8%A8%D9%8A%D8%B1%D9%88" TargetMode="External"/><Relationship Id="rId13" Type="http://schemas.openxmlformats.org/officeDocument/2006/relationships/image" Target="../media/image11.jpeg"/><Relationship Id="rId3" Type="http://schemas.openxmlformats.org/officeDocument/2006/relationships/hyperlink" Target="http://ar.wikipedia.org/wiki/%D8%A7%D9%84%D9%83%D9%8A%D9%85%D9%8A%D8%A7%D8%A6%D9%8A%D8%A9" TargetMode="External"/><Relationship Id="rId7" Type="http://schemas.openxmlformats.org/officeDocument/2006/relationships/hyperlink" Target="http://ar.wikipedia.org/wiki/%D8%A3%D9%88%D9%83%D8%B1%D8%A7%D9%86%D9%8A%D8%A7" TargetMode="External"/><Relationship Id="rId12" Type="http://schemas.openxmlformats.org/officeDocument/2006/relationships/hyperlink" Target="http://ar.wikipedia.org/wiki/%D8%A7%D9%84%D9%87%D9%86%D8%AF" TargetMode="External"/><Relationship Id="rId2" Type="http://schemas.openxmlformats.org/officeDocument/2006/relationships/hyperlink" Target="http://ar.wikipedia.org/wiki/%D8%A7%D9%84%D9%86%D8%B8%D8%A7%D9%85_%D8%A7%D9%84%D8%A8%D9%8A%D8%A6%D9%8A" TargetMode="External"/><Relationship Id="rId1" Type="http://schemas.openxmlformats.org/officeDocument/2006/relationships/slideLayout" Target="../slideLayouts/slideLayout6.xml"/><Relationship Id="rId6" Type="http://schemas.openxmlformats.org/officeDocument/2006/relationships/hyperlink" Target="http://ar.wikipedia.org/wiki/%D8%A3%D8%B0%D8%B1%D8%A8%D9%8A%D8%AC%D8%A7%D9%86" TargetMode="External"/><Relationship Id="rId11" Type="http://schemas.openxmlformats.org/officeDocument/2006/relationships/hyperlink" Target="http://ar.wikipedia.org/wiki/%D8%A7%D9%84%D8%B5%D9%8A%D9%86" TargetMode="External"/><Relationship Id="rId5" Type="http://schemas.openxmlformats.org/officeDocument/2006/relationships/hyperlink" Target="http://ar.wikipedia.org/w/index.php?title=%D9%85%D8%B9%D9%87%D8%AF_%D8%A8%D9%84%D8%A7%D9%83%D8%B3%D9%85%D9%8A%D8%AB&amp;action=edit&amp;redlink=1" TargetMode="External"/><Relationship Id="rId10" Type="http://schemas.openxmlformats.org/officeDocument/2006/relationships/hyperlink" Target="http://ar.wikipedia.org/wiki/%D8%B2%D8%A7%D9%85%D8%A8%D9%8A%D8%A7" TargetMode="External"/><Relationship Id="rId4" Type="http://schemas.openxmlformats.org/officeDocument/2006/relationships/hyperlink" Target="http://ar.wikipedia.org/wiki/%D8%A7%D9%84%D8%B7%D8%A7%D9%82%D8%A9" TargetMode="External"/><Relationship Id="rId9" Type="http://schemas.openxmlformats.org/officeDocument/2006/relationships/hyperlink" Target="http://ar.wikipedia.org/wiki/%D8%B1%D9%88%D8%B3%D9%8A%D8%A7"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sa/url?sa=i&amp;rct=j&amp;q=&amp;esrc=s&amp;frm=1&amp;source=images&amp;cd=&amp;cad=rja&amp;docid=kpbFC903uHgz0M&amp;tbnid=XyBZXNEbjwdZYM:&amp;ved=0CAUQjRw&amp;url=http://www.sciencekids.co.nz/pictures/health/pollutionhealtheffects.html&amp;ei=EeEZUZrmGMyz0QXg24DgCQ&amp;psig=AFQjCNH-z6fnkerMFGiBPgYt8b6RNAWYvQ&amp;ust=1360736904895425"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sa/url?sa=i&amp;rct=j&amp;q=sulfic+acid+rain&amp;source=images&amp;cd=&amp;cad=rja&amp;docid=yzJJi8Xkzs6IkM&amp;tbnid=1wTmh39GPptxXM:&amp;ved=0CAUQjRw&amp;url=http://www.way2science.com/acid-rain/&amp;ei=79cqUZHQEcev0QXl8oCQBw&amp;psig=AFQjCNHtgE4AUfWlXqDKwr52jAoEUrXYOw&amp;ust=1361848676859779" TargetMode="External"/><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8.gif"/></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vB-ZMRhpPLU"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sa/url?sa=i&amp;rct=j&amp;q=lead+pollution&amp;source=images&amp;cd=&amp;cad=rja&amp;docid=5iP07BouJjwv3M&amp;tbnid=peqSHXKkj1XLBM:&amp;ved=0CAUQjRw&amp;url=http://us.fotolia.com/id/29337604&amp;ei=yOsqUavlB8mm0AW12oC4CA&amp;psig=AFQjCNE5_VNM65r3msXEzP6wNaLpwsMcxg&amp;ust=1361853743099830"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sa/url?sa=i&amp;rct=j&amp;q=noise%20pollution%20control&amp;source=images&amp;cd=&amp;cad=rja&amp;docid=y_FG9JVRVapM_M&amp;tbnid=-iGnGxr26OKuLM:&amp;ved=0CAUQjRw&amp;url=http://news.inchembur.com/2009/03/13/chembur-pestom-residents-get-their-first-silent-zone-in-mumbai/&amp;ei=CfMqUfC5Eam80QXI1YGoAg&amp;psig=AFQjCNExnkyOVWNhhlc4leMiVd8A3469Sg&amp;ust=1361855617513734"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ar.wikipedia.org/wiki/%D8%A5%D9%86%D8%B3%D8%A7%D9%86" TargetMode="External"/><Relationship Id="rId2" Type="http://schemas.openxmlformats.org/officeDocument/2006/relationships/hyperlink" Target="http://ar.wikipedia.org/wiki/%D9%86%D8%B4%D8%A7%D8%B7_%D8%A5%D8%B4%D8%B9%D8%A7%D8%B9%D9%8A" TargetMode="Externa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hyperlink" Target="//commons.wikimedia.org/wiki/File:Radiation_warning_symbol.svg"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ar.wikipedia.org/wiki/%D8%B0%D8%B1%D8%A9"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hyperlink" Target="http://ar.wikipedia.org/wiki/%D8%B3%D9%8A%D8%B2%D9%8A%D9%88%D9%85"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sa/url?sa=i&amp;rct=j&amp;q=&amp;esrc=s&amp;frm=1&amp;source=images&amp;cd=&amp;cad=rja&amp;docid=FkSvgWzBKEb8QM&amp;tbnid=Jf5548dyaEDyLM:&amp;ved=0CAUQjRw&amp;url=http://www.fws.gov/invasives/volunteersTrainingModule/invasives/plants.html&amp;ei=S8IQUcORDKer0AWX7oC4Ag&amp;psig=AFQjCNH1Jr1_9neLNlucC8pzrelZR4KiFQ&amp;ust=1360139163029409" TargetMode="Externa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hyperlink" Target="http://www.google.com.sa/url?sa=i&amp;rct=j&amp;q=&amp;esrc=s&amp;frm=1&amp;source=images&amp;cd=&amp;cad=rja&amp;docid=Q_04EipUFlxG5M&amp;tbnid=9yZRiZ2XWZljoM:&amp;ved=0CAUQjRw&amp;url=http://www.seeshareshape.com.au/share/story.aspx?sc=53216&amp;id=1150&amp;ch=3&amp;ei=RcMQUfbiOuS40QW9h4HYBQ&amp;psig=AFQjCNHEp0PtPS5LOV4yuDdXKmimOTeX3Q&amp;ust=136013941117874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sa/url?sa=i&amp;rct=j&amp;q=&amp;esrc=s&amp;frm=1&amp;source=images&amp;cd=&amp;cad=rja&amp;docid=9Fps1xHDLNykkM&amp;tbnid=Aw2SJY5PdQtrbM:&amp;ved=0CAUQjRw&amp;url=http://alaska.fws.gov/fire/role/unit1/background.cfm&amp;ei=w8MQUaiEJueq0QXEkYDgCA&amp;psig=AFQjCNHEp0PtPS5LOV4yuDdXKmimOTeX3Q&amp;ust=1360139411178746"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sa/url?sa=i&amp;rct=j&amp;q=&amp;esrc=s&amp;frm=1&amp;source=images&amp;cd=&amp;cad=rja&amp;docid=luzw-NRjux8IaM&amp;tbnid=_nnpzPcHb1WO5M:&amp;ved=0CAUQjRw&amp;url=http://www.greendiary.com/playing-politics-with-the-environment.html&amp;ei=s8UQUYXmCYid0QW7tYDICQ&amp;psig=AFQjCNGOpkcnd0CHwTy6RQr3Duco58OPJg&amp;ust=1360140069933230"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nvGraphicFramePr>
        <p:xfrm>
          <a:off x="1012113" y="1268760"/>
          <a:ext cx="7808358" cy="3283027"/>
        </p:xfrm>
        <a:graphic>
          <a:graphicData uri="http://schemas.openxmlformats.org/drawingml/2006/table">
            <a:tbl>
              <a:tblPr rtl="1"/>
              <a:tblGrid>
                <a:gridCol w="1812509"/>
                <a:gridCol w="2261842"/>
                <a:gridCol w="943202"/>
                <a:gridCol w="346502"/>
                <a:gridCol w="2444303"/>
              </a:tblGrid>
              <a:tr h="430463">
                <a:tc>
                  <a:txBody>
                    <a:bodyPr/>
                    <a:lstStyle/>
                    <a:p>
                      <a:pPr algn="r" rtl="1">
                        <a:lnSpc>
                          <a:spcPct val="115000"/>
                        </a:lnSpc>
                        <a:spcAft>
                          <a:spcPts val="0"/>
                        </a:spcAft>
                      </a:pPr>
                      <a:r>
                        <a:rPr lang="ar-SA" sz="2000" dirty="0">
                          <a:latin typeface="Calibri"/>
                          <a:ea typeface="Calibri"/>
                          <a:cs typeface="PT Bold Heading"/>
                        </a:rPr>
                        <a:t>رقم و رمز المقرر</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en-US" sz="2000" dirty="0" smtClean="0">
                          <a:latin typeface="Calibri"/>
                          <a:ea typeface="Calibri"/>
                          <a:cs typeface="PT Bold Heading"/>
                        </a:rPr>
                        <a:t> </a:t>
                      </a:r>
                      <a:r>
                        <a:rPr lang="ar-SA" sz="2000" dirty="0" smtClean="0">
                          <a:latin typeface="Calibri"/>
                          <a:ea typeface="Calibri"/>
                          <a:cs typeface="PT Bold Heading"/>
                        </a:rPr>
                        <a:t>570 حين</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rtl="1">
                        <a:lnSpc>
                          <a:spcPct val="115000"/>
                        </a:lnSpc>
                        <a:spcAft>
                          <a:spcPts val="0"/>
                        </a:spcAft>
                      </a:pPr>
                      <a:r>
                        <a:rPr lang="en-US" sz="2000" b="1" dirty="0">
                          <a:latin typeface="Calibri"/>
                          <a:ea typeface="Calibri"/>
                          <a:cs typeface="Arial"/>
                        </a:rPr>
                        <a:t>Zoo </a:t>
                      </a:r>
                      <a:r>
                        <a:rPr lang="en-US" sz="2000" b="1" dirty="0" smtClean="0">
                          <a:latin typeface="Calibri"/>
                          <a:ea typeface="Calibri"/>
                          <a:cs typeface="Arial"/>
                        </a:rPr>
                        <a:t>570</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649657">
                <a:tc>
                  <a:txBody>
                    <a:bodyPr/>
                    <a:lstStyle/>
                    <a:p>
                      <a:pPr algn="r" rtl="1">
                        <a:lnSpc>
                          <a:spcPct val="115000"/>
                        </a:lnSpc>
                        <a:spcAft>
                          <a:spcPts val="0"/>
                        </a:spcAft>
                      </a:pPr>
                      <a:r>
                        <a:rPr lang="ar-SA" sz="2000">
                          <a:latin typeface="Calibri"/>
                          <a:ea typeface="Calibri"/>
                          <a:cs typeface="PT Bold Heading"/>
                        </a:rPr>
                        <a:t>اسم المقرر</a:t>
                      </a:r>
                      <a:endParaRPr lang="en-US" sz="200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000" dirty="0" smtClean="0">
                          <a:latin typeface="Calibri"/>
                          <a:ea typeface="Calibri"/>
                          <a:cs typeface="PT Bold Heading"/>
                        </a:rPr>
                        <a:t>البيئة </a:t>
                      </a:r>
                      <a:r>
                        <a:rPr lang="ar-SA" sz="2000" dirty="0" smtClean="0">
                          <a:latin typeface="Calibri"/>
                          <a:ea typeface="Calibri"/>
                          <a:cs typeface="PT Bold Heading"/>
                        </a:rPr>
                        <a:t>و </a:t>
                      </a:r>
                      <a:r>
                        <a:rPr lang="ar-SA" sz="2000" dirty="0" smtClean="0">
                          <a:latin typeface="Calibri"/>
                          <a:ea typeface="Calibri"/>
                          <a:cs typeface="PT Bold Heading"/>
                        </a:rPr>
                        <a:t>التلوث</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800" b="1" kern="1200" dirty="0" smtClean="0">
                          <a:solidFill>
                            <a:schemeClr val="tx1"/>
                          </a:solidFill>
                          <a:latin typeface="+mn-lt"/>
                          <a:ea typeface="+mn-ea"/>
                          <a:cs typeface="+mn-cs"/>
                        </a:rPr>
                        <a:t>Ecology </a:t>
                      </a:r>
                      <a:r>
                        <a:rPr kumimoji="0" lang="en-US" sz="1800" b="1" kern="1200" dirty="0" smtClean="0">
                          <a:solidFill>
                            <a:schemeClr val="tx1"/>
                          </a:solidFill>
                          <a:latin typeface="+mn-lt"/>
                          <a:ea typeface="+mn-ea"/>
                          <a:cs typeface="+mn-cs"/>
                        </a:rPr>
                        <a:t>and</a:t>
                      </a:r>
                      <a:r>
                        <a:rPr kumimoji="0" lang="en-US" sz="1800" b="1" kern="1200" baseline="0" dirty="0" smtClean="0">
                          <a:solidFill>
                            <a:schemeClr val="tx1"/>
                          </a:solidFill>
                          <a:latin typeface="+mn-lt"/>
                          <a:ea typeface="+mn-ea"/>
                          <a:cs typeface="+mn-cs"/>
                        </a:rPr>
                        <a:t> </a:t>
                      </a:r>
                      <a:r>
                        <a:rPr kumimoji="0" lang="en-US" sz="1800" b="1" kern="1200" dirty="0" smtClean="0">
                          <a:solidFill>
                            <a:schemeClr val="tx1"/>
                          </a:solidFill>
                          <a:latin typeface="+mn-lt"/>
                          <a:ea typeface="+mn-ea"/>
                          <a:cs typeface="+mn-cs"/>
                        </a:rPr>
                        <a:t>Pollution                    </a:t>
                      </a:r>
                      <a:endParaRPr lang="en-US" sz="1800" dirty="0" smtClean="0">
                        <a:latin typeface="Calibri"/>
                        <a:ea typeface="Calibri"/>
                        <a:cs typeface="Arial"/>
                      </a:endParaRPr>
                    </a:p>
                    <a:p>
                      <a:pPr algn="l" rtl="1">
                        <a:lnSpc>
                          <a:spcPct val="115000"/>
                        </a:lnSpc>
                        <a:spcAft>
                          <a:spcPts val="0"/>
                        </a:spcAft>
                      </a:pPr>
                      <a:endParaRPr lang="en-US" sz="18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430463">
                <a:tc>
                  <a:txBody>
                    <a:bodyPr/>
                    <a:lstStyle/>
                    <a:p>
                      <a:pPr algn="r" rtl="1">
                        <a:lnSpc>
                          <a:spcPct val="115000"/>
                        </a:lnSpc>
                        <a:spcAft>
                          <a:spcPts val="0"/>
                        </a:spcAft>
                      </a:pPr>
                      <a:r>
                        <a:rPr lang="ar-SA" sz="2000" dirty="0" smtClean="0">
                          <a:latin typeface="Calibri"/>
                          <a:ea typeface="Calibri"/>
                          <a:cs typeface="PT Bold Heading"/>
                        </a:rPr>
                        <a:t>الدرجة</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000" dirty="0" smtClean="0">
                          <a:latin typeface="Calibri"/>
                          <a:ea typeface="Calibri"/>
                          <a:cs typeface="AL-Mohanad Bold"/>
                        </a:rPr>
                        <a:t>الماجستير</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rtl="1">
                        <a:lnSpc>
                          <a:spcPct val="115000"/>
                        </a:lnSpc>
                        <a:spcAft>
                          <a:spcPts val="0"/>
                        </a:spcAft>
                      </a:pPr>
                      <a:r>
                        <a:rPr lang="ar-SA" sz="2000" dirty="0" smtClean="0">
                          <a:latin typeface="Calibri"/>
                          <a:ea typeface="Calibri"/>
                          <a:cs typeface="AL-Mohanad Bold"/>
                        </a:rPr>
                        <a:t>الكلية/ القسم</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a:txBody>
                    <a:bodyPr/>
                    <a:lstStyle/>
                    <a:p>
                      <a:pPr algn="r" rtl="1">
                        <a:lnSpc>
                          <a:spcPct val="115000"/>
                        </a:lnSpc>
                        <a:spcAft>
                          <a:spcPts val="0"/>
                        </a:spcAft>
                      </a:pPr>
                      <a:r>
                        <a:rPr lang="ar-SA" sz="2000" dirty="0" smtClean="0">
                          <a:latin typeface="Calibri"/>
                          <a:ea typeface="Calibri"/>
                          <a:cs typeface="AL-Mohanad Bold"/>
                        </a:rPr>
                        <a:t>التربية/ المناهج و طرق التدريس</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942">
                <a:tc>
                  <a:txBody>
                    <a:bodyPr/>
                    <a:lstStyle/>
                    <a:p>
                      <a:pPr algn="r" rtl="1">
                        <a:lnSpc>
                          <a:spcPct val="115000"/>
                        </a:lnSpc>
                        <a:spcAft>
                          <a:spcPts val="0"/>
                        </a:spcAft>
                      </a:pPr>
                      <a:r>
                        <a:rPr lang="ar-SA" sz="2000" dirty="0">
                          <a:latin typeface="Calibri"/>
                          <a:ea typeface="Calibri"/>
                          <a:cs typeface="PT Bold Heading"/>
                        </a:rPr>
                        <a:t>عدد وحدات المقرر</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rtl="1">
                        <a:lnSpc>
                          <a:spcPct val="115000"/>
                        </a:lnSpc>
                        <a:spcAft>
                          <a:spcPts val="0"/>
                        </a:spcAft>
                      </a:pPr>
                      <a:r>
                        <a:rPr lang="ar-SA" sz="2000" dirty="0" smtClean="0">
                          <a:latin typeface="Calibri"/>
                          <a:ea typeface="Calibri"/>
                          <a:cs typeface="Arial"/>
                        </a:rPr>
                        <a:t>2(2+0</a:t>
                      </a:r>
                      <a:r>
                        <a:rPr lang="ar-SA" sz="2000" dirty="0" err="1" smtClean="0">
                          <a:latin typeface="Calibri"/>
                          <a:ea typeface="Calibri"/>
                          <a:cs typeface="Arial"/>
                        </a:rPr>
                        <a:t>)</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1">
                        <a:lnSpc>
                          <a:spcPct val="115000"/>
                        </a:lnSpc>
                        <a:spcAft>
                          <a:spcPts val="0"/>
                        </a:spcAft>
                      </a:pP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1">
                        <a:lnSpc>
                          <a:spcPct val="115000"/>
                        </a:lnSpc>
                        <a:spcAft>
                          <a:spcPts val="0"/>
                        </a:spcAft>
                      </a:pP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r>
              <a:tr h="860925">
                <a:tc>
                  <a:txBody>
                    <a:bodyPr/>
                    <a:lstStyle/>
                    <a:p>
                      <a:pPr algn="r" rtl="1">
                        <a:lnSpc>
                          <a:spcPct val="115000"/>
                        </a:lnSpc>
                        <a:spcAft>
                          <a:spcPts val="0"/>
                        </a:spcAft>
                      </a:pPr>
                      <a:r>
                        <a:rPr lang="ar-SA" sz="2000">
                          <a:latin typeface="Calibri"/>
                          <a:ea typeface="Calibri"/>
                          <a:cs typeface="PT Bold Heading"/>
                        </a:rPr>
                        <a:t>أستاذ المقرر</a:t>
                      </a:r>
                      <a:endParaRPr lang="en-US" sz="200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rtl="1">
                        <a:lnSpc>
                          <a:spcPct val="115000"/>
                        </a:lnSpc>
                        <a:spcAft>
                          <a:spcPts val="0"/>
                        </a:spcAft>
                      </a:pPr>
                      <a:r>
                        <a:rPr lang="ar-SA" sz="2000">
                          <a:latin typeface="Calibri"/>
                          <a:ea typeface="Calibri"/>
                          <a:cs typeface="AL-Mohanad Bold"/>
                        </a:rPr>
                        <a:t>أ.د منصور إبراهيم المنصور</a:t>
                      </a:r>
                      <a:endParaRPr lang="en-US" sz="200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gridSpan="2">
                  <a:txBody>
                    <a:bodyPr/>
                    <a:lstStyle/>
                    <a:p>
                      <a:pPr algn="r" rtl="1">
                        <a:lnSpc>
                          <a:spcPct val="115000"/>
                        </a:lnSpc>
                        <a:spcAft>
                          <a:spcPts val="0"/>
                        </a:spcAft>
                      </a:pPr>
                      <a:r>
                        <a:rPr lang="ar-SA" sz="2000" dirty="0" err="1">
                          <a:latin typeface="Calibri"/>
                          <a:ea typeface="Calibri"/>
                          <a:cs typeface="AL-Mohanad Bold"/>
                        </a:rPr>
                        <a:t>التواصل:</a:t>
                      </a:r>
                      <a:r>
                        <a:rPr lang="ar-SA" sz="2000" dirty="0">
                          <a:latin typeface="Calibri"/>
                          <a:ea typeface="Calibri"/>
                          <a:cs typeface="AL-Mohanad Bold"/>
                        </a:rPr>
                        <a:t> </a:t>
                      </a:r>
                      <a:r>
                        <a:rPr lang="en-US" sz="2000" dirty="0" smtClean="0">
                          <a:latin typeface="Calibri"/>
                          <a:ea typeface="Calibri"/>
                          <a:cs typeface="AL-Mohanad Bold"/>
                        </a:rPr>
                        <a:t>mans234@hotmail.com</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644008" y="2884295"/>
            <a:ext cx="4499992" cy="1846659"/>
          </a:xfrm>
          <a:prstGeom prst="rect">
            <a:avLst/>
          </a:prstGeom>
          <a:noFill/>
          <a:ln w="9525">
            <a:noFill/>
            <a:miter lim="800000"/>
            <a:headEnd/>
            <a:tailEnd/>
          </a:ln>
          <a:effectLst/>
        </p:spPr>
        <p:txBody>
          <a:bodyPr wrap="square" anchor="ctr">
            <a:spAutoFit/>
          </a:bodyPr>
          <a:lstStyle/>
          <a:p>
            <a:pPr marL="342900" indent="-342900">
              <a:tabLst>
                <a:tab pos="1209675" algn="l"/>
              </a:tabLst>
            </a:pPr>
            <a:r>
              <a:rPr lang="ar-SA" b="1" u="sng" dirty="0" smtClean="0">
                <a:cs typeface="PT Bold Heading" pitchFamily="2" charset="-78"/>
              </a:rPr>
              <a:t>1- الغلاف الحيوي </a:t>
            </a:r>
            <a:r>
              <a:rPr lang="en-GB" b="1" u="sng" dirty="0">
                <a:cs typeface="PT Bold Heading" pitchFamily="2" charset="-78"/>
              </a:rPr>
              <a:t>Biosphere </a:t>
            </a:r>
            <a:endParaRPr lang="ar-SA" b="1" u="sng" dirty="0" smtClean="0">
              <a:cs typeface="PT Bold Heading" pitchFamily="2" charset="-78"/>
            </a:endParaRPr>
          </a:p>
          <a:p>
            <a:pPr marL="342900" indent="-342900">
              <a:tabLst>
                <a:tab pos="1209675" algn="l"/>
              </a:tabLst>
            </a:pPr>
            <a:endParaRPr lang="en-US" b="1" u="sng" dirty="0">
              <a:cs typeface="PT Bold Heading" pitchFamily="2" charset="-78"/>
            </a:endParaRPr>
          </a:p>
          <a:p>
            <a:pPr marL="342900" indent="-342900">
              <a:tabLst>
                <a:tab pos="1209675" algn="l"/>
              </a:tabLst>
            </a:pPr>
            <a:r>
              <a:rPr lang="en-US" b="1" dirty="0">
                <a:cs typeface="AL-Mohanad Bold" pitchFamily="2" charset="-78"/>
              </a:rPr>
              <a:t>  </a:t>
            </a:r>
            <a:r>
              <a:rPr lang="ar-SA" sz="2000" b="1" dirty="0" smtClean="0">
                <a:cs typeface="AL-Mohanad Bold" pitchFamily="2" charset="-78"/>
              </a:rPr>
              <a:t>وهو </a:t>
            </a:r>
            <a:r>
              <a:rPr lang="ar-SA" sz="2000" b="1" dirty="0">
                <a:cs typeface="AL-Mohanad Bold" pitchFamily="2" charset="-78"/>
              </a:rPr>
              <a:t>المحيط الحيوي أو الحيز الذي تكون فيه الحياة أو يمكن أن تكون فيه </a:t>
            </a:r>
            <a:r>
              <a:rPr lang="ar-SA" sz="2000" b="1" dirty="0" smtClean="0">
                <a:cs typeface="AL-Mohanad Bold" pitchFamily="2" charset="-78"/>
              </a:rPr>
              <a:t>الحياة ويشمل </a:t>
            </a:r>
            <a:r>
              <a:rPr lang="ar-SA" sz="2000" b="1" dirty="0">
                <a:cs typeface="AL-Mohanad Bold" pitchFamily="2" charset="-78"/>
              </a:rPr>
              <a:t>الغلاف الهوائي و المائي و </a:t>
            </a:r>
            <a:r>
              <a:rPr lang="ar-SA" sz="2000" b="1" dirty="0" smtClean="0">
                <a:cs typeface="AL-Mohanad Bold" pitchFamily="2" charset="-78"/>
              </a:rPr>
              <a:t>الأرضي</a:t>
            </a:r>
          </a:p>
          <a:p>
            <a:pPr marL="342900" indent="-342900">
              <a:tabLst>
                <a:tab pos="1209675" algn="l"/>
              </a:tabLst>
            </a:pPr>
            <a:endParaRPr lang="ar-SA" b="1" dirty="0">
              <a:cs typeface="AL-Mohanad Bold" pitchFamily="2" charset="-78"/>
            </a:endParaRPr>
          </a:p>
        </p:txBody>
      </p:sp>
      <p:pic>
        <p:nvPicPr>
          <p:cNvPr id="31750" name="Picture 6"/>
          <p:cNvPicPr>
            <a:picLocks noChangeAspect="1" noChangeArrowheads="1"/>
          </p:cNvPicPr>
          <p:nvPr/>
        </p:nvPicPr>
        <p:blipFill>
          <a:blip r:embed="rId2" cstate="print"/>
          <a:srcRect/>
          <a:stretch>
            <a:fillRect/>
          </a:stretch>
        </p:blipFill>
        <p:spPr bwMode="auto">
          <a:xfrm>
            <a:off x="179512" y="2060848"/>
            <a:ext cx="4427984" cy="32543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211960" y="332656"/>
            <a:ext cx="4572000" cy="5909310"/>
          </a:xfrm>
          <a:prstGeom prst="rect">
            <a:avLst/>
          </a:prstGeom>
        </p:spPr>
        <p:txBody>
          <a:bodyPr>
            <a:spAutoFit/>
          </a:bodyPr>
          <a:lstStyle/>
          <a:p>
            <a:pPr marL="342900" indent="-342900">
              <a:tabLst>
                <a:tab pos="1209675" algn="l"/>
              </a:tabLst>
            </a:pPr>
            <a:r>
              <a:rPr lang="ar-SA" b="1" u="sng" dirty="0" smtClean="0">
                <a:cs typeface="PT Bold Heading" pitchFamily="2" charset="-78"/>
              </a:rPr>
              <a:t>2- الغلاف الجوي </a:t>
            </a:r>
            <a:r>
              <a:rPr lang="en-GB" b="1" u="sng" dirty="0" smtClean="0">
                <a:cs typeface="PT Bold Heading" pitchFamily="2" charset="-78"/>
              </a:rPr>
              <a:t>Atmosphere</a:t>
            </a:r>
            <a:endParaRPr lang="en-US" b="1" u="sng" dirty="0" smtClean="0">
              <a:cs typeface="PT Bold Heading" pitchFamily="2" charset="-78"/>
            </a:endParaRPr>
          </a:p>
          <a:p>
            <a:pPr marL="342900" indent="-342900">
              <a:tabLst>
                <a:tab pos="1209675" algn="l"/>
              </a:tabLst>
            </a:pPr>
            <a:r>
              <a:rPr lang="ar-SA" b="1" dirty="0" smtClean="0">
                <a:cs typeface="AL-Mohanad Bold" pitchFamily="2" charset="-78"/>
              </a:rPr>
              <a:t>عبارة عن مجموع الطبقات التي تحط بالكرة الأرضية و الذي يحيط الواحد </a:t>
            </a:r>
            <a:r>
              <a:rPr lang="ar-SA" b="1" dirty="0" err="1" smtClean="0">
                <a:cs typeface="AL-Mohanad Bold" pitchFamily="2" charset="-78"/>
              </a:rPr>
              <a:t>بالأخر.</a:t>
            </a:r>
            <a:r>
              <a:rPr lang="ar-SA" b="1" dirty="0" smtClean="0">
                <a:cs typeface="AL-Mohanad Bold" pitchFamily="2" charset="-78"/>
              </a:rPr>
              <a:t> </a:t>
            </a:r>
          </a:p>
          <a:p>
            <a:pPr marL="342900" indent="-342900">
              <a:tabLst>
                <a:tab pos="1209675" algn="l"/>
              </a:tabLst>
            </a:pPr>
            <a:r>
              <a:rPr lang="ar-SA" b="1" dirty="0" smtClean="0">
                <a:cs typeface="AL-Mohanad Bold" pitchFamily="2" charset="-78"/>
              </a:rPr>
              <a:t>وظائف الغلاف </a:t>
            </a:r>
            <a:r>
              <a:rPr lang="ar-SA" b="1" dirty="0" err="1" smtClean="0">
                <a:cs typeface="AL-Mohanad Bold" pitchFamily="2" charset="-78"/>
              </a:rPr>
              <a:t>الجوي :</a:t>
            </a:r>
            <a:endParaRPr lang="ar-SA" b="1" dirty="0" smtClean="0">
              <a:cs typeface="AL-Mohanad Bold" pitchFamily="2" charset="-78"/>
            </a:endParaRPr>
          </a:p>
          <a:p>
            <a:pPr marL="342900" indent="-342900">
              <a:tabLst>
                <a:tab pos="1209675" algn="l"/>
              </a:tabLst>
            </a:pPr>
            <a:r>
              <a:rPr lang="ar-SA" b="1" dirty="0" smtClean="0">
                <a:cs typeface="AL-Mohanad Bold" pitchFamily="2" charset="-78"/>
              </a:rPr>
              <a:t>أ-المحافظة على ثبات درجة الحرارة</a:t>
            </a:r>
          </a:p>
          <a:p>
            <a:pPr marL="342900" indent="-342900">
              <a:tabLst>
                <a:tab pos="1209675" algn="l"/>
              </a:tabLst>
            </a:pPr>
            <a:r>
              <a:rPr lang="ar-SA" b="1" dirty="0" smtClean="0">
                <a:cs typeface="AL-Mohanad Bold" pitchFamily="2" charset="-78"/>
              </a:rPr>
              <a:t>ب_حماية الكائنات الحية من الإشعاعات الشمسية و خاصة فوق البنفسجية.</a:t>
            </a:r>
          </a:p>
          <a:p>
            <a:pPr marL="342900" indent="-342900">
              <a:tabLst>
                <a:tab pos="1209675" algn="l"/>
              </a:tabLst>
            </a:pPr>
            <a:r>
              <a:rPr lang="ar-SA" b="1" dirty="0" smtClean="0">
                <a:cs typeface="AL-Mohanad Bold" pitchFamily="2" charset="-78"/>
              </a:rPr>
              <a:t>ج_ وسط لانتقال الموجات الصوتية</a:t>
            </a:r>
            <a:endParaRPr lang="en-US" b="1" dirty="0" smtClean="0">
              <a:cs typeface="AL-Mohanad Bold" pitchFamily="2" charset="-78"/>
            </a:endParaRPr>
          </a:p>
          <a:p>
            <a:pPr marL="342900" indent="-342900">
              <a:tabLst>
                <a:tab pos="1209675" algn="l"/>
              </a:tabLst>
            </a:pPr>
            <a:endParaRPr lang="ar-SA" b="1" dirty="0" smtClean="0">
              <a:cs typeface="AL-Mohanad Bold" pitchFamily="2" charset="-78"/>
            </a:endParaRPr>
          </a:p>
          <a:p>
            <a:pPr marL="342900" indent="-342900">
              <a:tabLst>
                <a:tab pos="1209675" algn="l"/>
              </a:tabLst>
            </a:pPr>
            <a:r>
              <a:rPr lang="ar-SA" b="1" dirty="0" smtClean="0">
                <a:cs typeface="AL-Mohanad Bold" pitchFamily="2" charset="-78"/>
              </a:rPr>
              <a:t>       ويتكون </a:t>
            </a:r>
            <a:r>
              <a:rPr lang="ar-SA" b="1" dirty="0" err="1" smtClean="0">
                <a:cs typeface="AL-Mohanad Bold" pitchFamily="2" charset="-78"/>
              </a:rPr>
              <a:t>من :</a:t>
            </a:r>
            <a:endParaRPr lang="ar-SA" b="1" dirty="0" smtClean="0">
              <a:cs typeface="AL-Mohanad Bold" pitchFamily="2" charset="-78"/>
            </a:endParaRPr>
          </a:p>
          <a:p>
            <a:pPr marL="342900" indent="-342900">
              <a:tabLst>
                <a:tab pos="1209675" algn="l"/>
              </a:tabLst>
            </a:pPr>
            <a:r>
              <a:rPr lang="ar-SA" b="1" dirty="0" smtClean="0">
                <a:cs typeface="AL-Mohanad Bold" pitchFamily="2" charset="-78"/>
              </a:rPr>
              <a:t>أ_  </a:t>
            </a:r>
            <a:r>
              <a:rPr lang="ar-SA" b="1" dirty="0" err="1" smtClean="0">
                <a:cs typeface="AL-Mohanad Bold" pitchFamily="2" charset="-78"/>
              </a:rPr>
              <a:t>الترابوسفير</a:t>
            </a:r>
            <a:r>
              <a:rPr lang="ar-SA" b="1" dirty="0" smtClean="0">
                <a:cs typeface="AL-Mohanad Bold" pitchFamily="2" charset="-78"/>
              </a:rPr>
              <a:t> </a:t>
            </a:r>
            <a:r>
              <a:rPr lang="en-GB" b="1" dirty="0" smtClean="0">
                <a:cs typeface="AL-Mohanad Bold" pitchFamily="2" charset="-78"/>
              </a:rPr>
              <a:t>Troposphere</a:t>
            </a:r>
            <a:endParaRPr lang="ar-SA" b="1" dirty="0" smtClean="0">
              <a:cs typeface="AL-Mohanad Bold" pitchFamily="2" charset="-78"/>
            </a:endParaRPr>
          </a:p>
          <a:p>
            <a:pPr marL="342900" indent="-342900">
              <a:tabLst>
                <a:tab pos="1209675" algn="l"/>
              </a:tabLst>
            </a:pPr>
            <a:r>
              <a:rPr lang="ar-SA" b="1" dirty="0" smtClean="0">
                <a:cs typeface="AL-Mohanad Bold" pitchFamily="2" charset="-78"/>
              </a:rPr>
              <a:t>عبارة عن طبقة فوق الأرض مباشرة و تصل إلى 15 كيلومتر</a:t>
            </a:r>
          </a:p>
          <a:p>
            <a:pPr marL="800100" lvl="1" indent="-342900">
              <a:tabLst>
                <a:tab pos="1209675" algn="l"/>
              </a:tabLst>
            </a:pPr>
            <a:r>
              <a:rPr lang="ar-SA" b="1" dirty="0" smtClean="0">
                <a:cs typeface="AL-Mohanad Bold" pitchFamily="2" charset="-78"/>
              </a:rPr>
              <a:t>انخفاض درجة الحرارة  50-60 درجة تحت الصفر</a:t>
            </a:r>
          </a:p>
          <a:p>
            <a:pPr marL="800100" lvl="1" indent="-342900">
              <a:tabLst>
                <a:tab pos="1209675" algn="l"/>
              </a:tabLst>
            </a:pPr>
            <a:r>
              <a:rPr lang="ar-SA" b="1" dirty="0" smtClean="0">
                <a:cs typeface="AL-Mohanad Bold" pitchFamily="2" charset="-78"/>
              </a:rPr>
              <a:t>تحتوي على 75-80% من كتلة الهواء</a:t>
            </a:r>
          </a:p>
          <a:p>
            <a:pPr marL="800100" lvl="1" indent="-342900">
              <a:tabLst>
                <a:tab pos="1209675" algn="l"/>
              </a:tabLst>
            </a:pPr>
            <a:r>
              <a:rPr lang="ar-SA" b="1" dirty="0" smtClean="0">
                <a:cs typeface="AL-Mohanad Bold" pitchFamily="2" charset="-78"/>
              </a:rPr>
              <a:t>تحتوي على بخار الماء</a:t>
            </a:r>
          </a:p>
          <a:p>
            <a:pPr marL="342900" indent="-342900">
              <a:tabLst>
                <a:tab pos="1209675" algn="l"/>
              </a:tabLst>
            </a:pPr>
            <a:r>
              <a:rPr lang="ar-SA" b="1" dirty="0" smtClean="0">
                <a:cs typeface="AL-Mohanad Bold" pitchFamily="2" charset="-78"/>
              </a:rPr>
              <a:t>ب_ </a:t>
            </a:r>
            <a:r>
              <a:rPr lang="ar-SA" b="1" dirty="0" err="1" smtClean="0">
                <a:cs typeface="AL-Mohanad Bold" pitchFamily="2" charset="-78"/>
              </a:rPr>
              <a:t>الستراتوسفير</a:t>
            </a:r>
            <a:r>
              <a:rPr lang="ar-SA" b="1" dirty="0" smtClean="0">
                <a:cs typeface="AL-Mohanad Bold" pitchFamily="2" charset="-78"/>
              </a:rPr>
              <a:t> </a:t>
            </a:r>
            <a:r>
              <a:rPr lang="en-GB" b="1" dirty="0" smtClean="0">
                <a:cs typeface="AL-Mohanad Bold" pitchFamily="2" charset="-78"/>
              </a:rPr>
              <a:t>Stratosphere</a:t>
            </a:r>
            <a:endParaRPr lang="ar-SA" b="1" dirty="0" smtClean="0">
              <a:cs typeface="AL-Mohanad Bold" pitchFamily="2" charset="-78"/>
            </a:endParaRPr>
          </a:p>
          <a:p>
            <a:pPr marL="800100" lvl="1" indent="-342900">
              <a:tabLst>
                <a:tab pos="1209675" algn="l"/>
              </a:tabLst>
            </a:pPr>
            <a:r>
              <a:rPr lang="ar-SA" b="1" dirty="0" smtClean="0">
                <a:cs typeface="AL-Mohanad Bold" pitchFamily="2" charset="-78"/>
              </a:rPr>
              <a:t>تلي السابق  و تصل إلى 50 كيلومتر</a:t>
            </a:r>
          </a:p>
          <a:p>
            <a:pPr marL="800100" lvl="1" indent="-342900">
              <a:tabLst>
                <a:tab pos="1209675" algn="l"/>
              </a:tabLst>
            </a:pPr>
            <a:r>
              <a:rPr lang="ar-SA" b="1" dirty="0" smtClean="0">
                <a:cs typeface="AL-Mohanad Bold" pitchFamily="2" charset="-78"/>
              </a:rPr>
              <a:t>تتراوح درجة الحرارة </a:t>
            </a:r>
            <a:r>
              <a:rPr lang="ar-SA" b="1" dirty="0" err="1" smtClean="0">
                <a:cs typeface="AL-Mohanad Bold" pitchFamily="2" charset="-78"/>
              </a:rPr>
              <a:t>من </a:t>
            </a:r>
            <a:r>
              <a:rPr lang="ar-SA" b="1" dirty="0" smtClean="0">
                <a:cs typeface="AL-Mohanad Bold" pitchFamily="2" charset="-78"/>
              </a:rPr>
              <a:t>-60 إلى 30◦م </a:t>
            </a:r>
          </a:p>
          <a:p>
            <a:pPr marL="800100" lvl="1" indent="-342900">
              <a:tabLst>
                <a:tab pos="1209675" algn="l"/>
              </a:tabLst>
            </a:pPr>
            <a:r>
              <a:rPr lang="ar-SA" b="1" dirty="0" smtClean="0">
                <a:cs typeface="AL-Mohanad Bold" pitchFamily="2" charset="-78"/>
              </a:rPr>
              <a:t>لا تحتوي على بخار الماء</a:t>
            </a:r>
          </a:p>
          <a:p>
            <a:pPr marL="800100" lvl="1" indent="-342900">
              <a:tabLst>
                <a:tab pos="1209675" algn="l"/>
              </a:tabLst>
            </a:pPr>
            <a:r>
              <a:rPr lang="ar-SA" b="1" dirty="0" smtClean="0">
                <a:cs typeface="AL-Mohanad Bold" pitchFamily="2" charset="-78"/>
              </a:rPr>
              <a:t>تحتوي على غاز الأوزون </a:t>
            </a:r>
            <a:r>
              <a:rPr lang="en-GB" b="1" dirty="0" smtClean="0">
                <a:cs typeface="AL-Mohanad Bold" pitchFamily="2" charset="-78"/>
              </a:rPr>
              <a:t>O3</a:t>
            </a:r>
            <a:r>
              <a:rPr lang="ar-SA" b="1" dirty="0" smtClean="0">
                <a:cs typeface="AL-Mohanad Bold" pitchFamily="2" charset="-78"/>
              </a:rPr>
              <a:t> </a:t>
            </a:r>
            <a:r>
              <a:rPr lang="ar-SA" b="1" dirty="0" err="1" smtClean="0">
                <a:cs typeface="AL-Mohanad Bold" pitchFamily="2" charset="-78"/>
              </a:rPr>
              <a:t>(</a:t>
            </a:r>
            <a:r>
              <a:rPr lang="ar-SA" b="1" dirty="0" smtClean="0">
                <a:cs typeface="AL-Mohanad Bold" pitchFamily="2" charset="-78"/>
              </a:rPr>
              <a:t> </a:t>
            </a:r>
            <a:r>
              <a:rPr lang="en-GB" b="1" dirty="0" smtClean="0">
                <a:cs typeface="AL-Mohanad Bold" pitchFamily="2" charset="-78"/>
              </a:rPr>
              <a:t>O2 + O</a:t>
            </a:r>
            <a:r>
              <a:rPr lang="ar-SA" b="1" dirty="0" err="1" smtClean="0">
                <a:cs typeface="AL-Mohanad Bold" pitchFamily="2" charset="-78"/>
              </a:rPr>
              <a:t>)</a:t>
            </a:r>
            <a:endParaRPr lang="ar-SA" b="1" dirty="0" smtClean="0">
              <a:cs typeface="AL-Mohanad Bold" pitchFamily="2" charset="-78"/>
            </a:endParaRPr>
          </a:p>
          <a:p>
            <a:pPr marL="342900" indent="-342900">
              <a:tabLst>
                <a:tab pos="1209675" algn="l"/>
              </a:tabLst>
            </a:pPr>
            <a:r>
              <a:rPr lang="ar-SA" b="1" dirty="0" err="1" smtClean="0">
                <a:cs typeface="AL-Mohanad Bold" pitchFamily="2" charset="-78"/>
              </a:rPr>
              <a:t>ماهي</a:t>
            </a:r>
            <a:r>
              <a:rPr lang="ar-SA" b="1" dirty="0" smtClean="0">
                <a:cs typeface="AL-Mohanad Bold" pitchFamily="2" charset="-78"/>
              </a:rPr>
              <a:t> أهمية هذا الغاز للكائنات </a:t>
            </a:r>
            <a:r>
              <a:rPr lang="ar-SA" b="1" dirty="0" err="1" smtClean="0">
                <a:cs typeface="AL-Mohanad Bold" pitchFamily="2" charset="-78"/>
              </a:rPr>
              <a:t>الحية؟؟</a:t>
            </a:r>
            <a:endParaRPr lang="en-US" b="1" dirty="0">
              <a:cs typeface="AL-Mohanad Bold" pitchFamily="2" charset="-78"/>
            </a:endParaRPr>
          </a:p>
        </p:txBody>
      </p:sp>
      <p:pic>
        <p:nvPicPr>
          <p:cNvPr id="53250" name="Picture 2"/>
          <p:cNvPicPr>
            <a:picLocks noChangeAspect="1" noChangeArrowheads="1"/>
          </p:cNvPicPr>
          <p:nvPr/>
        </p:nvPicPr>
        <p:blipFill>
          <a:blip r:embed="rId2" cstate="print"/>
          <a:srcRect/>
          <a:stretch>
            <a:fillRect/>
          </a:stretch>
        </p:blipFill>
        <p:spPr bwMode="auto">
          <a:xfrm>
            <a:off x="0" y="1124744"/>
            <a:ext cx="4441825" cy="446449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5220072" y="1625798"/>
            <a:ext cx="3744416" cy="3724096"/>
          </a:xfrm>
          <a:prstGeom prst="rect">
            <a:avLst/>
          </a:prstGeom>
          <a:noFill/>
          <a:ln w="9525">
            <a:noFill/>
            <a:miter lim="800000"/>
            <a:headEnd/>
            <a:tailEnd/>
          </a:ln>
          <a:effectLst/>
        </p:spPr>
        <p:txBody>
          <a:bodyPr wrap="square" anchor="ctr">
            <a:spAutoFit/>
          </a:bodyPr>
          <a:lstStyle/>
          <a:p>
            <a:pPr marL="342900" indent="-342900">
              <a:tabLst>
                <a:tab pos="1209675" algn="l"/>
              </a:tabLst>
            </a:pPr>
            <a:r>
              <a:rPr lang="ar-SA" sz="2400" b="1" dirty="0" smtClean="0">
                <a:cs typeface="PT Bold Heading" pitchFamily="2" charset="-78"/>
              </a:rPr>
              <a:t>3- </a:t>
            </a:r>
            <a:r>
              <a:rPr lang="ar-SA" sz="2400" b="1" dirty="0" err="1" smtClean="0">
                <a:cs typeface="PT Bold Heading" pitchFamily="2" charset="-78"/>
              </a:rPr>
              <a:t>الميزوسفير</a:t>
            </a:r>
            <a:r>
              <a:rPr lang="ar-SA" sz="2400" b="1" dirty="0" smtClean="0">
                <a:cs typeface="PT Bold Heading" pitchFamily="2" charset="-78"/>
              </a:rPr>
              <a:t> </a:t>
            </a:r>
            <a:r>
              <a:rPr lang="en-GB" sz="2400" b="1" dirty="0">
                <a:cs typeface="PT Bold Heading" pitchFamily="2" charset="-78"/>
              </a:rPr>
              <a:t>Mesosphere</a:t>
            </a:r>
            <a:endParaRPr lang="ar-SA" sz="2400" b="1" dirty="0">
              <a:cs typeface="PT Bold Heading" pitchFamily="2" charset="-78"/>
            </a:endParaRPr>
          </a:p>
          <a:p>
            <a:pPr marL="800100" lvl="1" indent="-342900">
              <a:tabLst>
                <a:tab pos="1209675" algn="l"/>
              </a:tabLst>
            </a:pPr>
            <a:r>
              <a:rPr lang="ar-SA" sz="2000" b="1" dirty="0">
                <a:cs typeface="AL-Mohanad Bold" pitchFamily="2" charset="-78"/>
              </a:rPr>
              <a:t>الارتفاع من </a:t>
            </a:r>
            <a:r>
              <a:rPr lang="ar-SA" sz="2000" b="1" dirty="0" err="1">
                <a:cs typeface="AL-Mohanad Bold" pitchFamily="2" charset="-78"/>
              </a:rPr>
              <a:t>50 </a:t>
            </a:r>
            <a:r>
              <a:rPr lang="ar-SA" sz="2000" b="1" dirty="0">
                <a:cs typeface="AL-Mohanad Bold" pitchFamily="2" charset="-78"/>
              </a:rPr>
              <a:t>– 80 كيلومتر</a:t>
            </a:r>
          </a:p>
          <a:p>
            <a:pPr marL="800100" lvl="1" indent="-342900">
              <a:tabLst>
                <a:tab pos="1209675" algn="l"/>
              </a:tabLst>
            </a:pPr>
            <a:r>
              <a:rPr lang="ar-SA" sz="2000" b="1" dirty="0">
                <a:cs typeface="AL-Mohanad Bold" pitchFamily="2" charset="-78"/>
              </a:rPr>
              <a:t>درجة الحرارة تصل </a:t>
            </a:r>
            <a:r>
              <a:rPr lang="ar-SA" sz="2000" b="1" dirty="0" err="1">
                <a:cs typeface="AL-Mohanad Bold" pitchFamily="2" charset="-78"/>
              </a:rPr>
              <a:t>إلى </a:t>
            </a:r>
            <a:r>
              <a:rPr lang="ar-SA" sz="2000" b="1" dirty="0">
                <a:cs typeface="AL-Mohanad Bold" pitchFamily="2" charset="-78"/>
              </a:rPr>
              <a:t>- 95◦م</a:t>
            </a:r>
          </a:p>
          <a:p>
            <a:pPr marL="800100" lvl="1" indent="-342900">
              <a:tabLst>
                <a:tab pos="1209675" algn="l"/>
              </a:tabLst>
            </a:pPr>
            <a:r>
              <a:rPr lang="ar-SA" sz="2000" b="1" dirty="0">
                <a:cs typeface="AL-Mohanad Bold" pitchFamily="2" charset="-78"/>
              </a:rPr>
              <a:t>يحدث فيها احتراق الشهب و النيازك</a:t>
            </a:r>
          </a:p>
          <a:p>
            <a:pPr marL="342900" indent="-342900">
              <a:tabLst>
                <a:tab pos="1209675" algn="l"/>
              </a:tabLst>
            </a:pPr>
            <a:r>
              <a:rPr lang="ar-SA" sz="2400" b="1" dirty="0" smtClean="0">
                <a:cs typeface="PT Bold Heading" pitchFamily="2" charset="-78"/>
              </a:rPr>
              <a:t>4- </a:t>
            </a:r>
            <a:r>
              <a:rPr lang="ar-SA" sz="2400" b="1" dirty="0" err="1" smtClean="0">
                <a:cs typeface="PT Bold Heading" pitchFamily="2" charset="-78"/>
              </a:rPr>
              <a:t>الثرموسفير</a:t>
            </a:r>
            <a:r>
              <a:rPr lang="ar-SA" sz="2400" b="1" dirty="0" smtClean="0">
                <a:cs typeface="PT Bold Heading" pitchFamily="2" charset="-78"/>
              </a:rPr>
              <a:t> </a:t>
            </a:r>
            <a:r>
              <a:rPr lang="en-GB" sz="2000" b="1" dirty="0">
                <a:cs typeface="PT Bold Heading" pitchFamily="2" charset="-78"/>
              </a:rPr>
              <a:t>Thermosphere</a:t>
            </a:r>
            <a:endParaRPr lang="ar-SA" sz="2000" b="1" dirty="0">
              <a:cs typeface="PT Bold Heading" pitchFamily="2" charset="-78"/>
            </a:endParaRPr>
          </a:p>
          <a:p>
            <a:pPr marL="800100" lvl="1" indent="-342900">
              <a:tabLst>
                <a:tab pos="1209675" algn="l"/>
              </a:tabLst>
            </a:pPr>
            <a:r>
              <a:rPr lang="ar-SA" sz="2000" b="1" dirty="0">
                <a:cs typeface="AL-Mohanad Bold" pitchFamily="2" charset="-78"/>
              </a:rPr>
              <a:t>يصل الارتفاع إلى 400 كيلومتر</a:t>
            </a:r>
          </a:p>
          <a:p>
            <a:pPr marL="800100" lvl="1" indent="-342900">
              <a:tabLst>
                <a:tab pos="1209675" algn="l"/>
              </a:tabLst>
            </a:pPr>
            <a:r>
              <a:rPr lang="ar-SA" sz="2000" b="1" dirty="0">
                <a:cs typeface="AL-Mohanad Bold" pitchFamily="2" charset="-78"/>
              </a:rPr>
              <a:t>درجة الحرارة تصل إلى </a:t>
            </a:r>
            <a:r>
              <a:rPr lang="ar-SA" sz="2000" b="1" dirty="0" err="1">
                <a:cs typeface="AL-Mohanad Bold" pitchFamily="2" charset="-78"/>
              </a:rPr>
              <a:t>2000 </a:t>
            </a:r>
            <a:r>
              <a:rPr lang="ar-SA" sz="2000" b="1" dirty="0">
                <a:cs typeface="AL-Mohanad Bold" pitchFamily="2" charset="-78"/>
              </a:rPr>
              <a:t>◦م</a:t>
            </a:r>
          </a:p>
          <a:p>
            <a:pPr marL="800100" lvl="1" indent="-342900">
              <a:tabLst>
                <a:tab pos="1209675" algn="l"/>
              </a:tabLst>
            </a:pPr>
            <a:r>
              <a:rPr lang="ar-SA" sz="2000" b="1" dirty="0">
                <a:cs typeface="AL-Mohanad Bold" pitchFamily="2" charset="-78"/>
              </a:rPr>
              <a:t>كثافة الهواء قليلة</a:t>
            </a:r>
          </a:p>
          <a:p>
            <a:pPr marL="342900" indent="-342900">
              <a:tabLst>
                <a:tab pos="1209675" algn="l"/>
              </a:tabLst>
            </a:pPr>
            <a:r>
              <a:rPr lang="ar-SA" sz="2400" b="1" dirty="0" smtClean="0">
                <a:cs typeface="PT Bold Heading" pitchFamily="2" charset="-78"/>
              </a:rPr>
              <a:t>5- </a:t>
            </a:r>
            <a:r>
              <a:rPr lang="ar-SA" sz="2400" b="1" dirty="0" err="1" smtClean="0">
                <a:cs typeface="PT Bold Heading" pitchFamily="2" charset="-78"/>
              </a:rPr>
              <a:t>الإكسوسفير</a:t>
            </a:r>
            <a:r>
              <a:rPr lang="ar-SA" sz="2400" b="1" dirty="0" smtClean="0">
                <a:cs typeface="PT Bold Heading" pitchFamily="2" charset="-78"/>
              </a:rPr>
              <a:t> </a:t>
            </a:r>
            <a:r>
              <a:rPr lang="en-GB" sz="2400" b="1" dirty="0">
                <a:cs typeface="PT Bold Heading" pitchFamily="2" charset="-78"/>
              </a:rPr>
              <a:t>Exosphere</a:t>
            </a:r>
            <a:endParaRPr lang="ar-SA" sz="2400" b="1" dirty="0">
              <a:cs typeface="PT Bold Heading" pitchFamily="2" charset="-78"/>
            </a:endParaRPr>
          </a:p>
          <a:p>
            <a:pPr marL="800100" lvl="1" indent="-342900">
              <a:tabLst>
                <a:tab pos="1209675" algn="l"/>
              </a:tabLst>
            </a:pPr>
            <a:r>
              <a:rPr lang="ar-SA" sz="2000" b="1" dirty="0">
                <a:cs typeface="AL-Mohanad Bold" pitchFamily="2" charset="-78"/>
              </a:rPr>
              <a:t>أعلى من </a:t>
            </a:r>
            <a:r>
              <a:rPr lang="ar-SA" sz="2000" b="1" dirty="0" err="1">
                <a:cs typeface="AL-Mohanad Bold" pitchFamily="2" charset="-78"/>
              </a:rPr>
              <a:t>400كيلومتر</a:t>
            </a:r>
            <a:endParaRPr lang="ar-SA" sz="2000" b="1" dirty="0">
              <a:cs typeface="AL-Mohanad Bold" pitchFamily="2" charset="-78"/>
            </a:endParaRPr>
          </a:p>
          <a:p>
            <a:pPr marL="800100" lvl="1" indent="-342900">
              <a:tabLst>
                <a:tab pos="1209675" algn="l"/>
              </a:tabLst>
            </a:pPr>
            <a:r>
              <a:rPr lang="ar-SA" sz="2000" b="1" dirty="0">
                <a:cs typeface="AL-Mohanad Bold" pitchFamily="2" charset="-78"/>
              </a:rPr>
              <a:t>الغاز الرئيسي فيها هو الهيدروجين</a:t>
            </a:r>
            <a:endParaRPr lang="en-US" sz="2000" b="1" dirty="0">
              <a:cs typeface="AL-Mohanad Bold" pitchFamily="2" charset="-78"/>
            </a:endParaRPr>
          </a:p>
        </p:txBody>
      </p:sp>
      <p:sp>
        <p:nvSpPr>
          <p:cNvPr id="45059" name="Rectangle 3"/>
          <p:cNvSpPr>
            <a:spLocks noGrp="1" noChangeArrowheads="1"/>
          </p:cNvSpPr>
          <p:nvPr>
            <p:ph type="title"/>
          </p:nvPr>
        </p:nvSpPr>
        <p:spPr>
          <a:xfrm>
            <a:off x="1403350" y="260350"/>
            <a:ext cx="6286500" cy="1081088"/>
          </a:xfrm>
        </p:spPr>
        <p:txBody>
          <a:bodyPr/>
          <a:lstStyle/>
          <a:p>
            <a:r>
              <a:rPr lang="ar-SA" b="1">
                <a:effectLst/>
              </a:rPr>
              <a:t>تلوث الهواء</a:t>
            </a:r>
            <a:endParaRPr lang="en-US" b="1">
              <a:effectLst/>
            </a:endParaRPr>
          </a:p>
        </p:txBody>
      </p:sp>
      <p:pic>
        <p:nvPicPr>
          <p:cNvPr id="30723" name="Picture 3"/>
          <p:cNvPicPr>
            <a:picLocks noChangeAspect="1" noChangeArrowheads="1"/>
          </p:cNvPicPr>
          <p:nvPr/>
        </p:nvPicPr>
        <p:blipFill>
          <a:blip r:embed="rId2" cstate="print"/>
          <a:srcRect/>
          <a:stretch>
            <a:fillRect/>
          </a:stretch>
        </p:blipFill>
        <p:spPr bwMode="auto">
          <a:xfrm>
            <a:off x="0" y="1052736"/>
            <a:ext cx="5101059" cy="51736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5543600" y="2348880"/>
            <a:ext cx="3600400" cy="2554545"/>
          </a:xfrm>
          <a:prstGeom prst="rect">
            <a:avLst/>
          </a:prstGeom>
          <a:noFill/>
          <a:ln w="9525">
            <a:noFill/>
            <a:miter lim="800000"/>
            <a:headEnd/>
            <a:tailEnd/>
          </a:ln>
          <a:effectLst/>
        </p:spPr>
        <p:txBody>
          <a:bodyPr wrap="square" anchor="ctr">
            <a:spAutoFit/>
          </a:bodyPr>
          <a:lstStyle/>
          <a:p>
            <a:pPr marL="800100" lvl="1" indent="-342900">
              <a:tabLst>
                <a:tab pos="1209675" algn="l"/>
              </a:tabLst>
            </a:pPr>
            <a:r>
              <a:rPr lang="ar-SA" sz="2000" b="1" dirty="0" err="1" smtClean="0">
                <a:cs typeface="PT Bold Heading" pitchFamily="2" charset="-78"/>
              </a:rPr>
              <a:t>1-النيتروجين </a:t>
            </a:r>
            <a:r>
              <a:rPr lang="ar-SA" sz="2000" b="1" dirty="0" smtClean="0">
                <a:cs typeface="PT Bold Heading" pitchFamily="2" charset="-78"/>
              </a:rPr>
              <a:t>: </a:t>
            </a:r>
            <a:r>
              <a:rPr lang="ar-SA" sz="2000" b="1" dirty="0" smtClean="0">
                <a:cs typeface="AL-Mohanad Bold" pitchFamily="2" charset="-78"/>
              </a:rPr>
              <a:t>ويمثل </a:t>
            </a:r>
            <a:r>
              <a:rPr lang="ar-SA" sz="2000" b="1" dirty="0" err="1">
                <a:cs typeface="AL-Mohanad Bold" pitchFamily="2" charset="-78"/>
              </a:rPr>
              <a:t>78</a:t>
            </a:r>
            <a:r>
              <a:rPr lang="ar-SA" sz="2000" b="1" dirty="0" err="1" smtClean="0">
                <a:cs typeface="AL-Mohanad Bold" pitchFamily="2" charset="-78"/>
              </a:rPr>
              <a:t>%</a:t>
            </a:r>
            <a:endParaRPr lang="ar-SA" sz="2000" b="1" dirty="0" smtClean="0">
              <a:cs typeface="AL-Mohanad Bold" pitchFamily="2" charset="-78"/>
            </a:endParaRPr>
          </a:p>
          <a:p>
            <a:pPr marL="800100" lvl="1" indent="-342900">
              <a:tabLst>
                <a:tab pos="1209675" algn="l"/>
              </a:tabLst>
            </a:pPr>
            <a:endParaRPr lang="ar-SA" sz="2000" b="1" dirty="0">
              <a:cs typeface="PT Bold Heading" pitchFamily="2" charset="-78"/>
            </a:endParaRPr>
          </a:p>
          <a:p>
            <a:pPr marL="800100" lvl="1" indent="-342900">
              <a:tabLst>
                <a:tab pos="1209675" algn="l"/>
              </a:tabLst>
            </a:pPr>
            <a:r>
              <a:rPr lang="ar-SA" sz="2000" b="1" dirty="0" smtClean="0">
                <a:cs typeface="PT Bold Heading" pitchFamily="2" charset="-78"/>
              </a:rPr>
              <a:t>2- </a:t>
            </a:r>
            <a:r>
              <a:rPr lang="ar-SA" sz="2000" b="1" dirty="0" err="1" smtClean="0">
                <a:cs typeface="PT Bold Heading" pitchFamily="2" charset="-78"/>
              </a:rPr>
              <a:t>الاكسجين </a:t>
            </a:r>
            <a:r>
              <a:rPr lang="ar-SA" sz="2000" b="1" dirty="0" smtClean="0">
                <a:cs typeface="PT Bold Heading" pitchFamily="2" charset="-78"/>
              </a:rPr>
              <a:t>: </a:t>
            </a:r>
            <a:r>
              <a:rPr lang="ar-SA" sz="2000" b="1" dirty="0" smtClean="0">
                <a:cs typeface="AL-Mohanad Bold" pitchFamily="2" charset="-78"/>
              </a:rPr>
              <a:t>و </a:t>
            </a:r>
            <a:r>
              <a:rPr lang="ar-SA" sz="2000" b="1" dirty="0">
                <a:cs typeface="AL-Mohanad Bold" pitchFamily="2" charset="-78"/>
              </a:rPr>
              <a:t>يمثل </a:t>
            </a:r>
            <a:r>
              <a:rPr lang="ar-SA" sz="2000" b="1" dirty="0" err="1">
                <a:cs typeface="AL-Mohanad Bold" pitchFamily="2" charset="-78"/>
              </a:rPr>
              <a:t>21</a:t>
            </a:r>
            <a:r>
              <a:rPr lang="ar-SA" sz="2000" b="1" dirty="0" err="1" smtClean="0">
                <a:cs typeface="AL-Mohanad Bold" pitchFamily="2" charset="-78"/>
              </a:rPr>
              <a:t>%</a:t>
            </a:r>
            <a:endParaRPr lang="ar-SA" sz="2000" b="1" dirty="0" smtClean="0">
              <a:cs typeface="AL-Mohanad Bold" pitchFamily="2" charset="-78"/>
            </a:endParaRPr>
          </a:p>
          <a:p>
            <a:pPr marL="800100" lvl="1" indent="-342900">
              <a:tabLst>
                <a:tab pos="1209675" algn="l"/>
              </a:tabLst>
            </a:pPr>
            <a:endParaRPr lang="ar-SA" sz="2000" b="1" dirty="0">
              <a:cs typeface="PT Bold Heading" pitchFamily="2" charset="-78"/>
            </a:endParaRPr>
          </a:p>
          <a:p>
            <a:pPr marL="800100" lvl="1" indent="-342900">
              <a:tabLst>
                <a:tab pos="1209675" algn="l"/>
              </a:tabLst>
            </a:pPr>
            <a:r>
              <a:rPr lang="ar-SA" sz="2000" b="1" dirty="0" smtClean="0">
                <a:cs typeface="PT Bold Heading" pitchFamily="2" charset="-78"/>
              </a:rPr>
              <a:t>3- مجموعة مختلفة من الغازات </a:t>
            </a:r>
          </a:p>
          <a:p>
            <a:pPr marL="800100" lvl="1" indent="-342900">
              <a:tabLst>
                <a:tab pos="1209675" algn="l"/>
              </a:tabLst>
            </a:pPr>
            <a:r>
              <a:rPr lang="ar-SA" sz="2000" dirty="0" smtClean="0">
                <a:cs typeface="AL-Mohanad Bold" pitchFamily="2" charset="-78"/>
              </a:rPr>
              <a:t>و </a:t>
            </a:r>
            <a:r>
              <a:rPr lang="ar-SA" sz="2000" dirty="0">
                <a:cs typeface="AL-Mohanad Bold" pitchFamily="2" charset="-78"/>
              </a:rPr>
              <a:t>التي منها الأرغون و </a:t>
            </a:r>
            <a:r>
              <a:rPr lang="ar-SA" sz="2000" dirty="0" smtClean="0">
                <a:cs typeface="AL-Mohanad Bold" pitchFamily="2" charset="-78"/>
              </a:rPr>
              <a:t>ثاني أكسيد </a:t>
            </a:r>
            <a:r>
              <a:rPr lang="ar-SA" sz="2000" dirty="0">
                <a:cs typeface="AL-Mohanad Bold" pitchFamily="2" charset="-78"/>
              </a:rPr>
              <a:t>الكربون و بخار الماء وتمثل أقل من </a:t>
            </a:r>
            <a:r>
              <a:rPr lang="ar-SA" sz="2000" dirty="0" err="1">
                <a:cs typeface="AL-Mohanad Bold" pitchFamily="2" charset="-78"/>
              </a:rPr>
              <a:t>1</a:t>
            </a:r>
            <a:r>
              <a:rPr lang="ar-SA" sz="2000" dirty="0" err="1" smtClean="0">
                <a:cs typeface="AL-Mohanad Bold" pitchFamily="2" charset="-78"/>
              </a:rPr>
              <a:t>%</a:t>
            </a:r>
            <a:endParaRPr lang="ar-SA" sz="2000" dirty="0">
              <a:cs typeface="AL-Mohanad Bold" pitchFamily="2" charset="-78"/>
            </a:endParaRPr>
          </a:p>
        </p:txBody>
      </p:sp>
      <p:sp>
        <p:nvSpPr>
          <p:cNvPr id="46083" name="Rectangle 3"/>
          <p:cNvSpPr>
            <a:spLocks noGrp="1" noChangeArrowheads="1"/>
          </p:cNvSpPr>
          <p:nvPr>
            <p:ph type="title"/>
          </p:nvPr>
        </p:nvSpPr>
        <p:spPr>
          <a:xfrm>
            <a:off x="5292080" y="980728"/>
            <a:ext cx="3672408" cy="1081088"/>
          </a:xfrm>
        </p:spPr>
        <p:txBody>
          <a:bodyPr>
            <a:normAutofit/>
          </a:bodyPr>
          <a:lstStyle/>
          <a:p>
            <a:pPr algn="ctr"/>
            <a:r>
              <a:rPr lang="ar-SA" sz="3200" b="1" dirty="0">
                <a:solidFill>
                  <a:schemeClr val="tx1"/>
                </a:solidFill>
                <a:effectLst/>
                <a:cs typeface="PT Bold Heading" pitchFamily="2" charset="-78"/>
              </a:rPr>
              <a:t>تركيب الهواء</a:t>
            </a:r>
            <a:endParaRPr lang="en-US" sz="3200" b="1" dirty="0">
              <a:solidFill>
                <a:schemeClr val="tx1"/>
              </a:solidFill>
              <a:effectLst/>
              <a:cs typeface="PT Bold Heading" pitchFamily="2" charset="-78"/>
            </a:endParaRPr>
          </a:p>
        </p:txBody>
      </p:sp>
      <p:pic>
        <p:nvPicPr>
          <p:cNvPr id="29699" name="Picture 3"/>
          <p:cNvPicPr>
            <a:picLocks noChangeAspect="1" noChangeArrowheads="1"/>
          </p:cNvPicPr>
          <p:nvPr/>
        </p:nvPicPr>
        <p:blipFill>
          <a:blip r:embed="rId2" cstate="print"/>
          <a:srcRect/>
          <a:stretch>
            <a:fillRect/>
          </a:stretch>
        </p:blipFill>
        <p:spPr bwMode="auto">
          <a:xfrm>
            <a:off x="1043608" y="1124744"/>
            <a:ext cx="4464496" cy="504056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44008" y="548680"/>
            <a:ext cx="3568440" cy="1143000"/>
          </a:xfrm>
        </p:spPr>
        <p:txBody>
          <a:bodyPr>
            <a:normAutofit fontScale="90000"/>
          </a:bodyPr>
          <a:lstStyle/>
          <a:p>
            <a:r>
              <a:rPr lang="ar-SA" dirty="0" smtClean="0">
                <a:solidFill>
                  <a:schemeClr val="tx1"/>
                </a:solidFill>
                <a:effectLst/>
                <a:cs typeface="PT Bold Heading" pitchFamily="2" charset="-78"/>
              </a:rPr>
              <a:t>التلوث </a:t>
            </a:r>
            <a:r>
              <a:rPr lang="en-US" dirty="0" smtClean="0">
                <a:solidFill>
                  <a:schemeClr val="tx1"/>
                </a:solidFill>
                <a:effectLst/>
                <a:cs typeface="PT Bold Heading" pitchFamily="2" charset="-78"/>
              </a:rPr>
              <a:t>Pollution</a:t>
            </a:r>
            <a:br>
              <a:rPr lang="en-US" dirty="0" smtClean="0">
                <a:solidFill>
                  <a:schemeClr val="tx1"/>
                </a:solidFill>
                <a:effectLst/>
                <a:cs typeface="PT Bold Heading" pitchFamily="2" charset="-78"/>
              </a:rPr>
            </a:br>
            <a:endParaRPr lang="ar-SA" dirty="0">
              <a:solidFill>
                <a:schemeClr val="tx1"/>
              </a:solidFill>
              <a:effectLst/>
              <a:cs typeface="PT Bold Heading" pitchFamily="2" charset="-78"/>
            </a:endParaRPr>
          </a:p>
        </p:txBody>
      </p:sp>
      <p:sp>
        <p:nvSpPr>
          <p:cNvPr id="3" name="مستطيل 2"/>
          <p:cNvSpPr/>
          <p:nvPr/>
        </p:nvSpPr>
        <p:spPr>
          <a:xfrm>
            <a:off x="4283968" y="1772816"/>
            <a:ext cx="4572000" cy="3785652"/>
          </a:xfrm>
          <a:prstGeom prst="rect">
            <a:avLst/>
          </a:prstGeom>
        </p:spPr>
        <p:txBody>
          <a:bodyPr wrap="square">
            <a:spAutoFit/>
          </a:bodyPr>
          <a:lstStyle/>
          <a:p>
            <a:pPr algn="just"/>
            <a:r>
              <a:rPr lang="ar-SA" sz="2000" b="1" dirty="0" smtClean="0">
                <a:cs typeface="PT Bold Heading" pitchFamily="2" charset="-78"/>
              </a:rPr>
              <a:t>التلوث</a:t>
            </a:r>
            <a:r>
              <a:rPr lang="ar-SA" sz="2000" dirty="0" smtClean="0">
                <a:cs typeface="AL-Mohanad Bold" pitchFamily="2" charset="-78"/>
              </a:rPr>
              <a:t> هو إدخال الملوثات في البيئة التي تسبب عدم الاستقرار والاضطراب، أو الضرر </a:t>
            </a:r>
            <a:r>
              <a:rPr lang="ar-SA" sz="2000" dirty="0" smtClean="0">
                <a:cs typeface="AL-Mohanad Bold" pitchFamily="2" charset="-78"/>
                <a:hlinkClick r:id="rId2" action="ppaction://hlinkfile" tooltip="النظام البيئي"/>
              </a:rPr>
              <a:t>للنظام البيئي</a:t>
            </a:r>
            <a:r>
              <a:rPr lang="ar-SA" sz="2000" dirty="0" smtClean="0">
                <a:cs typeface="AL-Mohanad Bold" pitchFamily="2" charset="-78"/>
              </a:rPr>
              <a:t> أي الأنظمة الفيزيائية للكائنات </a:t>
            </a:r>
            <a:r>
              <a:rPr lang="ar-SA" sz="2000" dirty="0" err="1" smtClean="0">
                <a:cs typeface="AL-Mohanad Bold" pitchFamily="2" charset="-78"/>
              </a:rPr>
              <a:t>الحية.</a:t>
            </a:r>
            <a:r>
              <a:rPr lang="ar-SA" sz="2000" baseline="30000" dirty="0" smtClean="0">
                <a:cs typeface="AL-Mohanad Bold" pitchFamily="2" charset="-78"/>
                <a:hlinkClick r:id="" action="ppaction://hlinkfile"/>
              </a:rPr>
              <a:t>[1]</a:t>
            </a:r>
            <a:r>
              <a:rPr lang="ar-SA" sz="2000" dirty="0" smtClean="0">
                <a:cs typeface="AL-Mohanad Bold" pitchFamily="2" charset="-78"/>
              </a:rPr>
              <a:t> والتلوث يمكن أن يتخذ شكل المواد </a:t>
            </a:r>
            <a:r>
              <a:rPr lang="ar-SA" sz="2000" dirty="0" smtClean="0">
                <a:cs typeface="AL-Mohanad Bold" pitchFamily="2" charset="-78"/>
                <a:hlinkClick r:id="rId3" action="ppaction://hlinkfile" tooltip="الكيميائية"/>
              </a:rPr>
              <a:t>الكيميائية</a:t>
            </a:r>
            <a:r>
              <a:rPr lang="ar-SA" sz="2000" dirty="0" smtClean="0">
                <a:cs typeface="AL-Mohanad Bold" pitchFamily="2" charset="-78"/>
              </a:rPr>
              <a:t>، أو </a:t>
            </a:r>
            <a:r>
              <a:rPr lang="ar-SA" sz="2000" dirty="0" smtClean="0">
                <a:cs typeface="AL-Mohanad Bold" pitchFamily="2" charset="-78"/>
                <a:hlinkClick r:id="rId4" action="ppaction://hlinkfile" tooltip="الطاقة"/>
              </a:rPr>
              <a:t>الطاقة</a:t>
            </a:r>
            <a:r>
              <a:rPr lang="ar-SA" sz="2000" dirty="0" smtClean="0">
                <a:cs typeface="AL-Mohanad Bold" pitchFamily="2" charset="-78"/>
              </a:rPr>
              <a:t>، مثل الضوضاء والحرارة أو الطاقة </a:t>
            </a:r>
            <a:r>
              <a:rPr lang="ar-SA" sz="2000" dirty="0" err="1" smtClean="0">
                <a:cs typeface="AL-Mohanad Bold" pitchFamily="2" charset="-78"/>
              </a:rPr>
              <a:t>الضوئية.</a:t>
            </a:r>
            <a:r>
              <a:rPr lang="ar-SA" sz="2000" dirty="0" smtClean="0">
                <a:cs typeface="AL-Mohanad Bold" pitchFamily="2" charset="-78"/>
              </a:rPr>
              <a:t> قد تكون الملوثات وعناصر التلوث مواد أو مصادر طاقة خارجية، أو قد تحدث بشكل </a:t>
            </a:r>
            <a:r>
              <a:rPr lang="ar-SA" sz="2000" dirty="0" err="1" smtClean="0">
                <a:cs typeface="AL-Mohanad Bold" pitchFamily="2" charset="-78"/>
              </a:rPr>
              <a:t>طبيعي.</a:t>
            </a:r>
            <a:r>
              <a:rPr lang="ar-SA" sz="2000" dirty="0" smtClean="0">
                <a:cs typeface="AL-Mohanad Bold" pitchFamily="2" charset="-78"/>
              </a:rPr>
              <a:t> وعندما تحدث بصورة طبيعية، أنها تعتبر ملوثات عندما تتجاوز </a:t>
            </a:r>
            <a:r>
              <a:rPr lang="ar-SA" sz="2000" dirty="0" err="1" smtClean="0">
                <a:cs typeface="AL-Mohanad Bold" pitchFamily="2" charset="-78"/>
              </a:rPr>
              <a:t>المستويات .</a:t>
            </a:r>
            <a:endParaRPr lang="ar-SA" sz="2000" dirty="0" smtClean="0">
              <a:cs typeface="AL-Mohanad Bold" pitchFamily="2" charset="-78"/>
            </a:endParaRPr>
          </a:p>
          <a:p>
            <a:pPr algn="just"/>
            <a:r>
              <a:rPr lang="ar-SA" sz="2000" dirty="0" smtClean="0">
                <a:cs typeface="AL-Mohanad Bold" pitchFamily="2" charset="-78"/>
              </a:rPr>
              <a:t>أصدر </a:t>
            </a:r>
            <a:r>
              <a:rPr lang="ar-SA" sz="2000" dirty="0" smtClean="0">
                <a:cs typeface="AL-Mohanad Bold" pitchFamily="2" charset="-78"/>
                <a:hlinkClick r:id="rId5" action="ppaction://hlinkfile" tooltip="معهد بلاكسميث (الصفحة غير موجودة)"/>
              </a:rPr>
              <a:t>معهد </a:t>
            </a:r>
            <a:r>
              <a:rPr lang="ar-SA" sz="2000" dirty="0" err="1" smtClean="0">
                <a:cs typeface="AL-Mohanad Bold" pitchFamily="2" charset="-78"/>
                <a:hlinkClick r:id="rId5" action="ppaction://hlinkfile" tooltip="معهد بلاكسميث (الصفحة غير موجودة)"/>
              </a:rPr>
              <a:t>بلاكسميث</a:t>
            </a:r>
            <a:r>
              <a:rPr lang="ar-SA" sz="2000" dirty="0" smtClean="0">
                <a:cs typeface="AL-Mohanad Bold" pitchFamily="2" charset="-78"/>
              </a:rPr>
              <a:t> قائمة بأكثر الأماكن تلوثاً في </a:t>
            </a:r>
            <a:r>
              <a:rPr lang="ar-SA" sz="2000" dirty="0" err="1" smtClean="0">
                <a:cs typeface="AL-Mohanad Bold" pitchFamily="2" charset="-78"/>
              </a:rPr>
              <a:t>العالم.</a:t>
            </a:r>
            <a:r>
              <a:rPr lang="ar-SA" sz="2000" dirty="0" smtClean="0">
                <a:cs typeface="AL-Mohanad Bold" pitchFamily="2" charset="-78"/>
              </a:rPr>
              <a:t> وفي أعداده عام 2007، احتلت المراتب العشر الأولى على القائمة أماكن في </a:t>
            </a:r>
            <a:r>
              <a:rPr lang="ar-SA" sz="2000" dirty="0" smtClean="0">
                <a:cs typeface="AL-Mohanad Bold" pitchFamily="2" charset="-78"/>
                <a:hlinkClick r:id="rId6" action="ppaction://hlinkfile" tooltip="أذربيجان"/>
              </a:rPr>
              <a:t>أذربيجان</a:t>
            </a:r>
            <a:r>
              <a:rPr lang="ar-SA" sz="2000" dirty="0" smtClean="0">
                <a:cs typeface="AL-Mohanad Bold" pitchFamily="2" charset="-78"/>
              </a:rPr>
              <a:t> </a:t>
            </a:r>
            <a:r>
              <a:rPr lang="ar-SA" sz="2000" dirty="0" smtClean="0">
                <a:cs typeface="AL-Mohanad Bold" pitchFamily="2" charset="-78"/>
                <a:hlinkClick r:id="rId7" action="ppaction://hlinkfile" tooltip="أوكرانيا"/>
              </a:rPr>
              <a:t>وأوكرانيا</a:t>
            </a:r>
            <a:r>
              <a:rPr lang="ar-SA" sz="2000" dirty="0" smtClean="0">
                <a:cs typeface="AL-Mohanad Bold" pitchFamily="2" charset="-78"/>
              </a:rPr>
              <a:t> </a:t>
            </a:r>
            <a:r>
              <a:rPr lang="ar-SA" sz="2000" dirty="0" smtClean="0">
                <a:cs typeface="AL-Mohanad Bold" pitchFamily="2" charset="-78"/>
                <a:hlinkClick r:id="rId8" action="ppaction://hlinkfile" tooltip="بيرو"/>
              </a:rPr>
              <a:t>وبيرو</a:t>
            </a:r>
            <a:r>
              <a:rPr lang="ar-SA" sz="2000" dirty="0" smtClean="0">
                <a:cs typeface="AL-Mohanad Bold" pitchFamily="2" charset="-78"/>
              </a:rPr>
              <a:t> </a:t>
            </a:r>
            <a:r>
              <a:rPr lang="ar-SA" sz="2000" dirty="0" smtClean="0">
                <a:cs typeface="AL-Mohanad Bold" pitchFamily="2" charset="-78"/>
                <a:hlinkClick r:id="rId9" action="ppaction://hlinkfile" tooltip="روسيا"/>
              </a:rPr>
              <a:t>وروسيا</a:t>
            </a:r>
            <a:r>
              <a:rPr lang="ar-SA" sz="2000" dirty="0" smtClean="0">
                <a:cs typeface="AL-Mohanad Bold" pitchFamily="2" charset="-78"/>
              </a:rPr>
              <a:t> </a:t>
            </a:r>
            <a:r>
              <a:rPr lang="ar-SA" sz="2000" dirty="0" smtClean="0">
                <a:cs typeface="AL-Mohanad Bold" pitchFamily="2" charset="-78"/>
                <a:hlinkClick r:id="rId10" action="ppaction://hlinkfile" tooltip="زامبيا"/>
              </a:rPr>
              <a:t>وزامبيا</a:t>
            </a:r>
            <a:r>
              <a:rPr lang="ar-SA" sz="2000" dirty="0" smtClean="0">
                <a:cs typeface="AL-Mohanad Bold" pitchFamily="2" charset="-78"/>
              </a:rPr>
              <a:t> </a:t>
            </a:r>
            <a:r>
              <a:rPr lang="ar-SA" sz="2000" dirty="0" smtClean="0">
                <a:cs typeface="AL-Mohanad Bold" pitchFamily="2" charset="-78"/>
                <a:hlinkClick r:id="rId11" action="ppaction://hlinkfile" tooltip="الصين"/>
              </a:rPr>
              <a:t>والصين</a:t>
            </a:r>
            <a:r>
              <a:rPr lang="ar-SA" sz="2000" dirty="0" smtClean="0">
                <a:cs typeface="AL-Mohanad Bold" pitchFamily="2" charset="-78"/>
              </a:rPr>
              <a:t> </a:t>
            </a:r>
            <a:r>
              <a:rPr lang="ar-SA" sz="2000" dirty="0" smtClean="0">
                <a:cs typeface="AL-Mohanad Bold" pitchFamily="2" charset="-78"/>
                <a:hlinkClick r:id="rId12" action="ppaction://hlinkfile" tooltip="الهند"/>
              </a:rPr>
              <a:t>والهند</a:t>
            </a:r>
            <a:r>
              <a:rPr lang="ar-SA" sz="2000" dirty="0" smtClean="0">
                <a:cs typeface="AL-Mohanad Bold" pitchFamily="2" charset="-78"/>
              </a:rPr>
              <a:t>.</a:t>
            </a:r>
            <a:endParaRPr lang="ar-SA" sz="2000" dirty="0">
              <a:cs typeface="AL-Mohanad Bold" pitchFamily="2" charset="-78"/>
            </a:endParaRPr>
          </a:p>
        </p:txBody>
      </p:sp>
      <p:pic>
        <p:nvPicPr>
          <p:cNvPr id="29699" name="Picture 3"/>
          <p:cNvPicPr>
            <a:picLocks noChangeAspect="1" noChangeArrowheads="1"/>
          </p:cNvPicPr>
          <p:nvPr/>
        </p:nvPicPr>
        <p:blipFill>
          <a:blip r:embed="rId13" cstate="print"/>
          <a:srcRect/>
          <a:stretch>
            <a:fillRect/>
          </a:stretch>
        </p:blipFill>
        <p:spPr bwMode="auto">
          <a:xfrm>
            <a:off x="179512" y="1412776"/>
            <a:ext cx="4104456" cy="388843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cs typeface="PT Bold Heading" pitchFamily="2" charset="-78"/>
              </a:rPr>
              <a:t>البيئة</a:t>
            </a:r>
            <a:r>
              <a:rPr lang="en-US" dirty="0" smtClean="0">
                <a:cs typeface="PT Bold Heading" pitchFamily="2" charset="-78"/>
              </a:rPr>
              <a:t>Ecology  </a:t>
            </a:r>
            <a:endParaRPr lang="ar-SA" dirty="0">
              <a:cs typeface="PT Bold Heading" pitchFamily="2" charset="-78"/>
            </a:endParaRPr>
          </a:p>
        </p:txBody>
      </p:sp>
      <p:sp>
        <p:nvSpPr>
          <p:cNvPr id="55297" name="Rectangle 1"/>
          <p:cNvSpPr>
            <a:spLocks noChangeArrowheads="1"/>
          </p:cNvSpPr>
          <p:nvPr/>
        </p:nvSpPr>
        <p:spPr bwMode="auto">
          <a:xfrm>
            <a:off x="4499992" y="1484784"/>
            <a:ext cx="435597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حتى يمكن أن نفهم تلوث البيئة وماذا تعني مشاكل تلوث البيئة ينبغي أن نلقي نظرة على علم البيئة </a:t>
            </a:r>
            <a:r>
              <a:rPr kumimoji="0" lang="en-US" sz="2000" b="1" i="0" u="none" strike="noStrike" cap="none" normalizeH="0" baseline="0" dirty="0" smtClean="0">
                <a:ln>
                  <a:noFill/>
                </a:ln>
                <a:solidFill>
                  <a:schemeClr val="tx1"/>
                </a:solidFill>
                <a:effectLst/>
                <a:cs typeface="AL-Mohanad Bold" pitchFamily="2" charset="-78"/>
              </a:rPr>
              <a:t>Ecology</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 وهو العلم الذي يدرس الكائنات الحية وعلاقتها بالبيئة المحيطة </a:t>
            </a:r>
            <a:r>
              <a:rPr kumimoji="0" lang="ar-SA" sz="2000" b="1" i="0" u="none" strike="noStrike" cap="none" normalizeH="0" baseline="0" dirty="0" err="1" smtClean="0">
                <a:ln>
                  <a:noFill/>
                </a:ln>
                <a:solidFill>
                  <a:schemeClr val="tx1"/>
                </a:solidFill>
                <a:effectLst/>
                <a:latin typeface="Traditional Arabic" pitchFamily="18" charset="-78"/>
                <a:cs typeface="AL-Mohanad Bold" pitchFamily="2" charset="-78"/>
              </a:rPr>
              <a:t>بهم.</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 وعلم البيئة علم قديم ولكنه لم يظهر للعيان إلا في القرن التاسع عشر وفي النصف الأخير من القرن العشرين حيث تطور بشكل سريع </a:t>
            </a:r>
            <a:r>
              <a:rPr kumimoji="0" lang="ar-SA" sz="2000" b="1" i="0" u="none" strike="noStrike" cap="none" normalizeH="0" baseline="0" dirty="0" err="1" smtClean="0">
                <a:ln>
                  <a:noFill/>
                </a:ln>
                <a:solidFill>
                  <a:schemeClr val="tx1"/>
                </a:solidFill>
                <a:effectLst/>
                <a:latin typeface="Traditional Arabic" pitchFamily="18" charset="-78"/>
                <a:cs typeface="AL-Mohanad Bold" pitchFamily="2" charset="-78"/>
              </a:rPr>
              <a:t>ومفاجئ.</a:t>
            </a:r>
            <a:r>
              <a:rPr kumimoji="0" lang="ar-SA" sz="2000" b="0" i="0" u="none" strike="noStrike" cap="none" normalizeH="0" baseline="0" dirty="0" smtClean="0">
                <a:ln>
                  <a:noFill/>
                </a:ln>
                <a:solidFill>
                  <a:schemeClr val="tx1"/>
                </a:solidFill>
                <a:effectLst/>
                <a:cs typeface="AL-Mohanad Bold" pitchFamily="2" charset="-78"/>
              </a:rPr>
              <a:t> </a:t>
            </a:r>
          </a:p>
        </p:txBody>
      </p:sp>
      <p:sp>
        <p:nvSpPr>
          <p:cNvPr id="55298" name="Rectangle 2"/>
          <p:cNvSpPr>
            <a:spLocks noChangeArrowheads="1"/>
          </p:cNvSpPr>
          <p:nvPr/>
        </p:nvSpPr>
        <p:spPr bwMode="auto">
          <a:xfrm>
            <a:off x="4427984" y="4005064"/>
            <a:ext cx="442798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tab pos="457200" algn="l"/>
              </a:tabLst>
            </a:pP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ويعتقد أن المشاكل البيئية هي خلاصة ثلاث تفاعلات أو </a:t>
            </a:r>
            <a:r>
              <a:rPr kumimoji="0" lang="ar-SA" sz="2000" b="1" i="0" u="none" strike="noStrike" cap="none" normalizeH="0" baseline="0" dirty="0" err="1" smtClean="0">
                <a:ln>
                  <a:noFill/>
                </a:ln>
                <a:solidFill>
                  <a:schemeClr val="tx1"/>
                </a:solidFill>
                <a:effectLst/>
                <a:latin typeface="Traditional Arabic" pitchFamily="18" charset="-78"/>
                <a:cs typeface="AL-Mohanad Bold" pitchFamily="2" charset="-78"/>
              </a:rPr>
              <a:t>تداخلات :</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 </a:t>
            </a:r>
            <a:endParaRPr kumimoji="0" lang="ar-SA" sz="2000" b="0" i="0" u="none" strike="noStrike" cap="none" normalizeH="0" baseline="0" dirty="0" smtClean="0">
              <a:ln>
                <a:noFill/>
              </a:ln>
              <a:solidFill>
                <a:schemeClr val="tx1"/>
              </a:solidFill>
              <a:effectLst/>
              <a:cs typeface="AL-Mohanad Bold" pitchFamily="2" charset="-78"/>
            </a:endParaRPr>
          </a:p>
          <a:p>
            <a:pPr marL="0" marR="0" lvl="0" indent="0" defTabSz="914400" eaLnBrk="0" fontAlgn="base" latinLnBrk="0" hangingPunct="0">
              <a:lnSpc>
                <a:spcPct val="100000"/>
              </a:lnSpc>
              <a:spcBef>
                <a:spcPct val="0"/>
              </a:spcBef>
              <a:spcAft>
                <a:spcPct val="0"/>
              </a:spcAft>
              <a:buClrTx/>
              <a:buSzTx/>
              <a:tabLst>
                <a:tab pos="457200" algn="l"/>
              </a:tabLst>
            </a:pPr>
            <a:r>
              <a:rPr kumimoji="0" lang="ar-SA" sz="2000" b="1" i="0" u="none" strike="noStrike" cap="none" normalizeH="0" baseline="0" dirty="0" smtClean="0">
                <a:ln>
                  <a:noFill/>
                </a:ln>
                <a:solidFill>
                  <a:schemeClr val="tx1"/>
                </a:solidFill>
                <a:effectLst/>
                <a:cs typeface="AL-Mohanad Bold" pitchFamily="2" charset="-78"/>
              </a:rPr>
              <a:t>1-</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 الزيادة في استخدام المنتجات والتقنية التي تولد تلوثاً </a:t>
            </a:r>
            <a:r>
              <a:rPr kumimoji="0" lang="ar-SA" sz="2000" b="1" i="0" u="none" strike="noStrike" cap="none" normalizeH="0" baseline="0" dirty="0" err="1" smtClean="0">
                <a:ln>
                  <a:noFill/>
                </a:ln>
                <a:solidFill>
                  <a:schemeClr val="tx1"/>
                </a:solidFill>
                <a:effectLst/>
                <a:latin typeface="Traditional Arabic" pitchFamily="18" charset="-78"/>
                <a:cs typeface="AL-Mohanad Bold" pitchFamily="2" charset="-78"/>
              </a:rPr>
              <a:t>كثيراً.</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 </a:t>
            </a:r>
            <a:endParaRPr kumimoji="0" lang="ar-SA" sz="2000" b="0" i="0" u="none" strike="noStrike" cap="none" normalizeH="0" baseline="0" dirty="0" smtClean="0">
              <a:ln>
                <a:noFill/>
              </a:ln>
              <a:solidFill>
                <a:schemeClr val="tx1"/>
              </a:solidFill>
              <a:effectLst/>
              <a:cs typeface="AL-Mohanad Bold" pitchFamily="2" charset="-78"/>
            </a:endParaRPr>
          </a:p>
          <a:p>
            <a:pPr marL="0" marR="0" lvl="0" indent="0" defTabSz="914400" eaLnBrk="0" fontAlgn="base" latinLnBrk="0" hangingPunct="0">
              <a:lnSpc>
                <a:spcPct val="100000"/>
              </a:lnSpc>
              <a:spcBef>
                <a:spcPct val="0"/>
              </a:spcBef>
              <a:spcAft>
                <a:spcPct val="0"/>
              </a:spcAft>
              <a:buClrTx/>
              <a:buSzTx/>
              <a:tabLst>
                <a:tab pos="457200" algn="l"/>
              </a:tabLst>
            </a:pPr>
            <a:r>
              <a:rPr kumimoji="0" lang="ar-SA" sz="2000" b="1" i="0" u="none" strike="noStrike" cap="none" normalizeH="0" baseline="0" dirty="0" smtClean="0">
                <a:ln>
                  <a:noFill/>
                </a:ln>
                <a:solidFill>
                  <a:schemeClr val="tx1"/>
                </a:solidFill>
                <a:effectLst/>
                <a:cs typeface="AL-Mohanad Bold" pitchFamily="2" charset="-78"/>
              </a:rPr>
              <a:t>2-</a:t>
            </a:r>
            <a:r>
              <a:rPr kumimoji="0" lang="ar-SA" sz="2000" b="1" i="0" u="none" strike="noStrike" cap="none" normalizeH="0" baseline="0" dirty="0" smtClean="0">
                <a:ln>
                  <a:noFill/>
                </a:ln>
                <a:solidFill>
                  <a:schemeClr val="tx1"/>
                </a:solidFill>
                <a:effectLst/>
                <a:latin typeface="Times New Roman" pitchFamily="18" charset="0"/>
                <a:cs typeface="AL-Mohanad Bold" pitchFamily="2" charset="-78"/>
              </a:rPr>
              <a:t> </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سوء استخدام </a:t>
            </a:r>
            <a:r>
              <a:rPr kumimoji="0" lang="ar-SA" sz="2000" b="1" i="0" u="none" strike="noStrike" cap="none" normalizeH="0" baseline="0" dirty="0" err="1" smtClean="0">
                <a:ln>
                  <a:noFill/>
                </a:ln>
                <a:solidFill>
                  <a:schemeClr val="tx1"/>
                </a:solidFill>
                <a:effectLst/>
                <a:latin typeface="Traditional Arabic" pitchFamily="18" charset="-78"/>
                <a:cs typeface="AL-Mohanad Bold" pitchFamily="2" charset="-78"/>
              </a:rPr>
              <a:t>الموارد.</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 </a:t>
            </a:r>
            <a:endParaRPr kumimoji="0" lang="ar-SA" sz="2000" b="0" i="0" u="none" strike="noStrike" cap="none" normalizeH="0" baseline="0" dirty="0" smtClean="0">
              <a:ln>
                <a:noFill/>
              </a:ln>
              <a:solidFill>
                <a:schemeClr val="tx1"/>
              </a:solidFill>
              <a:effectLst/>
              <a:cs typeface="AL-Mohanad Bold" pitchFamily="2" charset="-78"/>
            </a:endParaRPr>
          </a:p>
          <a:p>
            <a:pPr marL="0" marR="0" lvl="0" indent="0" defTabSz="914400" eaLnBrk="0" fontAlgn="base" latinLnBrk="0" hangingPunct="0">
              <a:lnSpc>
                <a:spcPct val="100000"/>
              </a:lnSpc>
              <a:spcBef>
                <a:spcPct val="0"/>
              </a:spcBef>
              <a:spcAft>
                <a:spcPct val="0"/>
              </a:spcAft>
              <a:buClrTx/>
              <a:buSzTx/>
              <a:tabLst>
                <a:tab pos="457200" algn="l"/>
              </a:tabLst>
            </a:pPr>
            <a:r>
              <a:rPr kumimoji="0" lang="ar-SA" sz="2000" b="1" i="0" u="none" strike="noStrike" cap="none" normalizeH="0" baseline="0" dirty="0" smtClean="0">
                <a:ln>
                  <a:noFill/>
                </a:ln>
                <a:solidFill>
                  <a:schemeClr val="tx1"/>
                </a:solidFill>
                <a:effectLst/>
                <a:cs typeface="AL-Mohanad Bold" pitchFamily="2" charset="-78"/>
              </a:rPr>
              <a:t>3-</a:t>
            </a:r>
            <a:r>
              <a:rPr kumimoji="0" lang="ar-SA" sz="2000" b="1" i="0" u="none" strike="noStrike" cap="none" normalizeH="0" baseline="0" dirty="0" smtClean="0">
                <a:ln>
                  <a:noFill/>
                </a:ln>
                <a:solidFill>
                  <a:schemeClr val="tx1"/>
                </a:solidFill>
                <a:effectLst/>
                <a:latin typeface="Times New Roman" pitchFamily="18" charset="0"/>
                <a:cs typeface="AL-Mohanad Bold" pitchFamily="2" charset="-78"/>
              </a:rPr>
              <a:t> </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زيادة معدل النمو </a:t>
            </a:r>
            <a:r>
              <a:rPr kumimoji="0" lang="ar-SA" sz="2000" b="1" i="0" u="none" strike="noStrike" cap="none" normalizeH="0" baseline="0" dirty="0" err="1" smtClean="0">
                <a:ln>
                  <a:noFill/>
                </a:ln>
                <a:solidFill>
                  <a:schemeClr val="tx1"/>
                </a:solidFill>
                <a:effectLst/>
                <a:latin typeface="Traditional Arabic" pitchFamily="18" charset="-78"/>
                <a:cs typeface="AL-Mohanad Bold" pitchFamily="2" charset="-78"/>
              </a:rPr>
              <a:t>السكاني.</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 </a:t>
            </a:r>
            <a:endParaRPr kumimoji="0" lang="ar-SA" sz="2000" b="0" i="0" u="none" strike="noStrike" cap="none" normalizeH="0" baseline="0" dirty="0" smtClean="0">
              <a:ln>
                <a:noFill/>
              </a:ln>
              <a:solidFill>
                <a:schemeClr val="tx1"/>
              </a:solidFill>
              <a:effectLst/>
              <a:cs typeface="AL-Mohanad Bold" pitchFamily="2" charset="-78"/>
            </a:endParaRPr>
          </a:p>
        </p:txBody>
      </p:sp>
      <p:pic>
        <p:nvPicPr>
          <p:cNvPr id="55301" name="Picture 5"/>
          <p:cNvPicPr>
            <a:picLocks noChangeAspect="1" noChangeArrowheads="1"/>
          </p:cNvPicPr>
          <p:nvPr/>
        </p:nvPicPr>
        <p:blipFill>
          <a:blip r:embed="rId2" cstate="print"/>
          <a:srcRect/>
          <a:stretch>
            <a:fillRect/>
          </a:stretch>
        </p:blipFill>
        <p:spPr bwMode="auto">
          <a:xfrm>
            <a:off x="0" y="1700808"/>
            <a:ext cx="4427984" cy="396044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4932040" y="3356992"/>
            <a:ext cx="388843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tab pos="457200" algn="l"/>
              </a:tabLst>
            </a:pPr>
            <a:r>
              <a:rPr kumimoji="0" lang="ar-SA" sz="2000" b="0" i="0" u="none" strike="noStrike" cap="none" normalizeH="0" baseline="0" dirty="0" smtClean="0">
                <a:ln>
                  <a:noFill/>
                </a:ln>
                <a:effectLst/>
                <a:latin typeface="Traditional Arabic" pitchFamily="18" charset="-78"/>
                <a:cs typeface="PT Bold Heading" pitchFamily="2" charset="-78"/>
              </a:rPr>
              <a:t>أ</a:t>
            </a:r>
            <a:r>
              <a:rPr kumimoji="0" lang="ar-SA" sz="2000" b="0" i="0" u="none" strike="noStrike" cap="none" normalizeH="0" baseline="0" dirty="0" smtClean="0" bmk="">
                <a:ln>
                  <a:noFill/>
                </a:ln>
                <a:effectLst/>
                <a:latin typeface="Traditional Arabic" pitchFamily="18" charset="-78"/>
                <a:cs typeface="PT Bold Heading" pitchFamily="2" charset="-78"/>
              </a:rPr>
              <a:t>ولاً: مصادر </a:t>
            </a:r>
            <a:r>
              <a:rPr kumimoji="0" lang="ar-SA" sz="2000" b="0" i="0" u="none" strike="noStrike" cap="none" normalizeH="0" baseline="0" dirty="0" err="1" smtClean="0" bmk="">
                <a:ln>
                  <a:noFill/>
                </a:ln>
                <a:effectLst/>
                <a:latin typeface="Traditional Arabic" pitchFamily="18" charset="-78"/>
                <a:cs typeface="PT Bold Heading" pitchFamily="2" charset="-78"/>
              </a:rPr>
              <a:t>طبيعية:-</a:t>
            </a:r>
            <a:r>
              <a:rPr kumimoji="0" lang="ar-SA" sz="2000" b="0" i="0" u="none" strike="noStrike" cap="none" normalizeH="0" baseline="0" dirty="0" smtClean="0" bmk="">
                <a:ln>
                  <a:noFill/>
                </a:ln>
                <a:effectLst/>
                <a:latin typeface="Traditional Arabic" pitchFamily="18" charset="-78"/>
                <a:cs typeface="PT Bold Heading" pitchFamily="2" charset="-78"/>
              </a:rPr>
              <a:t> </a:t>
            </a:r>
            <a:endParaRPr kumimoji="0" lang="ar-SA" sz="2000" b="0" i="0" u="none" strike="noStrike" cap="none" normalizeH="0" baseline="0" dirty="0" smtClean="0">
              <a:ln>
                <a:noFill/>
              </a:ln>
              <a:effectLst/>
              <a:cs typeface="PT Bold Heading" pitchFamily="2" charset="-78"/>
            </a:endParaRPr>
          </a:p>
          <a:p>
            <a:pPr marL="0" marR="0" lvl="0" indent="0" algn="just" defTabSz="914400" eaLnBrk="0" fontAlgn="base" latinLnBrk="0" hangingPunct="0">
              <a:lnSpc>
                <a:spcPct val="100000"/>
              </a:lnSpc>
              <a:spcBef>
                <a:spcPct val="0"/>
              </a:spcBef>
              <a:spcAft>
                <a:spcPct val="0"/>
              </a:spcAft>
              <a:buClrTx/>
              <a:buSzTx/>
              <a:buFontTx/>
              <a:buNone/>
              <a:tabLst>
                <a:tab pos="457200" algn="l"/>
              </a:tabLst>
            </a:pPr>
            <a:r>
              <a:rPr kumimoji="0" lang="ar-SA" sz="2000" b="0" i="0" u="none" strike="noStrike" cap="none" normalizeH="0" baseline="0" dirty="0" smtClean="0">
                <a:ln>
                  <a:noFill/>
                </a:ln>
                <a:solidFill>
                  <a:schemeClr val="tx1"/>
                </a:solidFill>
                <a:effectLst/>
                <a:latin typeface="Traditional Arabic" pitchFamily="18" charset="-78"/>
                <a:cs typeface="AL-Mohanad Bold" pitchFamily="2" charset="-78"/>
              </a:rPr>
              <a:t>وهذه لا دخل للإنسان </a:t>
            </a:r>
            <a:r>
              <a:rPr kumimoji="0" lang="ar-SA" sz="2000" b="0" i="0" u="none" strike="noStrike" cap="none" normalizeH="0" baseline="0" dirty="0" err="1" smtClean="0">
                <a:ln>
                  <a:noFill/>
                </a:ln>
                <a:solidFill>
                  <a:schemeClr val="tx1"/>
                </a:solidFill>
                <a:effectLst/>
                <a:latin typeface="Traditional Arabic" pitchFamily="18" charset="-78"/>
                <a:cs typeface="AL-Mohanad Bold" pitchFamily="2" charset="-78"/>
              </a:rPr>
              <a:t>بها</a:t>
            </a:r>
            <a:r>
              <a:rPr kumimoji="0" lang="ar-SA" sz="2000" b="0" i="0" u="none" strike="noStrike" cap="none" normalizeH="0" baseline="0" dirty="0" smtClean="0">
                <a:ln>
                  <a:noFill/>
                </a:ln>
                <a:solidFill>
                  <a:schemeClr val="tx1"/>
                </a:solidFill>
                <a:effectLst/>
                <a:latin typeface="Traditional Arabic" pitchFamily="18" charset="-78"/>
                <a:cs typeface="AL-Mohanad Bold" pitchFamily="2" charset="-78"/>
              </a:rPr>
              <a:t> أي أنه لم يتسبب في حدوثها ويصعب التحكم </a:t>
            </a:r>
            <a:r>
              <a:rPr kumimoji="0" lang="ar-SA" sz="2000" b="0" i="0" u="none" strike="noStrike" cap="none" normalizeH="0" baseline="0" dirty="0" err="1" smtClean="0">
                <a:ln>
                  <a:noFill/>
                </a:ln>
                <a:solidFill>
                  <a:schemeClr val="tx1"/>
                </a:solidFill>
                <a:effectLst/>
                <a:latin typeface="Traditional Arabic" pitchFamily="18" charset="-78"/>
                <a:cs typeface="AL-Mohanad Bold" pitchFamily="2" charset="-78"/>
              </a:rPr>
              <a:t>بها</a:t>
            </a:r>
            <a:r>
              <a:rPr kumimoji="0" lang="ar-SA" sz="2000" b="0" i="0" u="none" strike="noStrike" cap="none" normalizeH="0" baseline="0" dirty="0" smtClean="0">
                <a:ln>
                  <a:noFill/>
                </a:ln>
                <a:solidFill>
                  <a:schemeClr val="tx1"/>
                </a:solidFill>
                <a:effectLst/>
                <a:latin typeface="Traditional Arabic" pitchFamily="18" charset="-78"/>
                <a:cs typeface="AL-Mohanad Bold" pitchFamily="2" charset="-78"/>
              </a:rPr>
              <a:t> وهي تلك الغازات الناتجة من البراكين وحرائق الغابات والأتربة الناتجة من العواصف وهذه المصادر عادة تكون محدودة في مناطق معينة ومواسم معينة وأضرارها ليست جسيمة إذا ما قورنت </a:t>
            </a:r>
            <a:r>
              <a:rPr kumimoji="0" lang="ar-SA" sz="2000" b="0" i="0" u="none" strike="noStrike" cap="none" normalizeH="0" baseline="0" dirty="0" err="1" smtClean="0">
                <a:ln>
                  <a:noFill/>
                </a:ln>
                <a:solidFill>
                  <a:schemeClr val="tx1"/>
                </a:solidFill>
                <a:effectLst/>
                <a:latin typeface="Traditional Arabic" pitchFamily="18" charset="-78"/>
                <a:cs typeface="AL-Mohanad Bold" pitchFamily="2" charset="-78"/>
              </a:rPr>
              <a:t>بالأخرى.</a:t>
            </a:r>
            <a:r>
              <a:rPr kumimoji="0" lang="ar-SA" sz="2000" b="0" i="0" u="none" strike="noStrike" cap="none" normalizeH="0" baseline="0" dirty="0" smtClean="0">
                <a:ln>
                  <a:noFill/>
                </a:ln>
                <a:solidFill>
                  <a:schemeClr val="tx1"/>
                </a:solidFill>
                <a:effectLst/>
                <a:latin typeface="Traditional Arabic" pitchFamily="18" charset="-78"/>
                <a:cs typeface="AL-Mohanad Bold" pitchFamily="2" charset="-78"/>
              </a:rPr>
              <a:t> </a:t>
            </a:r>
            <a:endParaRPr kumimoji="0" lang="ar-SA" sz="2000" b="0" i="0" u="none" strike="noStrike" cap="none" normalizeH="0" baseline="0" dirty="0" smtClean="0">
              <a:ln>
                <a:noFill/>
              </a:ln>
              <a:solidFill>
                <a:schemeClr val="tx1"/>
              </a:solidFill>
              <a:effectLst/>
              <a:cs typeface="AL-Mohanad Bold" pitchFamily="2" charset="-78"/>
            </a:endParaRPr>
          </a:p>
        </p:txBody>
      </p:sp>
      <p:sp>
        <p:nvSpPr>
          <p:cNvPr id="56322" name="Rectangle 2"/>
          <p:cNvSpPr>
            <a:spLocks noChangeArrowheads="1"/>
          </p:cNvSpPr>
          <p:nvPr/>
        </p:nvSpPr>
        <p:spPr bwMode="auto">
          <a:xfrm>
            <a:off x="5652120" y="1556792"/>
            <a:ext cx="288032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هناك مصدرين لتلوث </a:t>
            </a:r>
            <a:r>
              <a:rPr kumimoji="0" lang="ar-SA" sz="2000" b="1" i="0" u="none" strike="noStrike" cap="none" normalizeH="0" baseline="0" dirty="0" err="1" smtClean="0">
                <a:ln>
                  <a:noFill/>
                </a:ln>
                <a:solidFill>
                  <a:schemeClr val="tx1"/>
                </a:solidFill>
                <a:effectLst/>
                <a:latin typeface="Traditional Arabic" pitchFamily="18" charset="-78"/>
                <a:cs typeface="AL-Mohanad Bold" pitchFamily="2" charset="-78"/>
              </a:rPr>
              <a:t>الهواء :-</a:t>
            </a:r>
            <a:endPar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endParaRPr>
          </a:p>
          <a:p>
            <a:pPr marL="0" marR="0" lvl="0" indent="0" defTabSz="914400" eaLnBrk="0" fontAlgn="base" latinLnBrk="0" hangingPunct="0">
              <a:lnSpc>
                <a:spcPct val="100000"/>
              </a:lnSpc>
              <a:spcBef>
                <a:spcPct val="0"/>
              </a:spcBef>
              <a:spcAft>
                <a:spcPct val="0"/>
              </a:spcAft>
              <a:buClrTx/>
              <a:buSzTx/>
              <a:buFontTx/>
              <a:buNone/>
              <a:tabLst/>
            </a:pPr>
            <a:r>
              <a:rPr lang="ar-SA" sz="2000" b="1" dirty="0" smtClean="0">
                <a:latin typeface="Traditional Arabic" pitchFamily="18" charset="-78"/>
                <a:cs typeface="AL-Mohanad Bold" pitchFamily="2" charset="-78"/>
              </a:rPr>
              <a:t>1- مصادر طبيعية</a:t>
            </a:r>
          </a:p>
          <a:p>
            <a:pPr marL="0" marR="0" lvl="0" indent="0" defTabSz="914400"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2- مصادر غير طبيعية </a:t>
            </a:r>
            <a:endParaRPr kumimoji="0" lang="ar-SA" sz="2000" b="0" i="0" u="none" strike="noStrike" cap="none" normalizeH="0" baseline="0" dirty="0" smtClean="0">
              <a:ln>
                <a:noFill/>
              </a:ln>
              <a:solidFill>
                <a:schemeClr val="tx1"/>
              </a:solidFill>
              <a:effectLst/>
              <a:cs typeface="AL-Mohanad Bold" pitchFamily="2" charset="-78"/>
            </a:endParaRPr>
          </a:p>
          <a:p>
            <a:pPr marL="0" marR="0" lvl="0" indent="0" defTabSz="91440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عنوان 5"/>
          <p:cNvSpPr>
            <a:spLocks noGrp="1"/>
          </p:cNvSpPr>
          <p:nvPr>
            <p:ph type="title"/>
          </p:nvPr>
        </p:nvSpPr>
        <p:spPr>
          <a:xfrm>
            <a:off x="4860032" y="260648"/>
            <a:ext cx="4072496" cy="1143000"/>
          </a:xfrm>
        </p:spPr>
        <p:txBody>
          <a:bodyPr>
            <a:normAutofit/>
          </a:bodyPr>
          <a:lstStyle/>
          <a:p>
            <a:pPr lvl="0" algn="r"/>
            <a:r>
              <a:rPr lang="ar-SA" sz="2800" dirty="0" smtClean="0">
                <a:solidFill>
                  <a:schemeClr val="tx1"/>
                </a:solidFill>
                <a:effectLst/>
                <a:latin typeface="Arial" pitchFamily="34" charset="0"/>
                <a:cs typeface="PT Bold Heading" pitchFamily="2" charset="-78"/>
              </a:rPr>
              <a:t>م</a:t>
            </a:r>
            <a:r>
              <a:rPr lang="ar-SA" sz="2800" dirty="0" smtClean="0" bmk="">
                <a:solidFill>
                  <a:schemeClr val="tx1"/>
                </a:solidFill>
                <a:effectLst/>
                <a:latin typeface="Arial" pitchFamily="34" charset="0"/>
                <a:cs typeface="PT Bold Heading" pitchFamily="2" charset="-78"/>
              </a:rPr>
              <a:t>صادر تلوث </a:t>
            </a:r>
            <a:r>
              <a:rPr lang="ar-SA" sz="2800" dirty="0" err="1" smtClean="0" bmk="">
                <a:solidFill>
                  <a:schemeClr val="tx1"/>
                </a:solidFill>
                <a:effectLst/>
                <a:latin typeface="Arial" pitchFamily="34" charset="0"/>
                <a:cs typeface="PT Bold Heading" pitchFamily="2" charset="-78"/>
              </a:rPr>
              <a:t>الهواء :</a:t>
            </a:r>
            <a:r>
              <a:rPr lang="ar-SA" sz="2800" b="1" dirty="0" smtClean="0">
                <a:solidFill>
                  <a:schemeClr val="tx1"/>
                </a:solidFill>
                <a:effectLst/>
                <a:latin typeface="Traditional Arabic" pitchFamily="18" charset="-78"/>
                <a:cs typeface="PT Bold Heading" pitchFamily="2" charset="-78"/>
              </a:rPr>
              <a:t> </a:t>
            </a:r>
            <a:r>
              <a:rPr lang="ar-SA" sz="2800" dirty="0" smtClean="0">
                <a:solidFill>
                  <a:schemeClr val="tx1"/>
                </a:solidFill>
                <a:effectLst/>
                <a:latin typeface="Arial" pitchFamily="34" charset="0"/>
                <a:cs typeface="PT Bold Heading" pitchFamily="2" charset="-78"/>
              </a:rPr>
              <a:t/>
            </a:r>
            <a:br>
              <a:rPr lang="ar-SA" sz="2800" dirty="0" smtClean="0">
                <a:solidFill>
                  <a:schemeClr val="tx1"/>
                </a:solidFill>
                <a:effectLst/>
                <a:latin typeface="Arial" pitchFamily="34" charset="0"/>
                <a:cs typeface="PT Bold Heading" pitchFamily="2" charset="-78"/>
              </a:rPr>
            </a:br>
            <a:endParaRPr lang="ar-SA" sz="2800" dirty="0">
              <a:solidFill>
                <a:schemeClr val="tx1"/>
              </a:solidFill>
              <a:cs typeface="PT Bold Heading" pitchFamily="2" charset="-78"/>
            </a:endParaRPr>
          </a:p>
        </p:txBody>
      </p:sp>
      <p:pic>
        <p:nvPicPr>
          <p:cNvPr id="56325" name="Picture 5"/>
          <p:cNvPicPr>
            <a:picLocks noChangeAspect="1" noChangeArrowheads="1"/>
          </p:cNvPicPr>
          <p:nvPr/>
        </p:nvPicPr>
        <p:blipFill>
          <a:blip r:embed="rId2" cstate="print"/>
          <a:srcRect/>
          <a:stretch>
            <a:fillRect/>
          </a:stretch>
        </p:blipFill>
        <p:spPr bwMode="auto">
          <a:xfrm>
            <a:off x="179512" y="1628800"/>
            <a:ext cx="4675063" cy="424847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275856" y="836712"/>
            <a:ext cx="5688632" cy="4801314"/>
          </a:xfrm>
          <a:prstGeom prst="rect">
            <a:avLst/>
          </a:prstGeom>
        </p:spPr>
        <p:txBody>
          <a:bodyPr wrap="square">
            <a:spAutoFit/>
          </a:bodyPr>
          <a:lstStyle/>
          <a:p>
            <a:pPr lvl="0" rtl="0" eaLnBrk="0" hangingPunct="0">
              <a:tabLst>
                <a:tab pos="457200" algn="l"/>
              </a:tabLst>
            </a:pPr>
            <a:r>
              <a:rPr lang="ar-SA" dirty="0" smtClean="0">
                <a:latin typeface="Traditional Arabic" pitchFamily="18" charset="-78"/>
                <a:cs typeface="PT Bold Heading" pitchFamily="2" charset="-78"/>
              </a:rPr>
              <a:t>ومن الأمثلة لهذه الملوثات </a:t>
            </a:r>
            <a:r>
              <a:rPr lang="ar-SA" dirty="0" err="1" smtClean="0">
                <a:latin typeface="Traditional Arabic" pitchFamily="18" charset="-78"/>
                <a:cs typeface="PT Bold Heading" pitchFamily="2" charset="-78"/>
              </a:rPr>
              <a:t>الطبيعية :</a:t>
            </a:r>
            <a:r>
              <a:rPr lang="ar-SA" dirty="0" smtClean="0">
                <a:latin typeface="Traditional Arabic" pitchFamily="18" charset="-78"/>
                <a:cs typeface="PT Bold Heading" pitchFamily="2" charset="-78"/>
              </a:rPr>
              <a:t> </a:t>
            </a:r>
          </a:p>
          <a:p>
            <a:pPr lvl="0" rtl="0" eaLnBrk="0" hangingPunct="0">
              <a:tabLst>
                <a:tab pos="457200" algn="l"/>
              </a:tabLst>
            </a:pPr>
            <a:endParaRPr lang="ar-SA" dirty="0" smtClean="0">
              <a:cs typeface="PT Bold Heading" pitchFamily="2" charset="-78"/>
            </a:endParaRPr>
          </a:p>
          <a:p>
            <a:pPr lvl="0" rtl="0" eaLnBrk="0" hangingPunct="0">
              <a:tabLst>
                <a:tab pos="457200" algn="l"/>
              </a:tabLst>
            </a:pPr>
            <a:r>
              <a:rPr lang="ar-SA" b="1" dirty="0" smtClean="0">
                <a:cs typeface="AL-Mohanad Bold" pitchFamily="2" charset="-78"/>
              </a:rPr>
              <a:t>1-</a:t>
            </a:r>
            <a:r>
              <a:rPr lang="ar-SA" b="1" dirty="0" smtClean="0">
                <a:latin typeface="Times New Roman" pitchFamily="18" charset="0"/>
                <a:cs typeface="AL-Mohanad Bold" pitchFamily="2" charset="-78"/>
              </a:rPr>
              <a:t> </a:t>
            </a:r>
            <a:r>
              <a:rPr lang="ar-SA" b="1" dirty="0" smtClean="0">
                <a:latin typeface="Traditional Arabic" pitchFamily="18" charset="-78"/>
                <a:cs typeface="AL-Mohanad Bold" pitchFamily="2" charset="-78"/>
              </a:rPr>
              <a:t>غازات ثاني أكسيد </a:t>
            </a:r>
            <a:r>
              <a:rPr lang="ar-SA" b="1" dirty="0" err="1" smtClean="0">
                <a:latin typeface="Traditional Arabic" pitchFamily="18" charset="-78"/>
                <a:cs typeface="AL-Mohanad Bold" pitchFamily="2" charset="-78"/>
              </a:rPr>
              <a:t>الكبريت </a:t>
            </a:r>
            <a:r>
              <a:rPr lang="ar-SA" b="1" dirty="0" smtClean="0">
                <a:latin typeface="Traditional Arabic" pitchFamily="18" charset="-78"/>
                <a:cs typeface="AL-Mohanad Bold" pitchFamily="2" charset="-78"/>
              </a:rPr>
              <a:t>، فلوريد </a:t>
            </a:r>
            <a:r>
              <a:rPr lang="ar-SA" b="1" dirty="0" err="1" smtClean="0">
                <a:latin typeface="Traditional Arabic" pitchFamily="18" charset="-78"/>
                <a:cs typeface="AL-Mohanad Bold" pitchFamily="2" charset="-78"/>
              </a:rPr>
              <a:t>الإيدروجين </a:t>
            </a:r>
            <a:r>
              <a:rPr lang="ar-SA" b="1" dirty="0" smtClean="0">
                <a:latin typeface="Traditional Arabic" pitchFamily="18" charset="-78"/>
                <a:cs typeface="AL-Mohanad Bold" pitchFamily="2" charset="-78"/>
              </a:rPr>
              <a:t>، </a:t>
            </a:r>
            <a:r>
              <a:rPr lang="ar-SA" b="1" dirty="0" err="1" smtClean="0">
                <a:latin typeface="Traditional Arabic" pitchFamily="18" charset="-78"/>
                <a:cs typeface="AL-Mohanad Bold" pitchFamily="2" charset="-78"/>
              </a:rPr>
              <a:t>وكلوريد</a:t>
            </a:r>
            <a:r>
              <a:rPr lang="ar-SA" b="1" dirty="0" smtClean="0">
                <a:latin typeface="Traditional Arabic" pitchFamily="18" charset="-78"/>
                <a:cs typeface="AL-Mohanad Bold" pitchFamily="2" charset="-78"/>
              </a:rPr>
              <a:t> </a:t>
            </a:r>
            <a:r>
              <a:rPr lang="ar-SA" b="1" dirty="0" err="1" smtClean="0">
                <a:latin typeface="Traditional Arabic" pitchFamily="18" charset="-78"/>
                <a:cs typeface="AL-Mohanad Bold" pitchFamily="2" charset="-78"/>
              </a:rPr>
              <a:t>الإيدروجين </a:t>
            </a:r>
            <a:r>
              <a:rPr lang="ar-SA" b="1" dirty="0" smtClean="0">
                <a:latin typeface="Traditional Arabic" pitchFamily="18" charset="-78"/>
                <a:cs typeface="AL-Mohanad Bold" pitchFamily="2" charset="-78"/>
              </a:rPr>
              <a:t>، المتصاعدة من البراكين </a:t>
            </a:r>
            <a:r>
              <a:rPr lang="ar-SA" b="1" dirty="0" err="1" smtClean="0">
                <a:latin typeface="Traditional Arabic" pitchFamily="18" charset="-78"/>
                <a:cs typeface="AL-Mohanad Bold" pitchFamily="2" charset="-78"/>
              </a:rPr>
              <a:t>المضطربة .</a:t>
            </a:r>
            <a:r>
              <a:rPr lang="ar-SA" b="1" dirty="0" smtClean="0">
                <a:latin typeface="Traditional Arabic" pitchFamily="18" charset="-78"/>
                <a:cs typeface="AL-Mohanad Bold" pitchFamily="2" charset="-78"/>
              </a:rPr>
              <a:t> </a:t>
            </a:r>
            <a:endParaRPr lang="ar-SA" dirty="0" smtClean="0">
              <a:cs typeface="AL-Mohanad Bold" pitchFamily="2" charset="-78"/>
            </a:endParaRPr>
          </a:p>
          <a:p>
            <a:pPr lvl="0" rtl="0" eaLnBrk="0" hangingPunct="0">
              <a:tabLst>
                <a:tab pos="457200" algn="l"/>
              </a:tabLst>
            </a:pPr>
            <a:r>
              <a:rPr lang="ar-SA" b="1" dirty="0" smtClean="0">
                <a:cs typeface="AL-Mohanad Bold" pitchFamily="2" charset="-78"/>
              </a:rPr>
              <a:t>2-</a:t>
            </a:r>
            <a:r>
              <a:rPr lang="ar-SA" b="1" dirty="0" smtClean="0">
                <a:latin typeface="Times New Roman" pitchFamily="18" charset="0"/>
                <a:cs typeface="AL-Mohanad Bold" pitchFamily="2" charset="-78"/>
              </a:rPr>
              <a:t> </a:t>
            </a:r>
            <a:r>
              <a:rPr lang="ar-SA" b="1" dirty="0" err="1" smtClean="0">
                <a:latin typeface="Traditional Arabic" pitchFamily="18" charset="-78"/>
                <a:cs typeface="AL-Mohanad Bold" pitchFamily="2" charset="-78"/>
              </a:rPr>
              <a:t>أكاسيد</a:t>
            </a:r>
            <a:r>
              <a:rPr lang="ar-SA" b="1" dirty="0" smtClean="0">
                <a:latin typeface="Traditional Arabic" pitchFamily="18" charset="-78"/>
                <a:cs typeface="AL-Mohanad Bold" pitchFamily="2" charset="-78"/>
              </a:rPr>
              <a:t> النيتروجين الناتجة عن التفريغ الكهربي للسحب </a:t>
            </a:r>
            <a:r>
              <a:rPr lang="ar-SA" b="1" dirty="0" err="1" smtClean="0">
                <a:latin typeface="Traditional Arabic" pitchFamily="18" charset="-78"/>
                <a:cs typeface="AL-Mohanad Bold" pitchFamily="2" charset="-78"/>
              </a:rPr>
              <a:t>الرعدية.</a:t>
            </a:r>
            <a:r>
              <a:rPr lang="ar-SA" b="1" dirty="0" smtClean="0">
                <a:latin typeface="Traditional Arabic" pitchFamily="18" charset="-78"/>
                <a:cs typeface="AL-Mohanad Bold" pitchFamily="2" charset="-78"/>
              </a:rPr>
              <a:t> </a:t>
            </a:r>
            <a:endParaRPr lang="ar-SA" dirty="0" smtClean="0">
              <a:cs typeface="AL-Mohanad Bold" pitchFamily="2" charset="-78"/>
            </a:endParaRPr>
          </a:p>
          <a:p>
            <a:pPr lvl="0" rtl="0" eaLnBrk="0" hangingPunct="0">
              <a:tabLst>
                <a:tab pos="457200" algn="l"/>
              </a:tabLst>
            </a:pPr>
            <a:r>
              <a:rPr lang="ar-SA" b="1" dirty="0" smtClean="0">
                <a:cs typeface="AL-Mohanad Bold" pitchFamily="2" charset="-78"/>
              </a:rPr>
              <a:t>3-</a:t>
            </a:r>
            <a:r>
              <a:rPr lang="ar-SA" b="1" dirty="0" smtClean="0">
                <a:latin typeface="Times New Roman" pitchFamily="18" charset="0"/>
                <a:cs typeface="AL-Mohanad Bold" pitchFamily="2" charset="-78"/>
              </a:rPr>
              <a:t> </a:t>
            </a:r>
            <a:r>
              <a:rPr lang="ar-SA" b="1" dirty="0" err="1" smtClean="0">
                <a:latin typeface="Traditional Arabic" pitchFamily="18" charset="-78"/>
                <a:cs typeface="AL-Mohanad Bold" pitchFamily="2" charset="-78"/>
              </a:rPr>
              <a:t>كبريتيد</a:t>
            </a:r>
            <a:r>
              <a:rPr lang="ar-SA" b="1" dirty="0" smtClean="0">
                <a:latin typeface="Traditional Arabic" pitchFamily="18" charset="-78"/>
                <a:cs typeface="AL-Mohanad Bold" pitchFamily="2" charset="-78"/>
              </a:rPr>
              <a:t> الهيدروجين الناتج من انتزاع الغاز الطبيعي من جوف الأرض أو بسبب البراكين أو تواجد البكترية </a:t>
            </a:r>
            <a:r>
              <a:rPr lang="ar-SA" b="1" dirty="0" err="1" smtClean="0">
                <a:latin typeface="Traditional Arabic" pitchFamily="18" charset="-78"/>
                <a:cs typeface="AL-Mohanad Bold" pitchFamily="2" charset="-78"/>
              </a:rPr>
              <a:t>الكبريتية.</a:t>
            </a:r>
            <a:r>
              <a:rPr lang="ar-SA" b="1" dirty="0" smtClean="0">
                <a:latin typeface="Traditional Arabic" pitchFamily="18" charset="-78"/>
                <a:cs typeface="AL-Mohanad Bold" pitchFamily="2" charset="-78"/>
              </a:rPr>
              <a:t> </a:t>
            </a:r>
            <a:endParaRPr lang="ar-SA" dirty="0" smtClean="0">
              <a:cs typeface="AL-Mohanad Bold" pitchFamily="2" charset="-78"/>
            </a:endParaRPr>
          </a:p>
          <a:p>
            <a:pPr lvl="0" rtl="0" eaLnBrk="0" hangingPunct="0">
              <a:tabLst>
                <a:tab pos="457200" algn="l"/>
              </a:tabLst>
            </a:pPr>
            <a:r>
              <a:rPr lang="ar-SA" b="1" dirty="0" smtClean="0">
                <a:cs typeface="AL-Mohanad Bold" pitchFamily="2" charset="-78"/>
              </a:rPr>
              <a:t>4-</a:t>
            </a:r>
            <a:r>
              <a:rPr lang="ar-SA" b="1" dirty="0" smtClean="0">
                <a:latin typeface="Times New Roman" pitchFamily="18" charset="0"/>
                <a:cs typeface="AL-Mohanad Bold" pitchFamily="2" charset="-78"/>
              </a:rPr>
              <a:t> </a:t>
            </a:r>
            <a:r>
              <a:rPr lang="ar-SA" b="1" dirty="0" smtClean="0">
                <a:latin typeface="Traditional Arabic" pitchFamily="18" charset="-78"/>
                <a:cs typeface="AL-Mohanad Bold" pitchFamily="2" charset="-78"/>
              </a:rPr>
              <a:t>غاز الأوزون المتخلق ضوئياً في الهواء الجوي أو بسبب التفريغ الكهربي في </a:t>
            </a:r>
            <a:r>
              <a:rPr lang="ar-SA" b="1" dirty="0" err="1" smtClean="0">
                <a:latin typeface="Traditional Arabic" pitchFamily="18" charset="-78"/>
                <a:cs typeface="AL-Mohanad Bold" pitchFamily="2" charset="-78"/>
              </a:rPr>
              <a:t>السحب.</a:t>
            </a:r>
            <a:r>
              <a:rPr lang="ar-SA" b="1" dirty="0" smtClean="0">
                <a:latin typeface="Traditional Arabic" pitchFamily="18" charset="-78"/>
                <a:cs typeface="AL-Mohanad Bold" pitchFamily="2" charset="-78"/>
              </a:rPr>
              <a:t> </a:t>
            </a:r>
            <a:endParaRPr lang="ar-SA" dirty="0" smtClean="0">
              <a:cs typeface="AL-Mohanad Bold" pitchFamily="2" charset="-78"/>
            </a:endParaRPr>
          </a:p>
          <a:p>
            <a:pPr lvl="0" rtl="0" eaLnBrk="0" hangingPunct="0">
              <a:tabLst>
                <a:tab pos="457200" algn="l"/>
              </a:tabLst>
            </a:pPr>
            <a:r>
              <a:rPr lang="ar-SA" b="1" dirty="0" smtClean="0">
                <a:cs typeface="AL-Mohanad Bold" pitchFamily="2" charset="-78"/>
              </a:rPr>
              <a:t>5-</a:t>
            </a:r>
            <a:r>
              <a:rPr lang="ar-SA" b="1" dirty="0" smtClean="0">
                <a:latin typeface="Times New Roman" pitchFamily="18" charset="0"/>
                <a:cs typeface="AL-Mohanad Bold" pitchFamily="2" charset="-78"/>
              </a:rPr>
              <a:t> </a:t>
            </a:r>
            <a:r>
              <a:rPr lang="ar-SA" b="1" dirty="0" smtClean="0">
                <a:latin typeface="Traditional Arabic" pitchFamily="18" charset="-78"/>
                <a:cs typeface="AL-Mohanad Bold" pitchFamily="2" charset="-78"/>
              </a:rPr>
              <a:t>تساقط الأتربة المتخلفة عن الشهب والنيازك إلى طبقات الجو </a:t>
            </a:r>
            <a:r>
              <a:rPr lang="ar-SA" b="1" dirty="0" err="1" smtClean="0">
                <a:latin typeface="Traditional Arabic" pitchFamily="18" charset="-78"/>
                <a:cs typeface="AL-Mohanad Bold" pitchFamily="2" charset="-78"/>
              </a:rPr>
              <a:t>السطحية.</a:t>
            </a:r>
            <a:r>
              <a:rPr lang="ar-SA" b="1" dirty="0" smtClean="0">
                <a:latin typeface="Traditional Arabic" pitchFamily="18" charset="-78"/>
                <a:cs typeface="AL-Mohanad Bold" pitchFamily="2" charset="-78"/>
              </a:rPr>
              <a:t> </a:t>
            </a:r>
            <a:endParaRPr lang="ar-SA" dirty="0" smtClean="0">
              <a:cs typeface="AL-Mohanad Bold" pitchFamily="2" charset="-78"/>
            </a:endParaRPr>
          </a:p>
          <a:p>
            <a:pPr lvl="0" rtl="0" eaLnBrk="0" hangingPunct="0">
              <a:tabLst>
                <a:tab pos="457200" algn="l"/>
              </a:tabLst>
            </a:pPr>
            <a:r>
              <a:rPr lang="ar-SA" b="1" dirty="0" smtClean="0">
                <a:cs typeface="AL-Mohanad Bold" pitchFamily="2" charset="-78"/>
              </a:rPr>
              <a:t>6-</a:t>
            </a:r>
            <a:r>
              <a:rPr lang="ar-SA" b="1" dirty="0" smtClean="0">
                <a:latin typeface="Times New Roman" pitchFamily="18" charset="0"/>
                <a:cs typeface="AL-Mohanad Bold" pitchFamily="2" charset="-78"/>
              </a:rPr>
              <a:t> </a:t>
            </a:r>
            <a:r>
              <a:rPr lang="ar-SA" b="1" dirty="0" smtClean="0">
                <a:latin typeface="Traditional Arabic" pitchFamily="18" charset="-78"/>
                <a:cs typeface="AL-Mohanad Bold" pitchFamily="2" charset="-78"/>
              </a:rPr>
              <a:t>الأملاح التي تنتشر في الهواء بفعل الرياح والعواصف وتلك التي تحملها المنخفضات </a:t>
            </a:r>
            <a:r>
              <a:rPr lang="ar-SA" b="1" dirty="0" err="1" smtClean="0">
                <a:latin typeface="Traditional Arabic" pitchFamily="18" charset="-78"/>
                <a:cs typeface="AL-Mohanad Bold" pitchFamily="2" charset="-78"/>
              </a:rPr>
              <a:t>والجيهات</a:t>
            </a:r>
            <a:r>
              <a:rPr lang="ar-SA" b="1" dirty="0" smtClean="0">
                <a:latin typeface="Traditional Arabic" pitchFamily="18" charset="-78"/>
                <a:cs typeface="AL-Mohanad Bold" pitchFamily="2" charset="-78"/>
              </a:rPr>
              <a:t> الجوية وتيارات الحمل الحرارية من </a:t>
            </a:r>
            <a:r>
              <a:rPr lang="ar-SA" b="1" dirty="0" err="1" smtClean="0">
                <a:latin typeface="Traditional Arabic" pitchFamily="18" charset="-78"/>
                <a:cs typeface="AL-Mohanad Bold" pitchFamily="2" charset="-78"/>
              </a:rPr>
              <a:t>التربات</a:t>
            </a:r>
            <a:r>
              <a:rPr lang="ar-SA" b="1" dirty="0" smtClean="0">
                <a:latin typeface="Traditional Arabic" pitchFamily="18" charset="-78"/>
                <a:cs typeface="AL-Mohanad Bold" pitchFamily="2" charset="-78"/>
              </a:rPr>
              <a:t> </a:t>
            </a:r>
            <a:r>
              <a:rPr lang="ar-SA" b="1" dirty="0" err="1" smtClean="0">
                <a:latin typeface="Traditional Arabic" pitchFamily="18" charset="-78"/>
                <a:cs typeface="AL-Mohanad Bold" pitchFamily="2" charset="-78"/>
              </a:rPr>
              <a:t>العارية.</a:t>
            </a:r>
            <a:r>
              <a:rPr lang="ar-SA" b="1" dirty="0" smtClean="0">
                <a:latin typeface="Traditional Arabic" pitchFamily="18" charset="-78"/>
                <a:cs typeface="AL-Mohanad Bold" pitchFamily="2" charset="-78"/>
              </a:rPr>
              <a:t> </a:t>
            </a:r>
            <a:endParaRPr lang="ar-SA" dirty="0" smtClean="0">
              <a:cs typeface="AL-Mohanad Bold" pitchFamily="2" charset="-78"/>
            </a:endParaRPr>
          </a:p>
          <a:p>
            <a:pPr lvl="0" rtl="0" eaLnBrk="0" hangingPunct="0">
              <a:tabLst>
                <a:tab pos="457200" algn="l"/>
              </a:tabLst>
            </a:pPr>
            <a:r>
              <a:rPr lang="ar-SA" b="1" dirty="0" smtClean="0">
                <a:cs typeface="AL-Mohanad Bold" pitchFamily="2" charset="-78"/>
              </a:rPr>
              <a:t>7-</a:t>
            </a:r>
            <a:r>
              <a:rPr lang="ar-SA" b="1" dirty="0" smtClean="0">
                <a:latin typeface="Times New Roman" pitchFamily="18" charset="0"/>
                <a:cs typeface="AL-Mohanad Bold" pitchFamily="2" charset="-78"/>
              </a:rPr>
              <a:t> </a:t>
            </a:r>
            <a:r>
              <a:rPr lang="ar-SA" b="1" dirty="0" smtClean="0">
                <a:latin typeface="Traditional Arabic" pitchFamily="18" charset="-78"/>
                <a:cs typeface="AL-Mohanad Bold" pitchFamily="2" charset="-78"/>
              </a:rPr>
              <a:t>حبيبات لقاح </a:t>
            </a:r>
            <a:r>
              <a:rPr lang="ar-SA" b="1" dirty="0" err="1" smtClean="0">
                <a:latin typeface="Traditional Arabic" pitchFamily="18" charset="-78"/>
                <a:cs typeface="AL-Mohanad Bold" pitchFamily="2" charset="-78"/>
              </a:rPr>
              <a:t>النباتات .</a:t>
            </a:r>
            <a:r>
              <a:rPr lang="ar-SA" b="1" dirty="0" smtClean="0">
                <a:latin typeface="Traditional Arabic" pitchFamily="18" charset="-78"/>
                <a:cs typeface="AL-Mohanad Bold" pitchFamily="2" charset="-78"/>
              </a:rPr>
              <a:t> </a:t>
            </a:r>
            <a:endParaRPr lang="ar-SA" dirty="0" smtClean="0">
              <a:cs typeface="AL-Mohanad Bold" pitchFamily="2" charset="-78"/>
            </a:endParaRPr>
          </a:p>
          <a:p>
            <a:pPr lvl="0" rtl="0" eaLnBrk="0" hangingPunct="0">
              <a:tabLst>
                <a:tab pos="457200" algn="l"/>
              </a:tabLst>
            </a:pPr>
            <a:r>
              <a:rPr lang="ar-SA" b="1" dirty="0" smtClean="0">
                <a:cs typeface="AL-Mohanad Bold" pitchFamily="2" charset="-78"/>
              </a:rPr>
              <a:t>8-</a:t>
            </a:r>
            <a:r>
              <a:rPr lang="ar-SA" b="1" dirty="0" smtClean="0">
                <a:latin typeface="Times New Roman" pitchFamily="18" charset="0"/>
                <a:cs typeface="AL-Mohanad Bold" pitchFamily="2" charset="-78"/>
              </a:rPr>
              <a:t> </a:t>
            </a:r>
            <a:r>
              <a:rPr lang="ar-SA" b="1" dirty="0" smtClean="0">
                <a:latin typeface="Traditional Arabic" pitchFamily="18" charset="-78"/>
                <a:cs typeface="AL-Mohanad Bold" pitchFamily="2" charset="-78"/>
              </a:rPr>
              <a:t>الفطريات والبكتريا والميكروبات المختلفة التي تنتشر في الهواء سواء أكان مصدرها التربة أو نتيجة لتعفن الحيوانات والطيور الميتة والفضلات </a:t>
            </a:r>
            <a:r>
              <a:rPr lang="ar-SA" b="1" dirty="0" err="1" smtClean="0">
                <a:latin typeface="Traditional Arabic" pitchFamily="18" charset="-78"/>
                <a:cs typeface="AL-Mohanad Bold" pitchFamily="2" charset="-78"/>
              </a:rPr>
              <a:t>الآدمية .</a:t>
            </a:r>
            <a:r>
              <a:rPr lang="ar-SA" b="1" dirty="0" smtClean="0">
                <a:latin typeface="Traditional Arabic" pitchFamily="18" charset="-78"/>
                <a:cs typeface="AL-Mohanad Bold" pitchFamily="2" charset="-78"/>
              </a:rPr>
              <a:t> </a:t>
            </a:r>
            <a:endParaRPr lang="ar-SA" dirty="0" smtClean="0">
              <a:cs typeface="AL-Mohanad Bold" pitchFamily="2" charset="-78"/>
            </a:endParaRPr>
          </a:p>
          <a:p>
            <a:pPr lvl="0" rtl="0" eaLnBrk="0" hangingPunct="0">
              <a:tabLst>
                <a:tab pos="457200" algn="l"/>
              </a:tabLst>
            </a:pPr>
            <a:r>
              <a:rPr lang="ar-SA" b="1" dirty="0" smtClean="0">
                <a:cs typeface="AL-Mohanad Bold" pitchFamily="2" charset="-78"/>
              </a:rPr>
              <a:t>9-</a:t>
            </a:r>
            <a:r>
              <a:rPr lang="ar-SA" b="1" dirty="0" smtClean="0">
                <a:latin typeface="Times New Roman" pitchFamily="18" charset="0"/>
                <a:cs typeface="AL-Mohanad Bold" pitchFamily="2" charset="-78"/>
              </a:rPr>
              <a:t> </a:t>
            </a:r>
            <a:r>
              <a:rPr lang="ar-SA" b="1" dirty="0" smtClean="0">
                <a:latin typeface="Traditional Arabic" pitchFamily="18" charset="-78"/>
                <a:cs typeface="AL-Mohanad Bold" pitchFamily="2" charset="-78"/>
              </a:rPr>
              <a:t>المواد ذات النشاط الإشعاعي كتلك الموجودة في بعض </a:t>
            </a:r>
            <a:r>
              <a:rPr lang="ar-SA" b="1" dirty="0" err="1" smtClean="0">
                <a:latin typeface="Traditional Arabic" pitchFamily="18" charset="-78"/>
                <a:cs typeface="AL-Mohanad Bold" pitchFamily="2" charset="-78"/>
              </a:rPr>
              <a:t>تربات</a:t>
            </a:r>
            <a:r>
              <a:rPr lang="ar-SA" b="1" dirty="0" smtClean="0">
                <a:latin typeface="Traditional Arabic" pitchFamily="18" charset="-78"/>
                <a:cs typeface="AL-Mohanad Bold" pitchFamily="2" charset="-78"/>
              </a:rPr>
              <a:t> وصخور القشرة الأرضية وكذلك الناتجة عن تأين بعض الغازات بفعل الأشعة </a:t>
            </a:r>
            <a:r>
              <a:rPr lang="ar-SA" b="1" dirty="0" err="1" smtClean="0">
                <a:latin typeface="Traditional Arabic" pitchFamily="18" charset="-78"/>
                <a:cs typeface="AL-Mohanad Bold" pitchFamily="2" charset="-78"/>
              </a:rPr>
              <a:t>الكونية.</a:t>
            </a:r>
            <a:r>
              <a:rPr lang="ar-SA" b="1" dirty="0" smtClean="0">
                <a:latin typeface="Traditional Arabic" pitchFamily="18" charset="-78"/>
                <a:cs typeface="AL-Mohanad Bold" pitchFamily="2" charset="-78"/>
              </a:rPr>
              <a:t> </a:t>
            </a:r>
            <a:endParaRPr lang="ar-SA" dirty="0" smtClean="0">
              <a:cs typeface="AL-Mohanad Bold"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2400" dirty="0" smtClean="0">
                <a:solidFill>
                  <a:schemeClr val="tx1"/>
                </a:solidFill>
                <a:effectLst/>
                <a:cs typeface="PT Bold Heading" pitchFamily="2" charset="-78"/>
              </a:rPr>
              <a:t>تابع لمصادر تلوث الهواء</a:t>
            </a:r>
            <a:endParaRPr lang="ar-SA" sz="2400" dirty="0">
              <a:solidFill>
                <a:schemeClr val="tx1"/>
              </a:solidFill>
              <a:effectLst/>
              <a:cs typeface="PT Bold Heading" pitchFamily="2" charset="-78"/>
            </a:endParaRPr>
          </a:p>
        </p:txBody>
      </p:sp>
      <p:sp>
        <p:nvSpPr>
          <p:cNvPr id="58369" name="Rectangle 1"/>
          <p:cNvSpPr>
            <a:spLocks noChangeArrowheads="1"/>
          </p:cNvSpPr>
          <p:nvPr/>
        </p:nvSpPr>
        <p:spPr bwMode="auto">
          <a:xfrm>
            <a:off x="4067944" y="2455582"/>
            <a:ext cx="482453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tabLst>
                <a:tab pos="457200" algn="l"/>
              </a:tabLst>
            </a:pPr>
            <a:r>
              <a:rPr kumimoji="0" lang="ar-SA" sz="2000" i="0" strike="noStrike" cap="none" normalizeH="0" baseline="0" dirty="0" smtClean="0">
                <a:ln>
                  <a:noFill/>
                </a:ln>
                <a:effectLst/>
                <a:latin typeface="Traditional Arabic" pitchFamily="18" charset="-78"/>
                <a:cs typeface="PT Bold Heading" pitchFamily="2" charset="-78"/>
              </a:rPr>
              <a:t>ث</a:t>
            </a:r>
            <a:r>
              <a:rPr kumimoji="0" lang="ar-SA" sz="2000" i="0" strike="noStrike" cap="none" normalizeH="0" baseline="0" dirty="0" smtClean="0" bmk="">
                <a:ln>
                  <a:noFill/>
                </a:ln>
                <a:effectLst/>
                <a:latin typeface="Traditional Arabic" pitchFamily="18" charset="-78"/>
                <a:cs typeface="PT Bold Heading" pitchFamily="2" charset="-78"/>
              </a:rPr>
              <a:t>انياً: المصادر الغير </a:t>
            </a:r>
            <a:r>
              <a:rPr kumimoji="0" lang="ar-SA" sz="2000" i="0" strike="noStrike" cap="none" normalizeH="0" baseline="0" dirty="0" err="1" smtClean="0" bmk="">
                <a:ln>
                  <a:noFill/>
                </a:ln>
                <a:effectLst/>
                <a:latin typeface="Traditional Arabic" pitchFamily="18" charset="-78"/>
                <a:cs typeface="PT Bold Heading" pitchFamily="2" charset="-78"/>
              </a:rPr>
              <a:t>طبيعية:</a:t>
            </a:r>
            <a:r>
              <a:rPr kumimoji="0" lang="ar-SA" sz="2000" i="0" strike="noStrike" cap="none" normalizeH="0" baseline="0" dirty="0" smtClean="0" bmk="">
                <a:ln>
                  <a:noFill/>
                </a:ln>
                <a:effectLst/>
                <a:latin typeface="Traditional Arabic" pitchFamily="18" charset="-78"/>
                <a:cs typeface="PT Bold Heading" pitchFamily="2" charset="-78"/>
              </a:rPr>
              <a:t> </a:t>
            </a:r>
          </a:p>
          <a:p>
            <a:pPr marL="0" marR="0" lvl="0" indent="0" defTabSz="914400" rtl="1" eaLnBrk="1" fontAlgn="base" latinLnBrk="0" hangingPunct="1">
              <a:lnSpc>
                <a:spcPct val="100000"/>
              </a:lnSpc>
              <a:spcBef>
                <a:spcPct val="0"/>
              </a:spcBef>
              <a:spcAft>
                <a:spcPct val="0"/>
              </a:spcAft>
              <a:buClrTx/>
              <a:buSzTx/>
              <a:tabLst>
                <a:tab pos="457200" algn="l"/>
              </a:tabLst>
            </a:pPr>
            <a:endParaRPr kumimoji="0" lang="ar-SA" sz="2000" b="0" i="0" u="none" strike="noStrike" cap="none" normalizeH="0" baseline="0" dirty="0" smtClean="0">
              <a:ln>
                <a:noFill/>
              </a:ln>
              <a:effectLst/>
              <a:cs typeface="PT Bold Heading" pitchFamily="2" charset="-78"/>
            </a:endParaRPr>
          </a:p>
          <a:p>
            <a:pPr marL="0" marR="0" lvl="0" indent="0" defTabSz="914400" rtl="0" eaLnBrk="0" fontAlgn="base" latinLnBrk="0" hangingPunct="0">
              <a:lnSpc>
                <a:spcPct val="100000"/>
              </a:lnSpc>
              <a:spcBef>
                <a:spcPct val="0"/>
              </a:spcBef>
              <a:spcAft>
                <a:spcPct val="0"/>
              </a:spcAft>
              <a:buClrTx/>
              <a:buSzTx/>
              <a:tabLst>
                <a:tab pos="457200" algn="l"/>
              </a:tabLst>
            </a:pP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وهي التي يحدثها أو يتسبب في حدوثها الإنسان وهي أخطر من السابقة وتثير القلق والاهتمام حيث أن مكوناتها أصبحت متعددة ومتنوعة وأحدثت خللاً في تركيبة الهواء الطبيعي وكذلك في التوازن </a:t>
            </a:r>
            <a:r>
              <a:rPr kumimoji="0" lang="ar-SA" sz="2000" i="0" u="none" strike="noStrike" cap="none" normalizeH="0" baseline="0" dirty="0" err="1" smtClean="0">
                <a:ln>
                  <a:noFill/>
                </a:ln>
                <a:solidFill>
                  <a:schemeClr val="tx1"/>
                </a:solidFill>
                <a:effectLst/>
                <a:latin typeface="Traditional Arabic" pitchFamily="18" charset="-78"/>
                <a:cs typeface="AL-Mohanad Bold" pitchFamily="2" charset="-78"/>
              </a:rPr>
              <a:t>البيئي.</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 و بالإمكان تخفيض</a:t>
            </a:r>
            <a:r>
              <a:rPr kumimoji="0" lang="ar-SA" sz="2000" i="0" u="none" strike="noStrike" cap="none" normalizeH="0" dirty="0" smtClean="0">
                <a:ln>
                  <a:noFill/>
                </a:ln>
                <a:solidFill>
                  <a:schemeClr val="tx1"/>
                </a:solidFill>
                <a:effectLst/>
                <a:latin typeface="Traditional Arabic" pitchFamily="18" charset="-78"/>
                <a:cs typeface="AL-Mohanad Bold" pitchFamily="2" charset="-78"/>
              </a:rPr>
              <a:t> </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الضرر الناتج عنها ولهم تلك المصادر </a:t>
            </a:r>
            <a:endParaRPr lang="ar-SA" sz="2000" dirty="0" smtClean="0">
              <a:cs typeface="AL-Mohanad Bold" pitchFamily="2" charset="-78"/>
            </a:endParaRPr>
          </a:p>
          <a:p>
            <a:pPr marL="0" marR="0" lvl="0" indent="0" defTabSz="914400" rtl="0" eaLnBrk="0" fontAlgn="base" latinLnBrk="0" hangingPunct="0">
              <a:lnSpc>
                <a:spcPct val="100000"/>
              </a:lnSpc>
              <a:spcBef>
                <a:spcPct val="0"/>
              </a:spcBef>
              <a:spcAft>
                <a:spcPct val="0"/>
              </a:spcAft>
              <a:buClrTx/>
              <a:buSzTx/>
              <a:tabLst>
                <a:tab pos="457200" algn="l"/>
              </a:tabLst>
            </a:pPr>
            <a:r>
              <a:rPr kumimoji="0" lang="ar-SA" sz="2000" i="0" u="none" strike="noStrike" cap="none" normalizeH="0" baseline="0" dirty="0" smtClean="0">
                <a:ln>
                  <a:noFill/>
                </a:ln>
                <a:solidFill>
                  <a:schemeClr val="tx1"/>
                </a:solidFill>
                <a:effectLst/>
                <a:cs typeface="AL-Mohanad Bold" pitchFamily="2" charset="-78"/>
              </a:rPr>
              <a:t>1-</a:t>
            </a:r>
            <a:r>
              <a:rPr kumimoji="0" lang="ar-SA" sz="2000" i="0" u="none" strike="noStrike" cap="none" normalizeH="0" baseline="0" dirty="0" smtClean="0">
                <a:ln>
                  <a:noFill/>
                </a:ln>
                <a:solidFill>
                  <a:schemeClr val="tx1"/>
                </a:solidFill>
                <a:effectLst/>
                <a:latin typeface="Times New Roman" pitchFamily="18" charset="0"/>
                <a:cs typeface="AL-Mohanad Bold" pitchFamily="2" charset="-78"/>
              </a:rPr>
              <a:t> </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استخدام الوقود في </a:t>
            </a:r>
            <a:r>
              <a:rPr kumimoji="0" lang="ar-SA" sz="2000" i="0" u="none" strike="noStrike" cap="none" normalizeH="0" baseline="0" dirty="0" err="1" smtClean="0">
                <a:ln>
                  <a:noFill/>
                </a:ln>
                <a:solidFill>
                  <a:schemeClr val="tx1"/>
                </a:solidFill>
                <a:effectLst/>
                <a:latin typeface="Traditional Arabic" pitchFamily="18" charset="-78"/>
                <a:cs typeface="AL-Mohanad Bold" pitchFamily="2" charset="-78"/>
              </a:rPr>
              <a:t>الصناعة.</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 52% من التلوث</a:t>
            </a:r>
            <a:endParaRPr lang="ar-SA" sz="2000" dirty="0" smtClean="0">
              <a:cs typeface="AL-Mohanad Bold" pitchFamily="2" charset="-78"/>
            </a:endParaRPr>
          </a:p>
          <a:p>
            <a:pPr marL="0" marR="0" lvl="0" indent="0" defTabSz="914400" rtl="0" eaLnBrk="0" fontAlgn="base" latinLnBrk="0" hangingPunct="0">
              <a:lnSpc>
                <a:spcPct val="100000"/>
              </a:lnSpc>
              <a:spcBef>
                <a:spcPct val="0"/>
              </a:spcBef>
              <a:spcAft>
                <a:spcPct val="0"/>
              </a:spcAft>
              <a:buClrTx/>
              <a:buSzTx/>
              <a:tabLst>
                <a:tab pos="457200" algn="l"/>
              </a:tabLst>
            </a:pPr>
            <a:r>
              <a:rPr kumimoji="0" lang="ar-SA" sz="2000" i="0" u="none" strike="noStrike" cap="none" normalizeH="0" baseline="0" dirty="0" smtClean="0">
                <a:ln>
                  <a:noFill/>
                </a:ln>
                <a:solidFill>
                  <a:schemeClr val="tx1"/>
                </a:solidFill>
                <a:effectLst/>
                <a:cs typeface="AL-Mohanad Bold" pitchFamily="2" charset="-78"/>
              </a:rPr>
              <a:t>2-</a:t>
            </a:r>
            <a:r>
              <a:rPr kumimoji="0" lang="ar-SA" sz="2000" i="0" u="none" strike="noStrike" cap="none" normalizeH="0" baseline="0" dirty="0" smtClean="0">
                <a:ln>
                  <a:noFill/>
                </a:ln>
                <a:solidFill>
                  <a:schemeClr val="tx1"/>
                </a:solidFill>
                <a:effectLst/>
                <a:latin typeface="Times New Roman" pitchFamily="18" charset="0"/>
                <a:cs typeface="AL-Mohanad Bold" pitchFamily="2" charset="-78"/>
              </a:rPr>
              <a:t> </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وسائل النقل البرى والبحري والجوى</a:t>
            </a:r>
            <a:r>
              <a:rPr kumimoji="0" lang="ar-SA" sz="2000" i="0" u="none" strike="noStrike" cap="none" normalizeH="0" dirty="0" smtClean="0">
                <a:ln>
                  <a:noFill/>
                </a:ln>
                <a:solidFill>
                  <a:schemeClr val="tx1"/>
                </a:solidFill>
                <a:effectLst/>
                <a:latin typeface="Traditional Arabic" pitchFamily="18" charset="-78"/>
                <a:cs typeface="AL-Mohanad Bold" pitchFamily="2" charset="-78"/>
              </a:rPr>
              <a:t> 27% من التلوث</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 </a:t>
            </a:r>
            <a:endParaRPr kumimoji="0" lang="ar-SA" sz="2000" i="0" u="none" strike="noStrike" cap="none" normalizeH="0" baseline="0" dirty="0" smtClean="0">
              <a:ln>
                <a:noFill/>
              </a:ln>
              <a:solidFill>
                <a:schemeClr val="tx1"/>
              </a:solidFill>
              <a:effectLst/>
              <a:cs typeface="AL-Mohanad Bold" pitchFamily="2" charset="-78"/>
            </a:endParaRPr>
          </a:p>
          <a:p>
            <a:pPr marL="0" marR="0" lvl="0" indent="0" defTabSz="914400" rtl="0" eaLnBrk="0" fontAlgn="base" latinLnBrk="0" hangingPunct="0">
              <a:lnSpc>
                <a:spcPct val="100000"/>
              </a:lnSpc>
              <a:spcBef>
                <a:spcPct val="0"/>
              </a:spcBef>
              <a:spcAft>
                <a:spcPct val="0"/>
              </a:spcAft>
              <a:buClrTx/>
              <a:buSzTx/>
              <a:tabLst>
                <a:tab pos="457200" algn="l"/>
              </a:tabLst>
            </a:pPr>
            <a:r>
              <a:rPr kumimoji="0" lang="en-US" sz="2000" i="0" u="none" strike="noStrike" cap="none" normalizeH="0" baseline="0" dirty="0" smtClean="0">
                <a:ln>
                  <a:noFill/>
                </a:ln>
                <a:solidFill>
                  <a:schemeClr val="tx1"/>
                </a:solidFill>
                <a:effectLst/>
                <a:cs typeface="AL-Mohanad Bold" pitchFamily="2" charset="-78"/>
              </a:rPr>
              <a:t> </a:t>
            </a:r>
            <a:r>
              <a:rPr kumimoji="0" lang="ar-SA" sz="2000" i="0" u="none" strike="noStrike" cap="none" normalizeH="0" baseline="0" dirty="0" smtClean="0">
                <a:ln>
                  <a:noFill/>
                </a:ln>
                <a:solidFill>
                  <a:schemeClr val="tx1"/>
                </a:solidFill>
                <a:effectLst/>
                <a:cs typeface="AL-Mohanad Bold" pitchFamily="2" charset="-78"/>
              </a:rPr>
              <a:t>3-</a:t>
            </a:r>
            <a:r>
              <a:rPr kumimoji="0" lang="ar-SA" sz="2000" i="0" u="none" strike="noStrike" cap="none" normalizeH="0" baseline="0" dirty="0" smtClean="0">
                <a:ln>
                  <a:noFill/>
                </a:ln>
                <a:solidFill>
                  <a:schemeClr val="tx1"/>
                </a:solidFill>
                <a:effectLst/>
                <a:latin typeface="Times New Roman" pitchFamily="18" charset="0"/>
                <a:cs typeface="AL-Mohanad Bold" pitchFamily="2" charset="-78"/>
              </a:rPr>
              <a:t> </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الأخرى </a:t>
            </a:r>
            <a:r>
              <a:rPr kumimoji="0" lang="ar-SA" sz="2000" i="0" u="none" strike="noStrike" cap="none" normalizeH="0" baseline="0" dirty="0" err="1" smtClean="0">
                <a:ln>
                  <a:noFill/>
                </a:ln>
                <a:solidFill>
                  <a:schemeClr val="tx1"/>
                </a:solidFill>
                <a:effectLst/>
                <a:latin typeface="Traditional Arabic" pitchFamily="18" charset="-78"/>
                <a:cs typeface="AL-Mohanad Bold" pitchFamily="2" charset="-78"/>
              </a:rPr>
              <a:t>31% </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(النفايات, </a:t>
            </a:r>
            <a:r>
              <a:rPr kumimoji="0" lang="ar-SA" sz="2000" i="0" u="none" strike="noStrike" cap="none" normalizeH="0" baseline="0" dirty="0" err="1" smtClean="0">
                <a:ln>
                  <a:noFill/>
                </a:ln>
                <a:solidFill>
                  <a:schemeClr val="tx1"/>
                </a:solidFill>
                <a:effectLst/>
                <a:latin typeface="Traditional Arabic" pitchFamily="18" charset="-78"/>
                <a:cs typeface="AL-Mohanad Bold" pitchFamily="2" charset="-78"/>
              </a:rPr>
              <a:t>الزراعة ..</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 الخ</a:t>
            </a:r>
            <a:r>
              <a:rPr kumimoji="0" lang="ar-SA" sz="2000" i="0" u="none" strike="noStrike" cap="none" normalizeH="0" baseline="0" dirty="0" err="1" smtClean="0">
                <a:ln>
                  <a:noFill/>
                </a:ln>
                <a:solidFill>
                  <a:schemeClr val="tx1"/>
                </a:solidFill>
                <a:effectLst/>
                <a:latin typeface="Traditional Arabic" pitchFamily="18" charset="-78"/>
                <a:cs typeface="AL-Mohanad Bold" pitchFamily="2" charset="-78"/>
              </a:rPr>
              <a:t>)</a:t>
            </a:r>
            <a:endParaRPr kumimoji="0" lang="ar-SA" sz="2000" b="0" i="0" u="none" strike="noStrike" cap="none" normalizeH="0" baseline="0" dirty="0" smtClean="0">
              <a:ln>
                <a:noFill/>
              </a:ln>
              <a:solidFill>
                <a:schemeClr val="tx1"/>
              </a:solidFill>
              <a:effectLst/>
              <a:cs typeface="AL-Mohanad Bold" pitchFamily="2" charset="-78"/>
            </a:endParaRPr>
          </a:p>
        </p:txBody>
      </p:sp>
      <p:pic>
        <p:nvPicPr>
          <p:cNvPr id="58370" name="Picture 2"/>
          <p:cNvPicPr>
            <a:picLocks noChangeAspect="1" noChangeArrowheads="1"/>
          </p:cNvPicPr>
          <p:nvPr/>
        </p:nvPicPr>
        <p:blipFill>
          <a:blip r:embed="rId2" cstate="print"/>
          <a:srcRect/>
          <a:stretch>
            <a:fillRect/>
          </a:stretch>
        </p:blipFill>
        <p:spPr bwMode="auto">
          <a:xfrm>
            <a:off x="179512" y="2132856"/>
            <a:ext cx="3888432" cy="338437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19872" y="620688"/>
            <a:ext cx="6017872" cy="1143000"/>
          </a:xfrm>
        </p:spPr>
        <p:txBody>
          <a:bodyPr>
            <a:normAutofit fontScale="90000"/>
          </a:bodyPr>
          <a:lstStyle/>
          <a:p>
            <a:pPr lvl="0" algn="ctr"/>
            <a:r>
              <a:rPr lang="ar-SA" sz="3600" dirty="0" smtClean="0">
                <a:solidFill>
                  <a:schemeClr val="tx1"/>
                </a:solidFill>
                <a:effectLst/>
                <a:cs typeface="PT Bold Heading" pitchFamily="2" charset="-78"/>
              </a:rPr>
              <a:t>أ</a:t>
            </a:r>
            <a:r>
              <a:rPr lang="ar-SA" sz="3600" dirty="0" smtClean="0" bmk="">
                <a:solidFill>
                  <a:schemeClr val="tx1"/>
                </a:solidFill>
                <a:effectLst/>
                <a:cs typeface="PT Bold Heading" pitchFamily="2" charset="-78"/>
              </a:rPr>
              <a:t>ثار تلوث الهواء</a:t>
            </a:r>
            <a:r>
              <a:rPr lang="ar-SA" sz="3600" b="1" dirty="0" smtClean="0">
                <a:solidFill>
                  <a:schemeClr val="tx1"/>
                </a:solidFill>
                <a:effectLst/>
                <a:latin typeface="Traditional Arabic" pitchFamily="18" charset="-78"/>
                <a:cs typeface="PT Bold Heading" pitchFamily="2" charset="-78"/>
              </a:rPr>
              <a:t> </a:t>
            </a:r>
            <a:r>
              <a:rPr lang="ar-SA" sz="3600" dirty="0" smtClean="0">
                <a:solidFill>
                  <a:schemeClr val="tx1"/>
                </a:solidFill>
                <a:effectLst/>
                <a:cs typeface="PT Bold Heading" pitchFamily="2" charset="-78"/>
              </a:rPr>
              <a:t/>
            </a:r>
            <a:br>
              <a:rPr lang="ar-SA" sz="3600" dirty="0" smtClean="0">
                <a:solidFill>
                  <a:schemeClr val="tx1"/>
                </a:solidFill>
                <a:effectLst/>
                <a:cs typeface="PT Bold Heading" pitchFamily="2" charset="-78"/>
              </a:rPr>
            </a:br>
            <a:endParaRPr lang="ar-SA" sz="3600" dirty="0">
              <a:solidFill>
                <a:schemeClr val="tx1"/>
              </a:solidFill>
            </a:endParaRPr>
          </a:p>
        </p:txBody>
      </p:sp>
      <p:sp>
        <p:nvSpPr>
          <p:cNvPr id="59393" name="Rectangle 1"/>
          <p:cNvSpPr>
            <a:spLocks noChangeArrowheads="1"/>
          </p:cNvSpPr>
          <p:nvPr/>
        </p:nvSpPr>
        <p:spPr bwMode="auto">
          <a:xfrm>
            <a:off x="3779912" y="2149018"/>
            <a:ext cx="507605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تختلف تلوث الهواء من مكان لأخر حسب سرعة الرياح والظروف الجوية فمثلاً تتفاعل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أكاسيد</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النيتروجين مع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الهيدروكربونات</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في وجود ضوء الشمس تحت ظروف جوية خاصة غالباً ما تكون في فصل الصيف لتنتج مواد كيميائية سامة مثل رباعي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الأستيل</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بيروكسين</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وغاز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الأوزون.</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وتؤدي هذه مع بعض المكونات الأخرى إلى ما يعرف بالضباب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الدخاني </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غالباً ما يكون لونه مائل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للبني </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ويحدث الضباب الدخاني في المدن المزدحمة بالسيارات مثل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لوس</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انجلوس ونيويورك ولندن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ونيو</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مكسيكو وغيرها من اشهر هذه الفترات تلك التي حدثت في لندن عام 1952 وراح ضحيتها 4000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شخص.</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وفي الدول النامية تعتبر مدينة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سيوؤل</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القاهرة </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وبانكوك وبومباي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وكراتشي</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وجاكرتا ومانيلا من أكثر المناطق الحضرية تلوثاً في العالم طبقاً لمسح حالة الهواء قبل عام 1990.</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9396" name="Picture 4"/>
          <p:cNvPicPr>
            <a:picLocks noChangeAspect="1" noChangeArrowheads="1"/>
          </p:cNvPicPr>
          <p:nvPr/>
        </p:nvPicPr>
        <p:blipFill>
          <a:blip r:embed="rId2" cstate="print"/>
          <a:srcRect/>
          <a:stretch>
            <a:fillRect/>
          </a:stretch>
        </p:blipFill>
        <p:spPr bwMode="auto">
          <a:xfrm>
            <a:off x="467544" y="2204864"/>
            <a:ext cx="2731889" cy="352839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1043608" y="620688"/>
          <a:ext cx="7784852" cy="4206240"/>
        </p:xfrm>
        <a:graphic>
          <a:graphicData uri="http://schemas.openxmlformats.org/drawingml/2006/table">
            <a:tbl>
              <a:tblPr rtl="1"/>
              <a:tblGrid>
                <a:gridCol w="3012003"/>
                <a:gridCol w="4772849"/>
              </a:tblGrid>
              <a:tr h="207076">
                <a:tc>
                  <a:txBody>
                    <a:bodyPr/>
                    <a:lstStyle/>
                    <a:p>
                      <a:pPr algn="r" rtl="1">
                        <a:lnSpc>
                          <a:spcPct val="115000"/>
                        </a:lnSpc>
                        <a:spcAft>
                          <a:spcPts val="0"/>
                        </a:spcAft>
                      </a:pPr>
                      <a:r>
                        <a:rPr lang="ar-SA" sz="1800" dirty="0">
                          <a:latin typeface="Calibri"/>
                          <a:ea typeface="Calibri"/>
                          <a:cs typeface="PT Bold Heading"/>
                        </a:rPr>
                        <a:t>الوسائل المستخدمة في تدريس المقرر</a:t>
                      </a:r>
                      <a:endParaRPr lang="en-US" sz="18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a:latin typeface="Calibri"/>
                          <a:ea typeface="Calibri"/>
                          <a:cs typeface="AL-Mohanad Bold"/>
                        </a:rPr>
                        <a:t>محاضرات نظري. حلقات نقاش , مشاريع , بحوث , زيارات ميدانية , عرض بوربوينت</a:t>
                      </a:r>
                      <a:endParaRPr lang="en-US" sz="240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153">
                <a:tc>
                  <a:txBody>
                    <a:bodyPr/>
                    <a:lstStyle/>
                    <a:p>
                      <a:pPr algn="r" rtl="1">
                        <a:lnSpc>
                          <a:spcPct val="115000"/>
                        </a:lnSpc>
                        <a:spcAft>
                          <a:spcPts val="0"/>
                        </a:spcAft>
                      </a:pPr>
                      <a:r>
                        <a:rPr lang="ar-SA" sz="2000" dirty="0">
                          <a:latin typeface="Calibri"/>
                          <a:ea typeface="Calibri"/>
                          <a:cs typeface="PT Bold Heading"/>
                        </a:rPr>
                        <a:t>توزيع الدرجات </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2400" dirty="0" smtClean="0">
                          <a:latin typeface="Calibri"/>
                          <a:ea typeface="Calibri"/>
                          <a:cs typeface="AL-Mohanad Bold"/>
                        </a:rPr>
                        <a:t> 10 درجات  </a:t>
                      </a:r>
                      <a:r>
                        <a:rPr lang="ar-SA" sz="2400" baseline="0" dirty="0" smtClean="0">
                          <a:latin typeface="Calibri"/>
                          <a:ea typeface="Calibri"/>
                          <a:cs typeface="AL-Mohanad Bold"/>
                        </a:rPr>
                        <a:t>حضور و مشاركة و تفاعل</a:t>
                      </a:r>
                    </a:p>
                    <a:p>
                      <a:pPr algn="ctr" rtl="1">
                        <a:lnSpc>
                          <a:spcPct val="115000"/>
                        </a:lnSpc>
                        <a:spcAft>
                          <a:spcPts val="0"/>
                        </a:spcAft>
                      </a:pPr>
                      <a:r>
                        <a:rPr lang="ar-SA" sz="2400" baseline="0" dirty="0" smtClean="0">
                          <a:latin typeface="Calibri"/>
                          <a:ea typeface="Calibri"/>
                          <a:cs typeface="AL-Mohanad Bold"/>
                        </a:rPr>
                        <a:t>  50  درجة العرض</a:t>
                      </a:r>
                    </a:p>
                    <a:p>
                      <a:pPr algn="ctr" rtl="1">
                        <a:lnSpc>
                          <a:spcPct val="115000"/>
                        </a:lnSpc>
                        <a:spcAft>
                          <a:spcPts val="0"/>
                        </a:spcAft>
                      </a:pPr>
                      <a:r>
                        <a:rPr lang="ar-SA" sz="2400" baseline="0" dirty="0" smtClean="0">
                          <a:latin typeface="Calibri"/>
                          <a:ea typeface="Calibri"/>
                          <a:cs typeface="AL-Mohanad Bold"/>
                        </a:rPr>
                        <a:t>     40   درجة امتحان </a:t>
                      </a:r>
                      <a:r>
                        <a:rPr lang="ar-SA" sz="2400" baseline="0" dirty="0" smtClean="0">
                          <a:latin typeface="Calibri"/>
                          <a:ea typeface="Calibri"/>
                          <a:cs typeface="AL-Mohanad Bold"/>
                        </a:rPr>
                        <a:t>نهائي</a:t>
                      </a:r>
                      <a:endParaRPr lang="en-US" sz="24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229">
                <a:tc>
                  <a:txBody>
                    <a:bodyPr/>
                    <a:lstStyle/>
                    <a:p>
                      <a:pPr algn="r" rtl="1">
                        <a:lnSpc>
                          <a:spcPct val="115000"/>
                        </a:lnSpc>
                        <a:spcAft>
                          <a:spcPts val="0"/>
                        </a:spcAft>
                      </a:pPr>
                      <a:r>
                        <a:rPr lang="ar-SA" sz="2000" dirty="0">
                          <a:latin typeface="Calibri"/>
                          <a:ea typeface="Calibri"/>
                          <a:cs typeface="PT Bold Heading"/>
                        </a:rPr>
                        <a:t>المرجع الرئيس للمقرر</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dirty="0">
                          <a:latin typeface="Calibri"/>
                          <a:ea typeface="Calibri"/>
                          <a:cs typeface="AL-Mohanad Bold"/>
                        </a:rPr>
                        <a:t>التلوث و حماية البيئة </a:t>
                      </a:r>
                      <a:endParaRPr lang="en-US" sz="2400" dirty="0">
                        <a:latin typeface="Calibri"/>
                        <a:ea typeface="Calibri"/>
                        <a:cs typeface="Arial"/>
                      </a:endParaRPr>
                    </a:p>
                    <a:p>
                      <a:pPr algn="r" rtl="1">
                        <a:lnSpc>
                          <a:spcPct val="115000"/>
                        </a:lnSpc>
                        <a:spcAft>
                          <a:spcPts val="0"/>
                        </a:spcAft>
                      </a:pPr>
                      <a:r>
                        <a:rPr lang="ar-SA" sz="2400" dirty="0">
                          <a:latin typeface="Calibri"/>
                          <a:ea typeface="Calibri"/>
                          <a:cs typeface="AL-Mohanad Bold"/>
                        </a:rPr>
                        <a:t>المؤلف: </a:t>
                      </a:r>
                      <a:r>
                        <a:rPr lang="ar-SA" sz="2400" dirty="0" err="1">
                          <a:latin typeface="Calibri"/>
                          <a:ea typeface="Calibri"/>
                          <a:cs typeface="AL-Mohanad Bold"/>
                        </a:rPr>
                        <a:t>العودات</a:t>
                      </a:r>
                      <a:r>
                        <a:rPr lang="ar-SA" sz="2400" dirty="0">
                          <a:latin typeface="Calibri"/>
                          <a:ea typeface="Calibri"/>
                          <a:cs typeface="AL-Mohanad Bold"/>
                        </a:rPr>
                        <a:t>, محمد و </a:t>
                      </a:r>
                      <a:r>
                        <a:rPr lang="ar-SA" sz="2400" dirty="0" err="1">
                          <a:latin typeface="Calibri"/>
                          <a:ea typeface="Calibri"/>
                          <a:cs typeface="AL-Mohanad Bold"/>
                        </a:rPr>
                        <a:t>باصهي</a:t>
                      </a:r>
                      <a:r>
                        <a:rPr lang="ar-SA" sz="2400" dirty="0">
                          <a:latin typeface="Calibri"/>
                          <a:ea typeface="Calibri"/>
                          <a:cs typeface="AL-Mohanad Bold"/>
                        </a:rPr>
                        <a:t>, </a:t>
                      </a:r>
                      <a:r>
                        <a:rPr lang="ar-SA" sz="2400" dirty="0" err="1">
                          <a:latin typeface="Calibri"/>
                          <a:ea typeface="Calibri"/>
                          <a:cs typeface="AL-Mohanad Bold"/>
                        </a:rPr>
                        <a:t>عبدالله</a:t>
                      </a:r>
                      <a:r>
                        <a:rPr lang="ar-SA" sz="2400" dirty="0">
                          <a:latin typeface="Calibri"/>
                          <a:ea typeface="Calibri"/>
                          <a:cs typeface="AL-Mohanad Bold"/>
                        </a:rPr>
                        <a:t> </a:t>
                      </a:r>
                      <a:r>
                        <a:rPr lang="ar-SA" sz="2400" dirty="0" err="1">
                          <a:latin typeface="Calibri"/>
                          <a:ea typeface="Calibri"/>
                          <a:cs typeface="AL-Mohanad Bold"/>
                        </a:rPr>
                        <a:t>يحيى </a:t>
                      </a:r>
                      <a:r>
                        <a:rPr lang="ar-SA" sz="2400" dirty="0">
                          <a:latin typeface="Calibri"/>
                          <a:ea typeface="Calibri"/>
                          <a:cs typeface="AL-Mohanad Bold"/>
                        </a:rPr>
                        <a:t>(1985</a:t>
                      </a:r>
                      <a:r>
                        <a:rPr lang="ar-SA" sz="2400" dirty="0" err="1">
                          <a:latin typeface="Calibri"/>
                          <a:ea typeface="Calibri"/>
                          <a:cs typeface="AL-Mohanad Bold"/>
                        </a:rPr>
                        <a:t>)</a:t>
                      </a:r>
                      <a:endParaRPr lang="en-US" sz="2400" dirty="0">
                        <a:latin typeface="Calibri"/>
                        <a:ea typeface="Calibri"/>
                        <a:cs typeface="Arial"/>
                      </a:endParaRPr>
                    </a:p>
                    <a:p>
                      <a:pPr algn="r" rtl="1">
                        <a:lnSpc>
                          <a:spcPct val="115000"/>
                        </a:lnSpc>
                        <a:spcAft>
                          <a:spcPts val="0"/>
                        </a:spcAft>
                      </a:pPr>
                      <a:r>
                        <a:rPr lang="ar-SA" sz="2400" dirty="0">
                          <a:latin typeface="Calibri"/>
                          <a:ea typeface="Calibri"/>
                          <a:cs typeface="AL-Mohanad Bold"/>
                        </a:rPr>
                        <a:t>الناشر: عمادة شؤون </a:t>
                      </a:r>
                      <a:r>
                        <a:rPr lang="ar-SA" sz="2400" dirty="0" err="1">
                          <a:latin typeface="Calibri"/>
                          <a:ea typeface="Calibri"/>
                          <a:cs typeface="AL-Mohanad Bold"/>
                        </a:rPr>
                        <a:t>المكتبات </a:t>
                      </a:r>
                      <a:r>
                        <a:rPr lang="ar-SA" sz="2400" dirty="0">
                          <a:latin typeface="Calibri"/>
                          <a:ea typeface="Calibri"/>
                          <a:cs typeface="AL-Mohanad Bold"/>
                        </a:rPr>
                        <a:t>/ جامعة الملك سعود</a:t>
                      </a:r>
                      <a:endParaRPr lang="en-US" sz="24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جدول 5"/>
          <p:cNvGraphicFramePr>
            <a:graphicFrameLocks noGrp="1"/>
          </p:cNvGraphicFramePr>
          <p:nvPr/>
        </p:nvGraphicFramePr>
        <p:xfrm>
          <a:off x="1331640" y="1052736"/>
          <a:ext cx="6624736" cy="4937223"/>
        </p:xfrm>
        <a:graphic>
          <a:graphicData uri="http://schemas.openxmlformats.org/drawingml/2006/table">
            <a:tbl>
              <a:tblPr/>
              <a:tblGrid>
                <a:gridCol w="2088232"/>
                <a:gridCol w="2160240"/>
                <a:gridCol w="2376264"/>
              </a:tblGrid>
              <a:tr h="69773">
                <a:tc gridSpan="3">
                  <a:txBody>
                    <a:bodyPr/>
                    <a:lstStyle/>
                    <a:p>
                      <a:pPr algn="ctr" rtl="1"/>
                      <a:endParaRPr lang="ar-SA" sz="2000" b="1" u="none" dirty="0" smtClean="0">
                        <a:solidFill>
                          <a:schemeClr val="tx1"/>
                        </a:solidFill>
                        <a:latin typeface="Mudir MT"/>
                        <a:hlinkClick r:id="" action="ppaction://hlinkfile"/>
                      </a:endParaRPr>
                    </a:p>
                    <a:p>
                      <a:pPr algn="ctr" rtl="1"/>
                      <a:r>
                        <a:rPr lang="ar-SA" sz="2000" b="1" u="none" dirty="0" smtClean="0">
                          <a:solidFill>
                            <a:schemeClr val="tx1"/>
                          </a:solidFill>
                          <a:latin typeface="Mudir MT"/>
                          <a:hlinkClick r:id="" action="ppaction://hlinkfile"/>
                        </a:rPr>
                        <a:t>أضرار </a:t>
                      </a:r>
                      <a:r>
                        <a:rPr lang="ar-SA" sz="2000" b="1" u="none" dirty="0">
                          <a:solidFill>
                            <a:schemeClr val="tx1"/>
                          </a:solidFill>
                          <a:latin typeface="Mudir MT"/>
                          <a:hlinkClick r:id="" action="ppaction://hlinkfile"/>
                        </a:rPr>
                        <a:t>تلوث الهواء على </a:t>
                      </a:r>
                      <a:r>
                        <a:rPr lang="ar-SA" sz="2000" b="1" u="none" dirty="0" err="1">
                          <a:solidFill>
                            <a:schemeClr val="tx1"/>
                          </a:solidFill>
                          <a:latin typeface="Mudir MT"/>
                          <a:hlinkClick r:id="" action="ppaction://hlinkfile"/>
                        </a:rPr>
                        <a:t>الإنسان:-</a:t>
                      </a:r>
                      <a:r>
                        <a:rPr lang="ar-SA" sz="2000" b="1" u="none" dirty="0">
                          <a:solidFill>
                            <a:schemeClr val="tx1"/>
                          </a:solidFill>
                          <a:latin typeface="Mudir MT"/>
                          <a:hlinkClick r:id="" action="ppaction://hlinkfile"/>
                        </a:rPr>
                        <a:t> </a:t>
                      </a:r>
                      <a:endParaRPr lang="ar-SA" sz="2000" b="1" u="none" dirty="0" smtClean="0">
                        <a:solidFill>
                          <a:schemeClr val="tx1"/>
                        </a:solidFill>
                        <a:latin typeface="Mudir MT"/>
                      </a:endParaRPr>
                    </a:p>
                    <a:p>
                      <a:pPr algn="ctr" rtl="1"/>
                      <a:endParaRPr lang="ar-SA" sz="2000" b="1" u="none" dirty="0">
                        <a:solidFill>
                          <a:schemeClr val="tx1"/>
                        </a:solidFill>
                      </a:endParaRPr>
                    </a:p>
                  </a:txBody>
                  <a:tcPr marL="14298" marR="14298" marT="14298" marB="14298" anchor="ctr">
                    <a:lnL w="95250" cap="flat" cmpd="sng" algn="ctr">
                      <a:solidFill>
                        <a:srgbClr val="000080"/>
                      </a:solidFill>
                      <a:prstDash val="solid"/>
                      <a:round/>
                      <a:headEnd type="none" w="med" len="med"/>
                      <a:tailEnd type="none" w="med" len="med"/>
                    </a:lnL>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c hMerge="1">
                  <a:txBody>
                    <a:bodyPr/>
                    <a:lstStyle/>
                    <a:p>
                      <a:pPr rtl="1"/>
                      <a:endParaRPr lang="ar-SA" sz="2000" dirty="0"/>
                    </a:p>
                  </a:txBody>
                  <a:tcPr marL="13726" marR="13726" marT="6863" marB="6863">
                    <a:lnL w="95250" cap="flat" cmpd="sng" algn="ctr">
                      <a:solidFill>
                        <a:srgbClr val="000080"/>
                      </a:solidFill>
                      <a:prstDash val="solid"/>
                      <a:round/>
                      <a:headEnd type="none" w="med" len="med"/>
                      <a:tailEnd type="none" w="med" len="med"/>
                    </a:lnL>
                    <a:lnB w="95250" cap="flat" cmpd="sng" algn="ctr">
                      <a:solidFill>
                        <a:srgbClr val="000080"/>
                      </a:solidFill>
                      <a:prstDash val="solid"/>
                      <a:round/>
                      <a:headEnd type="none" w="med" len="med"/>
                      <a:tailEnd type="none" w="med" len="med"/>
                    </a:lnB>
                  </a:tcPr>
                </a:tc>
                <a:tc hMerge="1">
                  <a:txBody>
                    <a:bodyPr/>
                    <a:lstStyle/>
                    <a:p>
                      <a:pPr rtl="1"/>
                      <a:endParaRPr lang="ar-SA" sz="2000" dirty="0"/>
                    </a:p>
                  </a:txBody>
                  <a:tcPr marL="13726" marR="13726" marT="6863" marB="6863">
                    <a:lnB w="95250" cap="flat" cmpd="sng" algn="ctr">
                      <a:solidFill>
                        <a:srgbClr val="000080"/>
                      </a:solidFill>
                      <a:prstDash val="solid"/>
                      <a:round/>
                      <a:headEnd type="none" w="med" len="med"/>
                      <a:tailEnd type="none" w="med" len="med"/>
                    </a:lnB>
                  </a:tcPr>
                </a:tc>
              </a:tr>
              <a:tr h="1166699">
                <a:tc>
                  <a:txBody>
                    <a:bodyPr/>
                    <a:lstStyle/>
                    <a:p>
                      <a:pPr marR="57150" algn="ctr" rtl="1"/>
                      <a:r>
                        <a:rPr lang="ar-SA" sz="2000" b="1" u="sng">
                          <a:latin typeface="Traditional Arabic"/>
                          <a:hlinkClick r:id="" action="ppaction://hlinkfile"/>
                        </a:rPr>
                        <a:t>( 1 ) غاز أول أكسيد الكربون </a:t>
                      </a:r>
                      <a:endParaRPr lang="ar-SA" sz="2000" b="1"/>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c>
                  <a:txBody>
                    <a:bodyPr/>
                    <a:lstStyle/>
                    <a:p>
                      <a:pPr marR="57150" algn="ctr" rtl="1"/>
                      <a:r>
                        <a:rPr lang="ar-SA" sz="2000" b="1" u="sng" dirty="0">
                          <a:latin typeface="Traditional Arabic"/>
                          <a:hlinkClick r:id="" action="ppaction://hlinkfile"/>
                        </a:rPr>
                        <a:t>( </a:t>
                      </a:r>
                      <a:r>
                        <a:rPr lang="ar-SA" sz="2000" b="1" u="sng" dirty="0" err="1">
                          <a:latin typeface="Traditional Arabic"/>
                          <a:hlinkClick r:id="" action="ppaction://hlinkfile"/>
                        </a:rPr>
                        <a:t>2 </a:t>
                      </a:r>
                      <a:r>
                        <a:rPr lang="ar-SA" sz="2000" b="1" u="sng" dirty="0">
                          <a:latin typeface="Traditional Arabic"/>
                          <a:hlinkClick r:id="" action="ppaction://hlinkfile"/>
                        </a:rPr>
                        <a:t>)غاز ثاني أكسيد الكربون </a:t>
                      </a:r>
                      <a:endParaRPr lang="ar-SA" sz="2000" b="1" dirty="0"/>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c>
                  <a:txBody>
                    <a:bodyPr/>
                    <a:lstStyle/>
                    <a:p>
                      <a:pPr marR="57150" algn="ctr" rtl="1"/>
                      <a:r>
                        <a:rPr lang="ar-SA" sz="2000" b="1" u="sng">
                          <a:latin typeface="Traditional Arabic"/>
                          <a:hlinkClick r:id="" action="ppaction://hlinkfile"/>
                        </a:rPr>
                        <a:t>( 3 ) غاز كبريتيد الهيدروجين</a:t>
                      </a:r>
                      <a:endParaRPr lang="ar-SA" sz="2000" b="1"/>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r>
              <a:tr h="1290231">
                <a:tc>
                  <a:txBody>
                    <a:bodyPr/>
                    <a:lstStyle/>
                    <a:p>
                      <a:pPr marR="57150" algn="ctr" rtl="1"/>
                      <a:r>
                        <a:rPr lang="ar-SA" sz="2000" b="1" u="sng">
                          <a:latin typeface="Traditional Arabic"/>
                          <a:hlinkClick r:id="" action="ppaction://hlinkfile"/>
                        </a:rPr>
                        <a:t>( 4 ) غاز ثاني أكسيد الكبريت </a:t>
                      </a:r>
                      <a:endParaRPr lang="ar-SA" sz="2000" b="1"/>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c>
                  <a:txBody>
                    <a:bodyPr/>
                    <a:lstStyle/>
                    <a:p>
                      <a:pPr marR="57150" algn="ctr" rtl="1"/>
                      <a:r>
                        <a:rPr lang="ar-SA" sz="2000" b="1" u="sng">
                          <a:latin typeface="Traditional Arabic"/>
                          <a:hlinkClick r:id="" action="ppaction://hlinkfile"/>
                        </a:rPr>
                        <a:t>( 5 ) غاز ثاني أكسيد النتروجين </a:t>
                      </a:r>
                      <a:endParaRPr lang="ar-SA" sz="2000" b="1"/>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c>
                  <a:txBody>
                    <a:bodyPr/>
                    <a:lstStyle/>
                    <a:p>
                      <a:pPr marR="57150" algn="ctr" rtl="1"/>
                      <a:r>
                        <a:rPr lang="ar-SA" sz="2000" b="1" u="sng">
                          <a:latin typeface="Traditional Arabic"/>
                          <a:hlinkClick r:id="" action="ppaction://hlinkfile"/>
                        </a:rPr>
                        <a:t>( 6 ) الرصاص </a:t>
                      </a:r>
                      <a:endParaRPr lang="ar-SA" sz="2000" b="1"/>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r>
              <a:tr h="1537297">
                <a:tc>
                  <a:txBody>
                    <a:bodyPr/>
                    <a:lstStyle/>
                    <a:p>
                      <a:pPr marR="57150" algn="ctr" rtl="1"/>
                      <a:r>
                        <a:rPr lang="ar-SA" sz="2000" b="1" u="sng" dirty="0">
                          <a:latin typeface="Traditional Arabic"/>
                          <a:hlinkClick r:id="" action="ppaction://hlinkfile"/>
                        </a:rPr>
                        <a:t>( </a:t>
                      </a:r>
                      <a:r>
                        <a:rPr lang="ar-SA" sz="2000" b="1" u="sng" dirty="0" err="1">
                          <a:latin typeface="Traditional Arabic"/>
                          <a:hlinkClick r:id="" action="ppaction://hlinkfile"/>
                        </a:rPr>
                        <a:t>7 </a:t>
                      </a:r>
                      <a:r>
                        <a:rPr lang="ar-SA" sz="2000" b="1" u="sng" dirty="0">
                          <a:latin typeface="Traditional Arabic"/>
                          <a:hlinkClick r:id="" action="ppaction://hlinkfile"/>
                        </a:rPr>
                        <a:t>) مركبات </a:t>
                      </a:r>
                      <a:r>
                        <a:rPr lang="ar-SA" sz="2000" b="1" u="sng" dirty="0" err="1">
                          <a:latin typeface="Traditional Arabic"/>
                          <a:hlinkClick r:id="" action="ppaction://hlinkfile"/>
                        </a:rPr>
                        <a:t>الكلورو</a:t>
                      </a:r>
                      <a:r>
                        <a:rPr lang="ar-SA" sz="2000" b="1" u="sng" dirty="0">
                          <a:latin typeface="Traditional Arabic"/>
                          <a:hlinkClick r:id="" action="ppaction://hlinkfile"/>
                        </a:rPr>
                        <a:t> </a:t>
                      </a:r>
                      <a:r>
                        <a:rPr lang="ar-SA" sz="2000" b="1" u="sng" dirty="0" err="1">
                          <a:latin typeface="Traditional Arabic"/>
                          <a:hlinkClick r:id="" action="ppaction://hlinkfile"/>
                        </a:rPr>
                        <a:t>فلورو</a:t>
                      </a:r>
                      <a:r>
                        <a:rPr lang="ar-SA" sz="2000" b="1" u="sng" dirty="0">
                          <a:latin typeface="Traditional Arabic"/>
                          <a:hlinkClick r:id="" action="ppaction://hlinkfile"/>
                        </a:rPr>
                        <a:t> كربون </a:t>
                      </a:r>
                      <a:endParaRPr lang="ar-SA" sz="2000" b="1" dirty="0"/>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c>
                  <a:txBody>
                    <a:bodyPr/>
                    <a:lstStyle/>
                    <a:p>
                      <a:pPr marR="57150" algn="ctr" rtl="1"/>
                      <a:r>
                        <a:rPr lang="ar-SA" sz="2000" b="1" u="sng">
                          <a:latin typeface="Traditional Arabic"/>
                          <a:hlinkClick r:id="" action="ppaction://hlinkfile"/>
                        </a:rPr>
                        <a:t>( 8 ) بعض الشوائب والمواد العالقة </a:t>
                      </a:r>
                      <a:endParaRPr lang="ar-SA" sz="2000" b="1"/>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c>
                  <a:txBody>
                    <a:bodyPr/>
                    <a:lstStyle/>
                    <a:p>
                      <a:pPr marR="57150" algn="ctr" rtl="1"/>
                      <a:r>
                        <a:rPr lang="ar-SA" sz="2000" b="1" u="sng" dirty="0">
                          <a:latin typeface="Traditional Arabic"/>
                          <a:hlinkClick r:id="" action="ppaction://hlinkfile"/>
                        </a:rPr>
                        <a:t>( </a:t>
                      </a:r>
                      <a:r>
                        <a:rPr lang="ar-SA" sz="2000" b="1" u="sng" dirty="0" err="1">
                          <a:latin typeface="Traditional Arabic"/>
                          <a:hlinkClick r:id="" action="ppaction://hlinkfile"/>
                        </a:rPr>
                        <a:t>9 </a:t>
                      </a:r>
                      <a:r>
                        <a:rPr lang="ar-SA" sz="2000" b="1" u="sng" dirty="0">
                          <a:latin typeface="Traditional Arabic"/>
                          <a:hlinkClick r:id="" action="ppaction://hlinkfile"/>
                        </a:rPr>
                        <a:t>) الكائنات الدقيقة أو الميكروبات </a:t>
                      </a:r>
                      <a:endParaRPr lang="ar-SA" sz="2000" b="1" dirty="0"/>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2466" name="Picture 2" descr="http://www.sciencekids.co.nz/images/pictures/health/pollutionhealtheffects.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3491880" y="117693"/>
            <a:ext cx="5508104" cy="6740307"/>
          </a:xfrm>
          <a:prstGeom prst="rect">
            <a:avLst/>
          </a:prstGeom>
          <a:noFill/>
          <a:ln w="9525">
            <a:noFill/>
            <a:miter lim="800000"/>
            <a:headEnd/>
            <a:tailEnd/>
          </a:ln>
          <a:effectLst/>
        </p:spPr>
        <p:txBody>
          <a:bodyPr vert="horz" wrap="square" lIns="91440" tIns="45720" rIns="57132"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tabLst>
                <a:tab pos="514350" algn="l"/>
              </a:tabLst>
            </a:pPr>
            <a:r>
              <a:rPr kumimoji="0" lang="ar-SA" sz="1800" b="1" i="0" strike="noStrike" cap="none" normalizeH="0" baseline="0" dirty="0" smtClean="0">
                <a:ln>
                  <a:noFill/>
                </a:ln>
                <a:effectLst/>
                <a:latin typeface="Traditional Arabic" pitchFamily="18" charset="-78"/>
                <a:cs typeface="PT Bold Heading" pitchFamily="2" charset="-78"/>
              </a:rPr>
              <a:t>(</a:t>
            </a:r>
            <a:r>
              <a:rPr kumimoji="0" lang="ar-SA" sz="1800" b="1" i="0" strike="noStrike" cap="none" normalizeH="0" baseline="0" dirty="0" smtClean="0" bmk="">
                <a:ln>
                  <a:noFill/>
                </a:ln>
                <a:effectLst/>
                <a:latin typeface="Traditional Arabic" pitchFamily="18" charset="-78"/>
                <a:cs typeface="PT Bold Heading" pitchFamily="2" charset="-78"/>
              </a:rPr>
              <a:t> </a:t>
            </a:r>
            <a:r>
              <a:rPr kumimoji="0" lang="ar-SA" sz="1800" b="1" i="0" strike="noStrike" cap="none" normalizeH="0" baseline="0" dirty="0" err="1" smtClean="0" bmk="">
                <a:ln>
                  <a:noFill/>
                </a:ln>
                <a:effectLst/>
                <a:latin typeface="Traditional Arabic" pitchFamily="18" charset="-78"/>
                <a:cs typeface="PT Bold Heading" pitchFamily="2" charset="-78"/>
              </a:rPr>
              <a:t>1 </a:t>
            </a:r>
            <a:r>
              <a:rPr kumimoji="0" lang="ar-SA" sz="1800" b="1" i="0" strike="noStrike" cap="none" normalizeH="0" baseline="0" dirty="0" smtClean="0" bmk="">
                <a:ln>
                  <a:noFill/>
                </a:ln>
                <a:effectLst/>
                <a:latin typeface="Traditional Arabic" pitchFamily="18" charset="-78"/>
                <a:cs typeface="PT Bold Heading" pitchFamily="2" charset="-78"/>
              </a:rPr>
              <a:t>) غاز أول أكسيد </a:t>
            </a:r>
            <a:r>
              <a:rPr kumimoji="0" lang="ar-SA" sz="1800" b="1" i="0" strike="noStrike" cap="none" normalizeH="0" baseline="0" dirty="0" err="1" smtClean="0" bmk="">
                <a:ln>
                  <a:noFill/>
                </a:ln>
                <a:effectLst/>
                <a:latin typeface="Traditional Arabic" pitchFamily="18" charset="-78"/>
                <a:cs typeface="PT Bold Heading" pitchFamily="2" charset="-78"/>
              </a:rPr>
              <a:t>الكربون :</a:t>
            </a:r>
            <a:endParaRPr kumimoji="0" lang="ar-SA" sz="1800" b="1" i="0" strike="noStrike" cap="none" normalizeH="0" baseline="0" dirty="0" smtClean="0" bmk="">
              <a:ln>
                <a:noFill/>
              </a:ln>
              <a:effectLst/>
              <a:latin typeface="Traditional Arabic" pitchFamily="18" charset="-78"/>
              <a:cs typeface="PT Bold Heading" pitchFamily="2" charset="-78"/>
            </a:endParaRPr>
          </a:p>
          <a:p>
            <a:pPr marL="0" marR="0" lvl="0" indent="0" defTabSz="914400" rtl="1" eaLnBrk="1" fontAlgn="base" latinLnBrk="0" hangingPunct="1">
              <a:lnSpc>
                <a:spcPct val="100000"/>
              </a:lnSpc>
              <a:spcBef>
                <a:spcPct val="0"/>
              </a:spcBef>
              <a:spcAft>
                <a:spcPct val="0"/>
              </a:spcAft>
              <a:buClrTx/>
              <a:buSzTx/>
              <a:tabLst>
                <a:tab pos="514350" algn="l"/>
              </a:tabLst>
            </a:pPr>
            <a:r>
              <a:rPr kumimoji="0" lang="ar-SA" sz="1800" b="1" i="0" strike="noStrike" cap="none" normalizeH="0" baseline="0" dirty="0" smtClean="0" bmk="">
                <a:ln>
                  <a:noFill/>
                </a:ln>
                <a:effectLst/>
                <a:latin typeface="Traditional Arabic" pitchFamily="18" charset="-78"/>
                <a:cs typeface="PT Bold Heading" pitchFamily="2" charset="-78"/>
              </a:rPr>
              <a:t> </a:t>
            </a:r>
            <a:endParaRPr kumimoji="0" lang="ar-SA" sz="1400" b="0" i="0" strike="noStrike" cap="none" normalizeH="0" baseline="0" dirty="0" smtClean="0">
              <a:ln>
                <a:noFill/>
              </a:ln>
              <a:effectLst/>
              <a:cs typeface="PT Bold Heading" pitchFamily="2" charset="-78"/>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هو غاز ليس له لون ولا رائحة ومصدرة عملية الاحتراق الغير كامل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للوقود.</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ويصدر من عوادم السيارات ومن أحترق الفحم أو الحطب في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المدافئ</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وهو أخطر أنواع تلوث الهواء وأشدها سمية على الإنسان و الحيوان.يتحد أول أكسيد الكربون مع الهيموجلوبين مكوناً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كربوكسي</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هيموجلوبين وبذلك يمنع الأكسجين من الاتحاد مع الهيموجلوبين وفي هذه الحالة يحرم الجسم من الحصول على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الأوكسجين.</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وتعتمد سمية أول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اوكسيد</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الكربون علي تركيزه في الهواء المستنشق فتركيز </a:t>
            </a:r>
            <a:r>
              <a:rPr kumimoji="0" lang="ar-SA" sz="1600" b="1" i="0" u="none" strike="noStrike" cap="none" normalizeH="0" baseline="0" dirty="0" smtClean="0">
                <a:ln>
                  <a:noFill/>
                </a:ln>
                <a:solidFill>
                  <a:schemeClr val="tx1"/>
                </a:solidFill>
                <a:effectLst/>
                <a:latin typeface="Arial" pitchFamily="34" charset="0"/>
                <a:cs typeface="Arial" pitchFamily="34" charset="0"/>
              </a:rPr>
              <a:t>0,01%</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من أول أكسيد الكربون يعادل </a:t>
            </a:r>
            <a:r>
              <a:rPr kumimoji="0" lang="ar-SA" sz="1600" b="1" i="0" u="none" strike="noStrike" cap="none" normalizeH="0" baseline="0" dirty="0" smtClean="0">
                <a:ln>
                  <a:noFill/>
                </a:ln>
                <a:solidFill>
                  <a:schemeClr val="tx1"/>
                </a:solidFill>
                <a:effectLst/>
                <a:latin typeface="Arial" pitchFamily="34" charset="0"/>
                <a:cs typeface="Arial" pitchFamily="34" charset="0"/>
              </a:rPr>
              <a:t>20%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من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كربوكسى</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هيموجلوبين ويؤدي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إلى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1-</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شعور بالتعب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2-</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صعوبة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التنفس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3-</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طنين في الأذن</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4-</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في حين تركيز </a:t>
            </a:r>
            <a:r>
              <a:rPr kumimoji="0" lang="ar-SA" sz="1600" b="1" i="0" u="none" strike="noStrike" cap="none" normalizeH="0" baseline="0" dirty="0" smtClean="0">
                <a:ln>
                  <a:noFill/>
                </a:ln>
                <a:solidFill>
                  <a:schemeClr val="tx1"/>
                </a:solidFill>
                <a:effectLst/>
                <a:latin typeface="Arial" pitchFamily="34" charset="0"/>
                <a:cs typeface="Arial" pitchFamily="34" charset="0"/>
              </a:rPr>
              <a:t>0.1%</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من أول أكسيد الكربون يعادل </a:t>
            </a:r>
            <a:r>
              <a:rPr kumimoji="0" lang="ar-SA" sz="1600" b="1" i="0" u="none" strike="noStrike" cap="none" normalizeH="0" baseline="0" dirty="0" smtClean="0">
                <a:ln>
                  <a:noFill/>
                </a:ln>
                <a:solidFill>
                  <a:schemeClr val="tx1"/>
                </a:solidFill>
                <a:effectLst/>
                <a:latin typeface="Arial" pitchFamily="34" charset="0"/>
                <a:cs typeface="Arial" pitchFamily="34" charset="0"/>
              </a:rPr>
              <a:t>50%</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من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كربوكسي</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هيموجلوبين ويؤدي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إلى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1-</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ضعف في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القوة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ارتخاء في عضلات الجسم وبذلك لا يستطيع المصاب المشي خارج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المكان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2-</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ضعف في السمع</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3-</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نقص في الروية</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4-</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غثيان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وقيء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5-</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انخفاض ضغط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الدم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6-</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انخفاض في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الحرارة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7-</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ازدياد النبض مع ضعف في إحساسه</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8-</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أخيراً الإغماء والوفاة خلال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ساعتين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إذن النتيجة النهائية الوفاة لمن يتسمم بهذا الغاز ولذلك تتضح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خطورته.</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139952" y="1121638"/>
            <a:ext cx="4464298" cy="5632311"/>
          </a:xfrm>
          <a:prstGeom prst="rect">
            <a:avLst/>
          </a:prstGeom>
          <a:noFill/>
          <a:ln w="9525">
            <a:noFill/>
            <a:miter lim="800000"/>
            <a:headEnd/>
            <a:tailEnd/>
          </a:ln>
          <a:effectLst/>
        </p:spPr>
        <p:txBody>
          <a:bodyPr wrap="square" anchor="ctr">
            <a:spAutoFit/>
          </a:bodyPr>
          <a:lstStyle/>
          <a:p>
            <a:pPr marL="342900" indent="-342900">
              <a:buFont typeface="Arial" pitchFamily="34" charset="0"/>
              <a:buChar char="•"/>
              <a:tabLst>
                <a:tab pos="1209675" algn="l"/>
              </a:tabLst>
            </a:pPr>
            <a:r>
              <a:rPr lang="ar-SA" b="1" dirty="0">
                <a:cs typeface="AL-Mohanad Bold" pitchFamily="2" charset="-78"/>
              </a:rPr>
              <a:t>تأثير </a:t>
            </a:r>
            <a:r>
              <a:rPr lang="ar-SA" b="1" dirty="0" err="1">
                <a:cs typeface="AL-Mohanad Bold" pitchFamily="2" charset="-78"/>
              </a:rPr>
              <a:t>اكاسيد</a:t>
            </a:r>
            <a:r>
              <a:rPr lang="ar-SA" b="1" dirty="0">
                <a:cs typeface="AL-Mohanad Bold" pitchFamily="2" charset="-78"/>
              </a:rPr>
              <a:t> الكبريت</a:t>
            </a:r>
            <a:endParaRPr lang="en-GB" b="1" dirty="0">
              <a:cs typeface="AL-Mohanad Bold" pitchFamily="2" charset="-78"/>
            </a:endParaRPr>
          </a:p>
          <a:p>
            <a:pPr marL="342900" indent="-342900">
              <a:tabLst>
                <a:tab pos="1209675" algn="l"/>
              </a:tabLst>
            </a:pPr>
            <a:r>
              <a:rPr lang="en-GB" b="1" dirty="0">
                <a:cs typeface="AL-Mohanad Bold" pitchFamily="2" charset="-78"/>
              </a:rPr>
              <a:t>So2 &amp;So3 &amp;H2So4</a:t>
            </a:r>
            <a:r>
              <a:rPr lang="ar-SA" b="1" dirty="0">
                <a:cs typeface="AL-Mohanad Bold" pitchFamily="2" charset="-78"/>
              </a:rPr>
              <a:t> ويعتبر حمض </a:t>
            </a:r>
            <a:r>
              <a:rPr lang="ar-SA" b="1" dirty="0" err="1">
                <a:cs typeface="AL-Mohanad Bold" pitchFamily="2" charset="-78"/>
              </a:rPr>
              <a:t>الكربيتيك</a:t>
            </a:r>
            <a:r>
              <a:rPr lang="ar-SA" b="1" dirty="0">
                <a:cs typeface="AL-Mohanad Bold" pitchFamily="2" charset="-78"/>
              </a:rPr>
              <a:t> هو من مكونات الضباب ألدخاني </a:t>
            </a:r>
            <a:r>
              <a:rPr lang="en-GB" b="1" dirty="0">
                <a:cs typeface="AL-Mohanad Bold" pitchFamily="2" charset="-78"/>
              </a:rPr>
              <a:t>Mist</a:t>
            </a:r>
            <a:endParaRPr lang="ar-SA" b="1" dirty="0">
              <a:cs typeface="AL-Mohanad Bold" pitchFamily="2" charset="-78"/>
            </a:endParaRPr>
          </a:p>
          <a:p>
            <a:pPr marL="342900" indent="-342900">
              <a:tabLst>
                <a:tab pos="1209675" algn="l"/>
              </a:tabLst>
            </a:pPr>
            <a:r>
              <a:rPr lang="ar-SA" b="1" dirty="0" err="1">
                <a:cs typeface="AL-Mohanad Bold" pitchFamily="2" charset="-78"/>
              </a:rPr>
              <a:t>التأثير </a:t>
            </a:r>
            <a:r>
              <a:rPr lang="ar-SA" b="1" dirty="0">
                <a:cs typeface="AL-Mohanad Bold" pitchFamily="2" charset="-78"/>
              </a:rPr>
              <a:t>/ يؤثر </a:t>
            </a:r>
            <a:r>
              <a:rPr lang="en-GB" b="1" dirty="0">
                <a:cs typeface="AL-Mohanad Bold" pitchFamily="2" charset="-78"/>
              </a:rPr>
              <a:t>So2 </a:t>
            </a:r>
            <a:r>
              <a:rPr lang="ar-SA" b="1" dirty="0">
                <a:cs typeface="AL-Mohanad Bold" pitchFamily="2" charset="-78"/>
              </a:rPr>
              <a:t> على الجهاز التنفسي مسبب </a:t>
            </a:r>
            <a:r>
              <a:rPr lang="ar-SA" b="1" dirty="0" err="1">
                <a:cs typeface="AL-Mohanad Bold" pitchFamily="2" charset="-78"/>
              </a:rPr>
              <a:t>الخشرجة</a:t>
            </a:r>
            <a:r>
              <a:rPr lang="ar-SA" b="1" dirty="0">
                <a:cs typeface="AL-Mohanad Bold" pitchFamily="2" charset="-78"/>
              </a:rPr>
              <a:t> و السعال الجاف و التهاب القصبات و ضيقاً في </a:t>
            </a:r>
            <a:r>
              <a:rPr lang="ar-SA" b="1" dirty="0" err="1">
                <a:cs typeface="AL-Mohanad Bold" pitchFamily="2" charset="-78"/>
              </a:rPr>
              <a:t>التنفس </a:t>
            </a:r>
            <a:r>
              <a:rPr lang="ar-SA" b="1" dirty="0">
                <a:cs typeface="AL-Mohanad Bold" pitchFamily="2" charset="-78"/>
              </a:rPr>
              <a:t>، قد يؤدي إلى الاختناق.</a:t>
            </a:r>
          </a:p>
          <a:p>
            <a:pPr marL="342900" indent="-342900">
              <a:tabLst>
                <a:tab pos="1209675" algn="l"/>
              </a:tabLst>
            </a:pPr>
            <a:r>
              <a:rPr lang="ar-SA" b="1" dirty="0">
                <a:cs typeface="AL-Mohanad Bold" pitchFamily="2" charset="-78"/>
              </a:rPr>
              <a:t>	و التعرض الطويل </a:t>
            </a:r>
            <a:r>
              <a:rPr lang="ar-SA" b="1" dirty="0" err="1">
                <a:cs typeface="AL-Mohanad Bold" pitchFamily="2" charset="-78"/>
              </a:rPr>
              <a:t>لتراكيز</a:t>
            </a:r>
            <a:r>
              <a:rPr lang="ar-SA" b="1" dirty="0">
                <a:cs typeface="AL-Mohanad Bold" pitchFamily="2" charset="-78"/>
              </a:rPr>
              <a:t> و لو منخفضة يؤدي إلى نقص حس </a:t>
            </a:r>
            <a:r>
              <a:rPr lang="ar-SA" b="1" dirty="0" err="1">
                <a:cs typeface="AL-Mohanad Bold" pitchFamily="2" charset="-78"/>
              </a:rPr>
              <a:t>الذوق </a:t>
            </a:r>
            <a:r>
              <a:rPr lang="ar-SA" b="1" dirty="0">
                <a:cs typeface="AL-Mohanad Bold" pitchFamily="2" charset="-78"/>
              </a:rPr>
              <a:t>( </a:t>
            </a:r>
            <a:r>
              <a:rPr lang="ar-SA" b="1" dirty="0" err="1">
                <a:cs typeface="AL-Mohanad Bold" pitchFamily="2" charset="-78"/>
              </a:rPr>
              <a:t>الطعم </a:t>
            </a:r>
            <a:r>
              <a:rPr lang="ar-SA" b="1" dirty="0">
                <a:cs typeface="AL-Mohanad Bold" pitchFamily="2" charset="-78"/>
              </a:rPr>
              <a:t>) و الشم و التهاب القصبات الهوائية المزمن وغيرها.</a:t>
            </a:r>
          </a:p>
          <a:p>
            <a:pPr marL="342900" indent="-342900">
              <a:tabLst>
                <a:tab pos="1209675" algn="l"/>
              </a:tabLst>
            </a:pPr>
            <a:r>
              <a:rPr lang="ar-SA" b="1" dirty="0">
                <a:cs typeface="AL-Mohanad Bold" pitchFamily="2" charset="-78"/>
              </a:rPr>
              <a:t>على مستوى </a:t>
            </a:r>
            <a:r>
              <a:rPr lang="ar-SA" b="1" dirty="0" err="1">
                <a:cs typeface="AL-Mohanad Bold" pitchFamily="2" charset="-78"/>
              </a:rPr>
              <a:t>النباتات </a:t>
            </a:r>
            <a:r>
              <a:rPr lang="ar-SA" b="1" dirty="0">
                <a:cs typeface="AL-Mohanad Bold" pitchFamily="2" charset="-78"/>
              </a:rPr>
              <a:t>/ يؤثر بشكل  كبير على الأوراق و التركيب النسيجي فيها و أدائها لوظائفها من خلال انكماش و جفاف و موت الخلايا و توقف البناء الضوئي و الذي يعطي اللون الأصفر في بعض الأوراق.</a:t>
            </a:r>
            <a:endParaRPr lang="en-GB" b="1" dirty="0">
              <a:cs typeface="AL-Mohanad Bold" pitchFamily="2" charset="-78"/>
            </a:endParaRPr>
          </a:p>
          <a:p>
            <a:pPr marL="342900" indent="-342900">
              <a:tabLst>
                <a:tab pos="1209675" algn="l"/>
              </a:tabLst>
            </a:pPr>
            <a:r>
              <a:rPr lang="en-GB" b="1" dirty="0" smtClean="0">
                <a:cs typeface="AL-Mohanad Bold" pitchFamily="2" charset="-78"/>
              </a:rPr>
              <a:t>H2So4</a:t>
            </a:r>
            <a:r>
              <a:rPr lang="ar-SA" b="1" dirty="0" smtClean="0">
                <a:cs typeface="AL-Mohanad Bold" pitchFamily="2" charset="-78"/>
              </a:rPr>
              <a:t>حمض </a:t>
            </a:r>
            <a:r>
              <a:rPr lang="ar-SA" b="1" dirty="0" err="1" smtClean="0">
                <a:cs typeface="AL-Mohanad Bold" pitchFamily="2" charset="-78"/>
              </a:rPr>
              <a:t>الكبريتيك </a:t>
            </a:r>
            <a:r>
              <a:rPr lang="ar-SA" b="1" dirty="0">
                <a:cs typeface="AL-Mohanad Bold" pitchFamily="2" charset="-78"/>
              </a:rPr>
              <a:t>( المكون الأساسي للأمطار </a:t>
            </a:r>
            <a:r>
              <a:rPr lang="ar-SA" b="1" dirty="0" err="1">
                <a:cs typeface="AL-Mohanad Bold" pitchFamily="2" charset="-78"/>
              </a:rPr>
              <a:t>الحمضية )</a:t>
            </a:r>
            <a:endParaRPr lang="ar-SA" b="1" dirty="0">
              <a:cs typeface="AL-Mohanad Bold" pitchFamily="2" charset="-78"/>
            </a:endParaRPr>
          </a:p>
          <a:p>
            <a:pPr marL="342900" indent="-342900">
              <a:tabLst>
                <a:tab pos="1209675" algn="l"/>
              </a:tabLst>
            </a:pPr>
            <a:r>
              <a:rPr lang="ar-SA" b="1" dirty="0" err="1">
                <a:cs typeface="AL-Mohanad Bold" pitchFamily="2" charset="-78"/>
              </a:rPr>
              <a:t>التأثير </a:t>
            </a:r>
            <a:r>
              <a:rPr lang="ar-SA" b="1" dirty="0">
                <a:cs typeface="AL-Mohanad Bold" pitchFamily="2" charset="-78"/>
              </a:rPr>
              <a:t>/ يؤثر على الرئتين و الأنسجة الحية و الأنسجة الصناعية و خاصة النايلون و أيضا على مواد البناء و المعادن</a:t>
            </a:r>
          </a:p>
          <a:p>
            <a:pPr marL="342900" indent="-342900">
              <a:tabLst>
                <a:tab pos="1209675" algn="l"/>
              </a:tabLst>
            </a:pPr>
            <a:r>
              <a:rPr lang="ar-SA" b="1" dirty="0">
                <a:cs typeface="AL-Mohanad Bold" pitchFamily="2" charset="-78"/>
              </a:rPr>
              <a:t>دوره في تغيير الأس الهيدروجيني في البحيرات مما يؤدي إلى موت العديد من الكائنات الحية في تلك المناطق.</a:t>
            </a:r>
            <a:endParaRPr lang="en-US" b="1" dirty="0">
              <a:cs typeface="AL-Mohanad Bold" pitchFamily="2" charset="-78"/>
            </a:endParaRPr>
          </a:p>
        </p:txBody>
      </p:sp>
      <p:sp>
        <p:nvSpPr>
          <p:cNvPr id="49155" name="Rectangle 3"/>
          <p:cNvSpPr>
            <a:spLocks noGrp="1" noChangeArrowheads="1"/>
          </p:cNvSpPr>
          <p:nvPr>
            <p:ph type="title"/>
          </p:nvPr>
        </p:nvSpPr>
        <p:spPr>
          <a:xfrm>
            <a:off x="5148064" y="0"/>
            <a:ext cx="3240658" cy="1081088"/>
          </a:xfrm>
        </p:spPr>
        <p:txBody>
          <a:bodyPr>
            <a:normAutofit fontScale="90000"/>
          </a:bodyPr>
          <a:lstStyle/>
          <a:p>
            <a:pPr algn="ctr"/>
            <a:r>
              <a:rPr lang="ar-SA" sz="3600" b="1" dirty="0">
                <a:solidFill>
                  <a:schemeClr val="tx1"/>
                </a:solidFill>
                <a:effectLst/>
                <a:cs typeface="PT Bold Heading" pitchFamily="2" charset="-78"/>
              </a:rPr>
              <a:t>تأثير ملوثات الهواء</a:t>
            </a:r>
            <a:endParaRPr lang="en-US" sz="3600" b="1" dirty="0">
              <a:solidFill>
                <a:schemeClr val="tx1"/>
              </a:solidFill>
              <a:effectLst/>
              <a:cs typeface="PT Bold Heading" pitchFamily="2" charset="-78"/>
            </a:endParaRPr>
          </a:p>
        </p:txBody>
      </p:sp>
      <p:pic>
        <p:nvPicPr>
          <p:cNvPr id="26627" name="Picture 3"/>
          <p:cNvPicPr>
            <a:picLocks noChangeAspect="1" noChangeArrowheads="1"/>
          </p:cNvPicPr>
          <p:nvPr/>
        </p:nvPicPr>
        <p:blipFill>
          <a:blip r:embed="rId2" cstate="print"/>
          <a:srcRect/>
          <a:stretch>
            <a:fillRect/>
          </a:stretch>
        </p:blipFill>
        <p:spPr bwMode="auto">
          <a:xfrm>
            <a:off x="1331640" y="260648"/>
            <a:ext cx="1439176" cy="1584176"/>
          </a:xfrm>
          <a:prstGeom prst="rect">
            <a:avLst/>
          </a:prstGeom>
          <a:noFill/>
          <a:ln w="9525">
            <a:noFill/>
            <a:miter lim="800000"/>
            <a:headEnd/>
            <a:tailEnd/>
          </a:ln>
          <a:effectLst/>
        </p:spPr>
      </p:pic>
      <p:pic>
        <p:nvPicPr>
          <p:cNvPr id="26629" name="Picture 5" descr="http://www.way2science.com/wp-content/uploads/2012/05/ACID-RAIN.gif">
            <a:hlinkClick r:id="rId3"/>
          </p:cNvPr>
          <p:cNvPicPr>
            <a:picLocks noChangeAspect="1" noChangeArrowheads="1"/>
          </p:cNvPicPr>
          <p:nvPr/>
        </p:nvPicPr>
        <p:blipFill>
          <a:blip r:embed="rId4" cstate="print"/>
          <a:srcRect/>
          <a:stretch>
            <a:fillRect/>
          </a:stretch>
        </p:blipFill>
        <p:spPr bwMode="auto">
          <a:xfrm>
            <a:off x="323528" y="2204864"/>
            <a:ext cx="3672408" cy="38957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563888" y="1329157"/>
            <a:ext cx="5256584" cy="4893647"/>
          </a:xfrm>
          <a:prstGeom prst="rect">
            <a:avLst/>
          </a:prstGeom>
          <a:noFill/>
          <a:ln w="9525">
            <a:noFill/>
            <a:miter lim="800000"/>
            <a:headEnd/>
            <a:tailEnd/>
          </a:ln>
          <a:effectLst/>
        </p:spPr>
        <p:txBody>
          <a:bodyPr wrap="square" anchor="ctr">
            <a:spAutoFit/>
          </a:bodyPr>
          <a:lstStyle/>
          <a:p>
            <a:pPr marL="342900" indent="-342900" algn="ctr">
              <a:tabLst>
                <a:tab pos="1209675" algn="l"/>
              </a:tabLst>
            </a:pPr>
            <a:r>
              <a:rPr lang="ar-SA" sz="2000" b="1" dirty="0">
                <a:cs typeface="PT Bold Heading" pitchFamily="2" charset="-78"/>
              </a:rPr>
              <a:t>الأوزون  </a:t>
            </a:r>
            <a:r>
              <a:rPr lang="en-GB" sz="2000" b="1" dirty="0" smtClean="0">
                <a:cs typeface="PT Bold Heading" pitchFamily="2" charset="-78"/>
              </a:rPr>
              <a:t>O3</a:t>
            </a:r>
            <a:endParaRPr lang="ar-SA" sz="2000" b="1" dirty="0" smtClean="0">
              <a:cs typeface="PT Bold Heading" pitchFamily="2" charset="-78"/>
            </a:endParaRPr>
          </a:p>
          <a:p>
            <a:pPr marL="342900" indent="-342900" algn="ctr">
              <a:tabLst>
                <a:tab pos="1209675" algn="l"/>
              </a:tabLst>
            </a:pPr>
            <a:endParaRPr lang="ar-SA" sz="2000" b="1" dirty="0" smtClean="0">
              <a:cs typeface="PT Bold Heading" pitchFamily="2" charset="-78"/>
            </a:endParaRPr>
          </a:p>
          <a:p>
            <a:pPr marL="342900" indent="-342900" algn="ctr">
              <a:tabLst>
                <a:tab pos="1209675" algn="l"/>
              </a:tabLst>
            </a:pPr>
            <a:r>
              <a:rPr lang="ar-SA" sz="2000" b="1" dirty="0" err="1" smtClean="0">
                <a:cs typeface="AL-Mohanad Bold" pitchFamily="2" charset="-78"/>
              </a:rPr>
              <a:t>ماهو</a:t>
            </a:r>
            <a:r>
              <a:rPr lang="ar-SA" sz="2000" b="1" dirty="0" smtClean="0">
                <a:cs typeface="AL-Mohanad Bold" pitchFamily="2" charset="-78"/>
              </a:rPr>
              <a:t> الأوزون وكيف </a:t>
            </a:r>
            <a:r>
              <a:rPr lang="ar-SA" sz="2000" b="1" dirty="0" err="1" smtClean="0">
                <a:cs typeface="AL-Mohanad Bold" pitchFamily="2" charset="-78"/>
              </a:rPr>
              <a:t>يتكون ؟</a:t>
            </a:r>
            <a:endParaRPr lang="ar-SA" sz="2000" b="1" dirty="0" smtClean="0">
              <a:cs typeface="AL-Mohanad Bold" pitchFamily="2" charset="-78"/>
            </a:endParaRPr>
          </a:p>
          <a:p>
            <a:pPr marL="342900" indent="-342900" algn="ctr">
              <a:tabLst>
                <a:tab pos="1209675" algn="l"/>
              </a:tabLst>
            </a:pPr>
            <a:r>
              <a:rPr lang="en-US" sz="1600" b="1" dirty="0" smtClean="0">
                <a:cs typeface="AL-Mohanad Bold" pitchFamily="2" charset="-78"/>
                <a:hlinkClick r:id="rId2"/>
              </a:rPr>
              <a:t>http://www.youtube.com/watch?v=vB-ZMRhpPLU</a:t>
            </a:r>
            <a:endParaRPr lang="ar-SA" sz="1600" b="1" dirty="0" smtClean="0">
              <a:cs typeface="AL-Mohanad Bold" pitchFamily="2" charset="-78"/>
            </a:endParaRPr>
          </a:p>
          <a:p>
            <a:pPr marL="342900" indent="-342900" algn="ctr">
              <a:tabLst>
                <a:tab pos="1209675" algn="l"/>
              </a:tabLst>
            </a:pPr>
            <a:endParaRPr lang="en-US" sz="1600" b="1" dirty="0" smtClean="0">
              <a:cs typeface="AL-Mohanad Bold" pitchFamily="2" charset="-78"/>
            </a:endParaRPr>
          </a:p>
          <a:p>
            <a:r>
              <a:rPr lang="ar-SA" sz="2000" b="1" dirty="0" smtClean="0">
                <a:cs typeface="AL-Mohanad Bold" pitchFamily="2" charset="-78"/>
              </a:rPr>
              <a:t>الأوزون </a:t>
            </a:r>
            <a:r>
              <a:rPr lang="en-US" sz="2000" b="1" dirty="0" smtClean="0">
                <a:cs typeface="AL-Mohanad Bold" pitchFamily="2" charset="-78"/>
              </a:rPr>
              <a:t>Ozone </a:t>
            </a:r>
            <a:r>
              <a:rPr lang="ar-SA" sz="2000" b="1" dirty="0" smtClean="0">
                <a:cs typeface="AL-Mohanad Bold" pitchFamily="2" charset="-78"/>
              </a:rPr>
              <a:t>غاز سام وشفاف يمل إلى الزرقة ويتكون </a:t>
            </a:r>
            <a:r>
              <a:rPr lang="ar-SA" sz="2000" b="1" dirty="0" err="1" smtClean="0">
                <a:cs typeface="AL-Mohanad Bold" pitchFamily="2" charset="-78"/>
              </a:rPr>
              <a:t>الجزئ</a:t>
            </a:r>
            <a:r>
              <a:rPr lang="ar-SA" sz="2000" b="1" dirty="0" smtClean="0">
                <a:cs typeface="AL-Mohanad Bold" pitchFamily="2" charset="-78"/>
              </a:rPr>
              <a:t> منه من ثلاث </a:t>
            </a:r>
            <a:r>
              <a:rPr lang="ar-SA" sz="2000" b="1" dirty="0" err="1" smtClean="0">
                <a:cs typeface="AL-Mohanad Bold" pitchFamily="2" charset="-78"/>
              </a:rPr>
              <a:t>ذرات</a:t>
            </a:r>
            <a:r>
              <a:rPr lang="ar-SA" sz="2000" b="1" dirty="0" smtClean="0">
                <a:cs typeface="AL-Mohanad Bold" pitchFamily="2" charset="-78"/>
              </a:rPr>
              <a:t> </a:t>
            </a:r>
            <a:r>
              <a:rPr lang="ar-SA" sz="2000" b="1" dirty="0" err="1" smtClean="0">
                <a:cs typeface="AL-Mohanad Bold" pitchFamily="2" charset="-78"/>
              </a:rPr>
              <a:t>أوكسجين .</a:t>
            </a:r>
            <a:r>
              <a:rPr lang="ar-SA" sz="2000" b="1" dirty="0" smtClean="0">
                <a:cs typeface="AL-Mohanad Bold" pitchFamily="2" charset="-78"/>
              </a:rPr>
              <a:t> ويتواجد الأوزون في طبقتي الجو السفلي </a:t>
            </a:r>
            <a:r>
              <a:rPr lang="ar-SA" sz="2000" b="1" dirty="0" err="1" smtClean="0">
                <a:cs typeface="AL-Mohanad Bold" pitchFamily="2" charset="-78"/>
              </a:rPr>
              <a:t>التربوسفير</a:t>
            </a:r>
            <a:r>
              <a:rPr lang="ar-SA" sz="2000" b="1" dirty="0" smtClean="0">
                <a:cs typeface="AL-Mohanad Bold" pitchFamily="2" charset="-78"/>
              </a:rPr>
              <a:t> </a:t>
            </a:r>
            <a:r>
              <a:rPr lang="en-US" sz="2000" b="1" dirty="0" smtClean="0">
                <a:cs typeface="AL-Mohanad Bold" pitchFamily="2" charset="-78"/>
              </a:rPr>
              <a:t>Troposphere </a:t>
            </a:r>
            <a:r>
              <a:rPr lang="ar-SA" sz="2000" b="1" dirty="0" smtClean="0">
                <a:cs typeface="AL-Mohanad Bold" pitchFamily="2" charset="-78"/>
              </a:rPr>
              <a:t>وطبقة الجو العليا </a:t>
            </a:r>
            <a:r>
              <a:rPr lang="ar-SA" sz="2000" b="1" dirty="0" err="1" smtClean="0">
                <a:cs typeface="AL-Mohanad Bold" pitchFamily="2" charset="-78"/>
              </a:rPr>
              <a:t>الأستراتوسفير</a:t>
            </a:r>
            <a:r>
              <a:rPr lang="ar-SA" sz="2000" b="1" dirty="0" smtClean="0">
                <a:cs typeface="AL-Mohanad Bold" pitchFamily="2" charset="-78"/>
              </a:rPr>
              <a:t> </a:t>
            </a:r>
            <a:r>
              <a:rPr lang="en-US" sz="2000" b="1" dirty="0" smtClean="0">
                <a:cs typeface="AL-Mohanad Bold" pitchFamily="2" charset="-78"/>
              </a:rPr>
              <a:t>Stratosphere . </a:t>
            </a:r>
            <a:endParaRPr lang="en-US" sz="2000" dirty="0" smtClean="0">
              <a:cs typeface="AL-Mohanad Bold" pitchFamily="2" charset="-78"/>
            </a:endParaRPr>
          </a:p>
          <a:p>
            <a:r>
              <a:rPr lang="ar-SA" sz="2000" b="1" dirty="0" smtClean="0">
                <a:cs typeface="AL-Mohanad Bold" pitchFamily="2" charset="-78"/>
              </a:rPr>
              <a:t>يتكون الأوزون في طبقات الجو السفلى من الملوثات المنبعثة من وسائل النقل أو بعض المركبات التي تحوي </a:t>
            </a:r>
            <a:r>
              <a:rPr lang="ar-SA" sz="2000" b="1" dirty="0" err="1" smtClean="0">
                <a:cs typeface="AL-Mohanad Bold" pitchFamily="2" charset="-78"/>
              </a:rPr>
              <a:t>الهيدروكربونات</a:t>
            </a:r>
            <a:r>
              <a:rPr lang="ar-SA" sz="2000" b="1" dirty="0" smtClean="0">
                <a:cs typeface="AL-Mohanad Bold" pitchFamily="2" charset="-78"/>
              </a:rPr>
              <a:t> ( </a:t>
            </a:r>
            <a:r>
              <a:rPr lang="ar-SA" sz="2000" b="1" dirty="0" err="1" smtClean="0">
                <a:cs typeface="AL-Mohanad Bold" pitchFamily="2" charset="-78"/>
              </a:rPr>
              <a:t>الفريون</a:t>
            </a:r>
            <a:r>
              <a:rPr lang="ar-SA" sz="2000" b="1" dirty="0" smtClean="0">
                <a:cs typeface="AL-Mohanad Bold" pitchFamily="2" charset="-78"/>
              </a:rPr>
              <a:t> – الذي يدخل في الثلاجات وأجهزة التكيف وكثير من الصناعات </a:t>
            </a:r>
            <a:r>
              <a:rPr lang="ar-SA" sz="2000" b="1" dirty="0" err="1" smtClean="0">
                <a:cs typeface="AL-Mohanad Bold" pitchFamily="2" charset="-78"/>
              </a:rPr>
              <a:t>الأخرى ) .</a:t>
            </a:r>
            <a:r>
              <a:rPr lang="ar-SA" sz="2000" b="1" dirty="0" smtClean="0">
                <a:cs typeface="AL-Mohanad Bold" pitchFamily="2" charset="-78"/>
              </a:rPr>
              <a:t> وفي هذه الحالة يعتبر الأوزون من المكونات الخطيرة على صحة الإنسان لأن تنفس قدر ضئيل منه يحدث تهيج في الجهاز التنفسي وقد يحدث </a:t>
            </a:r>
            <a:r>
              <a:rPr lang="ar-SA" sz="2000" b="1" dirty="0" err="1" smtClean="0">
                <a:cs typeface="AL-Mohanad Bold" pitchFamily="2" charset="-78"/>
              </a:rPr>
              <a:t>الوفاة .</a:t>
            </a:r>
            <a:r>
              <a:rPr lang="ar-SA" sz="2000" b="1" dirty="0" smtClean="0">
                <a:cs typeface="AL-Mohanad Bold" pitchFamily="2" charset="-78"/>
              </a:rPr>
              <a:t> </a:t>
            </a:r>
            <a:endParaRPr lang="ar-SA" sz="2000" dirty="0" smtClean="0">
              <a:cs typeface="AL-Mohanad Bold" pitchFamily="2" charset="-78"/>
            </a:endParaRPr>
          </a:p>
          <a:p>
            <a:pPr marL="342900" indent="-342900" algn="ctr">
              <a:tabLst>
                <a:tab pos="1209675" algn="l"/>
              </a:tabLst>
            </a:pPr>
            <a:endParaRPr lang="ar-SA" sz="2000" b="1" dirty="0">
              <a:cs typeface="AL-Mohanad Bold" pitchFamily="2" charset="-78"/>
            </a:endParaRPr>
          </a:p>
        </p:txBody>
      </p:sp>
      <p:sp>
        <p:nvSpPr>
          <p:cNvPr id="50179" name="Rectangle 3"/>
          <p:cNvSpPr>
            <a:spLocks noGrp="1" noChangeArrowheads="1"/>
          </p:cNvSpPr>
          <p:nvPr>
            <p:ph type="title"/>
          </p:nvPr>
        </p:nvSpPr>
        <p:spPr>
          <a:xfrm>
            <a:off x="5004048" y="-171400"/>
            <a:ext cx="3384376" cy="1081088"/>
          </a:xfrm>
        </p:spPr>
        <p:txBody>
          <a:bodyPr>
            <a:noAutofit/>
          </a:bodyPr>
          <a:lstStyle/>
          <a:p>
            <a:r>
              <a:rPr lang="ar-SA" sz="3600" dirty="0">
                <a:solidFill>
                  <a:schemeClr val="tx1"/>
                </a:solidFill>
                <a:effectLst/>
                <a:cs typeface="PT Bold Heading" pitchFamily="2" charset="-78"/>
              </a:rPr>
              <a:t>تأثير ملوثات الهواء</a:t>
            </a:r>
            <a:endParaRPr lang="en-US" sz="3600" dirty="0">
              <a:solidFill>
                <a:schemeClr val="tx1"/>
              </a:solidFill>
              <a:effectLst/>
              <a:cs typeface="PT Bold Heading"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932040" y="764704"/>
            <a:ext cx="3096344" cy="1143000"/>
          </a:xfrm>
        </p:spPr>
        <p:txBody>
          <a:bodyPr>
            <a:normAutofit/>
          </a:bodyPr>
          <a:lstStyle/>
          <a:p>
            <a:r>
              <a:rPr lang="ar-SA" sz="2400" dirty="0" smtClean="0">
                <a:solidFill>
                  <a:schemeClr val="tx1"/>
                </a:solidFill>
                <a:effectLst/>
                <a:cs typeface="PT Bold Heading" pitchFamily="2" charset="-78"/>
              </a:rPr>
              <a:t>كيف يتكون غاز </a:t>
            </a:r>
            <a:r>
              <a:rPr lang="ar-SA" sz="2400" dirty="0" err="1" smtClean="0">
                <a:solidFill>
                  <a:schemeClr val="tx1"/>
                </a:solidFill>
                <a:effectLst/>
                <a:cs typeface="PT Bold Heading" pitchFamily="2" charset="-78"/>
              </a:rPr>
              <a:t>الأوزون؟</a:t>
            </a:r>
            <a:endParaRPr lang="ar-SA" sz="2400" dirty="0">
              <a:solidFill>
                <a:schemeClr val="tx1"/>
              </a:solidFill>
              <a:effectLst/>
              <a:cs typeface="PT Bold Heading" pitchFamily="2" charset="-78"/>
            </a:endParaRPr>
          </a:p>
        </p:txBody>
      </p:sp>
      <p:sp>
        <p:nvSpPr>
          <p:cNvPr id="3" name="مستطيل 2"/>
          <p:cNvSpPr/>
          <p:nvPr/>
        </p:nvSpPr>
        <p:spPr>
          <a:xfrm>
            <a:off x="3635896" y="2132856"/>
            <a:ext cx="5040560" cy="2862322"/>
          </a:xfrm>
          <a:prstGeom prst="rect">
            <a:avLst/>
          </a:prstGeom>
        </p:spPr>
        <p:txBody>
          <a:bodyPr wrap="square">
            <a:spAutoFit/>
          </a:bodyPr>
          <a:lstStyle/>
          <a:p>
            <a:r>
              <a:rPr lang="ar-SA" sz="2000" b="1" dirty="0" smtClean="0">
                <a:cs typeface="AL-Mohanad Bold" pitchFamily="2" charset="-78"/>
              </a:rPr>
              <a:t>أما في الأوزون الموجود في طبقات الجو العليا فيتكون من تفاعل جزيئات الأوكسجين مع الأكسجين الحر الذي ينتج من هذه انشطار هذه الجزيئات بفعل الأشعــة فوق البنفسجية </a:t>
            </a:r>
            <a:endParaRPr lang="ar-SA" sz="2000" dirty="0" smtClean="0">
              <a:cs typeface="AL-Mohanad Bold" pitchFamily="2" charset="-78"/>
            </a:endParaRPr>
          </a:p>
          <a:p>
            <a:r>
              <a:rPr lang="en-US" sz="2000" b="1" dirty="0" smtClean="0">
                <a:cs typeface="AL-Mohanad Bold" pitchFamily="2" charset="-78"/>
              </a:rPr>
              <a:t>O2 + O </a:t>
            </a:r>
            <a:r>
              <a:rPr lang="en-US" sz="2000" b="1" baseline="30000" dirty="0" smtClean="0">
                <a:cs typeface="AL-Mohanad Bold" pitchFamily="2" charset="-78"/>
              </a:rPr>
              <a:t>Ultra Violet </a:t>
            </a:r>
            <a:r>
              <a:rPr lang="en-US" sz="2000" b="1" dirty="0" smtClean="0">
                <a:cs typeface="AL-Mohanad Bold" pitchFamily="2" charset="-78"/>
              </a:rPr>
              <a:t>tO3 </a:t>
            </a:r>
            <a:endParaRPr lang="en-US" sz="2000" dirty="0" smtClean="0">
              <a:cs typeface="AL-Mohanad Bold" pitchFamily="2" charset="-78"/>
            </a:endParaRPr>
          </a:p>
          <a:p>
            <a:r>
              <a:rPr lang="ar-SA" sz="2000" b="1" dirty="0" smtClean="0">
                <a:cs typeface="AL-Mohanad Bold" pitchFamily="2" charset="-78"/>
              </a:rPr>
              <a:t>ومن نعم الله على خلقه أن جعل طبقة الأوزون في </a:t>
            </a:r>
            <a:r>
              <a:rPr lang="en-US" sz="2000" b="1" dirty="0" smtClean="0">
                <a:cs typeface="AL-Mohanad Bold" pitchFamily="2" charset="-78"/>
              </a:rPr>
              <a:t>Stratosphere </a:t>
            </a:r>
            <a:r>
              <a:rPr lang="ar-SA" sz="2000" b="1" dirty="0" smtClean="0">
                <a:cs typeface="AL-Mohanad Bold" pitchFamily="2" charset="-78"/>
              </a:rPr>
              <a:t>تعمل كدرع أو مرشح واقي يحمي الكره الأرضية من الأشعة فوق البنفسجية الضارة ولا يسمح إلا بمرور جزء يسير من هذه </a:t>
            </a:r>
            <a:r>
              <a:rPr lang="ar-SA" sz="2000" b="1" dirty="0" err="1" smtClean="0">
                <a:cs typeface="AL-Mohanad Bold" pitchFamily="2" charset="-78"/>
              </a:rPr>
              <a:t>الأشعة .</a:t>
            </a:r>
            <a:r>
              <a:rPr lang="ar-SA" sz="2000" b="1" dirty="0" smtClean="0">
                <a:cs typeface="AL-Mohanad Bold" pitchFamily="2" charset="-78"/>
              </a:rPr>
              <a:t> ولولا وجود طبقة الأوزون هذه لزالت الحياة من الكرة </a:t>
            </a:r>
            <a:r>
              <a:rPr lang="ar-SA" sz="2000" b="1" dirty="0" err="1" smtClean="0">
                <a:cs typeface="AL-Mohanad Bold" pitchFamily="2" charset="-78"/>
              </a:rPr>
              <a:t>الأرضية .</a:t>
            </a:r>
            <a:r>
              <a:rPr lang="ar-SA" sz="2000" b="1" dirty="0" smtClean="0">
                <a:cs typeface="AL-Mohanad Bold" pitchFamily="2" charset="-78"/>
              </a:rPr>
              <a:t> </a:t>
            </a:r>
            <a:endParaRPr lang="ar-SA" sz="2000" dirty="0" smtClean="0">
              <a:cs typeface="AL-Mohanad Bold" pitchFamily="2" charset="-78"/>
            </a:endParaRPr>
          </a:p>
        </p:txBody>
      </p:sp>
      <p:pic>
        <p:nvPicPr>
          <p:cNvPr id="4" name="Picture 3"/>
          <p:cNvPicPr>
            <a:picLocks noChangeAspect="1" noChangeArrowheads="1"/>
          </p:cNvPicPr>
          <p:nvPr/>
        </p:nvPicPr>
        <p:blipFill>
          <a:blip r:embed="rId2" cstate="print"/>
          <a:srcRect/>
          <a:stretch>
            <a:fillRect/>
          </a:stretch>
        </p:blipFill>
        <p:spPr bwMode="auto">
          <a:xfrm>
            <a:off x="251520" y="2708920"/>
            <a:ext cx="3384376" cy="108012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مستطيل 2"/>
          <p:cNvSpPr/>
          <p:nvPr/>
        </p:nvSpPr>
        <p:spPr>
          <a:xfrm>
            <a:off x="4355976" y="2348880"/>
            <a:ext cx="4464496" cy="3416320"/>
          </a:xfrm>
          <a:prstGeom prst="rect">
            <a:avLst/>
          </a:prstGeom>
        </p:spPr>
        <p:txBody>
          <a:bodyPr wrap="square">
            <a:spAutoFit/>
          </a:bodyPr>
          <a:lstStyle/>
          <a:p>
            <a:pPr marL="342900" indent="-342900">
              <a:buFont typeface="Arial" pitchFamily="34" charset="0"/>
              <a:buChar char="•"/>
              <a:tabLst>
                <a:tab pos="1209675" algn="l"/>
              </a:tabLst>
            </a:pPr>
            <a:r>
              <a:rPr lang="ar-SA" sz="2400" b="1" dirty="0" smtClean="0">
                <a:cs typeface="AL-Mohanad Bold" pitchFamily="2" charset="-78"/>
              </a:rPr>
              <a:t>يعتبر الأوزون من اخطر الملوثات المؤكسدة </a:t>
            </a:r>
          </a:p>
          <a:p>
            <a:pPr marL="342900" indent="-342900">
              <a:buFont typeface="Arial" pitchFamily="34" charset="0"/>
              <a:buChar char="•"/>
              <a:tabLst>
                <a:tab pos="1209675" algn="l"/>
              </a:tabLst>
            </a:pPr>
            <a:r>
              <a:rPr lang="ar-SA" sz="2400" b="1" dirty="0" err="1" smtClean="0">
                <a:cs typeface="AL-Mohanad Bold" pitchFamily="2" charset="-78"/>
              </a:rPr>
              <a:t>التأثير </a:t>
            </a:r>
            <a:r>
              <a:rPr lang="ar-SA" sz="2400" b="1" dirty="0" smtClean="0">
                <a:cs typeface="AL-Mohanad Bold" pitchFamily="2" charset="-78"/>
              </a:rPr>
              <a:t>/ يسبب حساسية للأغشية المخاطية للعيون و جهاز التنفس و يسبب السعال و يحدث </a:t>
            </a:r>
            <a:r>
              <a:rPr lang="ar-SA" sz="2400" b="1" dirty="0" err="1" smtClean="0">
                <a:cs typeface="AL-Mohanad Bold" pitchFamily="2" charset="-78"/>
              </a:rPr>
              <a:t>تورمات</a:t>
            </a:r>
            <a:r>
              <a:rPr lang="ar-SA" sz="2400" b="1" dirty="0" smtClean="0">
                <a:cs typeface="AL-Mohanad Bold" pitchFamily="2" charset="-78"/>
              </a:rPr>
              <a:t> في أنسجة الرئتين عندما تستنشقه حيوانات التجارب.</a:t>
            </a:r>
          </a:p>
          <a:p>
            <a:pPr marL="342900" indent="-342900">
              <a:buFont typeface="Arial" pitchFamily="34" charset="0"/>
              <a:buChar char="•"/>
              <a:tabLst>
                <a:tab pos="1209675" algn="l"/>
              </a:tabLst>
            </a:pPr>
            <a:r>
              <a:rPr lang="ar-SA" sz="2400" b="1" dirty="0" smtClean="0">
                <a:cs typeface="AL-Mohanad Bold" pitchFamily="2" charset="-78"/>
              </a:rPr>
              <a:t>	يؤثر على النباتات في ما يعرف </a:t>
            </a:r>
            <a:r>
              <a:rPr lang="ar-SA" sz="2400" b="1" dirty="0" err="1" smtClean="0">
                <a:cs typeface="AL-Mohanad Bold" pitchFamily="2" charset="-78"/>
              </a:rPr>
              <a:t>بالتبرقع</a:t>
            </a:r>
            <a:r>
              <a:rPr lang="ar-SA" sz="2400" b="1" dirty="0" smtClean="0">
                <a:cs typeface="AL-Mohanad Bold" pitchFamily="2" charset="-78"/>
              </a:rPr>
              <a:t> و تبرقش الأوراق و يعوق النشاط الإنزيمي ويدمر الشبكة </a:t>
            </a:r>
            <a:r>
              <a:rPr lang="ar-SA" sz="2400" b="1" dirty="0" err="1" smtClean="0">
                <a:cs typeface="AL-Mohanad Bold" pitchFamily="2" charset="-78"/>
              </a:rPr>
              <a:t>الاندوبلازمية</a:t>
            </a:r>
            <a:r>
              <a:rPr lang="ar-SA" sz="2400" b="1" dirty="0" smtClean="0">
                <a:cs typeface="AL-Mohanad Bold" pitchFamily="2" charset="-78"/>
              </a:rPr>
              <a:t> و يقلل من شدة البناء الضوئي.</a:t>
            </a:r>
            <a:endParaRPr lang="ar-SA" sz="2400" b="1" dirty="0">
              <a:cs typeface="AL-Mohanad Bold" pitchFamily="2" charset="-78"/>
            </a:endParaRPr>
          </a:p>
        </p:txBody>
      </p:sp>
      <p:pic>
        <p:nvPicPr>
          <p:cNvPr id="63491" name="Picture 3"/>
          <p:cNvPicPr>
            <a:picLocks noChangeAspect="1" noChangeArrowheads="1"/>
          </p:cNvPicPr>
          <p:nvPr/>
        </p:nvPicPr>
        <p:blipFill>
          <a:blip r:embed="rId2" cstate="print"/>
          <a:srcRect/>
          <a:stretch>
            <a:fillRect/>
          </a:stretch>
        </p:blipFill>
        <p:spPr bwMode="auto">
          <a:xfrm>
            <a:off x="467544" y="2780928"/>
            <a:ext cx="3398837" cy="265906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76056" y="404664"/>
            <a:ext cx="2632336" cy="1143000"/>
          </a:xfrm>
        </p:spPr>
        <p:txBody>
          <a:bodyPr>
            <a:normAutofit/>
          </a:bodyPr>
          <a:lstStyle/>
          <a:p>
            <a:r>
              <a:rPr lang="ar-SA" sz="4000" dirty="0" smtClean="0">
                <a:effectLst/>
                <a:cs typeface="PT Bold Heading" pitchFamily="2" charset="-78"/>
              </a:rPr>
              <a:t>تأثير الملوثات</a:t>
            </a:r>
            <a:endParaRPr lang="ar-SA" sz="4000" dirty="0">
              <a:effectLst/>
              <a:cs typeface="PT Bold Heading" pitchFamily="2" charset="-78"/>
            </a:endParaRPr>
          </a:p>
        </p:txBody>
      </p:sp>
      <p:sp>
        <p:nvSpPr>
          <p:cNvPr id="3" name="مستطيل 2"/>
          <p:cNvSpPr/>
          <p:nvPr/>
        </p:nvSpPr>
        <p:spPr>
          <a:xfrm>
            <a:off x="3707904" y="2132856"/>
            <a:ext cx="4788024" cy="2862322"/>
          </a:xfrm>
          <a:prstGeom prst="rect">
            <a:avLst/>
          </a:prstGeom>
        </p:spPr>
        <p:txBody>
          <a:bodyPr wrap="square">
            <a:spAutoFit/>
          </a:bodyPr>
          <a:lstStyle/>
          <a:p>
            <a:pPr marL="342900" indent="-342900" algn="ctr">
              <a:tabLst>
                <a:tab pos="1209675" algn="l"/>
              </a:tabLst>
            </a:pPr>
            <a:r>
              <a:rPr lang="ar-SA" b="1" dirty="0" err="1" smtClean="0">
                <a:cs typeface="PT Bold Heading" pitchFamily="2" charset="-78"/>
              </a:rPr>
              <a:t>الهيدروكربونات</a:t>
            </a:r>
            <a:r>
              <a:rPr lang="ar-SA" b="1" dirty="0" smtClean="0">
                <a:cs typeface="PT Bold Heading" pitchFamily="2" charset="-78"/>
              </a:rPr>
              <a:t> </a:t>
            </a:r>
            <a:r>
              <a:rPr lang="en-GB" b="1" dirty="0" smtClean="0">
                <a:cs typeface="PT Bold Heading" pitchFamily="2" charset="-78"/>
              </a:rPr>
              <a:t>Hydrocarbons</a:t>
            </a:r>
            <a:endParaRPr lang="ar-SA" b="1" dirty="0" smtClean="0">
              <a:cs typeface="PT Bold Heading" pitchFamily="2" charset="-78"/>
            </a:endParaRPr>
          </a:p>
          <a:p>
            <a:pPr marL="342900" indent="-342900" algn="ctr">
              <a:tabLst>
                <a:tab pos="1209675" algn="l"/>
              </a:tabLst>
            </a:pPr>
            <a:endParaRPr lang="ar-SA" b="1" dirty="0" smtClean="0">
              <a:cs typeface="PT Bold Heading" pitchFamily="2" charset="-78"/>
            </a:endParaRPr>
          </a:p>
          <a:p>
            <a:pPr marL="342900" indent="-342900" algn="ctr">
              <a:tabLst>
                <a:tab pos="1209675" algn="l"/>
              </a:tabLst>
            </a:pPr>
            <a:r>
              <a:rPr lang="ar-SA" b="1" dirty="0" smtClean="0">
                <a:cs typeface="AL-Mohanad Bold" pitchFamily="2" charset="-78"/>
              </a:rPr>
              <a:t>هي عبرة عن مركبات الكربون و الهيدروجين مثل الميثان </a:t>
            </a:r>
            <a:r>
              <a:rPr lang="en-GB" b="1" dirty="0" smtClean="0">
                <a:cs typeface="AL-Mohanad Bold" pitchFamily="2" charset="-78"/>
              </a:rPr>
              <a:t>CH4 </a:t>
            </a:r>
            <a:r>
              <a:rPr lang="ar-SA" b="1" dirty="0" smtClean="0">
                <a:cs typeface="AL-Mohanad Bold" pitchFamily="2" charset="-78"/>
              </a:rPr>
              <a:t> و الإيثان </a:t>
            </a:r>
            <a:r>
              <a:rPr lang="en-GB" b="1" dirty="0" smtClean="0">
                <a:cs typeface="AL-Mohanad Bold" pitchFamily="2" charset="-78"/>
              </a:rPr>
              <a:t>C2H2</a:t>
            </a:r>
            <a:r>
              <a:rPr lang="ar-SA" b="1" dirty="0" smtClean="0">
                <a:cs typeface="AL-Mohanad Bold" pitchFamily="2" charset="-78"/>
              </a:rPr>
              <a:t> و غيرها و ينتج من الاحتراق الكامل و غير الكامل في وسائل النقل و الصناعة و </a:t>
            </a:r>
            <a:r>
              <a:rPr lang="ar-SA" b="1" dirty="0" err="1" smtClean="0">
                <a:cs typeface="AL-Mohanad Bold" pitchFamily="2" charset="-78"/>
              </a:rPr>
              <a:t>المواقد </a:t>
            </a:r>
            <a:r>
              <a:rPr lang="ar-SA" b="1" dirty="0" smtClean="0">
                <a:cs typeface="AL-Mohanad Bold" pitchFamily="2" charset="-78"/>
              </a:rPr>
              <a:t>( و تزيد كمية هذه المواد في حالة قلة السرعة في المركبات بينما تقل عند السرعة العالية في الطرقات السريعة حيث يكون الاحتراق أفضل.</a:t>
            </a:r>
          </a:p>
          <a:p>
            <a:pPr marL="342900" indent="-342900" algn="ctr">
              <a:tabLst>
                <a:tab pos="1209675" algn="l"/>
              </a:tabLst>
            </a:pPr>
            <a:r>
              <a:rPr lang="ar-SA" b="1" dirty="0" err="1" smtClean="0">
                <a:cs typeface="AL-Mohanad Bold" pitchFamily="2" charset="-78"/>
              </a:rPr>
              <a:t>التأثير </a:t>
            </a:r>
            <a:r>
              <a:rPr lang="ar-SA" b="1" dirty="0" smtClean="0">
                <a:cs typeface="AL-Mohanad Bold" pitchFamily="2" charset="-78"/>
              </a:rPr>
              <a:t>/ تدخل في تركيب الضباب </a:t>
            </a:r>
            <a:r>
              <a:rPr lang="ar-SA" b="1" dirty="0" err="1" smtClean="0">
                <a:cs typeface="AL-Mohanad Bold" pitchFamily="2" charset="-78"/>
              </a:rPr>
              <a:t>الدخاني </a:t>
            </a:r>
            <a:r>
              <a:rPr lang="ar-SA" b="1" dirty="0" smtClean="0">
                <a:cs typeface="AL-Mohanad Bold" pitchFamily="2" charset="-78"/>
              </a:rPr>
              <a:t>( مشاكل </a:t>
            </a:r>
            <a:r>
              <a:rPr lang="ar-SA" b="1" dirty="0" err="1" smtClean="0">
                <a:cs typeface="AL-Mohanad Bold" pitchFamily="2" charset="-78"/>
              </a:rPr>
              <a:t>تنفسية )</a:t>
            </a:r>
            <a:r>
              <a:rPr lang="ar-SA" b="1" dirty="0" smtClean="0">
                <a:cs typeface="AL-Mohanad Bold" pitchFamily="2" charset="-78"/>
              </a:rPr>
              <a:t> </a:t>
            </a:r>
          </a:p>
          <a:p>
            <a:pPr marL="342900" indent="-342900" algn="ctr">
              <a:tabLst>
                <a:tab pos="1209675" algn="l"/>
              </a:tabLst>
            </a:pPr>
            <a:r>
              <a:rPr lang="ar-SA" b="1" dirty="0" smtClean="0">
                <a:cs typeface="AL-Mohanad Bold" pitchFamily="2" charset="-78"/>
              </a:rPr>
              <a:t>	يدخل </a:t>
            </a:r>
            <a:r>
              <a:rPr lang="ar-SA" b="1" dirty="0" err="1" smtClean="0">
                <a:cs typeface="AL-Mohanad Bold" pitchFamily="2" charset="-78"/>
              </a:rPr>
              <a:t>الاثلين</a:t>
            </a:r>
            <a:r>
              <a:rPr lang="ar-SA" b="1" dirty="0" smtClean="0">
                <a:cs typeface="AL-Mohanad Bold" pitchFamily="2" charset="-78"/>
              </a:rPr>
              <a:t> في تركيب مادة </a:t>
            </a:r>
            <a:r>
              <a:rPr lang="ar-SA" b="1" dirty="0" err="1" smtClean="0">
                <a:cs typeface="AL-Mohanad Bold" pitchFamily="2" charset="-78"/>
              </a:rPr>
              <a:t>الفورمالدهيد</a:t>
            </a:r>
            <a:r>
              <a:rPr lang="ar-SA" b="1" dirty="0" smtClean="0">
                <a:cs typeface="AL-Mohanad Bold" pitchFamily="2" charset="-78"/>
              </a:rPr>
              <a:t> المهيجة للعيون.</a:t>
            </a:r>
            <a:endParaRPr lang="en-US" b="1" dirty="0">
              <a:cs typeface="AL-Mohanad Bold" pitchFamily="2" charset="-78"/>
            </a:endParaRPr>
          </a:p>
        </p:txBody>
      </p:sp>
      <p:pic>
        <p:nvPicPr>
          <p:cNvPr id="64515" name="Picture 3"/>
          <p:cNvPicPr>
            <a:picLocks noChangeAspect="1" noChangeArrowheads="1"/>
          </p:cNvPicPr>
          <p:nvPr/>
        </p:nvPicPr>
        <p:blipFill>
          <a:blip r:embed="rId2" cstate="print"/>
          <a:srcRect/>
          <a:stretch>
            <a:fillRect/>
          </a:stretch>
        </p:blipFill>
        <p:spPr bwMode="auto">
          <a:xfrm>
            <a:off x="251520" y="188640"/>
            <a:ext cx="3420888" cy="2949649"/>
          </a:xfrm>
          <a:prstGeom prst="rect">
            <a:avLst/>
          </a:prstGeom>
          <a:noFill/>
          <a:ln w="9525">
            <a:noFill/>
            <a:miter lim="800000"/>
            <a:headEnd/>
            <a:tailEnd/>
          </a:ln>
          <a:effectLst/>
        </p:spPr>
      </p:pic>
      <p:pic>
        <p:nvPicPr>
          <p:cNvPr id="64518" name="Picture 6"/>
          <p:cNvPicPr>
            <a:picLocks noChangeAspect="1" noChangeArrowheads="1"/>
          </p:cNvPicPr>
          <p:nvPr/>
        </p:nvPicPr>
        <p:blipFill>
          <a:blip r:embed="rId3" cstate="print"/>
          <a:srcRect/>
          <a:stretch>
            <a:fillRect/>
          </a:stretch>
        </p:blipFill>
        <p:spPr bwMode="auto">
          <a:xfrm>
            <a:off x="251520" y="3501008"/>
            <a:ext cx="3024336" cy="252028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139952" y="744220"/>
            <a:ext cx="5004048" cy="5909310"/>
          </a:xfrm>
          <a:prstGeom prst="rect">
            <a:avLst/>
          </a:prstGeom>
          <a:noFill/>
          <a:ln w="9525">
            <a:noFill/>
            <a:miter lim="800000"/>
            <a:headEnd/>
            <a:tailEnd/>
          </a:ln>
          <a:effectLst/>
        </p:spPr>
        <p:txBody>
          <a:bodyPr wrap="square" anchor="ctr">
            <a:spAutoFit/>
          </a:bodyPr>
          <a:lstStyle/>
          <a:p>
            <a:pPr marL="342900" indent="-342900" algn="ctr">
              <a:tabLst>
                <a:tab pos="1209675" algn="l"/>
              </a:tabLst>
            </a:pPr>
            <a:r>
              <a:rPr lang="ar-SA" b="1" dirty="0">
                <a:cs typeface="PT Bold Heading" pitchFamily="2" charset="-78"/>
              </a:rPr>
              <a:t>الجزيئات </a:t>
            </a:r>
            <a:r>
              <a:rPr lang="en-GB" b="1" dirty="0">
                <a:cs typeface="PT Bold Heading" pitchFamily="2" charset="-78"/>
              </a:rPr>
              <a:t>Particulates </a:t>
            </a:r>
            <a:endParaRPr lang="ar-SA" b="1" dirty="0">
              <a:cs typeface="PT Bold Heading" pitchFamily="2" charset="-78"/>
            </a:endParaRPr>
          </a:p>
          <a:p>
            <a:pPr marL="342900" indent="-342900" algn="ctr">
              <a:tabLst>
                <a:tab pos="1209675" algn="l"/>
              </a:tabLst>
            </a:pPr>
            <a:r>
              <a:rPr lang="ar-SA" b="1" dirty="0">
                <a:cs typeface="AL-Mohanad Bold" pitchFamily="2" charset="-78"/>
              </a:rPr>
              <a:t>وهي </a:t>
            </a:r>
          </a:p>
          <a:p>
            <a:pPr marL="342900" indent="-342900">
              <a:tabLst>
                <a:tab pos="1209675" algn="l"/>
              </a:tabLst>
            </a:pPr>
            <a:r>
              <a:rPr lang="ar-SA" b="1" dirty="0" err="1">
                <a:cs typeface="PT Bold Heading" pitchFamily="2" charset="-78"/>
              </a:rPr>
              <a:t>الايروزول</a:t>
            </a:r>
            <a:r>
              <a:rPr lang="ar-SA" b="1" dirty="0">
                <a:cs typeface="PT Bold Heading" pitchFamily="2" charset="-78"/>
              </a:rPr>
              <a:t> </a:t>
            </a:r>
            <a:r>
              <a:rPr lang="en-GB" b="1" dirty="0">
                <a:cs typeface="PT Bold Heading" pitchFamily="2" charset="-78"/>
              </a:rPr>
              <a:t>Aerosol </a:t>
            </a:r>
            <a:r>
              <a:rPr lang="ar-SA" b="1" dirty="0">
                <a:cs typeface="PT Bold Heading" pitchFamily="2" charset="-78"/>
              </a:rPr>
              <a:t> </a:t>
            </a:r>
            <a:r>
              <a:rPr lang="ar-SA" b="1" dirty="0">
                <a:cs typeface="AL-Mohanad Bold" pitchFamily="2" charset="-78"/>
              </a:rPr>
              <a:t>وهو عبارة ن جزيئات صلبة أو سائلة تستطيع أن تبقى معلقة في الهواء نظراً حجمها ويكون قطرها بصورة عامة اقل من </a:t>
            </a:r>
            <a:r>
              <a:rPr lang="ar-SA" b="1" dirty="0" err="1">
                <a:cs typeface="AL-Mohanad Bold" pitchFamily="2" charset="-78"/>
              </a:rPr>
              <a:t>ميكرون</a:t>
            </a:r>
            <a:r>
              <a:rPr lang="ar-SA" b="1" dirty="0">
                <a:cs typeface="AL-Mohanad Bold" pitchFamily="2" charset="-78"/>
              </a:rPr>
              <a:t> </a:t>
            </a:r>
            <a:r>
              <a:rPr lang="ar-SA" b="1" dirty="0" smtClean="0">
                <a:cs typeface="AL-Mohanad Bold" pitchFamily="2" charset="-78"/>
              </a:rPr>
              <a:t>واحد</a:t>
            </a:r>
          </a:p>
          <a:p>
            <a:pPr marL="342900" indent="-342900">
              <a:tabLst>
                <a:tab pos="1209675" algn="l"/>
              </a:tabLst>
            </a:pPr>
            <a:r>
              <a:rPr lang="ar-SA" b="1" dirty="0" smtClean="0">
                <a:cs typeface="PT Bold Heading" pitchFamily="2" charset="-78"/>
              </a:rPr>
              <a:t>الغبار  </a:t>
            </a:r>
            <a:r>
              <a:rPr lang="en-GB" b="1" dirty="0">
                <a:cs typeface="PT Bold Heading" pitchFamily="2" charset="-78"/>
              </a:rPr>
              <a:t>Dust </a:t>
            </a:r>
            <a:r>
              <a:rPr lang="ar-SA" b="1" dirty="0">
                <a:cs typeface="AL-Mohanad Bold" pitchFamily="2" charset="-78"/>
              </a:rPr>
              <a:t> وهو مواد دقيقة صلبة</a:t>
            </a:r>
          </a:p>
          <a:p>
            <a:pPr marL="342900" indent="-342900">
              <a:tabLst>
                <a:tab pos="1209675" algn="l"/>
              </a:tabLst>
            </a:pPr>
            <a:r>
              <a:rPr lang="ar-SA" b="1" dirty="0">
                <a:cs typeface="AL-Mohanad Bold" pitchFamily="2" charset="-78"/>
              </a:rPr>
              <a:t>الدخان وهو دقائق صلبة قطرها اقل من </a:t>
            </a:r>
            <a:r>
              <a:rPr lang="ar-SA" b="1" dirty="0" err="1">
                <a:cs typeface="AL-Mohanad Bold" pitchFamily="2" charset="-78"/>
              </a:rPr>
              <a:t>ميكرون</a:t>
            </a:r>
            <a:r>
              <a:rPr lang="ar-SA" b="1" dirty="0">
                <a:cs typeface="AL-Mohanad Bold" pitchFamily="2" charset="-78"/>
              </a:rPr>
              <a:t> واحد و تتكون عندما تتكاثف الأبخرة أو عندما يحدث تفاعلات كيميائية.</a:t>
            </a:r>
          </a:p>
          <a:p>
            <a:pPr marL="342900" indent="-342900">
              <a:tabLst>
                <a:tab pos="1209675" algn="l"/>
              </a:tabLst>
            </a:pPr>
            <a:r>
              <a:rPr lang="ar-SA" b="1" dirty="0">
                <a:cs typeface="PT Bold Heading" pitchFamily="2" charset="-78"/>
              </a:rPr>
              <a:t>الضباب </a:t>
            </a:r>
            <a:r>
              <a:rPr lang="en-GB" b="1" dirty="0">
                <a:cs typeface="PT Bold Heading" pitchFamily="2" charset="-78"/>
              </a:rPr>
              <a:t>Mist </a:t>
            </a:r>
            <a:r>
              <a:rPr lang="ar-SA" b="1" dirty="0">
                <a:cs typeface="AL-Mohanad Bold" pitchFamily="2" charset="-78"/>
              </a:rPr>
              <a:t> وهو جزيئات سائلة يصل قطرها إلى مائة </a:t>
            </a:r>
            <a:r>
              <a:rPr lang="ar-SA" b="1" dirty="0" err="1">
                <a:cs typeface="AL-Mohanad Bold" pitchFamily="2" charset="-78"/>
              </a:rPr>
              <a:t>ميكرون</a:t>
            </a:r>
            <a:endParaRPr lang="ar-SA" b="1" dirty="0">
              <a:cs typeface="AL-Mohanad Bold" pitchFamily="2" charset="-78"/>
            </a:endParaRPr>
          </a:p>
          <a:p>
            <a:pPr marL="342900" indent="-342900">
              <a:tabLst>
                <a:tab pos="1209675" algn="l"/>
              </a:tabLst>
            </a:pPr>
            <a:r>
              <a:rPr lang="ar-SA" b="1" dirty="0" err="1">
                <a:cs typeface="PT Bold Heading" pitchFamily="2" charset="-78"/>
              </a:rPr>
              <a:t>الهباب </a:t>
            </a:r>
            <a:r>
              <a:rPr lang="ar-SA" b="1" dirty="0">
                <a:cs typeface="PT Bold Heading" pitchFamily="2" charset="-78"/>
              </a:rPr>
              <a:t>( </a:t>
            </a:r>
            <a:r>
              <a:rPr lang="ar-SA" b="1" dirty="0" err="1">
                <a:cs typeface="PT Bold Heading" pitchFamily="2" charset="-78"/>
              </a:rPr>
              <a:t>السخام</a:t>
            </a:r>
            <a:r>
              <a:rPr lang="ar-SA" b="1" dirty="0">
                <a:cs typeface="PT Bold Heading" pitchFamily="2" charset="-78"/>
              </a:rPr>
              <a:t> </a:t>
            </a:r>
            <a:r>
              <a:rPr lang="ar-SA" b="1" dirty="0" err="1">
                <a:cs typeface="PT Bold Heading" pitchFamily="2" charset="-78"/>
              </a:rPr>
              <a:t>)</a:t>
            </a:r>
            <a:r>
              <a:rPr lang="ar-SA" b="1" dirty="0">
                <a:cs typeface="PT Bold Heading" pitchFamily="2" charset="-78"/>
              </a:rPr>
              <a:t> </a:t>
            </a:r>
            <a:r>
              <a:rPr lang="en-GB" b="1" dirty="0">
                <a:cs typeface="PT Bold Heading" pitchFamily="2" charset="-78"/>
              </a:rPr>
              <a:t>Soot </a:t>
            </a:r>
            <a:r>
              <a:rPr lang="ar-SA" b="1" dirty="0">
                <a:cs typeface="AL-Mohanad Bold" pitchFamily="2" charset="-78"/>
              </a:rPr>
              <a:t> وهو جزيئات كربون متناهية الدقة تتجمع مع بعضها البعض صورة سلاسل طويلة.</a:t>
            </a:r>
          </a:p>
          <a:p>
            <a:pPr marL="342900" indent="-342900">
              <a:buFont typeface="Arial" pitchFamily="34" charset="0"/>
              <a:buChar char="•"/>
              <a:tabLst>
                <a:tab pos="1209675" algn="l"/>
              </a:tabLst>
            </a:pPr>
            <a:r>
              <a:rPr lang="ar-SA" b="1" dirty="0" err="1">
                <a:cs typeface="AL-Mohanad Bold" pitchFamily="2" charset="-78"/>
              </a:rPr>
              <a:t>التأثير </a:t>
            </a:r>
            <a:r>
              <a:rPr lang="ar-SA" b="1" dirty="0">
                <a:cs typeface="AL-Mohanad Bold" pitchFamily="2" charset="-78"/>
              </a:rPr>
              <a:t>/ مشاكل في الجهاز التنفسي و التهاب الشعب الهوائية و الربو </a:t>
            </a:r>
          </a:p>
          <a:p>
            <a:pPr marL="342900" indent="-342900">
              <a:buFont typeface="Arial" pitchFamily="34" charset="0"/>
              <a:buChar char="•"/>
              <a:tabLst>
                <a:tab pos="1209675" algn="l"/>
              </a:tabLst>
            </a:pPr>
            <a:r>
              <a:rPr lang="ar-SA" b="1" dirty="0">
                <a:cs typeface="AL-Mohanad Bold" pitchFamily="2" charset="-78"/>
              </a:rPr>
              <a:t>	حجب الأشعة الشمسية المهمة للصحة العامة</a:t>
            </a:r>
          </a:p>
          <a:p>
            <a:pPr marL="342900" indent="-342900">
              <a:buFont typeface="Arial" pitchFamily="34" charset="0"/>
              <a:buChar char="•"/>
              <a:tabLst>
                <a:tab pos="1209675" algn="l"/>
              </a:tabLst>
            </a:pPr>
            <a:r>
              <a:rPr lang="ar-SA" b="1" dirty="0">
                <a:cs typeface="AL-Mohanad Bold" pitchFamily="2" charset="-78"/>
              </a:rPr>
              <a:t>وينتج تأثير الجزيئات من كونها </a:t>
            </a:r>
            <a:r>
              <a:rPr lang="ar-SA" b="1" dirty="0" err="1" smtClean="0">
                <a:cs typeface="AL-Mohanad Bold" pitchFamily="2" charset="-78"/>
              </a:rPr>
              <a:t>سامة:</a:t>
            </a:r>
            <a:endParaRPr lang="ar-SA" b="1" dirty="0">
              <a:cs typeface="AL-Mohanad Bold" pitchFamily="2" charset="-78"/>
            </a:endParaRPr>
          </a:p>
          <a:p>
            <a:pPr marL="342900" indent="-342900">
              <a:buFont typeface="Arial" pitchFamily="34" charset="0"/>
              <a:buChar char="•"/>
              <a:tabLst>
                <a:tab pos="1209675" algn="l"/>
              </a:tabLst>
            </a:pPr>
            <a:r>
              <a:rPr lang="ar-SA" b="1" dirty="0" smtClean="0">
                <a:cs typeface="AL-Mohanad Bold" pitchFamily="2" charset="-78"/>
              </a:rPr>
              <a:t>تكون </a:t>
            </a:r>
            <a:r>
              <a:rPr lang="ar-SA" b="1" dirty="0">
                <a:cs typeface="AL-Mohanad Bold" pitchFamily="2" charset="-78"/>
              </a:rPr>
              <a:t>عقبة في طريق تهوية الجهاز التنفسي</a:t>
            </a:r>
          </a:p>
          <a:p>
            <a:pPr marL="342900" indent="-342900">
              <a:buFont typeface="Arial" pitchFamily="34" charset="0"/>
              <a:buChar char="•"/>
              <a:tabLst>
                <a:tab pos="1209675" algn="l"/>
              </a:tabLst>
            </a:pPr>
            <a:r>
              <a:rPr lang="ar-SA" b="1" dirty="0">
                <a:cs typeface="AL-Mohanad Bold" pitchFamily="2" charset="-78"/>
              </a:rPr>
              <a:t>ماصة لبعض المواد السامة</a:t>
            </a:r>
          </a:p>
          <a:p>
            <a:pPr marL="342900" indent="-342900">
              <a:buFont typeface="Arial" pitchFamily="34" charset="0"/>
              <a:buChar char="•"/>
              <a:tabLst>
                <a:tab pos="1209675" algn="l"/>
              </a:tabLst>
            </a:pPr>
            <a:r>
              <a:rPr lang="ar-SA" b="1" dirty="0">
                <a:cs typeface="AL-Mohanad Bold" pitchFamily="2" charset="-78"/>
              </a:rPr>
              <a:t>وجد أن السكان الذين يعيشون بالقرب من معامل الاسمنت ترتفع فيهم نسبة الأمراض الصدرية و خاصة مرض </a:t>
            </a:r>
            <a:r>
              <a:rPr lang="ar-SA" b="1" dirty="0" err="1">
                <a:cs typeface="AL-Mohanad Bold" pitchFamily="2" charset="-78"/>
              </a:rPr>
              <a:t>السيليكوز</a:t>
            </a:r>
            <a:r>
              <a:rPr lang="ar-SA" b="1" dirty="0">
                <a:cs typeface="AL-Mohanad Bold" pitchFamily="2" charset="-78"/>
              </a:rPr>
              <a:t> و الذي يسبب تليف رئوي و ضيق تنف و سعال و غيرها من الأعراض الأخرى.</a:t>
            </a:r>
            <a:endParaRPr lang="en-US" b="1" dirty="0">
              <a:cs typeface="AL-Mohanad Bold" pitchFamily="2" charset="-78"/>
            </a:endParaRPr>
          </a:p>
        </p:txBody>
      </p:sp>
      <p:sp>
        <p:nvSpPr>
          <p:cNvPr id="51203" name="Rectangle 3"/>
          <p:cNvSpPr>
            <a:spLocks noGrp="1" noChangeArrowheads="1"/>
          </p:cNvSpPr>
          <p:nvPr>
            <p:ph type="title"/>
          </p:nvPr>
        </p:nvSpPr>
        <p:spPr>
          <a:xfrm>
            <a:off x="5148064" y="0"/>
            <a:ext cx="2736304" cy="576362"/>
          </a:xfrm>
        </p:spPr>
        <p:txBody>
          <a:bodyPr>
            <a:normAutofit/>
          </a:bodyPr>
          <a:lstStyle/>
          <a:p>
            <a:r>
              <a:rPr lang="ar-SA" sz="2800" dirty="0">
                <a:effectLst/>
                <a:cs typeface="PT Bold Heading" pitchFamily="2" charset="-78"/>
              </a:rPr>
              <a:t>تأثير ملوثات الهواء</a:t>
            </a:r>
            <a:endParaRPr lang="en-US" sz="2800" dirty="0">
              <a:effectLst/>
              <a:cs typeface="PT Bold Heading" pitchFamily="2" charset="-78"/>
            </a:endParaRPr>
          </a:p>
        </p:txBody>
      </p:sp>
      <p:pic>
        <p:nvPicPr>
          <p:cNvPr id="24579" name="Picture 3"/>
          <p:cNvPicPr>
            <a:picLocks noChangeAspect="1" noChangeArrowheads="1"/>
          </p:cNvPicPr>
          <p:nvPr/>
        </p:nvPicPr>
        <p:blipFill>
          <a:blip r:embed="rId2" cstate="print"/>
          <a:srcRect/>
          <a:stretch>
            <a:fillRect/>
          </a:stretch>
        </p:blipFill>
        <p:spPr bwMode="auto">
          <a:xfrm>
            <a:off x="0" y="1916832"/>
            <a:ext cx="4118977" cy="301071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427984" y="1683968"/>
            <a:ext cx="4536504" cy="4401205"/>
          </a:xfrm>
          <a:prstGeom prst="rect">
            <a:avLst/>
          </a:prstGeom>
          <a:noFill/>
          <a:ln w="9525">
            <a:noFill/>
            <a:miter lim="800000"/>
            <a:headEnd/>
            <a:tailEnd/>
          </a:ln>
          <a:effectLst/>
        </p:spPr>
        <p:txBody>
          <a:bodyPr wrap="square" anchor="ctr">
            <a:spAutoFit/>
          </a:bodyPr>
          <a:lstStyle/>
          <a:p>
            <a:pPr marL="342900" indent="-342900" algn="ctr">
              <a:tabLst>
                <a:tab pos="1209675" algn="l"/>
              </a:tabLst>
            </a:pPr>
            <a:r>
              <a:rPr lang="ar-SA" sz="2000" b="1" dirty="0">
                <a:cs typeface="PT Bold Heading" pitchFamily="2" charset="-78"/>
              </a:rPr>
              <a:t>الرصاص </a:t>
            </a:r>
            <a:r>
              <a:rPr lang="en-US" sz="2000" b="1" dirty="0" smtClean="0">
                <a:cs typeface="PT Bold Heading" pitchFamily="2" charset="-78"/>
              </a:rPr>
              <a:t>lead </a:t>
            </a:r>
            <a:endParaRPr lang="ar-SA" sz="2000" b="1" dirty="0">
              <a:cs typeface="PT Bold Heading" pitchFamily="2" charset="-78"/>
            </a:endParaRPr>
          </a:p>
          <a:p>
            <a:pPr marL="342900" indent="-342900" algn="ctr">
              <a:tabLst>
                <a:tab pos="1209675" algn="l"/>
              </a:tabLst>
            </a:pPr>
            <a:r>
              <a:rPr lang="ar-SA" sz="2000" b="1" dirty="0" err="1">
                <a:cs typeface="AL-Mohanad Bold" pitchFamily="2" charset="-78"/>
              </a:rPr>
              <a:t>مصدره </a:t>
            </a:r>
            <a:r>
              <a:rPr lang="ar-SA" sz="2000" b="1" dirty="0">
                <a:cs typeface="AL-Mohanad Bold" pitchFamily="2" charset="-78"/>
              </a:rPr>
              <a:t>/ عوادم السيارات و دهان المنازل و غيرها وهو من المواد السامة </a:t>
            </a:r>
          </a:p>
          <a:p>
            <a:pPr marL="342900" indent="-342900" algn="ctr">
              <a:tabLst>
                <a:tab pos="1209675" algn="l"/>
              </a:tabLst>
            </a:pPr>
            <a:r>
              <a:rPr lang="ar-SA" sz="2000" b="1" dirty="0" err="1">
                <a:cs typeface="AL-Mohanad Bold" pitchFamily="2" charset="-78"/>
              </a:rPr>
              <a:t>التأثير </a:t>
            </a:r>
            <a:r>
              <a:rPr lang="ar-SA" sz="2000" b="1" dirty="0">
                <a:cs typeface="AL-Mohanad Bold" pitchFamily="2" charset="-78"/>
              </a:rPr>
              <a:t>/ يؤدي التراكم في الأنسجة إلى تلف في اغلب الأعضاء الحساسة مثل الكبد و الكلى و الطحال و غيرها و قد يؤدي إلى شلل المخ و مرض الكلية المزمن.</a:t>
            </a:r>
          </a:p>
          <a:p>
            <a:pPr marL="342900" indent="-342900" algn="ctr">
              <a:tabLst>
                <a:tab pos="1209675" algn="l"/>
              </a:tabLst>
            </a:pPr>
            <a:r>
              <a:rPr lang="ar-SA" sz="2000" b="1" dirty="0">
                <a:cs typeface="AL-Mohanad Bold" pitchFamily="2" charset="-78"/>
              </a:rPr>
              <a:t>وهنك علاقة بين نسبة ارتفاع نسبة الرصاص في أنسجة الأطفال و انخفاض مستويات </a:t>
            </a:r>
            <a:r>
              <a:rPr lang="ar-SA" sz="2000" b="1" dirty="0" err="1">
                <a:cs typeface="AL-Mohanad Bold" pitchFamily="2" charset="-78"/>
              </a:rPr>
              <a:t>الذكاء </a:t>
            </a:r>
            <a:r>
              <a:rPr lang="ar-SA" sz="2000" b="1" dirty="0">
                <a:cs typeface="AL-Mohanad Bold" pitchFamily="2" charset="-78"/>
              </a:rPr>
              <a:t>، و قد يؤدي أيضا إلى تشوهات خلقية في الأجنة.</a:t>
            </a:r>
          </a:p>
          <a:p>
            <a:pPr marL="342900" indent="-342900" algn="ctr">
              <a:tabLst>
                <a:tab pos="1209675" algn="l"/>
              </a:tabLst>
            </a:pPr>
            <a:r>
              <a:rPr lang="ar-SA" sz="2000" b="1" dirty="0" err="1">
                <a:cs typeface="PT Bold Heading" pitchFamily="2" charset="-78"/>
              </a:rPr>
              <a:t>الزئبق</a:t>
            </a:r>
            <a:r>
              <a:rPr lang="ar-SA" sz="2000" b="1" dirty="0">
                <a:cs typeface="PT Bold Heading" pitchFamily="2" charset="-78"/>
              </a:rPr>
              <a:t>  </a:t>
            </a:r>
          </a:p>
          <a:p>
            <a:pPr marL="342900" indent="-342900" algn="ctr">
              <a:tabLst>
                <a:tab pos="1209675" algn="l"/>
              </a:tabLst>
            </a:pPr>
            <a:r>
              <a:rPr lang="ar-SA" sz="2000" b="1" dirty="0">
                <a:cs typeface="AL-Mohanad Bold" pitchFamily="2" charset="-78"/>
              </a:rPr>
              <a:t>مادة سامة عندما يتحول إلى صورة عضوية و هي </a:t>
            </a:r>
            <a:r>
              <a:rPr lang="ar-SA" sz="2000" b="1" dirty="0" err="1">
                <a:cs typeface="AL-Mohanad Bold" pitchFamily="2" charset="-78"/>
              </a:rPr>
              <a:t>ميثيل</a:t>
            </a:r>
            <a:r>
              <a:rPr lang="ar-SA" sz="2000" b="1" dirty="0">
                <a:cs typeface="AL-Mohanad Bold" pitchFamily="2" charset="-78"/>
              </a:rPr>
              <a:t> </a:t>
            </a:r>
            <a:r>
              <a:rPr lang="ar-SA" sz="2000" b="1" dirty="0" err="1">
                <a:cs typeface="AL-Mohanad Bold" pitchFamily="2" charset="-78"/>
              </a:rPr>
              <a:t>الزئبق</a:t>
            </a:r>
            <a:endParaRPr lang="ar-SA" sz="2000" b="1" dirty="0">
              <a:cs typeface="AL-Mohanad Bold" pitchFamily="2" charset="-78"/>
            </a:endParaRPr>
          </a:p>
          <a:p>
            <a:pPr marL="342900" indent="-342900" algn="ctr">
              <a:tabLst>
                <a:tab pos="1209675" algn="l"/>
              </a:tabLst>
            </a:pPr>
            <a:r>
              <a:rPr lang="ar-SA" sz="2000" b="1" dirty="0" err="1">
                <a:cs typeface="AL-Mohanad Bold" pitchFamily="2" charset="-78"/>
              </a:rPr>
              <a:t>التأثير </a:t>
            </a:r>
            <a:r>
              <a:rPr lang="ar-SA" sz="2000" b="1" dirty="0">
                <a:cs typeface="AL-Mohanad Bold" pitchFamily="2" charset="-78"/>
              </a:rPr>
              <a:t>/ يؤثر على الجهاز العصبي المركزي</a:t>
            </a:r>
            <a:endParaRPr lang="en-US" sz="2000" b="1" dirty="0">
              <a:cs typeface="AL-Mohanad Bold" pitchFamily="2" charset="-78"/>
            </a:endParaRPr>
          </a:p>
        </p:txBody>
      </p:sp>
      <p:sp>
        <p:nvSpPr>
          <p:cNvPr id="52227" name="Rectangle 3"/>
          <p:cNvSpPr>
            <a:spLocks noGrp="1" noChangeArrowheads="1"/>
          </p:cNvSpPr>
          <p:nvPr>
            <p:ph type="title"/>
          </p:nvPr>
        </p:nvSpPr>
        <p:spPr>
          <a:xfrm>
            <a:off x="4355976" y="260350"/>
            <a:ext cx="4248472" cy="1081088"/>
          </a:xfrm>
        </p:spPr>
        <p:txBody>
          <a:bodyPr>
            <a:normAutofit/>
          </a:bodyPr>
          <a:lstStyle/>
          <a:p>
            <a:r>
              <a:rPr lang="ar-SA" sz="3200" b="1" dirty="0">
                <a:effectLst/>
                <a:cs typeface="PT Bold Heading" pitchFamily="2" charset="-78"/>
              </a:rPr>
              <a:t>التلوث بالعناصر الثقيلة</a:t>
            </a:r>
            <a:r>
              <a:rPr lang="ar-SA" sz="3200" dirty="0">
                <a:cs typeface="PT Bold Heading" pitchFamily="2" charset="-78"/>
              </a:rPr>
              <a:t> </a:t>
            </a:r>
            <a:endParaRPr lang="en-US" sz="3200" dirty="0">
              <a:cs typeface="PT Bold Heading" pitchFamily="2" charset="-78"/>
            </a:endParaRPr>
          </a:p>
        </p:txBody>
      </p:sp>
      <p:pic>
        <p:nvPicPr>
          <p:cNvPr id="23554" name="Picture 2" descr="http://t1.ftcdn.net/jpg/00/29/33/76/400_F_29337604_vCWjZvgeEk6zDadwJjaRjVtwVkbwVbwH.jpg">
            <a:hlinkClick r:id="rId2"/>
          </p:cNvPr>
          <p:cNvPicPr>
            <a:picLocks noChangeAspect="1" noChangeArrowheads="1"/>
          </p:cNvPicPr>
          <p:nvPr/>
        </p:nvPicPr>
        <p:blipFill>
          <a:blip r:embed="rId3" cstate="print"/>
          <a:srcRect/>
          <a:stretch>
            <a:fillRect/>
          </a:stretch>
        </p:blipFill>
        <p:spPr bwMode="auto">
          <a:xfrm>
            <a:off x="179512" y="2132856"/>
            <a:ext cx="3810000" cy="25431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chemeClr val="tx1"/>
                </a:solidFill>
                <a:effectLst/>
                <a:cs typeface="PT Bold Heading" pitchFamily="2" charset="-78"/>
              </a:rPr>
              <a:t>العرض</a:t>
            </a:r>
            <a:endParaRPr lang="ar-SA" dirty="0">
              <a:solidFill>
                <a:schemeClr val="tx1"/>
              </a:solidFill>
              <a:effectLst/>
              <a:cs typeface="PT Bold Heading" pitchFamily="2" charset="-78"/>
            </a:endParaRPr>
          </a:p>
        </p:txBody>
      </p:sp>
      <p:graphicFrame>
        <p:nvGraphicFramePr>
          <p:cNvPr id="4" name="عنصر نائب للمحتوى 3"/>
          <p:cNvGraphicFramePr>
            <a:graphicFrameLocks noGrp="1"/>
          </p:cNvGraphicFramePr>
          <p:nvPr>
            <p:ph idx="1"/>
          </p:nvPr>
        </p:nvGraphicFramePr>
        <p:xfrm>
          <a:off x="1435100" y="1447800"/>
          <a:ext cx="7499350" cy="3408680"/>
        </p:xfrm>
        <a:graphic>
          <a:graphicData uri="http://schemas.openxmlformats.org/drawingml/2006/table">
            <a:tbl>
              <a:tblPr rtl="1" firstRow="1" bandRow="1">
                <a:tableStyleId>{5C22544A-7EE6-4342-B048-85BDC9FD1C3A}</a:tableStyleId>
              </a:tblPr>
              <a:tblGrid>
                <a:gridCol w="3749675"/>
                <a:gridCol w="3749675"/>
              </a:tblGrid>
              <a:tr h="370840">
                <a:tc>
                  <a:txBody>
                    <a:bodyPr/>
                    <a:lstStyle/>
                    <a:p>
                      <a:pPr algn="ctr" rtl="1"/>
                      <a:r>
                        <a:rPr lang="ar-SA" dirty="0" smtClean="0"/>
                        <a:t>المعيار</a:t>
                      </a:r>
                      <a:endParaRPr lang="ar-SA" dirty="0"/>
                    </a:p>
                  </a:txBody>
                  <a:tcPr/>
                </a:tc>
                <a:tc>
                  <a:txBody>
                    <a:bodyPr/>
                    <a:lstStyle/>
                    <a:p>
                      <a:pPr algn="ctr" rtl="1"/>
                      <a:r>
                        <a:rPr lang="ar-SA" dirty="0" smtClean="0">
                          <a:cs typeface="PT Bold Heading" pitchFamily="2" charset="-78"/>
                        </a:rPr>
                        <a:t>الدرجة</a:t>
                      </a:r>
                      <a:endParaRPr lang="ar-SA" dirty="0">
                        <a:cs typeface="PT Bold Heading" pitchFamily="2" charset="-78"/>
                      </a:endParaRPr>
                    </a:p>
                  </a:txBody>
                  <a:tcPr/>
                </a:tc>
              </a:tr>
              <a:tr h="370840">
                <a:tc>
                  <a:txBody>
                    <a:bodyPr/>
                    <a:lstStyle/>
                    <a:p>
                      <a:pPr algn="ctr" rtl="1"/>
                      <a:r>
                        <a:rPr lang="ar-SA" dirty="0" smtClean="0">
                          <a:cs typeface="PT Bold Heading" pitchFamily="2" charset="-78"/>
                        </a:rPr>
                        <a:t>المادة العلمية </a:t>
                      </a:r>
                    </a:p>
                    <a:p>
                      <a:pPr algn="ctr" rtl="1"/>
                      <a:r>
                        <a:rPr lang="ar-SA" dirty="0" smtClean="0">
                          <a:cs typeface="PT Bold Heading" pitchFamily="2" charset="-78"/>
                        </a:rPr>
                        <a:t>(صحة و دقة و استخدام المصطلحات الإنجليزية</a:t>
                      </a:r>
                      <a:r>
                        <a:rPr lang="ar-SA" dirty="0" err="1" smtClean="0">
                          <a:cs typeface="PT Bold Heading" pitchFamily="2" charset="-78"/>
                        </a:rPr>
                        <a:t>)</a:t>
                      </a:r>
                      <a:endParaRPr lang="ar-SA" dirty="0">
                        <a:cs typeface="PT Bold Heading" pitchFamily="2" charset="-78"/>
                      </a:endParaRPr>
                    </a:p>
                  </a:txBody>
                  <a:tcPr/>
                </a:tc>
                <a:tc>
                  <a:txBody>
                    <a:bodyPr/>
                    <a:lstStyle/>
                    <a:p>
                      <a:pPr algn="ctr" rtl="1"/>
                      <a:r>
                        <a:rPr lang="ar-SA" dirty="0" smtClean="0">
                          <a:cs typeface="PT Bold Heading" pitchFamily="2" charset="-78"/>
                        </a:rPr>
                        <a:t>10</a:t>
                      </a:r>
                      <a:endParaRPr lang="ar-SA" dirty="0">
                        <a:cs typeface="PT Bold Heading" pitchFamily="2" charset="-78"/>
                      </a:endParaRPr>
                    </a:p>
                  </a:txBody>
                  <a:tcPr/>
                </a:tc>
              </a:tr>
              <a:tr h="370840">
                <a:tc>
                  <a:txBody>
                    <a:bodyPr/>
                    <a:lstStyle/>
                    <a:p>
                      <a:pPr algn="ctr" rtl="1"/>
                      <a:r>
                        <a:rPr lang="ar-SA" dirty="0" smtClean="0">
                          <a:cs typeface="PT Bold Heading" pitchFamily="2" charset="-78"/>
                        </a:rPr>
                        <a:t>تغطية محتويات</a:t>
                      </a:r>
                      <a:r>
                        <a:rPr lang="ar-SA" baseline="0" dirty="0" smtClean="0">
                          <a:cs typeface="PT Bold Heading" pitchFamily="2" charset="-78"/>
                        </a:rPr>
                        <a:t> المقرر </a:t>
                      </a:r>
                      <a:endParaRPr lang="ar-SA" dirty="0">
                        <a:cs typeface="PT Bold Heading" pitchFamily="2" charset="-78"/>
                      </a:endParaRPr>
                    </a:p>
                  </a:txBody>
                  <a:tcPr/>
                </a:tc>
                <a:tc>
                  <a:txBody>
                    <a:bodyPr/>
                    <a:lstStyle/>
                    <a:p>
                      <a:pPr algn="ctr" rtl="1"/>
                      <a:r>
                        <a:rPr lang="ar-SA" dirty="0" smtClean="0">
                          <a:cs typeface="PT Bold Heading" pitchFamily="2" charset="-78"/>
                        </a:rPr>
                        <a:t>10</a:t>
                      </a:r>
                      <a:endParaRPr lang="ar-SA" dirty="0">
                        <a:cs typeface="PT Bold Heading" pitchFamily="2" charset="-78"/>
                      </a:endParaRPr>
                    </a:p>
                  </a:txBody>
                  <a:tcPr/>
                </a:tc>
              </a:tr>
              <a:tr h="370840">
                <a:tc>
                  <a:txBody>
                    <a:bodyPr/>
                    <a:lstStyle/>
                    <a:p>
                      <a:pPr algn="ctr" rtl="1"/>
                      <a:r>
                        <a:rPr lang="ar-SA" dirty="0" smtClean="0">
                          <a:cs typeface="PT Bold Heading" pitchFamily="2" charset="-78"/>
                        </a:rPr>
                        <a:t>الأداء</a:t>
                      </a:r>
                      <a:endParaRPr lang="ar-SA" dirty="0">
                        <a:cs typeface="PT Bold Heading" pitchFamily="2" charset="-78"/>
                      </a:endParaRPr>
                    </a:p>
                  </a:txBody>
                  <a:tcPr/>
                </a:tc>
                <a:tc>
                  <a:txBody>
                    <a:bodyPr/>
                    <a:lstStyle/>
                    <a:p>
                      <a:pPr algn="ctr" rtl="1"/>
                      <a:r>
                        <a:rPr lang="ar-SA" dirty="0" smtClean="0">
                          <a:cs typeface="PT Bold Heading" pitchFamily="2" charset="-78"/>
                        </a:rPr>
                        <a:t>10</a:t>
                      </a:r>
                      <a:endParaRPr lang="ar-SA" dirty="0">
                        <a:cs typeface="PT Bold Heading" pitchFamily="2" charset="-78"/>
                      </a:endParaRPr>
                    </a:p>
                  </a:txBody>
                  <a:tcPr/>
                </a:tc>
              </a:tr>
              <a:tr h="370840">
                <a:tc>
                  <a:txBody>
                    <a:bodyPr/>
                    <a:lstStyle/>
                    <a:p>
                      <a:pPr algn="ctr" rtl="1"/>
                      <a:r>
                        <a:rPr lang="ar-SA" dirty="0" smtClean="0">
                          <a:cs typeface="PT Bold Heading" pitchFamily="2" charset="-78"/>
                        </a:rPr>
                        <a:t>طريقة العرض و الالتزام بالتوقيت</a:t>
                      </a:r>
                      <a:endParaRPr lang="ar-SA" dirty="0">
                        <a:cs typeface="PT Bold Heading" pitchFamily="2" charset="-78"/>
                      </a:endParaRPr>
                    </a:p>
                  </a:txBody>
                  <a:tcPr/>
                </a:tc>
                <a:tc>
                  <a:txBody>
                    <a:bodyPr/>
                    <a:lstStyle/>
                    <a:p>
                      <a:pPr algn="ctr" rtl="1"/>
                      <a:r>
                        <a:rPr lang="ar-SA" dirty="0" smtClean="0">
                          <a:cs typeface="PT Bold Heading" pitchFamily="2" charset="-78"/>
                        </a:rPr>
                        <a:t>10</a:t>
                      </a:r>
                      <a:endParaRPr lang="ar-SA" dirty="0">
                        <a:cs typeface="PT Bold Heading" pitchFamily="2" charset="-78"/>
                      </a:endParaRPr>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smtClean="0">
                          <a:cs typeface="PT Bold Heading" pitchFamily="2" charset="-78"/>
                        </a:rPr>
                        <a:t>الفهم و الإدراك</a:t>
                      </a:r>
                    </a:p>
                    <a:p>
                      <a:pPr algn="ctr" rtl="1"/>
                      <a:endParaRPr lang="ar-SA" dirty="0">
                        <a:cs typeface="PT Bold Heading" pitchFamily="2" charset="-78"/>
                      </a:endParaRPr>
                    </a:p>
                  </a:txBody>
                  <a:tcPr/>
                </a:tc>
                <a:tc>
                  <a:txBody>
                    <a:bodyPr/>
                    <a:lstStyle/>
                    <a:p>
                      <a:pPr algn="ctr" rtl="1"/>
                      <a:r>
                        <a:rPr lang="ar-SA" dirty="0" smtClean="0">
                          <a:cs typeface="PT Bold Heading" pitchFamily="2" charset="-78"/>
                        </a:rPr>
                        <a:t>10</a:t>
                      </a:r>
                      <a:endParaRPr lang="ar-SA" dirty="0">
                        <a:cs typeface="PT Bold Heading" pitchFamily="2" charset="-78"/>
                      </a:endParaRPr>
                    </a:p>
                  </a:txBody>
                  <a:tcPr/>
                </a:tc>
              </a:tr>
              <a:tr h="370840">
                <a:tc>
                  <a:txBody>
                    <a:bodyPr/>
                    <a:lstStyle/>
                    <a:p>
                      <a:pPr algn="ctr" rtl="1"/>
                      <a:r>
                        <a:rPr lang="ar-SA" dirty="0" smtClean="0">
                          <a:cs typeface="PT Bold Heading" pitchFamily="2" charset="-78"/>
                        </a:rPr>
                        <a:t>المجــــــــــــــــــــــموع</a:t>
                      </a:r>
                      <a:endParaRPr lang="ar-SA" dirty="0">
                        <a:cs typeface="PT Bold Heading" pitchFamily="2" charset="-78"/>
                      </a:endParaRPr>
                    </a:p>
                  </a:txBody>
                  <a:tcPr/>
                </a:tc>
                <a:tc>
                  <a:txBody>
                    <a:bodyPr/>
                    <a:lstStyle/>
                    <a:p>
                      <a:pPr algn="ctr" rtl="1"/>
                      <a:r>
                        <a:rPr kumimoji="0" lang="ar-SA" kern="1200" dirty="0" smtClean="0">
                          <a:solidFill>
                            <a:schemeClr val="dk1"/>
                          </a:solidFill>
                          <a:latin typeface="+mn-lt"/>
                          <a:ea typeface="+mn-ea"/>
                          <a:cs typeface="PT Bold Heading" pitchFamily="2" charset="-78"/>
                        </a:rPr>
                        <a:t>50 درجة</a:t>
                      </a:r>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627784" y="1298218"/>
            <a:ext cx="5976466" cy="4801314"/>
          </a:xfrm>
          <a:prstGeom prst="rect">
            <a:avLst/>
          </a:prstGeom>
          <a:noFill/>
          <a:ln w="9525">
            <a:noFill/>
            <a:miter lim="800000"/>
            <a:headEnd/>
            <a:tailEnd/>
          </a:ln>
          <a:effectLst/>
        </p:spPr>
        <p:txBody>
          <a:bodyPr wrap="square" anchor="ctr">
            <a:spAutoFit/>
          </a:bodyPr>
          <a:lstStyle/>
          <a:p>
            <a:pPr marL="342900" indent="-342900">
              <a:buFont typeface="Arial" pitchFamily="34" charset="0"/>
              <a:buChar char="•"/>
              <a:tabLst>
                <a:tab pos="1209675" algn="l"/>
              </a:tabLst>
            </a:pPr>
            <a:r>
              <a:rPr lang="ar-SA" b="1" dirty="0">
                <a:cs typeface="AL-Mohanad Bold" pitchFamily="2" charset="-78"/>
              </a:rPr>
              <a:t>تلوث الهواء بثاني اكسيد </a:t>
            </a:r>
            <a:r>
              <a:rPr lang="ar-SA" b="1" dirty="0" err="1">
                <a:cs typeface="AL-Mohanad Bold" pitchFamily="2" charset="-78"/>
              </a:rPr>
              <a:t>الكربون </a:t>
            </a:r>
            <a:r>
              <a:rPr lang="ar-SA" b="1" dirty="0">
                <a:cs typeface="AL-Mohanad Bold" pitchFamily="2" charset="-78"/>
              </a:rPr>
              <a:t>( تغير </a:t>
            </a:r>
            <a:r>
              <a:rPr lang="ar-SA" b="1" dirty="0" err="1">
                <a:cs typeface="AL-Mohanad Bold" pitchFamily="2" charset="-78"/>
              </a:rPr>
              <a:t>المناخ </a:t>
            </a:r>
            <a:r>
              <a:rPr lang="ar-SA" b="1" dirty="0">
                <a:cs typeface="AL-Mohanad Bold" pitchFamily="2" charset="-78"/>
              </a:rPr>
              <a:t>) وارتفاع درجات الحرارة في </a:t>
            </a:r>
            <a:r>
              <a:rPr lang="ar-SA" b="1" dirty="0" err="1">
                <a:cs typeface="AL-Mohanad Bold" pitchFamily="2" charset="-78"/>
              </a:rPr>
              <a:t>الأرض </a:t>
            </a:r>
            <a:r>
              <a:rPr lang="ar-SA" b="1" dirty="0">
                <a:cs typeface="AL-Mohanad Bold" pitchFamily="2" charset="-78"/>
              </a:rPr>
              <a:t>( ظاهرة البيت </a:t>
            </a:r>
            <a:r>
              <a:rPr lang="ar-SA" b="1" dirty="0" err="1">
                <a:cs typeface="AL-Mohanad Bold" pitchFamily="2" charset="-78"/>
              </a:rPr>
              <a:t>الزجاجي )</a:t>
            </a:r>
            <a:endParaRPr lang="ar-SA" b="1" dirty="0">
              <a:cs typeface="AL-Mohanad Bold" pitchFamily="2" charset="-78"/>
            </a:endParaRPr>
          </a:p>
          <a:p>
            <a:pPr marL="342900" indent="-342900">
              <a:buFont typeface="Arial" pitchFamily="34" charset="0"/>
              <a:buChar char="•"/>
              <a:tabLst>
                <a:tab pos="1209675" algn="l"/>
              </a:tabLst>
            </a:pPr>
            <a:r>
              <a:rPr lang="ar-SA" b="1" dirty="0">
                <a:cs typeface="AL-Mohanad Bold" pitchFamily="2" charset="-78"/>
              </a:rPr>
              <a:t>تدمير طبقـة الأوزون والذي يعتبر الدرع الواقي بعد الله من الأشعة </a:t>
            </a:r>
            <a:r>
              <a:rPr lang="ar-SA" b="1" dirty="0" err="1">
                <a:cs typeface="AL-Mohanad Bold" pitchFamily="2" charset="-78"/>
              </a:rPr>
              <a:t>الفوق</a:t>
            </a:r>
            <a:r>
              <a:rPr lang="ar-SA" b="1" dirty="0">
                <a:cs typeface="AL-Mohanad Bold" pitchFamily="2" charset="-78"/>
              </a:rPr>
              <a:t> </a:t>
            </a:r>
            <a:r>
              <a:rPr lang="ar-SA" b="1" dirty="0" err="1">
                <a:cs typeface="AL-Mohanad Bold" pitchFamily="2" charset="-78"/>
              </a:rPr>
              <a:t>بنفسجية  </a:t>
            </a:r>
            <a:r>
              <a:rPr lang="ar-SA" b="1" dirty="0">
                <a:cs typeface="AL-Mohanad Bold" pitchFamily="2" charset="-78"/>
              </a:rPr>
              <a:t>( وهو يتوزع في طبقة </a:t>
            </a:r>
            <a:r>
              <a:rPr lang="ar-SA" b="1" dirty="0" err="1">
                <a:cs typeface="AL-Mohanad Bold" pitchFamily="2" charset="-78"/>
              </a:rPr>
              <a:t>الستراتوسفير</a:t>
            </a:r>
            <a:r>
              <a:rPr lang="ar-SA" b="1" dirty="0">
                <a:cs typeface="AL-Mohanad Bold" pitchFamily="2" charset="-78"/>
              </a:rPr>
              <a:t> بفعل التيارات </a:t>
            </a:r>
            <a:r>
              <a:rPr lang="ar-SA" b="1" dirty="0" err="1">
                <a:cs typeface="AL-Mohanad Bold" pitchFamily="2" charset="-78"/>
              </a:rPr>
              <a:t>الهوائية </a:t>
            </a:r>
            <a:r>
              <a:rPr lang="ar-SA" b="1" dirty="0">
                <a:cs typeface="AL-Mohanad Bold" pitchFamily="2" charset="-78"/>
              </a:rPr>
              <a:t>، ووجد انه تقل كميته في القطب </a:t>
            </a:r>
            <a:r>
              <a:rPr lang="ar-SA" b="1" dirty="0" err="1">
                <a:cs typeface="AL-Mohanad Bold" pitchFamily="2" charset="-78"/>
              </a:rPr>
              <a:t>الجنوبي )</a:t>
            </a:r>
            <a:endParaRPr lang="ar-SA" b="1" dirty="0">
              <a:cs typeface="AL-Mohanad Bold" pitchFamily="2" charset="-78"/>
            </a:endParaRPr>
          </a:p>
          <a:p>
            <a:pPr marL="342900" indent="-342900">
              <a:buFont typeface="Arial" pitchFamily="34" charset="0"/>
              <a:buChar char="•"/>
              <a:tabLst>
                <a:tab pos="1209675" algn="l"/>
              </a:tabLst>
            </a:pPr>
            <a:r>
              <a:rPr lang="ar-SA" b="1" dirty="0">
                <a:cs typeface="AL-Mohanad Bold" pitchFamily="2" charset="-78"/>
              </a:rPr>
              <a:t>أسباب </a:t>
            </a:r>
            <a:r>
              <a:rPr lang="ar-SA" b="1" dirty="0" err="1">
                <a:cs typeface="AL-Mohanad Bold" pitchFamily="2" charset="-78"/>
              </a:rPr>
              <a:t>التدمير :-</a:t>
            </a:r>
            <a:endParaRPr lang="ar-SA" b="1" dirty="0">
              <a:cs typeface="AL-Mohanad Bold" pitchFamily="2" charset="-78"/>
            </a:endParaRPr>
          </a:p>
          <a:p>
            <a:pPr marL="342900" indent="-342900">
              <a:buFont typeface="Arial" pitchFamily="34" charset="0"/>
              <a:buChar char="•"/>
              <a:tabLst>
                <a:tab pos="1209675" algn="l"/>
              </a:tabLst>
            </a:pPr>
            <a:r>
              <a:rPr lang="ar-SA" b="1" dirty="0">
                <a:cs typeface="AL-Mohanad Bold" pitchFamily="2" charset="-78"/>
              </a:rPr>
              <a:t>	يعتقد إن من أهم المسببات هي </a:t>
            </a:r>
            <a:r>
              <a:rPr lang="ar-SA" b="1" dirty="0" err="1">
                <a:cs typeface="AL-Mohanad Bold" pitchFamily="2" charset="-78"/>
              </a:rPr>
              <a:t>اكاسيد</a:t>
            </a:r>
            <a:r>
              <a:rPr lang="ar-SA" b="1" dirty="0">
                <a:cs typeface="AL-Mohanad Bold" pitchFamily="2" charset="-78"/>
              </a:rPr>
              <a:t> النيتروجين و التي منها مادة </a:t>
            </a:r>
            <a:r>
              <a:rPr lang="ar-SA" b="1" dirty="0" err="1">
                <a:cs typeface="AL-Mohanad Bold" pitchFamily="2" charset="-78"/>
              </a:rPr>
              <a:t>كلوروفلوروكربون</a:t>
            </a:r>
            <a:r>
              <a:rPr lang="ar-SA" b="1" dirty="0">
                <a:cs typeface="AL-Mohanad Bold" pitchFamily="2" charset="-78"/>
              </a:rPr>
              <a:t> </a:t>
            </a:r>
            <a:r>
              <a:rPr lang="ar-SA" b="1" dirty="0" err="1">
                <a:cs typeface="AL-Mohanad Bold" pitchFamily="2" charset="-78"/>
              </a:rPr>
              <a:t>(</a:t>
            </a:r>
            <a:r>
              <a:rPr lang="ar-SA" b="1" dirty="0">
                <a:cs typeface="AL-Mohanad Bold" pitchFamily="2" charset="-78"/>
              </a:rPr>
              <a:t> </a:t>
            </a:r>
            <a:r>
              <a:rPr lang="en-GB" b="1" dirty="0">
                <a:cs typeface="AL-Mohanad Bold" pitchFamily="2" charset="-78"/>
              </a:rPr>
              <a:t>CF2CI2 </a:t>
            </a:r>
            <a:r>
              <a:rPr lang="ar-SA" b="1" dirty="0">
                <a:cs typeface="AL-Mohanad Bold" pitchFamily="2" charset="-78"/>
              </a:rPr>
              <a:t> ) </a:t>
            </a:r>
            <a:r>
              <a:rPr lang="ar-SA" b="1" dirty="0" err="1">
                <a:cs typeface="AL-Mohanad Bold" pitchFamily="2" charset="-78"/>
              </a:rPr>
              <a:t>و (</a:t>
            </a:r>
            <a:r>
              <a:rPr lang="ar-SA" b="1" dirty="0">
                <a:cs typeface="AL-Mohanad Bold" pitchFamily="2" charset="-78"/>
              </a:rPr>
              <a:t> </a:t>
            </a:r>
            <a:r>
              <a:rPr lang="en-GB" b="1" dirty="0">
                <a:cs typeface="AL-Mohanad Bold" pitchFamily="2" charset="-78"/>
              </a:rPr>
              <a:t>CFCI3</a:t>
            </a:r>
            <a:r>
              <a:rPr lang="ar-SA" b="1" dirty="0">
                <a:cs typeface="AL-Mohanad Bold" pitchFamily="2" charset="-78"/>
              </a:rPr>
              <a:t> ) وهي التي تستخدم في البرادات و التبريد</a:t>
            </a:r>
          </a:p>
          <a:p>
            <a:pPr marL="342900" indent="-342900">
              <a:buFont typeface="Arial" pitchFamily="34" charset="0"/>
              <a:buChar char="•"/>
              <a:tabLst>
                <a:tab pos="1209675" algn="l"/>
              </a:tabLst>
            </a:pPr>
            <a:r>
              <a:rPr lang="ar-SA" b="1" dirty="0" err="1">
                <a:cs typeface="AL-Mohanad Bold" pitchFamily="2" charset="-78"/>
              </a:rPr>
              <a:t>مشاكلها </a:t>
            </a:r>
            <a:r>
              <a:rPr lang="ar-SA" b="1" dirty="0">
                <a:cs typeface="AL-Mohanad Bold" pitchFamily="2" charset="-78"/>
              </a:rPr>
              <a:t>/ أ- زيادة سرطانات الجلد</a:t>
            </a:r>
          </a:p>
          <a:p>
            <a:pPr marL="342900" indent="-342900">
              <a:buFont typeface="Arial" pitchFamily="34" charset="0"/>
              <a:buChar char="•"/>
              <a:tabLst>
                <a:tab pos="1209675" algn="l"/>
              </a:tabLst>
            </a:pPr>
            <a:r>
              <a:rPr lang="ar-SA" b="1" dirty="0">
                <a:cs typeface="AL-Mohanad Bold" pitchFamily="2" charset="-78"/>
              </a:rPr>
              <a:t>	ب- نقص في إنتاج المحاصيل الزراعية </a:t>
            </a:r>
          </a:p>
          <a:p>
            <a:pPr marL="342900" indent="-342900">
              <a:buFont typeface="Arial" pitchFamily="34" charset="0"/>
              <a:buChar char="•"/>
              <a:tabLst>
                <a:tab pos="1209675" algn="l"/>
              </a:tabLst>
            </a:pPr>
            <a:r>
              <a:rPr lang="ar-SA" b="1" dirty="0">
                <a:cs typeface="AL-Mohanad Bold" pitchFamily="2" charset="-78"/>
              </a:rPr>
              <a:t>	ج- نقصان التركيب الضوئي في </a:t>
            </a:r>
            <a:r>
              <a:rPr lang="ar-SA" b="1" dirty="0" err="1">
                <a:cs typeface="AL-Mohanad Bold" pitchFamily="2" charset="-78"/>
              </a:rPr>
              <a:t>البلانكتون</a:t>
            </a:r>
            <a:endParaRPr lang="ar-SA" b="1" dirty="0">
              <a:cs typeface="AL-Mohanad Bold" pitchFamily="2" charset="-78"/>
            </a:endParaRPr>
          </a:p>
          <a:p>
            <a:pPr marL="342900" indent="-342900">
              <a:buFont typeface="Arial" pitchFamily="34" charset="0"/>
              <a:buChar char="•"/>
              <a:tabLst>
                <a:tab pos="1209675" algn="l"/>
              </a:tabLst>
            </a:pPr>
            <a:r>
              <a:rPr lang="ar-SA" b="1" dirty="0">
                <a:cs typeface="AL-Mohanad Bold" pitchFamily="2" charset="-78"/>
              </a:rPr>
              <a:t>وتلعب </a:t>
            </a:r>
            <a:r>
              <a:rPr lang="ar-SA" b="1" dirty="0" err="1">
                <a:cs typeface="AL-Mohanad Bold" pitchFamily="2" charset="-78"/>
              </a:rPr>
              <a:t>اكاسيد</a:t>
            </a:r>
            <a:r>
              <a:rPr lang="ar-SA" b="1" dirty="0">
                <a:cs typeface="AL-Mohanad Bold" pitchFamily="2" charset="-78"/>
              </a:rPr>
              <a:t> النيتروجين في تحويل الأوزون إلى أكسجين</a:t>
            </a:r>
          </a:p>
          <a:p>
            <a:pPr marL="342900" indent="-342900">
              <a:buFont typeface="Arial" pitchFamily="34" charset="0"/>
              <a:buChar char="•"/>
              <a:tabLst>
                <a:tab pos="1209675" algn="l"/>
              </a:tabLst>
            </a:pPr>
            <a:r>
              <a:rPr lang="ar-SA" b="1" dirty="0">
                <a:cs typeface="AL-Mohanad Bold" pitchFamily="2" charset="-78"/>
              </a:rPr>
              <a:t>                          </a:t>
            </a:r>
            <a:r>
              <a:rPr lang="en-GB" b="1" dirty="0">
                <a:cs typeface="AL-Mohanad Bold" pitchFamily="2" charset="-78"/>
              </a:rPr>
              <a:t>No + O3        No2 + O2    </a:t>
            </a:r>
            <a:endParaRPr lang="ar-SA" b="1" dirty="0">
              <a:cs typeface="AL-Mohanad Bold" pitchFamily="2" charset="-78"/>
            </a:endParaRPr>
          </a:p>
          <a:p>
            <a:pPr marL="342900" indent="-342900">
              <a:buFont typeface="Arial" pitchFamily="34" charset="0"/>
              <a:buChar char="•"/>
              <a:tabLst>
                <a:tab pos="1209675" algn="l"/>
              </a:tabLst>
            </a:pPr>
            <a:r>
              <a:rPr lang="ar-SA" b="1" dirty="0">
                <a:cs typeface="AL-Mohanad Bold" pitchFamily="2" charset="-78"/>
              </a:rPr>
              <a:t>ويقدر الإنتاج السنوي من مركبات </a:t>
            </a:r>
            <a:r>
              <a:rPr lang="ar-SA" b="1" dirty="0" err="1">
                <a:cs typeface="AL-Mohanad Bold" pitchFamily="2" charset="-78"/>
              </a:rPr>
              <a:t>كلوروفلوروكربون</a:t>
            </a:r>
            <a:r>
              <a:rPr lang="ar-SA" b="1" dirty="0">
                <a:cs typeface="AL-Mohanad Bold" pitchFamily="2" charset="-78"/>
              </a:rPr>
              <a:t> بحوالي مليون طن يعود ثلث الكمية إلى الولايات المتـحدة الأمريكية و الثلث الثاني إلى أوروبا و 15% </a:t>
            </a:r>
            <a:r>
              <a:rPr lang="ar-SA" b="1" dirty="0" err="1">
                <a:cs typeface="AL-Mohanad Bold" pitchFamily="2" charset="-78"/>
              </a:rPr>
              <a:t>لليابان   </a:t>
            </a:r>
            <a:r>
              <a:rPr lang="ar-SA" b="1" dirty="0">
                <a:cs typeface="AL-Mohanad Bold" pitchFamily="2" charset="-78"/>
              </a:rPr>
              <a:t>( ضريبة </a:t>
            </a:r>
            <a:r>
              <a:rPr lang="ar-SA" b="1" dirty="0" err="1">
                <a:cs typeface="AL-Mohanad Bold" pitchFamily="2" charset="-78"/>
              </a:rPr>
              <a:t>الطاقة )</a:t>
            </a:r>
            <a:endParaRPr lang="en-US" b="1" dirty="0">
              <a:cs typeface="AL-Mohanad Bold" pitchFamily="2" charset="-78"/>
            </a:endParaRPr>
          </a:p>
        </p:txBody>
      </p:sp>
      <p:sp>
        <p:nvSpPr>
          <p:cNvPr id="53251" name="Rectangle 3"/>
          <p:cNvSpPr>
            <a:spLocks noGrp="1" noChangeArrowheads="1"/>
          </p:cNvSpPr>
          <p:nvPr>
            <p:ph type="title"/>
          </p:nvPr>
        </p:nvSpPr>
        <p:spPr>
          <a:xfrm>
            <a:off x="2987824" y="260648"/>
            <a:ext cx="3744416" cy="1081088"/>
          </a:xfrm>
        </p:spPr>
        <p:txBody>
          <a:bodyPr>
            <a:normAutofit/>
          </a:bodyPr>
          <a:lstStyle/>
          <a:p>
            <a:r>
              <a:rPr lang="ar-SA" sz="2400" b="1" dirty="0">
                <a:cs typeface="PT Bold Heading" pitchFamily="2" charset="-78"/>
              </a:rPr>
              <a:t>الآثار الكونية للتلوث الهوائي</a:t>
            </a:r>
            <a:endParaRPr lang="en-US" sz="2400" b="1" dirty="0">
              <a:cs typeface="PT Bold Heading"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860032" y="1708790"/>
            <a:ext cx="3960242" cy="3600986"/>
          </a:xfrm>
          <a:prstGeom prst="rect">
            <a:avLst/>
          </a:prstGeom>
          <a:noFill/>
          <a:ln w="9525">
            <a:noFill/>
            <a:miter lim="800000"/>
            <a:headEnd/>
            <a:tailEnd/>
          </a:ln>
          <a:effectLst/>
        </p:spPr>
        <p:txBody>
          <a:bodyPr wrap="square" anchor="ctr">
            <a:spAutoFit/>
          </a:bodyPr>
          <a:lstStyle/>
          <a:p>
            <a:pPr marL="342900" indent="-342900" algn="ctr">
              <a:tabLst>
                <a:tab pos="1209675" algn="l"/>
              </a:tabLst>
            </a:pPr>
            <a:r>
              <a:rPr lang="ar-SA" b="1" dirty="0" smtClean="0">
                <a:cs typeface="PT Bold Heading" pitchFamily="2" charset="-78"/>
              </a:rPr>
              <a:t>الأمطار </a:t>
            </a:r>
            <a:r>
              <a:rPr lang="ar-SA" b="1" dirty="0" err="1" smtClean="0">
                <a:cs typeface="PT Bold Heading" pitchFamily="2" charset="-78"/>
              </a:rPr>
              <a:t>الحمضية:</a:t>
            </a:r>
            <a:endParaRPr lang="ar-SA" b="1" dirty="0">
              <a:cs typeface="PT Bold Heading" pitchFamily="2" charset="-78"/>
            </a:endParaRPr>
          </a:p>
          <a:p>
            <a:pPr marL="342900" indent="-342900" algn="ctr">
              <a:tabLst>
                <a:tab pos="1209675" algn="l"/>
              </a:tabLst>
            </a:pPr>
            <a:r>
              <a:rPr lang="ar-SA" b="1" dirty="0">
                <a:effectLst>
                  <a:outerShdw blurRad="38100" dist="38100" dir="2700000" algn="tl">
                    <a:srgbClr val="000000"/>
                  </a:outerShdw>
                </a:effectLst>
              </a:rPr>
              <a:t>	</a:t>
            </a:r>
          </a:p>
          <a:p>
            <a:pPr marL="342900" indent="-342900" algn="just">
              <a:buFont typeface="Arial" pitchFamily="34" charset="0"/>
              <a:buChar char="•"/>
              <a:tabLst>
                <a:tab pos="1209675" algn="l"/>
              </a:tabLst>
            </a:pPr>
            <a:r>
              <a:rPr lang="ar-SA" sz="2400" b="1" dirty="0">
                <a:cs typeface="AL-Mohanad Bold" pitchFamily="2" charset="-78"/>
              </a:rPr>
              <a:t>يؤدي</a:t>
            </a:r>
            <a:r>
              <a:rPr lang="ar-SA" b="1" dirty="0">
                <a:effectLst>
                  <a:outerShdw blurRad="38100" dist="38100" dir="2700000" algn="tl">
                    <a:srgbClr val="000000"/>
                  </a:outerShdw>
                </a:effectLst>
              </a:rPr>
              <a:t> </a:t>
            </a:r>
            <a:r>
              <a:rPr lang="ar-SA" sz="2400" b="1" dirty="0">
                <a:cs typeface="AL-Mohanad Bold" pitchFamily="2" charset="-78"/>
              </a:rPr>
              <a:t>إلى تحمض التربة و الذي يؤدي بدوره إلى انخفاض النشاط البكتيري المثبت للنيتروجين في التربة و بالتالي تقل خصوبة التربة</a:t>
            </a:r>
          </a:p>
          <a:p>
            <a:pPr marL="342900" indent="-342900" algn="just">
              <a:buFont typeface="Arial" pitchFamily="34" charset="0"/>
              <a:buChar char="•"/>
              <a:tabLst>
                <a:tab pos="1209675" algn="l"/>
              </a:tabLst>
            </a:pPr>
            <a:r>
              <a:rPr lang="ar-SA" sz="2400" b="1" dirty="0">
                <a:cs typeface="AL-Mohanad Bold" pitchFamily="2" charset="-78"/>
              </a:rPr>
              <a:t>تأثيرها على البحيرات حيث أدى إلى تغيرات في الأس الهيدروجيني مما أدى إلى موت الكثير من الكائنات الحية فيها</a:t>
            </a:r>
            <a:endParaRPr lang="en-US" sz="2400" b="1" dirty="0">
              <a:cs typeface="AL-Mohanad Bold" pitchFamily="2" charset="-78"/>
            </a:endParaRPr>
          </a:p>
        </p:txBody>
      </p:sp>
      <p:sp>
        <p:nvSpPr>
          <p:cNvPr id="54275" name="Rectangle 3"/>
          <p:cNvSpPr>
            <a:spLocks noGrp="1" noChangeArrowheads="1"/>
          </p:cNvSpPr>
          <p:nvPr>
            <p:ph type="title"/>
          </p:nvPr>
        </p:nvSpPr>
        <p:spPr>
          <a:xfrm>
            <a:off x="1403350" y="260350"/>
            <a:ext cx="6286500" cy="1081088"/>
          </a:xfrm>
        </p:spPr>
        <p:txBody>
          <a:bodyPr/>
          <a:lstStyle/>
          <a:p>
            <a:r>
              <a:rPr lang="ar-SA" b="1"/>
              <a:t>الآثار الكونية للتلوث الهوائي</a:t>
            </a:r>
            <a:endParaRPr lang="en-US" b="1"/>
          </a:p>
        </p:txBody>
      </p:sp>
      <p:pic>
        <p:nvPicPr>
          <p:cNvPr id="21507" name="Picture 3"/>
          <p:cNvPicPr>
            <a:picLocks noChangeAspect="1" noChangeArrowheads="1"/>
          </p:cNvPicPr>
          <p:nvPr/>
        </p:nvPicPr>
        <p:blipFill>
          <a:blip r:embed="rId2" cstate="print"/>
          <a:srcRect/>
          <a:stretch>
            <a:fillRect/>
          </a:stretch>
        </p:blipFill>
        <p:spPr bwMode="auto">
          <a:xfrm>
            <a:off x="251520" y="2204864"/>
            <a:ext cx="4373563" cy="275907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5076056" y="980728"/>
            <a:ext cx="3888234" cy="5324535"/>
          </a:xfrm>
          <a:prstGeom prst="rect">
            <a:avLst/>
          </a:prstGeom>
          <a:noFill/>
          <a:ln w="9525">
            <a:noFill/>
            <a:miter lim="800000"/>
            <a:headEnd/>
            <a:tailEnd/>
          </a:ln>
          <a:effectLst/>
        </p:spPr>
        <p:txBody>
          <a:bodyPr wrap="square" anchor="ctr">
            <a:spAutoFit/>
          </a:bodyPr>
          <a:lstStyle/>
          <a:p>
            <a:pPr marL="342900" indent="-342900" algn="just">
              <a:tabLst>
                <a:tab pos="1209675" algn="l"/>
              </a:tabLst>
            </a:pPr>
            <a:r>
              <a:rPr lang="ar-SA" sz="2000" b="1" dirty="0" smtClean="0">
                <a:cs typeface="AL-Mohanad Bold" pitchFamily="2" charset="-78"/>
              </a:rPr>
              <a:t>لم تقتصر المشاكل </a:t>
            </a:r>
            <a:r>
              <a:rPr lang="ar-SA" sz="2000" b="1" dirty="0">
                <a:cs typeface="AL-Mohanad Bold" pitchFamily="2" charset="-78"/>
              </a:rPr>
              <a:t>البيئية بأنواعها على الدول الصناعية بل وصل الأمر إلى الدول النامية و الأرياف فأصبحت كل المناطق مكتظة بالسيارات و الدراجات و حتى الطائرات.</a:t>
            </a:r>
          </a:p>
          <a:p>
            <a:pPr marL="342900" indent="-342900" algn="just">
              <a:tabLst>
                <a:tab pos="1209675" algn="l"/>
              </a:tabLst>
            </a:pPr>
            <a:r>
              <a:rPr lang="ar-SA" sz="2000" b="1" dirty="0">
                <a:cs typeface="AL-Mohanad Bold" pitchFamily="2" charset="-78"/>
              </a:rPr>
              <a:t>الصوت و الضوضاء </a:t>
            </a:r>
            <a:r>
              <a:rPr lang="en-GB" sz="2000" b="1" dirty="0">
                <a:cs typeface="AL-Mohanad Bold" pitchFamily="2" charset="-78"/>
              </a:rPr>
              <a:t>Sound and noise</a:t>
            </a:r>
            <a:endParaRPr lang="ar-SA" sz="2000" b="1" dirty="0">
              <a:cs typeface="AL-Mohanad Bold" pitchFamily="2" charset="-78"/>
            </a:endParaRPr>
          </a:p>
          <a:p>
            <a:pPr marL="342900" indent="-342900" algn="just">
              <a:tabLst>
                <a:tab pos="1209675" algn="l"/>
              </a:tabLst>
            </a:pPr>
            <a:r>
              <a:rPr lang="ar-SA" sz="2000" b="1" dirty="0">
                <a:cs typeface="AL-Mohanad Bold" pitchFamily="2" charset="-78"/>
              </a:rPr>
              <a:t>ظهر التلوث الضوضائي بظهور الوسائل الحديثة من الطائرات النفاثة و الموسيقى الصاخبة و غيرها من أنواع الموسيقى و السيارات و غيرها من مصادر الصوت العالي، ولم يهتم بالوقاية من أخطار الضوضاء بقدر ما اهتم بالوقاية من  أخطار التلوث الأخر السامة و الإشعاعية و غيرها.</a:t>
            </a:r>
          </a:p>
          <a:p>
            <a:pPr marL="342900" indent="-342900" algn="just">
              <a:tabLst>
                <a:tab pos="1209675" algn="l"/>
              </a:tabLst>
            </a:pPr>
            <a:r>
              <a:rPr lang="ar-SA" sz="2000" b="1" dirty="0">
                <a:cs typeface="AL-Mohanad Bold" pitchFamily="2" charset="-78"/>
              </a:rPr>
              <a:t>تعريف </a:t>
            </a:r>
            <a:r>
              <a:rPr lang="ar-SA" sz="2000" b="1" dirty="0" err="1">
                <a:cs typeface="AL-Mohanad Bold" pitchFamily="2" charset="-78"/>
              </a:rPr>
              <a:t>الصوت </a:t>
            </a:r>
            <a:r>
              <a:rPr lang="ar-SA" sz="2000" b="1" dirty="0">
                <a:cs typeface="AL-Mohanad Bold" pitchFamily="2" charset="-78"/>
              </a:rPr>
              <a:t>: هو تلك الموجات التي لها طابع الانتظام الموسيقي و المتناسق.</a:t>
            </a:r>
          </a:p>
          <a:p>
            <a:pPr marL="342900" indent="-342900" algn="just">
              <a:tabLst>
                <a:tab pos="1209675" algn="l"/>
              </a:tabLst>
            </a:pPr>
            <a:r>
              <a:rPr lang="ar-SA" sz="2000" b="1" dirty="0">
                <a:cs typeface="AL-Mohanad Bold" pitchFamily="2" charset="-78"/>
              </a:rPr>
              <a:t>تعريف </a:t>
            </a:r>
            <a:r>
              <a:rPr lang="ar-SA" sz="2000" b="1" dirty="0" err="1">
                <a:cs typeface="AL-Mohanad Bold" pitchFamily="2" charset="-78"/>
              </a:rPr>
              <a:t>الضجيج </a:t>
            </a:r>
            <a:r>
              <a:rPr lang="ar-SA" sz="2000" b="1" dirty="0">
                <a:cs typeface="AL-Mohanad Bold" pitchFamily="2" charset="-78"/>
              </a:rPr>
              <a:t>: هو تلك الموجات التي ليس لها طابع انتظامي </a:t>
            </a:r>
            <a:r>
              <a:rPr lang="ar-SA" sz="2000" b="1" dirty="0" err="1">
                <a:cs typeface="AL-Mohanad Bold" pitchFamily="2" charset="-78"/>
              </a:rPr>
              <a:t>موحد .</a:t>
            </a:r>
            <a:endParaRPr lang="en-US" sz="2000" b="1" dirty="0">
              <a:cs typeface="AL-Mohanad Bold" pitchFamily="2" charset="-78"/>
            </a:endParaRPr>
          </a:p>
        </p:txBody>
      </p:sp>
      <p:sp>
        <p:nvSpPr>
          <p:cNvPr id="55299" name="Rectangle 3"/>
          <p:cNvSpPr>
            <a:spLocks noGrp="1" noChangeArrowheads="1"/>
          </p:cNvSpPr>
          <p:nvPr>
            <p:ph type="title"/>
          </p:nvPr>
        </p:nvSpPr>
        <p:spPr>
          <a:xfrm>
            <a:off x="5292080" y="0"/>
            <a:ext cx="3168352" cy="1081088"/>
          </a:xfrm>
        </p:spPr>
        <p:txBody>
          <a:bodyPr>
            <a:normAutofit/>
          </a:bodyPr>
          <a:lstStyle/>
          <a:p>
            <a:r>
              <a:rPr lang="ar-SA" sz="2800" b="1" dirty="0">
                <a:effectLst/>
                <a:cs typeface="PT Bold Heading" pitchFamily="2" charset="-78"/>
              </a:rPr>
              <a:t>التلوث الضوضائي</a:t>
            </a:r>
            <a:endParaRPr lang="en-US" sz="2800" b="1" dirty="0">
              <a:effectLst/>
              <a:cs typeface="PT Bold Heading" pitchFamily="2" charset="-78"/>
            </a:endParaRPr>
          </a:p>
        </p:txBody>
      </p:sp>
      <p:pic>
        <p:nvPicPr>
          <p:cNvPr id="20483" name="Picture 3"/>
          <p:cNvPicPr>
            <a:picLocks noChangeAspect="1" noChangeArrowheads="1"/>
          </p:cNvPicPr>
          <p:nvPr/>
        </p:nvPicPr>
        <p:blipFill>
          <a:blip r:embed="rId2" cstate="print"/>
          <a:srcRect/>
          <a:stretch>
            <a:fillRect/>
          </a:stretch>
        </p:blipFill>
        <p:spPr bwMode="auto">
          <a:xfrm>
            <a:off x="0" y="1268760"/>
            <a:ext cx="5004048" cy="4386238"/>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635896" y="1959144"/>
            <a:ext cx="4968354" cy="3477875"/>
          </a:xfrm>
          <a:prstGeom prst="rect">
            <a:avLst/>
          </a:prstGeom>
          <a:noFill/>
          <a:ln w="9525">
            <a:noFill/>
            <a:miter lim="800000"/>
            <a:headEnd/>
            <a:tailEnd/>
          </a:ln>
          <a:effectLst/>
        </p:spPr>
        <p:txBody>
          <a:bodyPr wrap="square" anchor="ctr">
            <a:spAutoFit/>
          </a:bodyPr>
          <a:lstStyle/>
          <a:p>
            <a:pPr marL="342900" indent="-342900" algn="just">
              <a:tabLst>
                <a:tab pos="1209675" algn="l"/>
              </a:tabLst>
            </a:pPr>
            <a:r>
              <a:rPr lang="ar-SA" sz="2000" dirty="0">
                <a:cs typeface="AL-Mohanad Bold" pitchFamily="2" charset="-78"/>
              </a:rPr>
              <a:t>يعبر عن التردد بعدد الذبذبات في الثانية </a:t>
            </a:r>
            <a:r>
              <a:rPr lang="ar-SA" sz="2000" dirty="0" err="1">
                <a:cs typeface="AL-Mohanad Bold" pitchFamily="2" charset="-78"/>
              </a:rPr>
              <a:t>الواحدة </a:t>
            </a:r>
            <a:r>
              <a:rPr lang="ar-SA" sz="2000" dirty="0">
                <a:cs typeface="AL-Mohanad Bold" pitchFamily="2" charset="-78"/>
              </a:rPr>
              <a:t>( </a:t>
            </a:r>
            <a:r>
              <a:rPr lang="ar-SA" sz="2000" dirty="0" err="1">
                <a:cs typeface="AL-Mohanad Bold" pitchFamily="2" charset="-78"/>
              </a:rPr>
              <a:t>ذبذبة </a:t>
            </a:r>
            <a:r>
              <a:rPr lang="ar-SA" sz="2000" dirty="0">
                <a:cs typeface="AL-Mohanad Bold" pitchFamily="2" charset="-78"/>
              </a:rPr>
              <a:t>/ ثانية أو </a:t>
            </a:r>
            <a:r>
              <a:rPr lang="ar-SA" sz="2000" dirty="0" err="1">
                <a:cs typeface="AL-Mohanad Bold" pitchFamily="2" charset="-78"/>
              </a:rPr>
              <a:t>هيرتز</a:t>
            </a:r>
            <a:r>
              <a:rPr lang="ar-SA" sz="2000" dirty="0">
                <a:cs typeface="AL-Mohanad Bold" pitchFamily="2" charset="-78"/>
              </a:rPr>
              <a:t> </a:t>
            </a:r>
            <a:r>
              <a:rPr lang="en-GB" sz="2000" dirty="0">
                <a:cs typeface="AL-Mohanad Bold" pitchFamily="2" charset="-78"/>
              </a:rPr>
              <a:t>Hz</a:t>
            </a:r>
            <a:r>
              <a:rPr lang="ar-SA" sz="2000" dirty="0">
                <a:cs typeface="AL-Mohanad Bold" pitchFamily="2" charset="-78"/>
              </a:rPr>
              <a:t> / </a:t>
            </a:r>
            <a:r>
              <a:rPr lang="ar-SA" sz="2000" dirty="0" err="1">
                <a:cs typeface="AL-Mohanad Bold" pitchFamily="2" charset="-78"/>
              </a:rPr>
              <a:t>ثانية )</a:t>
            </a:r>
            <a:endParaRPr lang="ar-SA" sz="2000" dirty="0">
              <a:cs typeface="AL-Mohanad Bold" pitchFamily="2" charset="-78"/>
            </a:endParaRPr>
          </a:p>
          <a:p>
            <a:pPr marL="342900" indent="-342900" algn="just">
              <a:tabLst>
                <a:tab pos="1209675" algn="l"/>
              </a:tabLst>
            </a:pPr>
            <a:r>
              <a:rPr lang="ar-SA" sz="2000" dirty="0">
                <a:cs typeface="AL-Mohanad Bold" pitchFamily="2" charset="-78"/>
              </a:rPr>
              <a:t>ويقع سمع الإنسان ما بين </a:t>
            </a:r>
            <a:r>
              <a:rPr lang="ar-SA" sz="2000" dirty="0" smtClean="0">
                <a:cs typeface="AL-Mohanad Bold" pitchFamily="2" charset="-78"/>
              </a:rPr>
              <a:t>20-2000 </a:t>
            </a:r>
            <a:r>
              <a:rPr lang="ar-SA" sz="2000" dirty="0">
                <a:cs typeface="AL-Mohanad Bold" pitchFamily="2" charset="-78"/>
              </a:rPr>
              <a:t>ذبذبة </a:t>
            </a:r>
          </a:p>
          <a:p>
            <a:pPr marL="342900" indent="-342900" algn="just">
              <a:tabLst>
                <a:tab pos="1209675" algn="l"/>
              </a:tabLst>
            </a:pPr>
            <a:r>
              <a:rPr lang="ar-SA" sz="2000" dirty="0">
                <a:cs typeface="AL-Mohanad Bold" pitchFamily="2" charset="-78"/>
              </a:rPr>
              <a:t>أما الشعور الأكبر لقدرة الأذن على السماع بين </a:t>
            </a:r>
            <a:r>
              <a:rPr lang="ar-SA" sz="2000" dirty="0" err="1">
                <a:cs typeface="AL-Mohanad Bold" pitchFamily="2" charset="-78"/>
              </a:rPr>
              <a:t>100 </a:t>
            </a:r>
            <a:r>
              <a:rPr lang="ar-SA" sz="2000" dirty="0">
                <a:cs typeface="AL-Mohanad Bold" pitchFamily="2" charset="-78"/>
              </a:rPr>
              <a:t>– 400 ذبذبة </a:t>
            </a:r>
          </a:p>
          <a:p>
            <a:pPr marL="342900" indent="-342900" algn="just">
              <a:tabLst>
                <a:tab pos="1209675" algn="l"/>
              </a:tabLst>
            </a:pPr>
            <a:r>
              <a:rPr lang="ar-SA" sz="2000" dirty="0">
                <a:cs typeface="AL-Mohanad Bold" pitchFamily="2" charset="-78"/>
              </a:rPr>
              <a:t>و التخاطب العادي ما بين </a:t>
            </a:r>
            <a:r>
              <a:rPr lang="ar-SA" sz="2000" dirty="0" err="1">
                <a:cs typeface="AL-Mohanad Bold" pitchFamily="2" charset="-78"/>
              </a:rPr>
              <a:t>200 </a:t>
            </a:r>
            <a:r>
              <a:rPr lang="ar-SA" sz="2000" dirty="0">
                <a:cs typeface="AL-Mohanad Bold" pitchFamily="2" charset="-78"/>
              </a:rPr>
              <a:t>– 600 ذبذبة </a:t>
            </a:r>
          </a:p>
          <a:p>
            <a:pPr marL="342900" indent="-342900" algn="just">
              <a:tabLst>
                <a:tab pos="1209675" algn="l"/>
              </a:tabLst>
            </a:pPr>
            <a:r>
              <a:rPr lang="ar-SA" sz="2000" dirty="0">
                <a:cs typeface="AL-Mohanad Bold" pitchFamily="2" charset="-78"/>
              </a:rPr>
              <a:t>أما ما اقل من </a:t>
            </a:r>
            <a:r>
              <a:rPr lang="ar-SA" sz="2000" dirty="0" err="1" smtClean="0">
                <a:cs typeface="AL-Mohanad Bold" pitchFamily="2" charset="-78"/>
              </a:rPr>
              <a:t>20ذبذبة</a:t>
            </a:r>
            <a:r>
              <a:rPr lang="ar-SA" sz="2000" dirty="0" smtClean="0">
                <a:cs typeface="AL-Mohanad Bold" pitchFamily="2" charset="-78"/>
              </a:rPr>
              <a:t> </a:t>
            </a:r>
            <a:r>
              <a:rPr lang="ar-SA" sz="2000" dirty="0">
                <a:cs typeface="AL-Mohanad Bold" pitchFamily="2" charset="-78"/>
              </a:rPr>
              <a:t>فتسمى مجال تحت الصوت </a:t>
            </a:r>
            <a:r>
              <a:rPr lang="en-GB" sz="2000" dirty="0">
                <a:cs typeface="AL-Mohanad Bold" pitchFamily="2" charset="-78"/>
              </a:rPr>
              <a:t>Infrasonic</a:t>
            </a:r>
            <a:endParaRPr lang="ar-SA" sz="2000" dirty="0">
              <a:cs typeface="AL-Mohanad Bold" pitchFamily="2" charset="-78"/>
            </a:endParaRPr>
          </a:p>
          <a:p>
            <a:pPr marL="342900" indent="-342900" algn="just">
              <a:tabLst>
                <a:tab pos="1209675" algn="l"/>
              </a:tabLst>
            </a:pPr>
            <a:r>
              <a:rPr lang="ar-SA" sz="2000" dirty="0">
                <a:cs typeface="AL-Mohanad Bold" pitchFamily="2" charset="-78"/>
              </a:rPr>
              <a:t>أما ما أعلى من 2000 ذبذبة فتسمى مجال فوق الصوت </a:t>
            </a:r>
            <a:r>
              <a:rPr lang="en-GB" sz="2000" dirty="0">
                <a:cs typeface="AL-Mohanad Bold" pitchFamily="2" charset="-78"/>
              </a:rPr>
              <a:t>Ultrasonic</a:t>
            </a:r>
            <a:endParaRPr lang="ar-SA" sz="2000" dirty="0">
              <a:cs typeface="AL-Mohanad Bold" pitchFamily="2" charset="-78"/>
            </a:endParaRPr>
          </a:p>
          <a:p>
            <a:pPr marL="342900" indent="-342900" algn="just">
              <a:tabLst>
                <a:tab pos="1209675" algn="l"/>
              </a:tabLst>
            </a:pPr>
            <a:r>
              <a:rPr lang="ar-SA" sz="2000" dirty="0">
                <a:cs typeface="AL-Mohanad Bold" pitchFamily="2" charset="-78"/>
              </a:rPr>
              <a:t>وتقاس شدة الصوت بوحدة تسمى </a:t>
            </a:r>
            <a:r>
              <a:rPr lang="ar-SA" sz="2000" dirty="0" err="1">
                <a:cs typeface="AL-Mohanad Bold" pitchFamily="2" charset="-78"/>
              </a:rPr>
              <a:t>الديسيبل</a:t>
            </a:r>
            <a:r>
              <a:rPr lang="ar-SA" sz="2000" dirty="0">
                <a:cs typeface="AL-Mohanad Bold" pitchFamily="2" charset="-78"/>
              </a:rPr>
              <a:t> </a:t>
            </a:r>
            <a:r>
              <a:rPr lang="en-GB" sz="2000" dirty="0">
                <a:cs typeface="AL-Mohanad Bold" pitchFamily="2" charset="-78"/>
              </a:rPr>
              <a:t>Decibel</a:t>
            </a:r>
            <a:endParaRPr lang="en-US" sz="2000" dirty="0">
              <a:cs typeface="AL-Mohanad Bold" pitchFamily="2" charset="-78"/>
            </a:endParaRPr>
          </a:p>
        </p:txBody>
      </p:sp>
      <p:pic>
        <p:nvPicPr>
          <p:cNvPr id="19459" name="Picture 3"/>
          <p:cNvPicPr>
            <a:picLocks noChangeAspect="1" noChangeArrowheads="1"/>
          </p:cNvPicPr>
          <p:nvPr/>
        </p:nvPicPr>
        <p:blipFill>
          <a:blip r:embed="rId2" cstate="print"/>
          <a:srcRect/>
          <a:stretch>
            <a:fillRect/>
          </a:stretch>
        </p:blipFill>
        <p:spPr bwMode="auto">
          <a:xfrm>
            <a:off x="395536" y="2276872"/>
            <a:ext cx="2873375" cy="287337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644008" y="1628800"/>
            <a:ext cx="4248274" cy="4401205"/>
          </a:xfrm>
          <a:prstGeom prst="rect">
            <a:avLst/>
          </a:prstGeom>
          <a:noFill/>
          <a:ln w="9525">
            <a:noFill/>
            <a:miter lim="800000"/>
            <a:headEnd/>
            <a:tailEnd/>
          </a:ln>
          <a:effectLst/>
        </p:spPr>
        <p:txBody>
          <a:bodyPr wrap="square" anchor="ctr">
            <a:spAutoFit/>
          </a:bodyPr>
          <a:lstStyle/>
          <a:p>
            <a:pPr marL="342900" indent="-342900" algn="just">
              <a:tabLst>
                <a:tab pos="1209675" algn="l"/>
              </a:tabLst>
            </a:pPr>
            <a:r>
              <a:rPr lang="ar-SA" sz="2000" dirty="0">
                <a:cs typeface="AL-Mohanad Bold" pitchFamily="2" charset="-78"/>
              </a:rPr>
              <a:t>بلا شك أن الأصوات المرتفعة و الضوضاء هي مصدر خوف للإنسان في الحروب مثل القنابل الصوتية</a:t>
            </a:r>
          </a:p>
          <a:p>
            <a:pPr marL="342900" indent="-342900" algn="just">
              <a:tabLst>
                <a:tab pos="1209675" algn="l"/>
              </a:tabLst>
            </a:pPr>
            <a:r>
              <a:rPr lang="ar-SA" sz="2000" dirty="0">
                <a:cs typeface="AL-Mohanad Bold" pitchFamily="2" charset="-78"/>
              </a:rPr>
              <a:t>وقد ميز غاديك أربع مستويات من الضوضاء المؤثرة على الإنسان و </a:t>
            </a:r>
            <a:r>
              <a:rPr lang="ar-SA" sz="2000" dirty="0" err="1">
                <a:cs typeface="AL-Mohanad Bold" pitchFamily="2" charset="-78"/>
              </a:rPr>
              <a:t>هي :-</a:t>
            </a:r>
            <a:endParaRPr lang="ar-SA" sz="2000" dirty="0">
              <a:cs typeface="AL-Mohanad Bold" pitchFamily="2" charset="-78"/>
            </a:endParaRPr>
          </a:p>
          <a:p>
            <a:pPr marL="342900" indent="-342900" algn="just">
              <a:buFont typeface="Arial" pitchFamily="34" charset="0"/>
              <a:buChar char="•"/>
              <a:tabLst>
                <a:tab pos="1209675" algn="l"/>
              </a:tabLst>
            </a:pPr>
            <a:r>
              <a:rPr lang="ar-SA" sz="2000" dirty="0">
                <a:cs typeface="AL-Mohanad Bold" pitchFamily="2" charset="-78"/>
              </a:rPr>
              <a:t>شدة الضوضاء من </a:t>
            </a:r>
            <a:r>
              <a:rPr lang="ar-SA" sz="2000" dirty="0" err="1">
                <a:cs typeface="AL-Mohanad Bold" pitchFamily="2" charset="-78"/>
              </a:rPr>
              <a:t>40 </a:t>
            </a:r>
            <a:r>
              <a:rPr lang="ar-SA" sz="2000" dirty="0">
                <a:cs typeface="AL-Mohanad Bold" pitchFamily="2" charset="-78"/>
              </a:rPr>
              <a:t>– 50 </a:t>
            </a:r>
            <a:r>
              <a:rPr lang="ar-SA" sz="2000" dirty="0" err="1">
                <a:cs typeface="AL-Mohanad Bold" pitchFamily="2" charset="-78"/>
              </a:rPr>
              <a:t>ديسيبل</a:t>
            </a:r>
            <a:r>
              <a:rPr lang="ar-SA" sz="2000" dirty="0">
                <a:cs typeface="AL-Mohanad Bold" pitchFamily="2" charset="-78"/>
              </a:rPr>
              <a:t> و تؤدي إلى تأثيرات وردود فعل نفسية في صورة قلق و توتر و خاصة لدى الأطفال و طلبة المدارس.</a:t>
            </a:r>
          </a:p>
          <a:p>
            <a:pPr marL="342900" indent="-342900" algn="just">
              <a:buFont typeface="Arial" pitchFamily="34" charset="0"/>
              <a:buChar char="•"/>
              <a:tabLst>
                <a:tab pos="1209675" algn="l"/>
              </a:tabLst>
            </a:pPr>
            <a:r>
              <a:rPr lang="ar-SA" sz="2000" dirty="0">
                <a:cs typeface="AL-Mohanad Bold" pitchFamily="2" charset="-78"/>
              </a:rPr>
              <a:t>شدة الضوضاء من </a:t>
            </a:r>
            <a:r>
              <a:rPr lang="ar-SA" sz="2000" dirty="0" err="1">
                <a:cs typeface="AL-Mohanad Bold" pitchFamily="2" charset="-78"/>
              </a:rPr>
              <a:t>60 </a:t>
            </a:r>
            <a:r>
              <a:rPr lang="ar-SA" sz="2000" dirty="0">
                <a:cs typeface="AL-Mohanad Bold" pitchFamily="2" charset="-78"/>
              </a:rPr>
              <a:t>– 80 </a:t>
            </a:r>
            <a:r>
              <a:rPr lang="ar-SA" sz="2000" dirty="0" err="1">
                <a:cs typeface="AL-Mohanad Bold" pitchFamily="2" charset="-78"/>
              </a:rPr>
              <a:t>دسيبل</a:t>
            </a:r>
            <a:r>
              <a:rPr lang="ar-SA" sz="2000" dirty="0">
                <a:cs typeface="AL-Mohanad Bold" pitchFamily="2" charset="-78"/>
              </a:rPr>
              <a:t> لها تأثيرات سيئة على الجملة العصبية </a:t>
            </a:r>
          </a:p>
          <a:p>
            <a:pPr marL="342900" indent="-342900" algn="just">
              <a:buFont typeface="Arial" pitchFamily="34" charset="0"/>
              <a:buChar char="•"/>
              <a:tabLst>
                <a:tab pos="1209675" algn="l"/>
              </a:tabLst>
            </a:pPr>
            <a:r>
              <a:rPr lang="ar-SA" sz="2000" dirty="0">
                <a:cs typeface="AL-Mohanad Bold" pitchFamily="2" charset="-78"/>
              </a:rPr>
              <a:t>شدة الضوضاء من </a:t>
            </a:r>
            <a:r>
              <a:rPr lang="ar-SA" sz="2000" dirty="0" err="1">
                <a:cs typeface="AL-Mohanad Bold" pitchFamily="2" charset="-78"/>
              </a:rPr>
              <a:t>90 </a:t>
            </a:r>
            <a:r>
              <a:rPr lang="ar-SA" sz="2000" dirty="0">
                <a:cs typeface="AL-Mohanad Bold" pitchFamily="2" charset="-78"/>
              </a:rPr>
              <a:t>– 100 </a:t>
            </a:r>
            <a:r>
              <a:rPr lang="ar-SA" sz="2000" dirty="0" err="1">
                <a:cs typeface="AL-Mohanad Bold" pitchFamily="2" charset="-78"/>
              </a:rPr>
              <a:t>دسيبل</a:t>
            </a:r>
            <a:r>
              <a:rPr lang="ar-SA" sz="2000" dirty="0">
                <a:cs typeface="AL-Mohanad Bold" pitchFamily="2" charset="-78"/>
              </a:rPr>
              <a:t> لها تأثيرات تسب انخفاض في قوة السمع.</a:t>
            </a:r>
          </a:p>
          <a:p>
            <a:pPr marL="342900" indent="-342900" algn="just">
              <a:buFont typeface="Arial" pitchFamily="34" charset="0"/>
              <a:buChar char="•"/>
              <a:tabLst>
                <a:tab pos="1209675" algn="l"/>
              </a:tabLst>
            </a:pPr>
            <a:r>
              <a:rPr lang="ar-SA" sz="2000" dirty="0">
                <a:cs typeface="AL-Mohanad Bold" pitchFamily="2" charset="-78"/>
              </a:rPr>
              <a:t>شدة الضوضاء من أكثر من 120 </a:t>
            </a:r>
            <a:r>
              <a:rPr lang="ar-SA" sz="2000" dirty="0" err="1">
                <a:cs typeface="AL-Mohanad Bold" pitchFamily="2" charset="-78"/>
              </a:rPr>
              <a:t>دسيبل</a:t>
            </a:r>
            <a:r>
              <a:rPr lang="ar-SA" sz="2000" dirty="0">
                <a:cs typeface="AL-Mohanad Bold" pitchFamily="2" charset="-78"/>
              </a:rPr>
              <a:t> لها تأثيرات تسبب ألماً للجهاز السمعي و انعكاسات خطيرة على الجهاز الدوري.</a:t>
            </a:r>
            <a:endParaRPr lang="en-US" sz="2000" dirty="0">
              <a:cs typeface="AL-Mohanad Bold" pitchFamily="2" charset="-78"/>
            </a:endParaRPr>
          </a:p>
        </p:txBody>
      </p:sp>
      <p:sp>
        <p:nvSpPr>
          <p:cNvPr id="57347" name="Rectangle 3"/>
          <p:cNvSpPr>
            <a:spLocks noGrp="1" noChangeArrowheads="1"/>
          </p:cNvSpPr>
          <p:nvPr>
            <p:ph type="title"/>
          </p:nvPr>
        </p:nvSpPr>
        <p:spPr>
          <a:xfrm>
            <a:off x="4067944" y="260350"/>
            <a:ext cx="4392488" cy="1081088"/>
          </a:xfrm>
        </p:spPr>
        <p:txBody>
          <a:bodyPr>
            <a:normAutofit/>
          </a:bodyPr>
          <a:lstStyle/>
          <a:p>
            <a:r>
              <a:rPr lang="ar-SA" sz="2800" b="1" dirty="0">
                <a:effectLst/>
                <a:cs typeface="PT Bold Heading" pitchFamily="2" charset="-78"/>
              </a:rPr>
              <a:t>الآثار التي تسببها الضوضاء</a:t>
            </a:r>
            <a:endParaRPr lang="en-US" sz="2800" b="1" dirty="0">
              <a:effectLst/>
              <a:cs typeface="PT Bold Heading" pitchFamily="2" charset="-78"/>
            </a:endParaRPr>
          </a:p>
        </p:txBody>
      </p:sp>
      <p:pic>
        <p:nvPicPr>
          <p:cNvPr id="18435" name="Picture 3"/>
          <p:cNvPicPr>
            <a:picLocks noChangeAspect="1" noChangeArrowheads="1"/>
          </p:cNvPicPr>
          <p:nvPr/>
        </p:nvPicPr>
        <p:blipFill>
          <a:blip r:embed="rId2" cstate="print"/>
          <a:srcRect/>
          <a:stretch>
            <a:fillRect/>
          </a:stretch>
        </p:blipFill>
        <p:spPr bwMode="auto">
          <a:xfrm>
            <a:off x="251520" y="1916832"/>
            <a:ext cx="4211960" cy="314642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907704" y="1019632"/>
            <a:ext cx="6696546" cy="5355312"/>
          </a:xfrm>
          <a:prstGeom prst="rect">
            <a:avLst/>
          </a:prstGeom>
          <a:noFill/>
          <a:ln w="9525">
            <a:noFill/>
            <a:miter lim="800000"/>
            <a:headEnd/>
            <a:tailEnd/>
          </a:ln>
          <a:effectLst/>
        </p:spPr>
        <p:txBody>
          <a:bodyPr wrap="square" anchor="ctr">
            <a:spAutoFit/>
          </a:bodyPr>
          <a:lstStyle/>
          <a:p>
            <a:pPr marL="342900" indent="-342900">
              <a:buFont typeface="Arial" pitchFamily="34" charset="0"/>
              <a:buChar char="•"/>
              <a:tabLst>
                <a:tab pos="1209675" algn="l"/>
              </a:tabLst>
            </a:pPr>
            <a:r>
              <a:rPr lang="ar-SA" b="1" dirty="0">
                <a:cs typeface="AL-Mohanad Bold" pitchFamily="2" charset="-78"/>
              </a:rPr>
              <a:t>التأثير </a:t>
            </a:r>
            <a:r>
              <a:rPr lang="ar-SA" b="1" dirty="0" err="1">
                <a:cs typeface="AL-Mohanad Bold" pitchFamily="2" charset="-78"/>
              </a:rPr>
              <a:t>النفسي </a:t>
            </a:r>
            <a:r>
              <a:rPr lang="ar-SA" b="1" dirty="0">
                <a:cs typeface="AL-Mohanad Bold" pitchFamily="2" charset="-78"/>
              </a:rPr>
              <a:t>: يذكر </a:t>
            </a:r>
            <a:r>
              <a:rPr lang="ar-SA" b="1" dirty="0" err="1">
                <a:cs typeface="AL-Mohanad Bold" pitchFamily="2" charset="-78"/>
              </a:rPr>
              <a:t>كوبن</a:t>
            </a:r>
            <a:r>
              <a:rPr lang="ar-SA" b="1" dirty="0">
                <a:cs typeface="AL-Mohanad Bold" pitchFamily="2" charset="-78"/>
              </a:rPr>
              <a:t> و آخرون أن ضوضاء دون 60 </a:t>
            </a:r>
            <a:r>
              <a:rPr lang="ar-SA" b="1" dirty="0" err="1">
                <a:cs typeface="AL-Mohanad Bold" pitchFamily="2" charset="-78"/>
              </a:rPr>
              <a:t>ديسيبل</a:t>
            </a:r>
            <a:r>
              <a:rPr lang="ar-SA" b="1" dirty="0">
                <a:cs typeface="AL-Mohanad Bold" pitchFamily="2" charset="-78"/>
              </a:rPr>
              <a:t> تؤدي إلى ضعف في النشاط للمخ و عدم الانسجام و التوافق العصبي الجسدي و أوضح </a:t>
            </a:r>
            <a:r>
              <a:rPr lang="ar-SA" b="1" dirty="0" err="1">
                <a:cs typeface="AL-Mohanad Bold" pitchFamily="2" charset="-78"/>
              </a:rPr>
              <a:t>فينبرق</a:t>
            </a:r>
            <a:r>
              <a:rPr lang="ar-SA" b="1" dirty="0">
                <a:cs typeface="AL-Mohanad Bold" pitchFamily="2" charset="-78"/>
              </a:rPr>
              <a:t> أن هذا الوضع يتحدد بعوامل مرتبطة بالصوت منها </a:t>
            </a:r>
          </a:p>
          <a:p>
            <a:pPr marL="800100" lvl="1" indent="-342900">
              <a:buFont typeface="Arial" pitchFamily="34" charset="0"/>
              <a:buChar char="•"/>
              <a:tabLst>
                <a:tab pos="1209675" algn="l"/>
              </a:tabLst>
            </a:pPr>
            <a:r>
              <a:rPr lang="ar-SA" b="1" dirty="0">
                <a:cs typeface="AL-Mohanad Bold" pitchFamily="2" charset="-78"/>
              </a:rPr>
              <a:t>طول الفترة الزمنية </a:t>
            </a:r>
          </a:p>
          <a:p>
            <a:pPr marL="800100" lvl="1" indent="-342900">
              <a:buFont typeface="Arial" pitchFamily="34" charset="0"/>
              <a:buChar char="•"/>
              <a:tabLst>
                <a:tab pos="1209675" algn="l"/>
              </a:tabLst>
            </a:pPr>
            <a:r>
              <a:rPr lang="ar-SA" b="1" dirty="0">
                <a:cs typeface="AL-Mohanad Bold" pitchFamily="2" charset="-78"/>
              </a:rPr>
              <a:t>شدة الصوت</a:t>
            </a:r>
          </a:p>
          <a:p>
            <a:pPr marL="800100" lvl="1" indent="-342900">
              <a:buFont typeface="Arial" pitchFamily="34" charset="0"/>
              <a:buChar char="•"/>
              <a:tabLst>
                <a:tab pos="1209675" algn="l"/>
              </a:tabLst>
            </a:pPr>
            <a:r>
              <a:rPr lang="ar-SA" b="1" dirty="0" err="1">
                <a:cs typeface="AL-Mohanad Bold" pitchFamily="2" charset="-78"/>
              </a:rPr>
              <a:t>حدة</a:t>
            </a:r>
            <a:r>
              <a:rPr lang="ar-SA" b="1" dirty="0">
                <a:cs typeface="AL-Mohanad Bold" pitchFamily="2" charset="-78"/>
              </a:rPr>
              <a:t> الصوت</a:t>
            </a:r>
          </a:p>
          <a:p>
            <a:pPr marL="342900" indent="-342900">
              <a:buFont typeface="Arial" pitchFamily="34" charset="0"/>
              <a:buChar char="•"/>
              <a:tabLst>
                <a:tab pos="1209675" algn="l"/>
              </a:tabLst>
            </a:pPr>
            <a:r>
              <a:rPr lang="ar-SA" b="1" dirty="0">
                <a:cs typeface="AL-Mohanad Bold" pitchFamily="2" charset="-78"/>
              </a:rPr>
              <a:t>النقص في القدرة على </a:t>
            </a:r>
            <a:r>
              <a:rPr lang="ar-SA" b="1" dirty="0" err="1">
                <a:cs typeface="AL-Mohanad Bold" pitchFamily="2" charset="-78"/>
              </a:rPr>
              <a:t>العمل </a:t>
            </a:r>
            <a:r>
              <a:rPr lang="ar-SA" b="1" dirty="0">
                <a:cs typeface="AL-Mohanad Bold" pitchFamily="2" charset="-78"/>
              </a:rPr>
              <a:t>: حيث وجد إن الذين يعملون في المكاتب المعزولة تميزوا </a:t>
            </a:r>
          </a:p>
          <a:p>
            <a:pPr marL="800100" lvl="1" indent="-342900">
              <a:buFont typeface="Arial" pitchFamily="34" charset="0"/>
              <a:buChar char="•"/>
              <a:tabLst>
                <a:tab pos="1209675" algn="l"/>
              </a:tabLst>
            </a:pPr>
            <a:r>
              <a:rPr lang="ar-SA" b="1" dirty="0">
                <a:cs typeface="AL-Mohanad Bold" pitchFamily="2" charset="-78"/>
              </a:rPr>
              <a:t>قلت الأخطاء الشخصية بنسبة </a:t>
            </a:r>
            <a:r>
              <a:rPr lang="ar-SA" b="1" dirty="0" err="1">
                <a:cs typeface="AL-Mohanad Bold" pitchFamily="2" charset="-78"/>
              </a:rPr>
              <a:t>29%</a:t>
            </a:r>
            <a:endParaRPr lang="ar-SA" b="1" dirty="0">
              <a:cs typeface="AL-Mohanad Bold" pitchFamily="2" charset="-78"/>
            </a:endParaRPr>
          </a:p>
          <a:p>
            <a:pPr marL="800100" lvl="1" indent="-342900">
              <a:buFont typeface="Arial" pitchFamily="34" charset="0"/>
              <a:buChar char="•"/>
              <a:tabLst>
                <a:tab pos="1209675" algn="l"/>
              </a:tabLst>
            </a:pPr>
            <a:r>
              <a:rPr lang="ar-SA" b="1" dirty="0">
                <a:cs typeface="AL-Mohanad Bold" pitchFamily="2" charset="-78"/>
              </a:rPr>
              <a:t>قلت نسبة الانقطاع عن العمل معدل </a:t>
            </a:r>
            <a:r>
              <a:rPr lang="ar-SA" b="1" dirty="0" err="1">
                <a:cs typeface="AL-Mohanad Bold" pitchFamily="2" charset="-78"/>
              </a:rPr>
              <a:t>47%</a:t>
            </a:r>
            <a:endParaRPr lang="ar-SA" b="1" dirty="0">
              <a:cs typeface="AL-Mohanad Bold" pitchFamily="2" charset="-78"/>
            </a:endParaRPr>
          </a:p>
          <a:p>
            <a:pPr marL="800100" lvl="1" indent="-342900">
              <a:buFont typeface="Arial" pitchFamily="34" charset="0"/>
              <a:buChar char="•"/>
              <a:tabLst>
                <a:tab pos="1209675" algn="l"/>
              </a:tabLst>
            </a:pPr>
            <a:r>
              <a:rPr lang="ar-SA" b="1" dirty="0">
                <a:cs typeface="AL-Mohanad Bold" pitchFamily="2" charset="-78"/>
              </a:rPr>
              <a:t>زادت نسبة الإنتاج بمعدل </a:t>
            </a:r>
            <a:r>
              <a:rPr lang="ar-SA" b="1" dirty="0" err="1">
                <a:cs typeface="AL-Mohanad Bold" pitchFamily="2" charset="-78"/>
              </a:rPr>
              <a:t>9%</a:t>
            </a:r>
            <a:endParaRPr lang="ar-SA" b="1" dirty="0">
              <a:cs typeface="AL-Mohanad Bold" pitchFamily="2" charset="-78"/>
            </a:endParaRPr>
          </a:p>
          <a:p>
            <a:pPr marL="342900" indent="-342900">
              <a:buFont typeface="Arial" pitchFamily="34" charset="0"/>
              <a:buChar char="•"/>
              <a:tabLst>
                <a:tab pos="1209675" algn="l"/>
              </a:tabLst>
            </a:pPr>
            <a:r>
              <a:rPr lang="ar-SA" b="1" dirty="0">
                <a:cs typeface="AL-Mohanad Bold" pitchFamily="2" charset="-78"/>
              </a:rPr>
              <a:t>التأثيرات العصبية و </a:t>
            </a:r>
            <a:r>
              <a:rPr lang="ar-SA" b="1" dirty="0" err="1">
                <a:cs typeface="AL-Mohanad Bold" pitchFamily="2" charset="-78"/>
              </a:rPr>
              <a:t>الوعائية </a:t>
            </a:r>
            <a:r>
              <a:rPr lang="ar-SA" b="1" dirty="0">
                <a:cs typeface="AL-Mohanad Bold" pitchFamily="2" charset="-78"/>
              </a:rPr>
              <a:t>: في تجربة في ألمانيا الاتحادية تم اختيار 1000 عامل 500 منهم في مناجم مرتفعة الضوضاء و </a:t>
            </a:r>
            <a:r>
              <a:rPr lang="ar-SA" b="1" dirty="0" err="1">
                <a:cs typeface="AL-Mohanad Bold" pitchFamily="2" charset="-78"/>
              </a:rPr>
              <a:t>ال500</a:t>
            </a:r>
            <a:r>
              <a:rPr lang="ar-SA" b="1" dirty="0">
                <a:cs typeface="AL-Mohanad Bold" pitchFamily="2" charset="-78"/>
              </a:rPr>
              <a:t> الباقية في مناجم هادئة فوجد أن الذين يعملون في المناجم التي </a:t>
            </a:r>
            <a:r>
              <a:rPr lang="ar-SA" b="1" dirty="0" err="1">
                <a:cs typeface="AL-Mohanad Bold" pitchFamily="2" charset="-78"/>
              </a:rPr>
              <a:t>بها</a:t>
            </a:r>
            <a:r>
              <a:rPr lang="ar-SA" b="1" dirty="0">
                <a:cs typeface="AL-Mohanad Bold" pitchFamily="2" charset="-78"/>
              </a:rPr>
              <a:t> ضوضاء </a:t>
            </a:r>
          </a:p>
          <a:p>
            <a:pPr marL="800100" lvl="1" indent="-342900">
              <a:buFont typeface="Arial" pitchFamily="34" charset="0"/>
              <a:buChar char="•"/>
              <a:tabLst>
                <a:tab pos="1209675" algn="l"/>
              </a:tabLst>
            </a:pPr>
            <a:r>
              <a:rPr lang="ar-SA" b="1" dirty="0">
                <a:cs typeface="AL-Mohanad Bold" pitchFamily="2" charset="-78"/>
              </a:rPr>
              <a:t>61% منهم أصيبوا بخلل في الدورة الدموية</a:t>
            </a:r>
          </a:p>
          <a:p>
            <a:pPr marL="800100" lvl="1" indent="-342900">
              <a:buFont typeface="Arial" pitchFamily="34" charset="0"/>
              <a:buChar char="•"/>
              <a:tabLst>
                <a:tab pos="1209675" algn="l"/>
              </a:tabLst>
            </a:pPr>
            <a:r>
              <a:rPr lang="ar-SA" b="1" dirty="0">
                <a:cs typeface="AL-Mohanad Bold" pitchFamily="2" charset="-78"/>
              </a:rPr>
              <a:t>25% اخذوا يشكون من أمراض قلبية و الم في الصدر </a:t>
            </a:r>
          </a:p>
          <a:p>
            <a:pPr marL="342900" indent="-342900">
              <a:buFont typeface="Arial" pitchFamily="34" charset="0"/>
              <a:buChar char="•"/>
              <a:tabLst>
                <a:tab pos="1209675" algn="l"/>
              </a:tabLst>
            </a:pPr>
            <a:r>
              <a:rPr lang="ar-SA" b="1" dirty="0">
                <a:cs typeface="AL-Mohanad Bold" pitchFamily="2" charset="-78"/>
              </a:rPr>
              <a:t>بينما لم يتعرض عمال المناجم الهادئة لأي عارض خلال فترة التجربة </a:t>
            </a:r>
          </a:p>
          <a:p>
            <a:pPr marL="342900" indent="-342900">
              <a:buFont typeface="Arial" pitchFamily="34" charset="0"/>
              <a:buChar char="•"/>
              <a:tabLst>
                <a:tab pos="1209675" algn="l"/>
              </a:tabLst>
            </a:pPr>
            <a:r>
              <a:rPr lang="ar-SA" b="1" dirty="0">
                <a:cs typeface="AL-Mohanad Bold" pitchFamily="2" charset="-78"/>
              </a:rPr>
              <a:t> نقص </a:t>
            </a:r>
            <a:r>
              <a:rPr lang="ar-SA" b="1" dirty="0" err="1">
                <a:cs typeface="AL-Mohanad Bold" pitchFamily="2" charset="-78"/>
              </a:rPr>
              <a:t>السمع </a:t>
            </a:r>
            <a:r>
              <a:rPr lang="ar-SA" b="1" dirty="0">
                <a:cs typeface="AL-Mohanad Bold" pitchFamily="2" charset="-78"/>
              </a:rPr>
              <a:t>: لقد بينت إحصاءات أن أكثر من مليون عامل ضعف لديهم السمع بشكل ملحوظ في الولايات المتحدة الأمريكية و ذلك للعمال الذين يعملون في الأماكن الصاخبة.</a:t>
            </a:r>
            <a:endParaRPr lang="en-US" b="1" dirty="0">
              <a:cs typeface="AL-Mohanad Bold" pitchFamily="2" charset="-78"/>
            </a:endParaRPr>
          </a:p>
        </p:txBody>
      </p:sp>
      <p:sp>
        <p:nvSpPr>
          <p:cNvPr id="58371" name="Rectangle 3"/>
          <p:cNvSpPr>
            <a:spLocks noGrp="1" noChangeArrowheads="1"/>
          </p:cNvSpPr>
          <p:nvPr>
            <p:ph type="title"/>
          </p:nvPr>
        </p:nvSpPr>
        <p:spPr>
          <a:xfrm>
            <a:off x="4427984" y="188640"/>
            <a:ext cx="3960440" cy="936104"/>
          </a:xfrm>
        </p:spPr>
        <p:txBody>
          <a:bodyPr>
            <a:normAutofit/>
          </a:bodyPr>
          <a:lstStyle/>
          <a:p>
            <a:r>
              <a:rPr lang="ar-SA" sz="3200" b="1" dirty="0">
                <a:effectLst/>
                <a:cs typeface="PT Bold Heading" pitchFamily="2" charset="-78"/>
              </a:rPr>
              <a:t>أهم التأثيرات للضوضاء</a:t>
            </a:r>
            <a:endParaRPr lang="en-US" sz="3200" b="1" dirty="0">
              <a:effectLst/>
              <a:cs typeface="PT Bold Heading"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627784" y="1342798"/>
            <a:ext cx="5976466" cy="4708981"/>
          </a:xfrm>
          <a:prstGeom prst="rect">
            <a:avLst/>
          </a:prstGeom>
          <a:noFill/>
          <a:ln w="9525">
            <a:noFill/>
            <a:miter lim="800000"/>
            <a:headEnd/>
            <a:tailEnd/>
          </a:ln>
          <a:effectLst/>
        </p:spPr>
        <p:txBody>
          <a:bodyPr wrap="square" anchor="ctr">
            <a:spAutoFit/>
          </a:bodyPr>
          <a:lstStyle/>
          <a:p>
            <a:pPr marL="342900" indent="-342900">
              <a:buFont typeface="Arial" pitchFamily="34" charset="0"/>
              <a:buChar char="•"/>
              <a:tabLst>
                <a:tab pos="1209675" algn="l"/>
              </a:tabLst>
            </a:pPr>
            <a:r>
              <a:rPr lang="ar-SA" sz="2000" b="1" dirty="0">
                <a:cs typeface="AL-Mohanad Bold" pitchFamily="2" charset="-78"/>
              </a:rPr>
              <a:t>لا شك أن للصوت ضرورة أساسية لتربية الإنسان و نضج و تطور عقله و تفكيره و هو منشط للجهاز العصبي.</a:t>
            </a:r>
          </a:p>
          <a:p>
            <a:pPr marL="342900" indent="-342900">
              <a:buFont typeface="Arial" pitchFamily="34" charset="0"/>
              <a:buChar char="•"/>
              <a:tabLst>
                <a:tab pos="1209675" algn="l"/>
              </a:tabLst>
            </a:pPr>
            <a:r>
              <a:rPr lang="ar-SA" sz="2000" b="1" dirty="0">
                <a:cs typeface="AL-Mohanad Bold" pitchFamily="2" charset="-78"/>
              </a:rPr>
              <a:t>نشر الوعي عن طريق وسائل الإعلام  المختلفة عن الضوضاء و أخطارها على الصحة العامة و صحة الأطفال و نموهم الفكري و </a:t>
            </a:r>
            <a:r>
              <a:rPr lang="ar-SA" sz="2000" b="1" dirty="0" err="1">
                <a:cs typeface="AL-Mohanad Bold" pitchFamily="2" charset="-78"/>
              </a:rPr>
              <a:t>الجسدي </a:t>
            </a:r>
            <a:r>
              <a:rPr lang="ar-SA" sz="2000" b="1" dirty="0">
                <a:cs typeface="AL-Mohanad Bold" pitchFamily="2" charset="-78"/>
              </a:rPr>
              <a:t>، و إن الفضاء الصوتي ملك للجميع لا يحق لأحد أن </a:t>
            </a:r>
            <a:r>
              <a:rPr lang="ar-SA" sz="2000" b="1" dirty="0" err="1">
                <a:cs typeface="AL-Mohanad Bold" pitchFamily="2" charset="-78"/>
              </a:rPr>
              <a:t>يدمره </a:t>
            </a:r>
            <a:r>
              <a:rPr lang="ar-SA" sz="2000" b="1" dirty="0">
                <a:cs typeface="AL-Mohanad Bold" pitchFamily="2" charset="-78"/>
              </a:rPr>
              <a:t>( أصوات مرتفعة من موسيقى </a:t>
            </a:r>
            <a:r>
              <a:rPr lang="ar-SA" sz="2000" b="1" dirty="0" err="1">
                <a:cs typeface="AL-Mohanad Bold" pitchFamily="2" charset="-78"/>
              </a:rPr>
              <a:t>وغيرها )</a:t>
            </a:r>
            <a:endParaRPr lang="ar-SA" sz="2000" b="1" dirty="0">
              <a:cs typeface="AL-Mohanad Bold" pitchFamily="2" charset="-78"/>
            </a:endParaRPr>
          </a:p>
          <a:p>
            <a:pPr marL="342900" indent="-342900">
              <a:buFont typeface="Arial" pitchFamily="34" charset="0"/>
              <a:buChar char="•"/>
              <a:tabLst>
                <a:tab pos="1209675" algn="l"/>
              </a:tabLst>
            </a:pPr>
            <a:r>
              <a:rPr lang="ar-SA" sz="2000" b="1" dirty="0">
                <a:cs typeface="AL-Mohanad Bold" pitchFamily="2" charset="-78"/>
              </a:rPr>
              <a:t>يجب أن تكون المدارس و المستشفيات بعيدة عن مصادر الضوضاء و خاصة الطرق السريعة و المزدحمة بالسيارات</a:t>
            </a:r>
          </a:p>
          <a:p>
            <a:pPr marL="342900" indent="-342900">
              <a:buFont typeface="Arial" pitchFamily="34" charset="0"/>
              <a:buChar char="•"/>
              <a:tabLst>
                <a:tab pos="1209675" algn="l"/>
              </a:tabLst>
            </a:pPr>
            <a:r>
              <a:rPr lang="ar-SA" sz="2000" b="1" dirty="0">
                <a:cs typeface="AL-Mohanad Bold" pitchFamily="2" charset="-78"/>
              </a:rPr>
              <a:t>إبعاد المطارات عن المدن و المناطق الآهلة بالسكان</a:t>
            </a:r>
          </a:p>
          <a:p>
            <a:pPr marL="342900" indent="-342900">
              <a:buFont typeface="Arial" pitchFamily="34" charset="0"/>
              <a:buChar char="•"/>
              <a:tabLst>
                <a:tab pos="1209675" algn="l"/>
              </a:tabLst>
            </a:pPr>
            <a:r>
              <a:rPr lang="ar-SA" sz="2000" b="1" dirty="0">
                <a:cs typeface="AL-Mohanad Bold" pitchFamily="2" charset="-78"/>
              </a:rPr>
              <a:t>إصدار التشريعات اللازمة و تطبيقها بشكل حازم لمنع استعمال المنبهات الصوتية بشكل عشوائي</a:t>
            </a:r>
          </a:p>
          <a:p>
            <a:pPr marL="342900" indent="-342900">
              <a:buFont typeface="Arial" pitchFamily="34" charset="0"/>
              <a:buChar char="•"/>
              <a:tabLst>
                <a:tab pos="1209675" algn="l"/>
              </a:tabLst>
            </a:pPr>
            <a:r>
              <a:rPr lang="ar-SA" sz="2000" b="1" dirty="0">
                <a:cs typeface="AL-Mohanad Bold" pitchFamily="2" charset="-78"/>
              </a:rPr>
              <a:t>التحكم في الضوضاء الصادرة من المصانع بوضع العوازل حول مصادر الصوت</a:t>
            </a:r>
          </a:p>
          <a:p>
            <a:pPr marL="342900" indent="-342900">
              <a:buFont typeface="Arial" pitchFamily="34" charset="0"/>
              <a:buChar char="•"/>
              <a:tabLst>
                <a:tab pos="1209675" algn="l"/>
              </a:tabLst>
            </a:pPr>
            <a:r>
              <a:rPr lang="ar-SA" sz="2000" b="1" dirty="0">
                <a:cs typeface="AL-Mohanad Bold" pitchFamily="2" charset="-78"/>
              </a:rPr>
              <a:t>الاهتمام بتخطيط المدن بحيث تقل شدة الضوضاء و ذلك بتعريض الشوارع و تشجيرها و غيرها من الأسباب </a:t>
            </a:r>
            <a:r>
              <a:rPr lang="ar-SA" sz="2000" b="1" dirty="0" err="1">
                <a:cs typeface="AL-Mohanad Bold" pitchFamily="2" charset="-78"/>
              </a:rPr>
              <a:t>الأخرى.</a:t>
            </a:r>
            <a:r>
              <a:rPr lang="ar-SA" sz="2000" dirty="0">
                <a:cs typeface="AL-Mohanad Bold" pitchFamily="2" charset="-78"/>
              </a:rPr>
              <a:t> </a:t>
            </a:r>
            <a:endParaRPr lang="en-US" sz="2000" dirty="0">
              <a:cs typeface="AL-Mohanad Bold" pitchFamily="2" charset="-78"/>
            </a:endParaRPr>
          </a:p>
        </p:txBody>
      </p:sp>
      <p:sp>
        <p:nvSpPr>
          <p:cNvPr id="60419" name="Rectangle 3"/>
          <p:cNvSpPr>
            <a:spLocks noGrp="1" noChangeArrowheads="1"/>
          </p:cNvSpPr>
          <p:nvPr>
            <p:ph type="title"/>
          </p:nvPr>
        </p:nvSpPr>
        <p:spPr>
          <a:xfrm>
            <a:off x="4860032" y="332656"/>
            <a:ext cx="3888730" cy="1081088"/>
          </a:xfrm>
        </p:spPr>
        <p:txBody>
          <a:bodyPr>
            <a:normAutofit/>
          </a:bodyPr>
          <a:lstStyle/>
          <a:p>
            <a:r>
              <a:rPr lang="ar-SA" sz="2800" b="1" dirty="0">
                <a:effectLst/>
                <a:cs typeface="PT Bold Heading" pitchFamily="2" charset="-78"/>
              </a:rPr>
              <a:t>التحكم في الضوضاء</a:t>
            </a:r>
            <a:endParaRPr lang="en-US" sz="2800" b="1" dirty="0">
              <a:effectLst/>
              <a:cs typeface="PT Bold Heading" pitchFamily="2" charset="-78"/>
            </a:endParaRPr>
          </a:p>
        </p:txBody>
      </p:sp>
      <p:pic>
        <p:nvPicPr>
          <p:cNvPr id="15362" name="Picture 2" descr="http://news.inchembur.com/wp-content/uploads/2009/03/noise1.jpg">
            <a:hlinkClick r:id="rId2"/>
          </p:cNvPr>
          <p:cNvPicPr>
            <a:picLocks noChangeAspect="1" noChangeArrowheads="1"/>
          </p:cNvPicPr>
          <p:nvPr/>
        </p:nvPicPr>
        <p:blipFill>
          <a:blip r:embed="rId3" cstate="print"/>
          <a:srcRect/>
          <a:stretch>
            <a:fillRect/>
          </a:stretch>
        </p:blipFill>
        <p:spPr bwMode="auto">
          <a:xfrm>
            <a:off x="251520" y="2204864"/>
            <a:ext cx="2533650" cy="26289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131840" y="1430231"/>
            <a:ext cx="5832648" cy="5016758"/>
          </a:xfrm>
          <a:prstGeom prst="rect">
            <a:avLst/>
          </a:prstGeom>
          <a:noFill/>
          <a:ln w="9525">
            <a:noFill/>
            <a:miter lim="800000"/>
            <a:headEnd/>
            <a:tailEnd/>
          </a:ln>
          <a:effectLst/>
        </p:spPr>
        <p:txBody>
          <a:bodyPr wrap="square" anchor="ctr">
            <a:spAutoFit/>
          </a:bodyPr>
          <a:lstStyle/>
          <a:p>
            <a:pPr marL="342900" indent="-342900">
              <a:tabLst>
                <a:tab pos="1209675" algn="l"/>
              </a:tabLst>
            </a:pPr>
            <a:r>
              <a:rPr lang="ar-SA" sz="2000" dirty="0" smtClean="0">
                <a:cs typeface="AL-Mohanad Bold" pitchFamily="2" charset="-78"/>
              </a:rPr>
              <a:t>التلوث الإشعاعي هو وجود </a:t>
            </a:r>
            <a:r>
              <a:rPr lang="ar-SA" sz="2000" dirty="0" smtClean="0">
                <a:cs typeface="AL-Mohanad Bold" pitchFamily="2" charset="-78"/>
                <a:hlinkClick r:id="rId2" action="ppaction://hlinkfile" tooltip="نشاط إشعاعي"/>
              </a:rPr>
              <a:t>نشاط إشعاعي</a:t>
            </a:r>
            <a:r>
              <a:rPr lang="ar-SA" sz="2000" dirty="0" smtClean="0">
                <a:cs typeface="AL-Mohanad Bold" pitchFamily="2" charset="-78"/>
              </a:rPr>
              <a:t> في بيئة معينة، فوق الحد المسموح </a:t>
            </a:r>
            <a:r>
              <a:rPr lang="ar-SA" sz="2000" dirty="0" err="1" smtClean="0">
                <a:cs typeface="AL-Mohanad Bold" pitchFamily="2" charset="-78"/>
              </a:rPr>
              <a:t>به</a:t>
            </a:r>
            <a:r>
              <a:rPr lang="ar-SA" sz="2000" dirty="0" smtClean="0">
                <a:cs typeface="AL-Mohanad Bold" pitchFamily="2" charset="-78"/>
              </a:rPr>
              <a:t> وبشكل يضر </a:t>
            </a:r>
            <a:r>
              <a:rPr lang="ar-SA" sz="2000" dirty="0" smtClean="0">
                <a:cs typeface="AL-Mohanad Bold" pitchFamily="2" charset="-78"/>
                <a:hlinkClick r:id="rId3" action="ppaction://hlinkfile" tooltip="إنسان"/>
              </a:rPr>
              <a:t>بالإنسان</a:t>
            </a:r>
            <a:r>
              <a:rPr lang="ar-SA" sz="2000" dirty="0" smtClean="0">
                <a:cs typeface="AL-Mohanad Bold" pitchFamily="2" charset="-78"/>
              </a:rPr>
              <a:t> والكائنات الحية.</a:t>
            </a:r>
          </a:p>
          <a:p>
            <a:pPr marL="342900" indent="-342900" algn="ctr">
              <a:tabLst>
                <a:tab pos="1209675" algn="l"/>
              </a:tabLst>
            </a:pPr>
            <a:r>
              <a:rPr lang="ar-SA" sz="2000" dirty="0" smtClean="0">
                <a:cs typeface="AL-Mohanad Bold" pitchFamily="2" charset="-78"/>
              </a:rPr>
              <a:t>يعتبر </a:t>
            </a:r>
            <a:r>
              <a:rPr lang="ar-SA" sz="2000" dirty="0">
                <a:cs typeface="AL-Mohanad Bold" pitchFamily="2" charset="-78"/>
              </a:rPr>
              <a:t>التلوث بالمواد المشعة واحد من صور التلوث ذات التأثير العالمي و الكبير.</a:t>
            </a:r>
          </a:p>
          <a:p>
            <a:pPr marL="342900" indent="-342900">
              <a:tabLst>
                <a:tab pos="1209675" algn="l"/>
              </a:tabLst>
            </a:pPr>
            <a:r>
              <a:rPr lang="ar-SA" sz="2000" dirty="0">
                <a:cs typeface="PT Bold Heading" pitchFamily="2" charset="-78"/>
              </a:rPr>
              <a:t>الذرة و النواة </a:t>
            </a:r>
            <a:r>
              <a:rPr lang="en-GB" sz="2000" dirty="0">
                <a:cs typeface="AL-Mohanad Bold" pitchFamily="2" charset="-78"/>
              </a:rPr>
              <a:t>The Atom and The Nucleus </a:t>
            </a:r>
            <a:endParaRPr lang="ar-SA" sz="2000" dirty="0">
              <a:cs typeface="AL-Mohanad Bold" pitchFamily="2" charset="-78"/>
            </a:endParaRPr>
          </a:p>
          <a:p>
            <a:pPr marL="342900" indent="-342900">
              <a:tabLst>
                <a:tab pos="1209675" algn="l"/>
              </a:tabLst>
            </a:pPr>
            <a:r>
              <a:rPr lang="ar-SA" sz="2000" dirty="0">
                <a:cs typeface="AL-Mohanad Bold" pitchFamily="2" charset="-78"/>
              </a:rPr>
              <a:t>تتكون العناصر من وحدات صغيرة جداً تدعى </a:t>
            </a:r>
            <a:r>
              <a:rPr lang="ar-SA" sz="2000" dirty="0" err="1">
                <a:cs typeface="AL-Mohanad Bold" pitchFamily="2" charset="-78"/>
              </a:rPr>
              <a:t>الذرات</a:t>
            </a:r>
            <a:r>
              <a:rPr lang="ar-SA" sz="2000" dirty="0">
                <a:cs typeface="AL-Mohanad Bold" pitchFamily="2" charset="-78"/>
              </a:rPr>
              <a:t> و تتكون الذرة من النواة و التي </a:t>
            </a:r>
            <a:r>
              <a:rPr lang="ar-SA" sz="2000" dirty="0" err="1">
                <a:cs typeface="AL-Mohanad Bold" pitchFamily="2" charset="-78"/>
              </a:rPr>
              <a:t>بها</a:t>
            </a:r>
            <a:r>
              <a:rPr lang="ar-SA" sz="2000" dirty="0">
                <a:cs typeface="AL-Mohanad Bold" pitchFamily="2" charset="-78"/>
              </a:rPr>
              <a:t> البروتونات ذات الشحنة الموجبة و النيترونات ذات الشحنة المتعادلة و خارج النواة الالكترونات ذات الشحنة السالبة و تتعادل الشحنة الموجبة مع السالبة في العناصر المستقرة.</a:t>
            </a:r>
          </a:p>
          <a:p>
            <a:pPr marL="342900" indent="-342900">
              <a:tabLst>
                <a:tab pos="1209675" algn="l"/>
              </a:tabLst>
            </a:pPr>
            <a:r>
              <a:rPr lang="ar-SA" sz="2000" dirty="0">
                <a:cs typeface="AL-Mohanad Bold" pitchFamily="2" charset="-78"/>
              </a:rPr>
              <a:t>عدد </a:t>
            </a:r>
            <a:r>
              <a:rPr lang="ar-SA" sz="2000" dirty="0" err="1">
                <a:cs typeface="AL-Mohanad Bold" pitchFamily="2" charset="-78"/>
              </a:rPr>
              <a:t>الكتلة </a:t>
            </a:r>
            <a:r>
              <a:rPr lang="ar-SA" sz="2000" dirty="0">
                <a:cs typeface="AL-Mohanad Bold" pitchFamily="2" charset="-78"/>
              </a:rPr>
              <a:t>/ عبارة عن مجموع عدد البروتونات و النيترونات</a:t>
            </a:r>
          </a:p>
          <a:p>
            <a:pPr marL="342900" indent="-342900">
              <a:tabLst>
                <a:tab pos="1209675" algn="l"/>
              </a:tabLst>
            </a:pPr>
            <a:r>
              <a:rPr lang="ar-SA" sz="2000" dirty="0">
                <a:cs typeface="AL-Mohanad Bold" pitchFamily="2" charset="-78"/>
              </a:rPr>
              <a:t>العدد </a:t>
            </a:r>
            <a:r>
              <a:rPr lang="ar-SA" sz="2000" dirty="0" err="1">
                <a:cs typeface="AL-Mohanad Bold" pitchFamily="2" charset="-78"/>
              </a:rPr>
              <a:t>الذري </a:t>
            </a:r>
            <a:r>
              <a:rPr lang="ar-SA" sz="2000" dirty="0">
                <a:cs typeface="AL-Mohanad Bold" pitchFamily="2" charset="-78"/>
              </a:rPr>
              <a:t>/ عبارة عن مجموع عدد البروتونات فقط</a:t>
            </a:r>
          </a:p>
          <a:p>
            <a:pPr marL="342900" indent="-342900">
              <a:tabLst>
                <a:tab pos="1209675" algn="l"/>
              </a:tabLst>
            </a:pPr>
            <a:r>
              <a:rPr lang="ar-SA" sz="2000" dirty="0">
                <a:cs typeface="AL-Mohanad Bold" pitchFamily="2" charset="-78"/>
              </a:rPr>
              <a:t>نظائر </a:t>
            </a:r>
            <a:r>
              <a:rPr lang="ar-SA" sz="2000" dirty="0" err="1">
                <a:cs typeface="AL-Mohanad Bold" pitchFamily="2" charset="-78"/>
              </a:rPr>
              <a:t>العناصر </a:t>
            </a:r>
            <a:r>
              <a:rPr lang="ar-SA" sz="2000" dirty="0">
                <a:cs typeface="AL-Mohanad Bold" pitchFamily="2" charset="-78"/>
              </a:rPr>
              <a:t>/ هي التي تختلف فيها عدد النيترونات فيما عدد البروتونات ثابت</a:t>
            </a:r>
          </a:p>
          <a:p>
            <a:pPr marL="342900" indent="-342900">
              <a:tabLst>
                <a:tab pos="1209675" algn="l"/>
              </a:tabLst>
            </a:pPr>
            <a:r>
              <a:rPr lang="ar-SA" sz="2000" dirty="0">
                <a:cs typeface="AL-Mohanad Bold" pitchFamily="2" charset="-78"/>
              </a:rPr>
              <a:t>		مثال  </a:t>
            </a:r>
            <a:r>
              <a:rPr lang="ar-SA" sz="2000" dirty="0" err="1">
                <a:cs typeface="AL-Mohanad Bold" pitchFamily="2" charset="-78"/>
              </a:rPr>
              <a:t>الهيدروجين </a:t>
            </a:r>
            <a:r>
              <a:rPr lang="ar-SA" sz="2000" dirty="0">
                <a:cs typeface="AL-Mohanad Bold" pitchFamily="2" charset="-78"/>
              </a:rPr>
              <a:t>( بروتون وليس </a:t>
            </a:r>
            <a:r>
              <a:rPr lang="ar-SA" sz="2000" dirty="0" err="1">
                <a:cs typeface="AL-Mohanad Bold" pitchFamily="2" charset="-78"/>
              </a:rPr>
              <a:t>بها</a:t>
            </a:r>
            <a:r>
              <a:rPr lang="ar-SA" sz="2000" dirty="0">
                <a:cs typeface="AL-Mohanad Bold" pitchFamily="2" charset="-78"/>
              </a:rPr>
              <a:t> </a:t>
            </a:r>
            <a:r>
              <a:rPr lang="ar-SA" sz="2000" dirty="0" err="1">
                <a:cs typeface="AL-Mohanad Bold" pitchFamily="2" charset="-78"/>
              </a:rPr>
              <a:t>نيوترون</a:t>
            </a:r>
            <a:r>
              <a:rPr lang="ar-SA" sz="2000" dirty="0">
                <a:cs typeface="AL-Mohanad Bold" pitchFamily="2" charset="-78"/>
              </a:rPr>
              <a:t> </a:t>
            </a:r>
            <a:r>
              <a:rPr lang="ar-SA" sz="2000" dirty="0" err="1">
                <a:cs typeface="AL-Mohanad Bold" pitchFamily="2" charset="-78"/>
              </a:rPr>
              <a:t>)</a:t>
            </a:r>
            <a:endParaRPr lang="ar-SA" sz="2000" dirty="0">
              <a:cs typeface="AL-Mohanad Bold" pitchFamily="2" charset="-78"/>
            </a:endParaRPr>
          </a:p>
          <a:p>
            <a:pPr marL="342900" indent="-342900">
              <a:tabLst>
                <a:tab pos="1209675" algn="l"/>
              </a:tabLst>
            </a:pPr>
            <a:r>
              <a:rPr lang="ar-SA" sz="2000" dirty="0">
                <a:cs typeface="AL-Mohanad Bold" pitchFamily="2" charset="-78"/>
              </a:rPr>
              <a:t>		       </a:t>
            </a:r>
            <a:r>
              <a:rPr lang="ar-SA" sz="2000" dirty="0" err="1">
                <a:cs typeface="AL-Mohanad Bold" pitchFamily="2" charset="-78"/>
              </a:rPr>
              <a:t>ديتيريوم</a:t>
            </a:r>
            <a:r>
              <a:rPr lang="ar-SA" sz="2000" dirty="0">
                <a:cs typeface="AL-Mohanad Bold" pitchFamily="2" charset="-78"/>
              </a:rPr>
              <a:t>  ( بروتون واحد و </a:t>
            </a:r>
            <a:r>
              <a:rPr lang="ar-SA" sz="2000" dirty="0" err="1">
                <a:cs typeface="AL-Mohanad Bold" pitchFamily="2" charset="-78"/>
              </a:rPr>
              <a:t>نيوترن</a:t>
            </a:r>
            <a:r>
              <a:rPr lang="ar-SA" sz="2000" dirty="0">
                <a:cs typeface="AL-Mohanad Bold" pitchFamily="2" charset="-78"/>
              </a:rPr>
              <a:t> </a:t>
            </a:r>
            <a:r>
              <a:rPr lang="ar-SA" sz="2000" dirty="0" err="1">
                <a:cs typeface="AL-Mohanad Bold" pitchFamily="2" charset="-78"/>
              </a:rPr>
              <a:t>واحد )</a:t>
            </a:r>
            <a:endParaRPr lang="ar-SA" sz="2000" dirty="0">
              <a:cs typeface="AL-Mohanad Bold" pitchFamily="2" charset="-78"/>
            </a:endParaRPr>
          </a:p>
          <a:p>
            <a:pPr marL="342900" indent="-342900">
              <a:tabLst>
                <a:tab pos="1209675" algn="l"/>
              </a:tabLst>
            </a:pPr>
            <a:r>
              <a:rPr lang="ar-SA" sz="2000" dirty="0">
                <a:cs typeface="AL-Mohanad Bold" pitchFamily="2" charset="-78"/>
              </a:rPr>
              <a:t>		       </a:t>
            </a:r>
            <a:r>
              <a:rPr lang="ar-SA" sz="2000" dirty="0" err="1">
                <a:cs typeface="AL-Mohanad Bold" pitchFamily="2" charset="-78"/>
              </a:rPr>
              <a:t>تريتيوم</a:t>
            </a:r>
            <a:r>
              <a:rPr lang="ar-SA" sz="2000" dirty="0">
                <a:cs typeface="AL-Mohanad Bold" pitchFamily="2" charset="-78"/>
              </a:rPr>
              <a:t>  ( بروتون واحد و </a:t>
            </a:r>
            <a:r>
              <a:rPr lang="ar-SA" sz="2000" dirty="0" err="1">
                <a:cs typeface="AL-Mohanad Bold" pitchFamily="2" charset="-78"/>
              </a:rPr>
              <a:t>نيوتروتين</a:t>
            </a:r>
            <a:r>
              <a:rPr lang="ar-SA" sz="2000" dirty="0">
                <a:cs typeface="AL-Mohanad Bold" pitchFamily="2" charset="-78"/>
              </a:rPr>
              <a:t> </a:t>
            </a:r>
            <a:r>
              <a:rPr lang="ar-SA" sz="2000" dirty="0" err="1">
                <a:cs typeface="AL-Mohanad Bold" pitchFamily="2" charset="-78"/>
              </a:rPr>
              <a:t>)</a:t>
            </a:r>
            <a:endParaRPr lang="en-US" sz="2000" dirty="0">
              <a:cs typeface="AL-Mohanad Bold" pitchFamily="2" charset="-78"/>
            </a:endParaRPr>
          </a:p>
        </p:txBody>
      </p:sp>
      <p:sp>
        <p:nvSpPr>
          <p:cNvPr id="61443" name="Rectangle 3"/>
          <p:cNvSpPr>
            <a:spLocks noGrp="1" noChangeArrowheads="1"/>
          </p:cNvSpPr>
          <p:nvPr>
            <p:ph type="title"/>
          </p:nvPr>
        </p:nvSpPr>
        <p:spPr>
          <a:xfrm>
            <a:off x="1403350" y="260350"/>
            <a:ext cx="6286500" cy="1081088"/>
          </a:xfrm>
        </p:spPr>
        <p:txBody>
          <a:bodyPr/>
          <a:lstStyle/>
          <a:p>
            <a:r>
              <a:rPr lang="ar-SA" b="1"/>
              <a:t>التلوث بالمواد المشعة</a:t>
            </a:r>
            <a:endParaRPr lang="en-US" b="1"/>
          </a:p>
        </p:txBody>
      </p:sp>
      <p:pic>
        <p:nvPicPr>
          <p:cNvPr id="15362" name="Picture 2" descr="http://upload.wikimedia.org/wikipedia/commons/thumb/0/0b/Radiation_warning_symbol.svg/100px-Radiation_warning_symbol.svg.png">
            <a:hlinkClick r:id="rId4"/>
          </p:cNvPr>
          <p:cNvPicPr>
            <a:picLocks noChangeAspect="1" noChangeArrowheads="1"/>
          </p:cNvPicPr>
          <p:nvPr/>
        </p:nvPicPr>
        <p:blipFill>
          <a:blip r:embed="rId5" cstate="print"/>
          <a:srcRect/>
          <a:stretch>
            <a:fillRect/>
          </a:stretch>
        </p:blipFill>
        <p:spPr bwMode="auto">
          <a:xfrm>
            <a:off x="1187624" y="1700808"/>
            <a:ext cx="952500" cy="952500"/>
          </a:xfrm>
          <a:prstGeom prst="rect">
            <a:avLst/>
          </a:prstGeom>
          <a:noFill/>
        </p:spPr>
      </p:pic>
      <p:sp>
        <p:nvSpPr>
          <p:cNvPr id="15363" name="Rectangle 3"/>
          <p:cNvSpPr>
            <a:spLocks noChangeArrowheads="1"/>
          </p:cNvSpPr>
          <p:nvPr/>
        </p:nvSpPr>
        <p:spPr bwMode="auto">
          <a:xfrm>
            <a:off x="1043608" y="2708920"/>
            <a:ext cx="1259632"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dirty="0" smtClean="0">
                <a:ln>
                  <a:noFill/>
                </a:ln>
                <a:solidFill>
                  <a:schemeClr val="tx1"/>
                </a:solidFill>
                <a:effectLst/>
                <a:latin typeface="Helvetica"/>
                <a:ea typeface="Times New Roman" pitchFamily="18" charset="0"/>
                <a:cs typeface="Arial" pitchFamily="34" charset="0"/>
              </a:rPr>
              <a:t>الرمز المستخدم للتحذير من الإشعاعات</a:t>
            </a:r>
            <a:endParaRPr kumimoji="0" lang="ar-SA" sz="11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5366" name="Picture 6"/>
          <p:cNvPicPr>
            <a:picLocks noChangeAspect="1" noChangeArrowheads="1"/>
          </p:cNvPicPr>
          <p:nvPr/>
        </p:nvPicPr>
        <p:blipFill>
          <a:blip r:embed="rId6" cstate="print"/>
          <a:srcRect/>
          <a:stretch>
            <a:fillRect/>
          </a:stretch>
        </p:blipFill>
        <p:spPr bwMode="auto">
          <a:xfrm>
            <a:off x="467544" y="3717032"/>
            <a:ext cx="2239963" cy="22320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75856" y="1618928"/>
            <a:ext cx="5616426" cy="2554545"/>
          </a:xfrm>
          <a:prstGeom prst="rect">
            <a:avLst/>
          </a:prstGeom>
          <a:noFill/>
          <a:ln w="9525">
            <a:noFill/>
            <a:miter lim="800000"/>
            <a:headEnd/>
            <a:tailEnd/>
          </a:ln>
          <a:effectLst/>
        </p:spPr>
        <p:txBody>
          <a:bodyPr wrap="square" anchor="ctr">
            <a:spAutoFit/>
          </a:bodyPr>
          <a:lstStyle/>
          <a:p>
            <a:pPr marL="342900" indent="-342900" algn="just">
              <a:tabLst>
                <a:tab pos="1209675" algn="l"/>
              </a:tabLst>
            </a:pPr>
            <a:r>
              <a:rPr lang="ar-SA" sz="2000" dirty="0">
                <a:cs typeface="AL-Mohanad Bold" pitchFamily="2" charset="-78"/>
              </a:rPr>
              <a:t>تعريف النشاط </a:t>
            </a:r>
            <a:r>
              <a:rPr lang="ar-SA" sz="2000" dirty="0" err="1">
                <a:cs typeface="AL-Mohanad Bold" pitchFamily="2" charset="-78"/>
              </a:rPr>
              <a:t>الإشعاعي </a:t>
            </a:r>
            <a:r>
              <a:rPr lang="ar-SA" sz="2000" dirty="0">
                <a:cs typeface="AL-Mohanad Bold" pitchFamily="2" charset="-78"/>
              </a:rPr>
              <a:t>: عبارة عن تفكك نواة النظير تلقائياً إلى نواة أصغر ذات قيمة أقل للطاقة، وتصدر إشعاعات في شكل جسيمات الفا و بيتا و تعرف هذه النظائر بالنظائر </a:t>
            </a:r>
            <a:r>
              <a:rPr lang="ar-SA" sz="2000" dirty="0" err="1">
                <a:cs typeface="AL-Mohanad Bold" pitchFamily="2" charset="-78"/>
              </a:rPr>
              <a:t>المشعة.</a:t>
            </a:r>
            <a:r>
              <a:rPr lang="ar-SA" sz="2000" dirty="0">
                <a:cs typeface="AL-Mohanad Bold" pitchFamily="2" charset="-78"/>
              </a:rPr>
              <a:t> </a:t>
            </a:r>
          </a:p>
          <a:p>
            <a:pPr marL="342900" indent="-342900" algn="just">
              <a:tabLst>
                <a:tab pos="1209675" algn="l"/>
              </a:tabLst>
            </a:pPr>
            <a:r>
              <a:rPr lang="ar-SA" sz="2000" dirty="0">
                <a:cs typeface="AL-Mohanad Bold" pitchFamily="2" charset="-78"/>
              </a:rPr>
              <a:t>تختلف المواد في مدة الإشعاع فقد تكون قصيرة أو عدة </a:t>
            </a:r>
            <a:r>
              <a:rPr lang="ar-SA" sz="2000" dirty="0" err="1">
                <a:cs typeface="AL-Mohanad Bold" pitchFamily="2" charset="-78"/>
              </a:rPr>
              <a:t>سنوات .</a:t>
            </a:r>
            <a:endParaRPr lang="ar-SA" sz="2000" dirty="0">
              <a:cs typeface="AL-Mohanad Bold" pitchFamily="2" charset="-78"/>
            </a:endParaRPr>
          </a:p>
          <a:p>
            <a:pPr marL="342900" indent="-342900" algn="just">
              <a:tabLst>
                <a:tab pos="1209675" algn="l"/>
              </a:tabLst>
            </a:pPr>
            <a:r>
              <a:rPr lang="ar-SA" sz="2000" dirty="0">
                <a:cs typeface="AL-Mohanad Bold" pitchFamily="2" charset="-78"/>
              </a:rPr>
              <a:t>عمر النصف </a:t>
            </a:r>
            <a:r>
              <a:rPr lang="en-GB" sz="2000" dirty="0">
                <a:cs typeface="AL-Mohanad Bold" pitchFamily="2" charset="-78"/>
              </a:rPr>
              <a:t>Half life</a:t>
            </a:r>
            <a:r>
              <a:rPr lang="ar-SA" sz="2000" dirty="0">
                <a:cs typeface="AL-Mohanad Bold" pitchFamily="2" charset="-78"/>
              </a:rPr>
              <a:t> : عبارة عن الفترة الزمنية التي تنخفض خلالها الشدة الإشعاعية للعينة المجهزة من هذا النظير إلى النصف.</a:t>
            </a:r>
          </a:p>
          <a:p>
            <a:pPr marL="342900" indent="-342900" algn="just">
              <a:tabLst>
                <a:tab pos="1209675" algn="l"/>
              </a:tabLst>
            </a:pPr>
            <a:r>
              <a:rPr lang="ar-SA" sz="2000" dirty="0">
                <a:cs typeface="AL-Mohanad Bold" pitchFamily="2" charset="-78"/>
              </a:rPr>
              <a:t>	</a:t>
            </a:r>
            <a:r>
              <a:rPr lang="ar-SA" sz="2000" dirty="0" smtClean="0">
                <a:cs typeface="AL-Mohanad Bold" pitchFamily="2" charset="-78"/>
              </a:rPr>
              <a:t>مثال</a:t>
            </a:r>
            <a:endParaRPr lang="en-US" sz="2000" dirty="0">
              <a:cs typeface="AL-Mohanad Bold" pitchFamily="2" charset="-78"/>
            </a:endParaRPr>
          </a:p>
        </p:txBody>
      </p:sp>
      <p:sp>
        <p:nvSpPr>
          <p:cNvPr id="62467" name="Rectangle 3"/>
          <p:cNvSpPr>
            <a:spLocks noGrp="1" noChangeArrowheads="1"/>
          </p:cNvSpPr>
          <p:nvPr>
            <p:ph type="title"/>
          </p:nvPr>
        </p:nvSpPr>
        <p:spPr>
          <a:xfrm>
            <a:off x="4644008" y="404664"/>
            <a:ext cx="3528392" cy="1081088"/>
          </a:xfrm>
        </p:spPr>
        <p:txBody>
          <a:bodyPr>
            <a:normAutofit/>
          </a:bodyPr>
          <a:lstStyle/>
          <a:p>
            <a:r>
              <a:rPr lang="ar-SA" sz="3200" b="1" dirty="0">
                <a:solidFill>
                  <a:schemeClr val="tx1"/>
                </a:solidFill>
                <a:effectLst/>
                <a:cs typeface="PT Bold Heading" pitchFamily="2" charset="-78"/>
              </a:rPr>
              <a:t>التلوث بالمواد المشعة</a:t>
            </a:r>
            <a:endParaRPr lang="en-US" sz="3200" b="1" dirty="0">
              <a:solidFill>
                <a:schemeClr val="tx1"/>
              </a:solidFill>
              <a:effectLst/>
              <a:cs typeface="PT Bold Heading" pitchFamily="2" charset="-78"/>
            </a:endParaRPr>
          </a:p>
        </p:txBody>
      </p:sp>
      <p:sp>
        <p:nvSpPr>
          <p:cNvPr id="4" name="مستطيل 3"/>
          <p:cNvSpPr/>
          <p:nvPr/>
        </p:nvSpPr>
        <p:spPr>
          <a:xfrm>
            <a:off x="2987824" y="4293096"/>
            <a:ext cx="5652120" cy="1631216"/>
          </a:xfrm>
          <a:prstGeom prst="rect">
            <a:avLst/>
          </a:prstGeom>
        </p:spPr>
        <p:txBody>
          <a:bodyPr wrap="square">
            <a:spAutoFit/>
          </a:bodyPr>
          <a:lstStyle/>
          <a:p>
            <a:r>
              <a:rPr lang="ar-SA" sz="2000" dirty="0" smtClean="0">
                <a:cs typeface="AL-Mohanad Bold" pitchFamily="2" charset="-78"/>
              </a:rPr>
              <a:t>إذا كان لدينا عينة مشعة تحتوي على 400.000 </a:t>
            </a:r>
            <a:r>
              <a:rPr lang="ar-SA" sz="2000" dirty="0" smtClean="0">
                <a:cs typeface="AL-Mohanad Bold" pitchFamily="2" charset="-78"/>
                <a:hlinkClick r:id="rId2" action="ppaction://hlinkfile" tooltip="ذرة"/>
              </a:rPr>
              <a:t>ذرة</a:t>
            </a:r>
            <a:r>
              <a:rPr lang="ar-SA" sz="2000" dirty="0" smtClean="0">
                <a:cs typeface="AL-Mohanad Bold" pitchFamily="2" charset="-78"/>
              </a:rPr>
              <a:t> مشعة وتتميز بنصف عمر قدره 10 </a:t>
            </a:r>
            <a:r>
              <a:rPr lang="ar-SA" sz="2000" dirty="0" err="1" smtClean="0">
                <a:cs typeface="AL-Mohanad Bold" pitchFamily="2" charset="-78"/>
              </a:rPr>
              <a:t>أيام </a:t>
            </a:r>
            <a:r>
              <a:rPr lang="ar-SA" sz="2000" dirty="0" smtClean="0">
                <a:cs typeface="AL-Mohanad Bold" pitchFamily="2" charset="-78"/>
              </a:rPr>
              <a:t>، فإنه بعد مرور 10 أيام يصبح عدد </a:t>
            </a:r>
            <a:r>
              <a:rPr lang="ar-SA" sz="2000" dirty="0" err="1" smtClean="0">
                <a:cs typeface="AL-Mohanad Bold" pitchFamily="2" charset="-78"/>
              </a:rPr>
              <a:t>الذرات</a:t>
            </a:r>
            <a:r>
              <a:rPr lang="ar-SA" sz="2000" dirty="0" smtClean="0">
                <a:cs typeface="AL-Mohanad Bold" pitchFamily="2" charset="-78"/>
              </a:rPr>
              <a:t> التي لا زالت مشعة 200.000 </a:t>
            </a:r>
            <a:r>
              <a:rPr lang="ar-SA" sz="2000" dirty="0" err="1" smtClean="0">
                <a:cs typeface="AL-Mohanad Bold" pitchFamily="2" charset="-78"/>
              </a:rPr>
              <a:t>ذرة.</a:t>
            </a:r>
            <a:r>
              <a:rPr lang="ar-SA" sz="2000" dirty="0" smtClean="0">
                <a:cs typeface="AL-Mohanad Bold" pitchFamily="2" charset="-78"/>
              </a:rPr>
              <a:t> وبعد مرور 10 أيام أخرى ثانية ينخفض عدد </a:t>
            </a:r>
            <a:r>
              <a:rPr lang="ar-SA" sz="2000" dirty="0" err="1" smtClean="0">
                <a:cs typeface="AL-Mohanad Bold" pitchFamily="2" charset="-78"/>
              </a:rPr>
              <a:t>الذرات</a:t>
            </a:r>
            <a:r>
              <a:rPr lang="ar-SA" sz="2000" dirty="0" smtClean="0">
                <a:cs typeface="AL-Mohanad Bold" pitchFamily="2" charset="-78"/>
              </a:rPr>
              <a:t> المشعة إلى 100.</a:t>
            </a:r>
            <a:r>
              <a:rPr lang="ar-SA" sz="2000" dirty="0" err="1" smtClean="0">
                <a:cs typeface="AL-Mohanad Bold" pitchFamily="2" charset="-78"/>
              </a:rPr>
              <a:t>000ذرة</a:t>
            </a:r>
            <a:r>
              <a:rPr lang="ar-SA" sz="2000" dirty="0" smtClean="0">
                <a:cs typeface="AL-Mohanad Bold" pitchFamily="2" charset="-78"/>
              </a:rPr>
              <a:t> وبعد مرور 10 أيام تالية يصبح عدد </a:t>
            </a:r>
            <a:r>
              <a:rPr lang="ar-SA" sz="2000" dirty="0" err="1" smtClean="0">
                <a:cs typeface="AL-Mohanad Bold" pitchFamily="2" charset="-78"/>
              </a:rPr>
              <a:t>الذرات</a:t>
            </a:r>
            <a:r>
              <a:rPr lang="ar-SA" sz="2000" dirty="0" smtClean="0">
                <a:cs typeface="AL-Mohanad Bold" pitchFamily="2" charset="-78"/>
              </a:rPr>
              <a:t> التي لم تتحلل 50.000 </a:t>
            </a:r>
            <a:r>
              <a:rPr lang="ar-SA" sz="2000" dirty="0" err="1" smtClean="0">
                <a:cs typeface="AL-Mohanad Bold" pitchFamily="2" charset="-78"/>
              </a:rPr>
              <a:t>وهكذا.</a:t>
            </a:r>
            <a:r>
              <a:rPr lang="ar-SA" sz="2000" dirty="0" smtClean="0">
                <a:cs typeface="AL-Mohanad Bold" pitchFamily="2" charset="-78"/>
              </a:rPr>
              <a:t> </a:t>
            </a:r>
            <a:endParaRPr lang="ar-SA" sz="2000" dirty="0">
              <a:cs typeface="AL-Mohanad Bold" pitchFamily="2"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88024" y="548680"/>
            <a:ext cx="3856472" cy="1143000"/>
          </a:xfrm>
        </p:spPr>
        <p:txBody>
          <a:bodyPr>
            <a:normAutofit/>
          </a:bodyPr>
          <a:lstStyle/>
          <a:p>
            <a:r>
              <a:rPr lang="ar-SA" sz="2400" dirty="0" smtClean="0">
                <a:solidFill>
                  <a:schemeClr val="tx1"/>
                </a:solidFill>
                <a:effectLst/>
                <a:cs typeface="PT Bold Heading" pitchFamily="2" charset="-78"/>
              </a:rPr>
              <a:t>انواع الاشعاعات وضرر كل </a:t>
            </a:r>
            <a:r>
              <a:rPr lang="ar-SA" sz="2400" dirty="0" err="1" smtClean="0">
                <a:solidFill>
                  <a:schemeClr val="tx1"/>
                </a:solidFill>
                <a:effectLst/>
                <a:cs typeface="PT Bold Heading" pitchFamily="2" charset="-78"/>
              </a:rPr>
              <a:t>منها :</a:t>
            </a:r>
            <a:endParaRPr lang="ar-SA" sz="2400" dirty="0">
              <a:solidFill>
                <a:schemeClr val="tx1"/>
              </a:solidFill>
              <a:effectLst/>
              <a:cs typeface="PT Bold Heading" pitchFamily="2" charset="-78"/>
            </a:endParaRPr>
          </a:p>
        </p:txBody>
      </p:sp>
      <p:sp>
        <p:nvSpPr>
          <p:cNvPr id="3" name="مستطيل 2"/>
          <p:cNvSpPr/>
          <p:nvPr/>
        </p:nvSpPr>
        <p:spPr>
          <a:xfrm>
            <a:off x="3923928" y="1772816"/>
            <a:ext cx="4932040" cy="5262979"/>
          </a:xfrm>
          <a:prstGeom prst="rect">
            <a:avLst/>
          </a:prstGeom>
        </p:spPr>
        <p:txBody>
          <a:bodyPr wrap="square">
            <a:spAutoFit/>
          </a:bodyPr>
          <a:lstStyle/>
          <a:p>
            <a:r>
              <a:rPr lang="ar-SA" dirty="0" smtClean="0"/>
              <a:t/>
            </a:r>
            <a:br>
              <a:rPr lang="ar-SA" dirty="0" smtClean="0"/>
            </a:br>
            <a:r>
              <a:rPr lang="ar-SA" dirty="0" smtClean="0"/>
              <a:t/>
            </a:r>
            <a:br>
              <a:rPr lang="ar-SA" dirty="0" smtClean="0"/>
            </a:br>
            <a:r>
              <a:rPr lang="ar-SA" sz="2000" dirty="0" smtClean="0"/>
              <a:t>1</a:t>
            </a:r>
            <a:r>
              <a:rPr lang="ar-SA" sz="2000" dirty="0" smtClean="0">
                <a:cs typeface="AL-Mohanad Bold" pitchFamily="2" charset="-78"/>
              </a:rPr>
              <a:t>- موجات </a:t>
            </a:r>
            <a:r>
              <a:rPr lang="ar-SA" sz="2000" dirty="0" err="1" smtClean="0">
                <a:cs typeface="AL-Mohanad Bold" pitchFamily="2" charset="-78"/>
              </a:rPr>
              <a:t>ألفا </a:t>
            </a:r>
            <a:r>
              <a:rPr lang="ar-SA" sz="2000" dirty="0" smtClean="0">
                <a:cs typeface="AL-Mohanad Bold" pitchFamily="2" charset="-78"/>
              </a:rPr>
              <a:t>: وهي غير قادرة على </a:t>
            </a:r>
            <a:r>
              <a:rPr lang="ar-SA" sz="2000" dirty="0" err="1" smtClean="0">
                <a:cs typeface="AL-Mohanad Bold" pitchFamily="2" charset="-78"/>
              </a:rPr>
              <a:t>أختراق</a:t>
            </a:r>
            <a:r>
              <a:rPr lang="ar-SA" sz="2000" dirty="0" smtClean="0">
                <a:cs typeface="AL-Mohanad Bold" pitchFamily="2" charset="-78"/>
              </a:rPr>
              <a:t> الجسم </a:t>
            </a:r>
            <a:r>
              <a:rPr lang="ar-SA" sz="2000" dirty="0" err="1" smtClean="0">
                <a:cs typeface="AL-Mohanad Bold" pitchFamily="2" charset="-78"/>
              </a:rPr>
              <a:t>البشرى </a:t>
            </a:r>
            <a:r>
              <a:rPr lang="ar-SA" sz="2000" dirty="0" smtClean="0">
                <a:cs typeface="AL-Mohanad Bold" pitchFamily="2" charset="-78"/>
              </a:rPr>
              <a:t>, وبالتالى فأثرها الضار شبه </a:t>
            </a:r>
            <a:r>
              <a:rPr lang="ar-SA" sz="2000" dirty="0" err="1" smtClean="0">
                <a:cs typeface="AL-Mohanad Bold" pitchFamily="2" charset="-78"/>
              </a:rPr>
              <a:t>معدوم .</a:t>
            </a:r>
            <a:r>
              <a:rPr lang="ar-SA" sz="2000" dirty="0" smtClean="0">
                <a:cs typeface="AL-Mohanad Bold" pitchFamily="2" charset="-78"/>
              </a:rPr>
              <a:t> (كيف يتم الحماية </a:t>
            </a:r>
            <a:r>
              <a:rPr lang="ar-SA" sz="2000" dirty="0" err="1" smtClean="0">
                <a:cs typeface="AL-Mohanad Bold" pitchFamily="2" charset="-78"/>
              </a:rPr>
              <a:t>منها؟)</a:t>
            </a:r>
            <a:r>
              <a:rPr lang="ar-SA" sz="2000" dirty="0" smtClean="0">
                <a:cs typeface="AL-Mohanad Bold" pitchFamily="2" charset="-78"/>
              </a:rPr>
              <a:t/>
            </a:r>
            <a:br>
              <a:rPr lang="ar-SA" sz="2000" dirty="0" smtClean="0">
                <a:cs typeface="AL-Mohanad Bold" pitchFamily="2" charset="-78"/>
              </a:rPr>
            </a:br>
            <a:r>
              <a:rPr lang="ar-SA" sz="2000" dirty="0" smtClean="0">
                <a:cs typeface="AL-Mohanad Bold" pitchFamily="2" charset="-78"/>
              </a:rPr>
              <a:t>2- موجات </a:t>
            </a:r>
            <a:r>
              <a:rPr lang="ar-SA" sz="2000" dirty="0" err="1" smtClean="0">
                <a:cs typeface="AL-Mohanad Bold" pitchFamily="2" charset="-78"/>
              </a:rPr>
              <a:t>بيتا </a:t>
            </a:r>
            <a:r>
              <a:rPr lang="ar-SA" sz="2000" dirty="0" smtClean="0">
                <a:cs typeface="AL-Mohanad Bold" pitchFamily="2" charset="-78"/>
              </a:rPr>
              <a:t>: وهذه الموجات تخترق الطبقات السطحية </a:t>
            </a:r>
            <a:r>
              <a:rPr lang="ar-SA" sz="2000" dirty="0" err="1" smtClean="0">
                <a:cs typeface="AL-Mohanad Bold" pitchFamily="2" charset="-78"/>
              </a:rPr>
              <a:t>للجسم </a:t>
            </a:r>
            <a:r>
              <a:rPr lang="ar-SA" sz="2000" dirty="0" smtClean="0">
                <a:cs typeface="AL-Mohanad Bold" pitchFamily="2" charset="-78"/>
              </a:rPr>
              <a:t>, ولا يتعدى مداها عمق 2 </a:t>
            </a:r>
            <a:r>
              <a:rPr lang="ar-SA" sz="2000" dirty="0" err="1" smtClean="0">
                <a:cs typeface="AL-Mohanad Bold" pitchFamily="2" charset="-78"/>
              </a:rPr>
              <a:t>سم </a:t>
            </a:r>
            <a:r>
              <a:rPr lang="ar-SA" sz="2000" dirty="0" smtClean="0">
                <a:cs typeface="AL-Mohanad Bold" pitchFamily="2" charset="-78"/>
              </a:rPr>
              <a:t>, وأثرها الضار </a:t>
            </a:r>
            <a:r>
              <a:rPr lang="ar-SA" sz="2000" dirty="0" err="1" smtClean="0">
                <a:cs typeface="AL-Mohanad Bold" pitchFamily="2" charset="-78"/>
              </a:rPr>
              <a:t>قليل .</a:t>
            </a:r>
            <a:r>
              <a:rPr lang="ar-SA" sz="2000" dirty="0" smtClean="0">
                <a:cs typeface="AL-Mohanad Bold" pitchFamily="2" charset="-78"/>
              </a:rPr>
              <a:t> (كيف يتم الحماية </a:t>
            </a:r>
            <a:r>
              <a:rPr lang="ar-SA" sz="2000" dirty="0" err="1" smtClean="0">
                <a:cs typeface="AL-Mohanad Bold" pitchFamily="2" charset="-78"/>
              </a:rPr>
              <a:t>منها؟</a:t>
            </a:r>
            <a:r>
              <a:rPr lang="ar-SA" sz="2000" dirty="0" smtClean="0">
                <a:cs typeface="AL-Mohanad Bold" pitchFamily="2" charset="-78"/>
              </a:rPr>
              <a:t>) </a:t>
            </a:r>
            <a:br>
              <a:rPr lang="ar-SA" sz="2000" dirty="0" smtClean="0">
                <a:cs typeface="AL-Mohanad Bold" pitchFamily="2" charset="-78"/>
              </a:rPr>
            </a:br>
            <a:r>
              <a:rPr lang="ar-SA" sz="2000" dirty="0" smtClean="0">
                <a:cs typeface="AL-Mohanad Bold" pitchFamily="2" charset="-78"/>
              </a:rPr>
              <a:t>3- موجات </a:t>
            </a:r>
            <a:r>
              <a:rPr lang="ar-SA" sz="2000" dirty="0" err="1" smtClean="0">
                <a:cs typeface="AL-Mohanad Bold" pitchFamily="2" charset="-78"/>
              </a:rPr>
              <a:t>جاما</a:t>
            </a:r>
            <a:r>
              <a:rPr lang="ar-SA" sz="2000" dirty="0" smtClean="0">
                <a:cs typeface="AL-Mohanad Bold" pitchFamily="2" charset="-78"/>
              </a:rPr>
              <a:t> : وهذه الموجات يرجع اليها الأثر الضار </a:t>
            </a:r>
            <a:r>
              <a:rPr lang="ar-SA" sz="2000" dirty="0" err="1" smtClean="0">
                <a:cs typeface="AL-Mohanad Bold" pitchFamily="2" charset="-78"/>
              </a:rPr>
              <a:t>للأشعاع</a:t>
            </a:r>
            <a:r>
              <a:rPr lang="ar-SA" sz="2000" dirty="0" smtClean="0">
                <a:cs typeface="AL-Mohanad Bold" pitchFamily="2" charset="-78"/>
              </a:rPr>
              <a:t> فى </a:t>
            </a:r>
            <a:r>
              <a:rPr lang="ar-SA" sz="2000" dirty="0" err="1" smtClean="0">
                <a:cs typeface="AL-Mohanad Bold" pitchFamily="2" charset="-78"/>
              </a:rPr>
              <a:t>الأساس </a:t>
            </a:r>
            <a:r>
              <a:rPr lang="ar-SA" sz="2000" dirty="0" smtClean="0">
                <a:cs typeface="AL-Mohanad Bold" pitchFamily="2" charset="-78"/>
              </a:rPr>
              <a:t>, حيث تتخلل الى أعماق الجسم فتؤثر على كافة أجهزته كالنخاع العظمى و الأعضاء التناسلية والجهاز العصبى </a:t>
            </a:r>
            <a:r>
              <a:rPr lang="ar-SA" sz="2000" dirty="0" err="1" smtClean="0">
                <a:cs typeface="AL-Mohanad Bold" pitchFamily="2" charset="-78"/>
              </a:rPr>
              <a:t>والأحشاء .</a:t>
            </a:r>
            <a:r>
              <a:rPr lang="ar-SA" sz="2000" dirty="0" smtClean="0">
                <a:cs typeface="AL-Mohanad Bold" pitchFamily="2" charset="-78"/>
              </a:rPr>
              <a:t> (كيف يتم الحماية </a:t>
            </a:r>
            <a:r>
              <a:rPr lang="ar-SA" sz="2000" dirty="0" err="1" smtClean="0">
                <a:cs typeface="AL-Mohanad Bold" pitchFamily="2" charset="-78"/>
              </a:rPr>
              <a:t>منها؟)</a:t>
            </a:r>
            <a:r>
              <a:rPr lang="ar-SA" sz="2000" dirty="0" smtClean="0">
                <a:cs typeface="AL-Mohanad Bold" pitchFamily="2" charset="-78"/>
              </a:rPr>
              <a:t> </a:t>
            </a:r>
          </a:p>
          <a:p>
            <a:endParaRPr lang="ar-SA" sz="2000" dirty="0" smtClean="0">
              <a:cs typeface="AL-Mohanad Bold" pitchFamily="2" charset="-78"/>
            </a:endParaRPr>
          </a:p>
          <a:p>
            <a:r>
              <a:rPr lang="ar-SA" sz="2000" dirty="0" smtClean="0">
                <a:cs typeface="AL-Mohanad Bold" pitchFamily="2" charset="-78"/>
              </a:rPr>
              <a:t>الأشعة </a:t>
            </a:r>
            <a:r>
              <a:rPr lang="ar-SA" sz="2000" dirty="0" err="1" smtClean="0">
                <a:cs typeface="AL-Mohanad Bold" pitchFamily="2" charset="-78"/>
              </a:rPr>
              <a:t>السينية </a:t>
            </a:r>
            <a:r>
              <a:rPr lang="ar-SA" sz="2000" dirty="0" smtClean="0">
                <a:cs typeface="AL-Mohanad Bold" pitchFamily="2" charset="-78"/>
              </a:rPr>
              <a:t>/ هي عبارة عن أمواج كهرومغناطيسية وتشبه في طبيعتها أشعة </a:t>
            </a:r>
            <a:r>
              <a:rPr lang="ar-SA" sz="2000" dirty="0" err="1" smtClean="0">
                <a:cs typeface="AL-Mohanad Bold" pitchFamily="2" charset="-78"/>
              </a:rPr>
              <a:t>جاما</a:t>
            </a:r>
            <a:r>
              <a:rPr lang="ar-SA" sz="2000" dirty="0" smtClean="0">
                <a:cs typeface="AL-Mohanad Bold" pitchFamily="2" charset="-78"/>
              </a:rPr>
              <a:t> </a:t>
            </a:r>
            <a:r>
              <a:rPr lang="ar-SA" sz="2000" dirty="0" err="1" smtClean="0">
                <a:cs typeface="AL-Mohanad Bold" pitchFamily="2" charset="-78"/>
              </a:rPr>
              <a:t>.</a:t>
            </a:r>
            <a:endParaRPr lang="en-US" sz="2000" dirty="0" smtClean="0">
              <a:cs typeface="AL-Mohanad Bold" pitchFamily="2" charset="-78"/>
            </a:endParaRPr>
          </a:p>
          <a:p>
            <a:r>
              <a:rPr lang="ar-SA" sz="2000" dirty="0" smtClean="0">
                <a:cs typeface="AL-Mohanad Bold" pitchFamily="2" charset="-78"/>
              </a:rPr>
              <a:t/>
            </a:r>
            <a:br>
              <a:rPr lang="ar-SA" sz="2000" dirty="0" smtClean="0">
                <a:cs typeface="AL-Mohanad Bold" pitchFamily="2" charset="-78"/>
              </a:rPr>
            </a:br>
            <a:endParaRPr lang="ar-SA" sz="2000" dirty="0">
              <a:cs typeface="AL-Mohanad Bold" pitchFamily="2" charset="-78"/>
            </a:endParaRPr>
          </a:p>
        </p:txBody>
      </p:sp>
      <p:pic>
        <p:nvPicPr>
          <p:cNvPr id="65539" name="Picture 3"/>
          <p:cNvPicPr>
            <a:picLocks noChangeAspect="1" noChangeArrowheads="1"/>
          </p:cNvPicPr>
          <p:nvPr/>
        </p:nvPicPr>
        <p:blipFill>
          <a:blip r:embed="rId2" cstate="print"/>
          <a:srcRect/>
          <a:stretch>
            <a:fillRect/>
          </a:stretch>
        </p:blipFill>
        <p:spPr bwMode="auto">
          <a:xfrm>
            <a:off x="395536" y="1988840"/>
            <a:ext cx="3436937" cy="355123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1153240" y="620688"/>
          <a:ext cx="7379200" cy="5300072"/>
        </p:xfrm>
        <a:graphic>
          <a:graphicData uri="http://schemas.openxmlformats.org/drawingml/2006/table">
            <a:tbl>
              <a:tblPr rtl="1"/>
              <a:tblGrid>
                <a:gridCol w="837720"/>
                <a:gridCol w="6541480"/>
              </a:tblGrid>
              <a:tr h="1368152">
                <a:tc>
                  <a:txBody>
                    <a:bodyPr/>
                    <a:lstStyle/>
                    <a:p>
                      <a:pPr algn="r" rtl="1">
                        <a:lnSpc>
                          <a:spcPct val="115000"/>
                        </a:lnSpc>
                        <a:spcAft>
                          <a:spcPts val="0"/>
                        </a:spcAft>
                      </a:pPr>
                      <a:r>
                        <a:rPr lang="ar-SA" sz="2000" dirty="0" smtClean="0">
                          <a:latin typeface="Calibri"/>
                          <a:ea typeface="Calibri"/>
                          <a:cs typeface="PT Bold Heading"/>
                        </a:rPr>
                        <a:t>الهدف العام للمقرر</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kumimoji="0" lang="ar-SA" sz="2000" kern="1200" dirty="0" smtClean="0">
                          <a:solidFill>
                            <a:schemeClr val="tx1"/>
                          </a:solidFill>
                          <a:latin typeface="Calibri"/>
                          <a:ea typeface="Calibri"/>
                          <a:cs typeface="AL-Mohanad Bold"/>
                        </a:rPr>
                        <a:t>تزويد الطلاب بالمفاهيم العامة والأساسية في بيئة الأفراد والجماعات والمجتمعات الأرضية و </a:t>
                      </a:r>
                      <a:r>
                        <a:rPr kumimoji="0" lang="ar-SA" sz="2000" kern="1200" dirty="0" err="1" smtClean="0">
                          <a:solidFill>
                            <a:schemeClr val="tx1"/>
                          </a:solidFill>
                          <a:latin typeface="Calibri"/>
                          <a:ea typeface="Calibri"/>
                          <a:cs typeface="AL-Mohanad Bold"/>
                        </a:rPr>
                        <a:t>المائية .</a:t>
                      </a:r>
                      <a:r>
                        <a:rPr kumimoji="0" lang="ar-SA" sz="2000" kern="1200" dirty="0" smtClean="0">
                          <a:solidFill>
                            <a:schemeClr val="tx1"/>
                          </a:solidFill>
                          <a:latin typeface="Calibri"/>
                          <a:ea typeface="Calibri"/>
                          <a:cs typeface="AL-Mohanad Bold"/>
                        </a:rPr>
                        <a:t> وأنواع التلوث والملوثات المختلفة.</a:t>
                      </a:r>
                      <a:endParaRPr kumimoji="0" lang="en-US" sz="2000" kern="1200" dirty="0">
                        <a:solidFill>
                          <a:schemeClr val="tx1"/>
                        </a:solidFill>
                        <a:latin typeface="Calibri"/>
                        <a:ea typeface="Calibri"/>
                        <a:cs typeface="AL-Mohanad Bold"/>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0922">
                <a:tc>
                  <a:txBody>
                    <a:bodyPr/>
                    <a:lstStyle/>
                    <a:p>
                      <a:pPr algn="r" rtl="1">
                        <a:lnSpc>
                          <a:spcPct val="115000"/>
                        </a:lnSpc>
                        <a:spcAft>
                          <a:spcPts val="0"/>
                        </a:spcAft>
                      </a:pPr>
                      <a:r>
                        <a:rPr kumimoji="0" lang="ar-SA" sz="2000" kern="1200" dirty="0" smtClean="0">
                          <a:solidFill>
                            <a:schemeClr val="tx1"/>
                          </a:solidFill>
                          <a:latin typeface="Calibri"/>
                          <a:ea typeface="Calibri"/>
                          <a:cs typeface="PT Bold Heading"/>
                        </a:rPr>
                        <a:t>المحتوى</a:t>
                      </a:r>
                      <a:endParaRPr kumimoji="0" lang="en-US" sz="2000" kern="1200" dirty="0">
                        <a:solidFill>
                          <a:schemeClr val="tx1"/>
                        </a:solidFill>
                        <a:latin typeface="Calibri"/>
                        <a:ea typeface="Calibri"/>
                        <a:cs typeface="PT Bold Heading"/>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rtl="1"/>
                      <a:r>
                        <a:rPr kumimoji="0" lang="ar-SA" sz="2000" kern="1200" dirty="0" smtClean="0">
                          <a:solidFill>
                            <a:schemeClr val="tx1"/>
                          </a:solidFill>
                          <a:latin typeface="+mn-lt"/>
                          <a:ea typeface="+mn-ea"/>
                          <a:cs typeface="PT Bold Heading" pitchFamily="2" charset="-78"/>
                        </a:rPr>
                        <a:t>علم البيئة</a:t>
                      </a:r>
                    </a:p>
                    <a:p>
                      <a:pPr lvl="0" rtl="1">
                        <a:buFont typeface="Wingdings" pitchFamily="2" charset="2"/>
                        <a:buChar char="ü"/>
                      </a:pPr>
                      <a:r>
                        <a:rPr kumimoji="0" lang="ar-SA" sz="2000" kern="1200" dirty="0" smtClean="0">
                          <a:solidFill>
                            <a:schemeClr val="tx1"/>
                          </a:solidFill>
                          <a:latin typeface="+mn-lt"/>
                          <a:ea typeface="+mn-ea"/>
                          <a:cs typeface="AL-Mohanad Bold" pitchFamily="2" charset="-78"/>
                        </a:rPr>
                        <a:t>أهمية علم البيئة</a:t>
                      </a:r>
                      <a:endParaRPr kumimoji="0" lang="en-US" sz="2000" kern="1200" dirty="0" smtClean="0">
                        <a:solidFill>
                          <a:schemeClr val="tx1"/>
                        </a:solidFill>
                        <a:latin typeface="+mn-lt"/>
                        <a:ea typeface="+mn-ea"/>
                        <a:cs typeface="AL-Mohanad Bold" pitchFamily="2" charset="-78"/>
                      </a:endParaRPr>
                    </a:p>
                    <a:p>
                      <a:pPr lvl="0" algn="r" rtl="1">
                        <a:buFont typeface="Wingdings" pitchFamily="2" charset="2"/>
                        <a:buChar char="ü"/>
                      </a:pPr>
                      <a:r>
                        <a:rPr kumimoji="0" lang="ar-SA" sz="2000" kern="1200" dirty="0" smtClean="0">
                          <a:solidFill>
                            <a:schemeClr val="tx1"/>
                          </a:solidFill>
                          <a:latin typeface="+mn-lt"/>
                          <a:ea typeface="+mn-ea"/>
                          <a:cs typeface="AL-Mohanad Bold" pitchFamily="2" charset="-78"/>
                        </a:rPr>
                        <a:t>علم البيئة </a:t>
                      </a:r>
                      <a:r>
                        <a:rPr kumimoji="0" lang="ar-SA" sz="2000" kern="1200" dirty="0" err="1" smtClean="0">
                          <a:solidFill>
                            <a:schemeClr val="tx1"/>
                          </a:solidFill>
                          <a:latin typeface="+mn-lt"/>
                          <a:ea typeface="+mn-ea"/>
                          <a:cs typeface="AL-Mohanad Bold" pitchFamily="2" charset="-78"/>
                        </a:rPr>
                        <a:t>والانسان</a:t>
                      </a:r>
                      <a:endParaRPr kumimoji="0" lang="en-US" sz="2000" kern="1200" dirty="0" smtClean="0">
                        <a:solidFill>
                          <a:schemeClr val="tx1"/>
                        </a:solidFill>
                        <a:latin typeface="+mn-lt"/>
                        <a:ea typeface="+mn-ea"/>
                        <a:cs typeface="AL-Mohanad Bold" pitchFamily="2" charset="-78"/>
                      </a:endParaRPr>
                    </a:p>
                    <a:p>
                      <a:pPr lvl="0" algn="r" rtl="1">
                        <a:buFont typeface="Wingdings" pitchFamily="2" charset="2"/>
                        <a:buChar char="ü"/>
                      </a:pPr>
                      <a:r>
                        <a:rPr kumimoji="0" lang="ar-SA" sz="2000" kern="1200" dirty="0" smtClean="0">
                          <a:solidFill>
                            <a:schemeClr val="tx1"/>
                          </a:solidFill>
                          <a:latin typeface="+mn-lt"/>
                          <a:ea typeface="+mn-ea"/>
                          <a:cs typeface="AL-Mohanad Bold" pitchFamily="2" charset="-78"/>
                        </a:rPr>
                        <a:t>الأنظمة البيئية الأرضية والمائية</a:t>
                      </a:r>
                      <a:endParaRPr kumimoji="0" lang="en-US" sz="2000" kern="1200" dirty="0" smtClean="0">
                        <a:solidFill>
                          <a:schemeClr val="tx1"/>
                        </a:solidFill>
                        <a:latin typeface="+mn-lt"/>
                        <a:ea typeface="+mn-ea"/>
                        <a:cs typeface="AL-Mohanad Bold" pitchFamily="2" charset="-78"/>
                      </a:endParaRPr>
                    </a:p>
                    <a:p>
                      <a:pPr lvl="0" algn="r" rtl="1">
                        <a:buFont typeface="Wingdings" pitchFamily="2" charset="2"/>
                        <a:buChar char="ü"/>
                      </a:pPr>
                      <a:r>
                        <a:rPr kumimoji="0" lang="ar-SA" sz="2000" kern="1200" dirty="0" smtClean="0">
                          <a:solidFill>
                            <a:schemeClr val="tx1"/>
                          </a:solidFill>
                          <a:latin typeface="+mn-lt"/>
                          <a:ea typeface="+mn-ea"/>
                          <a:cs typeface="AL-Mohanad Bold" pitchFamily="2" charset="-78"/>
                        </a:rPr>
                        <a:t>مكونات النظام البيئي</a:t>
                      </a:r>
                      <a:endParaRPr kumimoji="0" lang="en-US" sz="2000" kern="1200" dirty="0" smtClean="0">
                        <a:solidFill>
                          <a:schemeClr val="tx1"/>
                        </a:solidFill>
                        <a:latin typeface="+mn-lt"/>
                        <a:ea typeface="+mn-ea"/>
                        <a:cs typeface="AL-Mohanad Bold" pitchFamily="2" charset="-78"/>
                      </a:endParaRPr>
                    </a:p>
                    <a:p>
                      <a:pPr lvl="0" algn="r" rtl="1">
                        <a:buFont typeface="Wingdings" pitchFamily="2" charset="2"/>
                        <a:buChar char="ü"/>
                      </a:pPr>
                      <a:r>
                        <a:rPr kumimoji="0" lang="ar-SA" sz="2000" kern="1200" dirty="0" smtClean="0">
                          <a:solidFill>
                            <a:schemeClr val="tx1"/>
                          </a:solidFill>
                          <a:latin typeface="+mn-lt"/>
                          <a:ea typeface="+mn-ea"/>
                          <a:cs typeface="AL-Mohanad Bold" pitchFamily="2" charset="-78"/>
                        </a:rPr>
                        <a:t>الدورات </a:t>
                      </a:r>
                      <a:r>
                        <a:rPr kumimoji="0" lang="ar-SA" sz="2000" kern="1200" dirty="0" err="1" smtClean="0">
                          <a:solidFill>
                            <a:schemeClr val="tx1"/>
                          </a:solidFill>
                          <a:latin typeface="+mn-lt"/>
                          <a:ea typeface="+mn-ea"/>
                          <a:cs typeface="AL-Mohanad Bold" pitchFamily="2" charset="-78"/>
                        </a:rPr>
                        <a:t>البيوجيوكيميائية</a:t>
                      </a:r>
                      <a:r>
                        <a:rPr kumimoji="0" lang="ar-SA" sz="2000" kern="1200" dirty="0" smtClean="0">
                          <a:solidFill>
                            <a:schemeClr val="tx1"/>
                          </a:solidFill>
                          <a:latin typeface="+mn-lt"/>
                          <a:ea typeface="+mn-ea"/>
                          <a:cs typeface="AL-Mohanad Bold" pitchFamily="2" charset="-78"/>
                        </a:rPr>
                        <a:t> </a:t>
                      </a:r>
                      <a:r>
                        <a:rPr kumimoji="0" lang="ar-SA" sz="2000" kern="1200" dirty="0" err="1" smtClean="0">
                          <a:solidFill>
                            <a:schemeClr val="tx1"/>
                          </a:solidFill>
                          <a:latin typeface="+mn-lt"/>
                          <a:ea typeface="+mn-ea"/>
                          <a:cs typeface="AL-Mohanad Bold" pitchFamily="2" charset="-78"/>
                        </a:rPr>
                        <a:t>وإتزان</a:t>
                      </a:r>
                      <a:r>
                        <a:rPr kumimoji="0" lang="ar-SA" sz="2000" kern="1200" dirty="0" smtClean="0">
                          <a:solidFill>
                            <a:schemeClr val="tx1"/>
                          </a:solidFill>
                          <a:latin typeface="+mn-lt"/>
                          <a:ea typeface="+mn-ea"/>
                          <a:cs typeface="AL-Mohanad Bold" pitchFamily="2" charset="-78"/>
                        </a:rPr>
                        <a:t> النظام البيئي</a:t>
                      </a:r>
                      <a:endParaRPr kumimoji="0" lang="en-US" sz="2000" kern="1200" dirty="0" smtClean="0">
                        <a:solidFill>
                          <a:schemeClr val="tx1"/>
                        </a:solidFill>
                        <a:latin typeface="+mn-lt"/>
                        <a:ea typeface="+mn-ea"/>
                        <a:cs typeface="AL-Mohanad Bold" pitchFamily="2" charset="-78"/>
                      </a:endParaRPr>
                    </a:p>
                    <a:p>
                      <a:pPr lvl="0" algn="r" rtl="1">
                        <a:buFont typeface="Wingdings" pitchFamily="2" charset="2"/>
                        <a:buChar char="ü"/>
                      </a:pPr>
                      <a:r>
                        <a:rPr kumimoji="0" lang="ar-SA" sz="2000" kern="1200" dirty="0" smtClean="0">
                          <a:solidFill>
                            <a:schemeClr val="tx1"/>
                          </a:solidFill>
                          <a:latin typeface="+mn-lt"/>
                          <a:ea typeface="+mn-ea"/>
                          <a:cs typeface="AL-Mohanad Bold" pitchFamily="2" charset="-78"/>
                        </a:rPr>
                        <a:t>الطاقة</a:t>
                      </a:r>
                      <a:endParaRPr kumimoji="0" lang="en-US" sz="2000" kern="1200" dirty="0" smtClean="0">
                        <a:solidFill>
                          <a:schemeClr val="tx1"/>
                        </a:solidFill>
                        <a:latin typeface="+mn-lt"/>
                        <a:ea typeface="+mn-ea"/>
                        <a:cs typeface="AL-Mohanad Bold" pitchFamily="2" charset="-78"/>
                      </a:endParaRPr>
                    </a:p>
                    <a:p>
                      <a:pPr lvl="0" algn="r" rtl="1">
                        <a:buFont typeface="Wingdings" pitchFamily="2" charset="2"/>
                        <a:buChar char="ü"/>
                      </a:pPr>
                      <a:r>
                        <a:rPr kumimoji="0" lang="ar-SA" sz="2000" kern="1200" dirty="0" smtClean="0">
                          <a:solidFill>
                            <a:schemeClr val="tx1"/>
                          </a:solidFill>
                          <a:latin typeface="+mn-lt"/>
                          <a:ea typeface="+mn-ea"/>
                          <a:cs typeface="AL-Mohanad Bold" pitchFamily="2" charset="-78"/>
                        </a:rPr>
                        <a:t>السلاسل الغذائية والمستويات </a:t>
                      </a:r>
                      <a:r>
                        <a:rPr kumimoji="0" lang="ar-SA" sz="2000" kern="1200" dirty="0" err="1" smtClean="0">
                          <a:solidFill>
                            <a:schemeClr val="tx1"/>
                          </a:solidFill>
                          <a:latin typeface="+mn-lt"/>
                          <a:ea typeface="+mn-ea"/>
                          <a:cs typeface="AL-Mohanad Bold" pitchFamily="2" charset="-78"/>
                        </a:rPr>
                        <a:t>الأغتذائية</a:t>
                      </a:r>
                      <a:endParaRPr kumimoji="0" lang="en-US" sz="2000" kern="1200" dirty="0" smtClean="0">
                        <a:solidFill>
                          <a:schemeClr val="tx1"/>
                        </a:solidFill>
                        <a:latin typeface="+mn-lt"/>
                        <a:ea typeface="+mn-ea"/>
                        <a:cs typeface="AL-Mohanad Bold" pitchFamily="2" charset="-78"/>
                      </a:endParaRPr>
                    </a:p>
                    <a:p>
                      <a:pPr lvl="0" algn="r" rtl="1">
                        <a:buFont typeface="Wingdings" pitchFamily="2" charset="2"/>
                        <a:buChar char="ü"/>
                      </a:pPr>
                      <a:r>
                        <a:rPr kumimoji="0" lang="ar-SA" sz="2000" kern="1200" dirty="0" smtClean="0">
                          <a:solidFill>
                            <a:schemeClr val="tx1"/>
                          </a:solidFill>
                          <a:latin typeface="+mn-lt"/>
                          <a:ea typeface="+mn-ea"/>
                          <a:cs typeface="AL-Mohanad Bold" pitchFamily="2" charset="-78"/>
                        </a:rPr>
                        <a:t>انسياب الطاقة خلال المحيط الحيوي</a:t>
                      </a:r>
                      <a:endParaRPr kumimoji="0" lang="en-US" sz="2000" kern="1200" dirty="0" smtClean="0">
                        <a:solidFill>
                          <a:schemeClr val="tx1"/>
                        </a:solidFill>
                        <a:latin typeface="+mn-lt"/>
                        <a:ea typeface="+mn-ea"/>
                        <a:cs typeface="AL-Mohanad Bold" pitchFamily="2" charset="-78"/>
                      </a:endParaRPr>
                    </a:p>
                    <a:p>
                      <a:pPr lvl="0" algn="r" rtl="1">
                        <a:buFont typeface="Wingdings" pitchFamily="2" charset="2"/>
                        <a:buChar char="ü"/>
                      </a:pPr>
                      <a:r>
                        <a:rPr kumimoji="0" lang="ar-SA" sz="2000" kern="1200" dirty="0" smtClean="0">
                          <a:solidFill>
                            <a:schemeClr val="tx1"/>
                          </a:solidFill>
                          <a:latin typeface="+mn-lt"/>
                          <a:ea typeface="+mn-ea"/>
                          <a:cs typeface="AL-Mohanad Bold" pitchFamily="2" charset="-78"/>
                        </a:rPr>
                        <a:t>تباين الأنواع</a:t>
                      </a:r>
                      <a:endParaRPr kumimoji="0" lang="en-US" sz="2000" kern="1200" dirty="0" smtClean="0">
                        <a:solidFill>
                          <a:schemeClr val="tx1"/>
                        </a:solidFill>
                        <a:latin typeface="+mn-lt"/>
                        <a:ea typeface="+mn-ea"/>
                        <a:cs typeface="AL-Mohanad Bold" pitchFamily="2" charset="-78"/>
                      </a:endParaRPr>
                    </a:p>
                    <a:p>
                      <a:pPr lvl="0" algn="r" rtl="1">
                        <a:buFont typeface="Wingdings" pitchFamily="2" charset="2"/>
                        <a:buChar char="ü"/>
                      </a:pPr>
                      <a:r>
                        <a:rPr kumimoji="0" lang="ar-SA" sz="2000" kern="1200" dirty="0" smtClean="0">
                          <a:solidFill>
                            <a:schemeClr val="tx1"/>
                          </a:solidFill>
                          <a:latin typeface="+mn-lt"/>
                          <a:ea typeface="+mn-ea"/>
                          <a:cs typeface="AL-Mohanad Bold" pitchFamily="2" charset="-78"/>
                        </a:rPr>
                        <a:t>العلاقة بين الحيوانات الأرضية والمائية والعوامل البيئية</a:t>
                      </a:r>
                      <a:endParaRPr kumimoji="0" lang="en-US" sz="2000" kern="1200" dirty="0" smtClean="0">
                        <a:solidFill>
                          <a:schemeClr val="tx1"/>
                        </a:solidFill>
                        <a:latin typeface="+mn-lt"/>
                        <a:ea typeface="+mn-ea"/>
                        <a:cs typeface="AL-Mohanad Bold" pitchFamily="2" charset="-78"/>
                      </a:endParaRPr>
                    </a:p>
                    <a:p>
                      <a:pPr lvl="0" algn="r" rtl="1">
                        <a:buFont typeface="Wingdings" pitchFamily="2" charset="2"/>
                        <a:buChar char="ü"/>
                      </a:pPr>
                      <a:r>
                        <a:rPr kumimoji="0" lang="ar-SA" sz="2000" kern="1200" dirty="0" smtClean="0">
                          <a:solidFill>
                            <a:schemeClr val="tx1"/>
                          </a:solidFill>
                          <a:latin typeface="+mn-lt"/>
                          <a:ea typeface="+mn-ea"/>
                          <a:cs typeface="AL-Mohanad Bold" pitchFamily="2" charset="-78"/>
                        </a:rPr>
                        <a:t>الجماعات والمجتمعات الحيوانية الأرضية والمائية</a:t>
                      </a:r>
                      <a:endParaRPr kumimoji="0" lang="en-US" sz="2000" kern="1200" dirty="0" smtClean="0">
                        <a:solidFill>
                          <a:schemeClr val="tx1"/>
                        </a:solidFill>
                        <a:latin typeface="+mn-lt"/>
                        <a:ea typeface="+mn-ea"/>
                        <a:cs typeface="AL-Mohanad Bold" pitchFamily="2" charset="-78"/>
                      </a:endParaRPr>
                    </a:p>
                    <a:p>
                      <a:pPr rtl="1"/>
                      <a:r>
                        <a:rPr kumimoji="0" lang="en-US" sz="1800" kern="1200" dirty="0" smtClean="0">
                          <a:solidFill>
                            <a:schemeClr val="tx1"/>
                          </a:solidFill>
                          <a:latin typeface="+mn-lt"/>
                          <a:ea typeface="+mn-ea"/>
                          <a:cs typeface="+mn-cs"/>
                        </a:rPr>
                        <a:t> </a:t>
                      </a:r>
                      <a:endParaRPr kumimoji="0" lang="en-US" sz="1200" kern="1200" dirty="0">
                        <a:solidFill>
                          <a:schemeClr val="tx1"/>
                        </a:solidFill>
                        <a:latin typeface="+mn-lt"/>
                        <a:ea typeface="+mn-ea"/>
                        <a:cs typeface="+mn-cs"/>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84213" y="1125538"/>
            <a:ext cx="7704137" cy="5470525"/>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sz="1600" b="1" dirty="0">
                <a:effectLst>
                  <a:outerShdw blurRad="38100" dist="38100" dir="2700000" algn="tl">
                    <a:srgbClr val="000000"/>
                  </a:outerShdw>
                </a:effectLst>
              </a:rPr>
              <a:t>أشعة ألفا </a:t>
            </a:r>
            <a:r>
              <a:rPr lang="el-GR" sz="1600" b="1" dirty="0">
                <a:effectLst>
                  <a:outerShdw blurRad="38100" dist="38100" dir="2700000" algn="tl">
                    <a:srgbClr val="000000"/>
                  </a:outerShdw>
                </a:effectLst>
              </a:rPr>
              <a:t>α</a:t>
            </a:r>
            <a:r>
              <a:rPr lang="ar-SA" sz="1600" b="1" dirty="0">
                <a:effectLst>
                  <a:outerShdw blurRad="38100" dist="38100" dir="2700000" algn="tl">
                    <a:srgbClr val="000000"/>
                  </a:outerShdw>
                </a:effectLst>
              </a:rPr>
              <a:t> / عبارة عن نواة الهليوم-4	</a:t>
            </a:r>
          </a:p>
          <a:p>
            <a:pPr marL="800100" lvl="1" indent="-342900" algn="ctr">
              <a:tabLst>
                <a:tab pos="1209675" algn="l"/>
              </a:tabLst>
            </a:pPr>
            <a:r>
              <a:rPr lang="ar-SA" sz="1600" b="1" dirty="0">
                <a:effectLst>
                  <a:outerShdw blurRad="38100" dist="38100" dir="2700000" algn="tl">
                    <a:srgbClr val="000000"/>
                  </a:outerShdw>
                </a:effectLst>
              </a:rPr>
              <a:t>موجبة </a:t>
            </a:r>
            <a:r>
              <a:rPr lang="ar-SA" sz="1600" b="1" dirty="0" err="1">
                <a:effectLst>
                  <a:outerShdw blurRad="38100" dist="38100" dir="2700000" algn="tl">
                    <a:srgbClr val="000000"/>
                  </a:outerShdw>
                </a:effectLst>
              </a:rPr>
              <a:t>الشحن </a:t>
            </a:r>
            <a:r>
              <a:rPr lang="ar-SA" sz="1600" b="1" dirty="0">
                <a:effectLst>
                  <a:outerShdw blurRad="38100" dist="38100" dir="2700000" algn="tl">
                    <a:srgbClr val="000000"/>
                  </a:outerShdw>
                </a:effectLst>
              </a:rPr>
              <a:t>( </a:t>
            </a:r>
            <a:r>
              <a:rPr lang="ar-SA" sz="1600" b="1" dirty="0" err="1">
                <a:effectLst>
                  <a:outerShdw blurRad="38100" dist="38100" dir="2700000" algn="tl">
                    <a:srgbClr val="000000"/>
                  </a:outerShdw>
                </a:effectLst>
              </a:rPr>
              <a:t>نيوترونين</a:t>
            </a:r>
            <a:r>
              <a:rPr lang="ar-SA" sz="1600" b="1" dirty="0">
                <a:effectLst>
                  <a:outerShdw blurRad="38100" dist="38100" dir="2700000" algn="tl">
                    <a:srgbClr val="000000"/>
                  </a:outerShdw>
                </a:effectLst>
              </a:rPr>
              <a:t> و </a:t>
            </a:r>
            <a:r>
              <a:rPr lang="ar-SA" sz="1600" b="1" dirty="0" err="1">
                <a:effectLst>
                  <a:outerShdw blurRad="38100" dist="38100" dir="2700000" algn="tl">
                    <a:srgbClr val="000000"/>
                  </a:outerShdw>
                </a:effectLst>
              </a:rPr>
              <a:t>بروتونين )</a:t>
            </a:r>
            <a:endParaRPr lang="ar-SA" sz="1600" b="1" dirty="0">
              <a:effectLst>
                <a:outerShdw blurRad="38100" dist="38100" dir="2700000" algn="tl">
                  <a:srgbClr val="000000"/>
                </a:outerShdw>
              </a:effectLst>
            </a:endParaRPr>
          </a:p>
          <a:p>
            <a:pPr marL="800100" lvl="1" indent="-342900" algn="ctr">
              <a:tabLst>
                <a:tab pos="1209675" algn="l"/>
              </a:tabLst>
            </a:pPr>
            <a:r>
              <a:rPr lang="ar-SA" sz="1600" b="1" dirty="0">
                <a:effectLst>
                  <a:outerShdw blurRad="38100" dist="38100" dir="2700000" algn="tl">
                    <a:srgbClr val="000000"/>
                  </a:outerShdw>
                </a:effectLst>
              </a:rPr>
              <a:t>سرعتها ضعيفة </a:t>
            </a:r>
            <a:r>
              <a:rPr lang="ar-SA" sz="1600" b="1" dirty="0" err="1">
                <a:effectLst>
                  <a:outerShdw blurRad="38100" dist="38100" dir="2700000" algn="tl">
                    <a:srgbClr val="000000"/>
                  </a:outerShdw>
                </a:effectLst>
              </a:rPr>
              <a:t>20000كلم</a:t>
            </a:r>
            <a:r>
              <a:rPr lang="ar-SA" sz="1600" b="1" dirty="0">
                <a:effectLst>
                  <a:outerShdw blurRad="38100" dist="38100" dir="2700000" algn="tl">
                    <a:srgbClr val="000000"/>
                  </a:outerShdw>
                </a:effectLst>
              </a:rPr>
              <a:t> / ث</a:t>
            </a:r>
          </a:p>
          <a:p>
            <a:pPr marL="800100" lvl="1" indent="-342900" algn="ctr">
              <a:tabLst>
                <a:tab pos="1209675" algn="l"/>
              </a:tabLst>
            </a:pPr>
            <a:r>
              <a:rPr lang="ar-SA" sz="1600" b="1" dirty="0">
                <a:effectLst>
                  <a:outerShdw blurRad="38100" dist="38100" dir="2700000" algn="tl">
                    <a:srgbClr val="000000"/>
                  </a:outerShdw>
                </a:effectLst>
              </a:rPr>
              <a:t>تتوقف بمجرد أن تعترضها قطعة ورق</a:t>
            </a:r>
          </a:p>
          <a:p>
            <a:pPr marL="800100" lvl="1" indent="-342900" algn="ctr">
              <a:tabLst>
                <a:tab pos="1209675" algn="l"/>
              </a:tabLst>
            </a:pPr>
            <a:r>
              <a:rPr lang="ar-SA" sz="1600" b="1" dirty="0">
                <a:effectLst>
                  <a:outerShdw blurRad="38100" dist="38100" dir="2700000" algn="tl">
                    <a:srgbClr val="000000"/>
                  </a:outerShdw>
                </a:effectLst>
              </a:rPr>
              <a:t>عمق نفوذها في الأنسجة الحية ضعيف</a:t>
            </a:r>
          </a:p>
          <a:p>
            <a:pPr marL="800100" lvl="1" indent="-342900" algn="ctr">
              <a:tabLst>
                <a:tab pos="1209675" algn="l"/>
              </a:tabLst>
            </a:pPr>
            <a:r>
              <a:rPr lang="ar-SA" sz="1600" b="1" dirty="0">
                <a:effectLst>
                  <a:outerShdw blurRad="38100" dist="38100" dir="2700000" algn="tl">
                    <a:srgbClr val="000000"/>
                  </a:outerShdw>
                </a:effectLst>
              </a:rPr>
              <a:t>مسارها في الهواء ضعيف بضع سنتيمترات </a:t>
            </a:r>
          </a:p>
          <a:p>
            <a:pPr marL="342900" indent="-342900" algn="ctr">
              <a:tabLst>
                <a:tab pos="1209675" algn="l"/>
              </a:tabLst>
            </a:pPr>
            <a:r>
              <a:rPr lang="ar-SA" sz="1600" b="1" dirty="0">
                <a:effectLst>
                  <a:outerShdw blurRad="38100" dist="38100" dir="2700000" algn="tl">
                    <a:srgbClr val="000000"/>
                  </a:outerShdw>
                </a:effectLst>
              </a:rPr>
              <a:t>أشعة بيتا </a:t>
            </a:r>
            <a:r>
              <a:rPr lang="el-GR" sz="1600" b="1" dirty="0">
                <a:effectLst>
                  <a:outerShdw blurRad="38100" dist="38100" dir="2700000" algn="tl">
                    <a:srgbClr val="000000"/>
                  </a:outerShdw>
                </a:effectLst>
              </a:rPr>
              <a:t>β</a:t>
            </a:r>
            <a:r>
              <a:rPr lang="ar-SA" sz="1600" b="1" dirty="0">
                <a:effectLst>
                  <a:outerShdw blurRad="38100" dist="38100" dir="2700000" algn="tl">
                    <a:srgbClr val="000000"/>
                  </a:outerShdw>
                </a:effectLst>
              </a:rPr>
              <a:t> / تنقسم إلى نوعين </a:t>
            </a:r>
            <a:r>
              <a:rPr lang="ar-SA" sz="1600" b="1" dirty="0" err="1">
                <a:effectLst>
                  <a:outerShdw blurRad="38100" dist="38100" dir="2700000" algn="tl">
                    <a:srgbClr val="000000"/>
                  </a:outerShdw>
                </a:effectLst>
              </a:rPr>
              <a:t>الالكترونات ( - </a:t>
            </a:r>
            <a:r>
              <a:rPr lang="ar-SA" sz="1600" b="1" dirty="0">
                <a:effectLst>
                  <a:outerShdw blurRad="38100" dist="38100" dir="2700000" algn="tl">
                    <a:srgbClr val="000000"/>
                  </a:outerShdw>
                </a:effectLst>
              </a:rPr>
              <a:t>)  و </a:t>
            </a:r>
            <a:r>
              <a:rPr lang="ar-SA" sz="1600" b="1" dirty="0" err="1">
                <a:effectLst>
                  <a:outerShdw blurRad="38100" dist="38100" dir="2700000" algn="tl">
                    <a:srgbClr val="000000"/>
                  </a:outerShdw>
                </a:effectLst>
              </a:rPr>
              <a:t>البوزيترونات</a:t>
            </a:r>
            <a:r>
              <a:rPr lang="ar-SA" sz="1600" b="1" dirty="0">
                <a:effectLst>
                  <a:outerShdw blurRad="38100" dist="38100" dir="2700000" algn="tl">
                    <a:srgbClr val="000000"/>
                  </a:outerShdw>
                </a:effectLst>
              </a:rPr>
              <a:t>  </a:t>
            </a:r>
            <a:r>
              <a:rPr lang="ar-SA" sz="1600" b="1" dirty="0" err="1">
                <a:effectLst>
                  <a:outerShdw blurRad="38100" dist="38100" dir="2700000" algn="tl">
                    <a:srgbClr val="000000"/>
                  </a:outerShdw>
                </a:effectLst>
              </a:rPr>
              <a:t>( + )</a:t>
            </a:r>
            <a:endParaRPr lang="ar-SA" sz="1600" b="1" dirty="0">
              <a:effectLst>
                <a:outerShdw blurRad="38100" dist="38100" dir="2700000" algn="tl">
                  <a:srgbClr val="000000"/>
                </a:outerShdw>
              </a:effectLst>
            </a:endParaRPr>
          </a:p>
          <a:p>
            <a:pPr marL="800100" lvl="1" indent="-342900" algn="ctr">
              <a:tabLst>
                <a:tab pos="1209675" algn="l"/>
              </a:tabLst>
            </a:pPr>
            <a:r>
              <a:rPr lang="ar-SA" sz="1600" b="1" dirty="0">
                <a:effectLst>
                  <a:outerShdw blurRad="38100" dist="38100" dir="2700000" algn="tl">
                    <a:srgbClr val="000000"/>
                  </a:outerShdw>
                </a:effectLst>
              </a:rPr>
              <a:t>أخف وزن</a:t>
            </a:r>
          </a:p>
          <a:p>
            <a:pPr marL="800100" lvl="1" indent="-342900" algn="ctr">
              <a:tabLst>
                <a:tab pos="1209675" algn="l"/>
              </a:tabLst>
            </a:pPr>
            <a:r>
              <a:rPr lang="ar-SA" sz="1600" b="1" dirty="0">
                <a:effectLst>
                  <a:outerShdw blurRad="38100" dist="38100" dir="2700000" algn="tl">
                    <a:srgbClr val="000000"/>
                  </a:outerShdw>
                </a:effectLst>
              </a:rPr>
              <a:t>تحمل شحنة موجبة أو سالبة</a:t>
            </a:r>
          </a:p>
          <a:p>
            <a:pPr marL="800100" lvl="1" indent="-342900" algn="ctr">
              <a:tabLst>
                <a:tab pos="1209675" algn="l"/>
              </a:tabLst>
            </a:pPr>
            <a:r>
              <a:rPr lang="ar-SA" sz="1600" b="1" dirty="0">
                <a:effectLst>
                  <a:outerShdw blurRad="38100" dist="38100" dir="2700000" algn="tl">
                    <a:srgbClr val="000000"/>
                  </a:outerShdw>
                </a:effectLst>
              </a:rPr>
              <a:t>لأنها اصغر حجماً من ألفا فإنها تنفذ إلى الأنسجة الحية بشكل أفضل مليمترات</a:t>
            </a:r>
          </a:p>
          <a:p>
            <a:pPr marL="800100" lvl="1" indent="-342900" algn="ctr">
              <a:tabLst>
                <a:tab pos="1209675" algn="l"/>
              </a:tabLst>
            </a:pPr>
            <a:r>
              <a:rPr lang="ar-SA" sz="1600" b="1" dirty="0">
                <a:effectLst>
                  <a:outerShdw blurRad="38100" dist="38100" dir="2700000" algn="tl">
                    <a:srgbClr val="000000"/>
                  </a:outerShdw>
                </a:effectLst>
              </a:rPr>
              <a:t>تقطع مسافة مترين في الهواء</a:t>
            </a:r>
          </a:p>
          <a:p>
            <a:pPr marL="342900" indent="-342900" algn="ctr">
              <a:tabLst>
                <a:tab pos="1209675" algn="l"/>
              </a:tabLst>
            </a:pPr>
            <a:r>
              <a:rPr lang="ar-SA" sz="1600" b="1" dirty="0">
                <a:effectLst>
                  <a:outerShdw blurRad="38100" dist="38100" dir="2700000" algn="tl">
                    <a:srgbClr val="000000"/>
                  </a:outerShdw>
                </a:effectLst>
              </a:rPr>
              <a:t>أشعة </a:t>
            </a:r>
            <a:r>
              <a:rPr lang="ar-SA" sz="1600" b="1" dirty="0" err="1">
                <a:effectLst>
                  <a:outerShdw blurRad="38100" dist="38100" dir="2700000" algn="tl">
                    <a:srgbClr val="000000"/>
                  </a:outerShdw>
                </a:effectLst>
              </a:rPr>
              <a:t>جاما</a:t>
            </a:r>
            <a:r>
              <a:rPr lang="ar-SA" sz="1600" b="1" dirty="0">
                <a:effectLst>
                  <a:outerShdw blurRad="38100" dist="38100" dir="2700000" algn="tl">
                    <a:srgbClr val="000000"/>
                  </a:outerShdw>
                </a:effectLst>
              </a:rPr>
              <a:t> </a:t>
            </a:r>
            <a:r>
              <a:rPr lang="el-GR" sz="1600" b="1" dirty="0">
                <a:effectLst>
                  <a:outerShdw blurRad="38100" dist="38100" dir="2700000" algn="tl">
                    <a:srgbClr val="000000"/>
                  </a:outerShdw>
                </a:effectLst>
              </a:rPr>
              <a:t>γ</a:t>
            </a:r>
            <a:r>
              <a:rPr lang="ar-SA" sz="1600" b="1" dirty="0">
                <a:effectLst>
                  <a:outerShdw blurRad="38100" dist="38100" dir="2700000" algn="tl">
                    <a:srgbClr val="000000"/>
                  </a:outerShdw>
                </a:effectLst>
              </a:rPr>
              <a:t> / تتكون بعد إشعاعات ألفا و بيتا و التي تكون فيها النوى غير مستقرة و بالتالي تصدر إشعاعات أخرى هي </a:t>
            </a:r>
            <a:r>
              <a:rPr lang="ar-SA" sz="1600" b="1" dirty="0" err="1">
                <a:effectLst>
                  <a:outerShdw blurRad="38100" dist="38100" dir="2700000" algn="tl">
                    <a:srgbClr val="000000"/>
                  </a:outerShdw>
                </a:effectLst>
              </a:rPr>
              <a:t>جاما.</a:t>
            </a:r>
            <a:endParaRPr lang="ar-SA" sz="1600" b="1" dirty="0">
              <a:effectLst>
                <a:outerShdw blurRad="38100" dist="38100" dir="2700000" algn="tl">
                  <a:srgbClr val="000000"/>
                </a:outerShdw>
              </a:effectLst>
            </a:endParaRPr>
          </a:p>
          <a:p>
            <a:pPr marL="800100" lvl="1" indent="-342900" algn="ctr">
              <a:tabLst>
                <a:tab pos="1209675" algn="l"/>
              </a:tabLst>
            </a:pPr>
            <a:r>
              <a:rPr lang="ar-SA" sz="1600" b="1" dirty="0">
                <a:effectLst>
                  <a:outerShdw blurRad="38100" dist="38100" dir="2700000" algn="tl">
                    <a:srgbClr val="000000"/>
                  </a:outerShdw>
                </a:effectLst>
              </a:rPr>
              <a:t>قصيرة الموجة </a:t>
            </a:r>
          </a:p>
          <a:p>
            <a:pPr marL="800100" lvl="1" indent="-342900" algn="ctr">
              <a:tabLst>
                <a:tab pos="1209675" algn="l"/>
              </a:tabLst>
            </a:pPr>
            <a:r>
              <a:rPr lang="ar-SA" sz="1600" b="1" dirty="0">
                <a:effectLst>
                  <a:outerShdw blurRad="38100" dist="38100" dir="2700000" algn="tl">
                    <a:srgbClr val="000000"/>
                  </a:outerShdw>
                </a:effectLst>
              </a:rPr>
              <a:t>سرعتها </a:t>
            </a:r>
            <a:r>
              <a:rPr lang="ar-SA" sz="1600" b="1" dirty="0" err="1">
                <a:effectLst>
                  <a:outerShdw blurRad="38100" dist="38100" dir="2700000" algn="tl">
                    <a:srgbClr val="000000"/>
                  </a:outerShdw>
                </a:effectLst>
              </a:rPr>
              <a:t>300الف</a:t>
            </a:r>
            <a:r>
              <a:rPr lang="ar-SA" sz="1600" b="1" dirty="0">
                <a:effectLst>
                  <a:outerShdw blurRad="38100" dist="38100" dir="2700000" algn="tl">
                    <a:srgbClr val="000000"/>
                  </a:outerShdw>
                </a:effectLst>
              </a:rPr>
              <a:t> </a:t>
            </a:r>
            <a:r>
              <a:rPr lang="ar-SA" sz="1600" b="1" dirty="0" err="1">
                <a:effectLst>
                  <a:outerShdw blurRad="38100" dist="38100" dir="2700000" algn="tl">
                    <a:srgbClr val="000000"/>
                  </a:outerShdw>
                </a:effectLst>
              </a:rPr>
              <a:t>كيلو </a:t>
            </a:r>
            <a:r>
              <a:rPr lang="ar-SA" sz="1600" b="1" dirty="0">
                <a:effectLst>
                  <a:outerShdw blurRad="38100" dist="38100" dir="2700000" algn="tl">
                    <a:srgbClr val="000000"/>
                  </a:outerShdw>
                </a:effectLst>
              </a:rPr>
              <a:t>/ ث</a:t>
            </a:r>
          </a:p>
          <a:p>
            <a:pPr marL="800100" lvl="1" indent="-342900" algn="ctr">
              <a:tabLst>
                <a:tab pos="1209675" algn="l"/>
              </a:tabLst>
            </a:pPr>
            <a:r>
              <a:rPr lang="ar-SA" sz="1600" b="1" dirty="0">
                <a:effectLst>
                  <a:outerShdw blurRad="38100" dist="38100" dir="2700000" algn="tl">
                    <a:srgbClr val="000000"/>
                  </a:outerShdw>
                </a:effectLst>
              </a:rPr>
              <a:t>لها القدرة الأعلى في اختراق الأنسجة الحية</a:t>
            </a:r>
          </a:p>
          <a:p>
            <a:pPr marL="800100" lvl="1" indent="-342900" algn="ctr">
              <a:tabLst>
                <a:tab pos="1209675" algn="l"/>
              </a:tabLst>
            </a:pPr>
            <a:r>
              <a:rPr lang="ar-SA" sz="1600" b="1" dirty="0">
                <a:effectLst>
                  <a:outerShdw blurRad="38100" dist="38100" dir="2700000" algn="tl">
                    <a:srgbClr val="000000"/>
                  </a:outerShdw>
                </a:effectLst>
              </a:rPr>
              <a:t>مسارها في الهواء فائق الحد و لا يتم إيقافها إلا بكتلة من الرصاص يبلغ سمكها </a:t>
            </a:r>
            <a:r>
              <a:rPr lang="ar-SA" sz="1600" b="1" dirty="0" err="1">
                <a:effectLst>
                  <a:outerShdw blurRad="38100" dist="38100" dir="2700000" algn="tl">
                    <a:srgbClr val="000000"/>
                  </a:outerShdw>
                </a:effectLst>
              </a:rPr>
              <a:t>22سم</a:t>
            </a:r>
            <a:r>
              <a:rPr lang="ar-SA" sz="1600" b="1" dirty="0">
                <a:effectLst>
                  <a:outerShdw blurRad="38100" dist="38100" dir="2700000" algn="tl">
                    <a:srgbClr val="000000"/>
                  </a:outerShdw>
                </a:effectLst>
              </a:rPr>
              <a:t> تقريباً.</a:t>
            </a:r>
          </a:p>
          <a:p>
            <a:pPr marL="342900" indent="-342900" algn="ctr">
              <a:tabLst>
                <a:tab pos="1209675" algn="l"/>
              </a:tabLst>
            </a:pPr>
            <a:r>
              <a:rPr lang="ar-SA" sz="1600" b="1" dirty="0" err="1">
                <a:effectLst>
                  <a:outerShdw blurRad="38100" dist="38100" dir="2700000" algn="tl">
                    <a:srgbClr val="000000"/>
                  </a:outerShdw>
                </a:effectLst>
              </a:rPr>
              <a:t>النيوترونات</a:t>
            </a:r>
            <a:r>
              <a:rPr lang="ar-SA" sz="1600" b="1" dirty="0">
                <a:effectLst>
                  <a:outerShdw blurRad="38100" dist="38100" dir="2700000" algn="tl">
                    <a:srgbClr val="000000"/>
                  </a:outerShdw>
                </a:effectLst>
              </a:rPr>
              <a:t> / عبارة عن جسيمات متعادلة الشحنة في </a:t>
            </a:r>
            <a:r>
              <a:rPr lang="ar-SA" sz="1600" b="1" dirty="0" err="1">
                <a:effectLst>
                  <a:outerShdw blurRad="38100" dist="38100" dir="2700000" algn="tl">
                    <a:srgbClr val="000000"/>
                  </a:outerShdw>
                </a:effectLst>
              </a:rPr>
              <a:t>النواة .</a:t>
            </a:r>
            <a:endParaRPr lang="ar-SA" sz="1600" b="1" dirty="0">
              <a:effectLst>
                <a:outerShdw blurRad="38100" dist="38100" dir="2700000" algn="tl">
                  <a:srgbClr val="000000"/>
                </a:outerShdw>
              </a:effectLst>
            </a:endParaRPr>
          </a:p>
          <a:p>
            <a:pPr marL="342900" indent="-342900" algn="ctr">
              <a:tabLst>
                <a:tab pos="1209675" algn="l"/>
              </a:tabLst>
            </a:pPr>
            <a:r>
              <a:rPr lang="ar-SA" sz="1600" b="1" dirty="0">
                <a:effectLst>
                  <a:outerShdw blurRad="38100" dist="38100" dir="2700000" algn="tl">
                    <a:srgbClr val="000000"/>
                  </a:outerShdw>
                </a:effectLst>
              </a:rPr>
              <a:t>هي عبارة عن جسيمات متعادلة الشحنة في النواة و تنتج داخل المفاعلات النووية عند انقسام نوى </a:t>
            </a:r>
            <a:r>
              <a:rPr lang="ar-SA" sz="1600" b="1" dirty="0" err="1">
                <a:effectLst>
                  <a:outerShdw blurRad="38100" dist="38100" dir="2700000" algn="tl">
                    <a:srgbClr val="000000"/>
                  </a:outerShdw>
                </a:effectLst>
              </a:rPr>
              <a:t>اليورانيوم</a:t>
            </a:r>
            <a:r>
              <a:rPr lang="ar-SA" sz="1600" b="1" dirty="0">
                <a:effectLst>
                  <a:outerShdw blurRad="38100" dist="38100" dir="2700000" algn="tl">
                    <a:srgbClr val="000000"/>
                  </a:outerShdw>
                </a:effectLst>
              </a:rPr>
              <a:t> ، فعندما تنقسم نواة </a:t>
            </a:r>
            <a:r>
              <a:rPr lang="ar-SA" sz="1600" b="1" dirty="0" err="1">
                <a:effectLst>
                  <a:outerShdw blurRad="38100" dist="38100" dir="2700000" algn="tl">
                    <a:srgbClr val="000000"/>
                  </a:outerShdw>
                </a:effectLst>
              </a:rPr>
              <a:t>اليورانيوم</a:t>
            </a:r>
            <a:r>
              <a:rPr lang="ar-SA" sz="1600" b="1" dirty="0">
                <a:effectLst>
                  <a:outerShdw blurRad="38100" dist="38100" dir="2700000" algn="tl">
                    <a:srgbClr val="000000"/>
                  </a:outerShdw>
                </a:effectLst>
              </a:rPr>
              <a:t> إلى نواتين اصغر تنطلق عدد من </a:t>
            </a:r>
            <a:r>
              <a:rPr lang="ar-SA" sz="1600" b="1" dirty="0" err="1">
                <a:effectLst>
                  <a:outerShdw blurRad="38100" dist="38100" dir="2700000" algn="tl">
                    <a:srgbClr val="000000"/>
                  </a:outerShdw>
                </a:effectLst>
              </a:rPr>
              <a:t>النيوترونات</a:t>
            </a:r>
            <a:r>
              <a:rPr lang="ar-SA" sz="1600" b="1" dirty="0">
                <a:effectLst>
                  <a:outerShdw blurRad="38100" dist="38100" dir="2700000" algn="tl">
                    <a:srgbClr val="000000"/>
                  </a:outerShdw>
                </a:effectLst>
              </a:rPr>
              <a:t> و هذه </a:t>
            </a:r>
            <a:r>
              <a:rPr lang="ar-SA" sz="1600" b="1" dirty="0" err="1">
                <a:effectLst>
                  <a:outerShdw blurRad="38100" dist="38100" dir="2700000" algn="tl">
                    <a:srgbClr val="000000"/>
                  </a:outerShdw>
                </a:effectLst>
              </a:rPr>
              <a:t>النيوترونات</a:t>
            </a:r>
            <a:r>
              <a:rPr lang="ar-SA" sz="1600" b="1" dirty="0">
                <a:effectLst>
                  <a:outerShdw blurRad="38100" dist="38100" dir="2700000" algn="tl">
                    <a:srgbClr val="000000"/>
                  </a:outerShdw>
                </a:effectLst>
              </a:rPr>
              <a:t> تصطدم بنوى </a:t>
            </a:r>
            <a:r>
              <a:rPr lang="ar-SA" sz="1600" b="1" dirty="0" err="1">
                <a:effectLst>
                  <a:outerShdw blurRad="38100" dist="38100" dir="2700000" algn="tl">
                    <a:srgbClr val="000000"/>
                  </a:outerShdw>
                </a:effectLst>
              </a:rPr>
              <a:t>اليورانيوم</a:t>
            </a:r>
            <a:r>
              <a:rPr lang="ar-SA" sz="1600" b="1" dirty="0">
                <a:effectLst>
                  <a:outerShdw blurRad="38100" dist="38100" dir="2700000" algn="tl">
                    <a:srgbClr val="000000"/>
                  </a:outerShdw>
                </a:effectLst>
              </a:rPr>
              <a:t> مما يؤدي إلى ما يعرف بالتفاعل </a:t>
            </a:r>
            <a:r>
              <a:rPr lang="ar-SA" sz="1600" b="1" dirty="0" err="1">
                <a:effectLst>
                  <a:outerShdw blurRad="38100" dist="38100" dir="2700000" algn="tl">
                    <a:srgbClr val="000000"/>
                  </a:outerShdw>
                </a:effectLst>
              </a:rPr>
              <a:t>المتسلسل </a:t>
            </a:r>
            <a:r>
              <a:rPr lang="ar-SA" sz="1600" b="1" dirty="0">
                <a:effectLst>
                  <a:outerShdw blurRad="38100" dist="38100" dir="2700000" algn="tl">
                    <a:srgbClr val="000000"/>
                  </a:outerShdw>
                </a:effectLst>
              </a:rPr>
              <a:t>( تدفق </a:t>
            </a:r>
            <a:r>
              <a:rPr lang="ar-SA" sz="1600" b="1" dirty="0" err="1">
                <a:effectLst>
                  <a:outerShdw blurRad="38100" dist="38100" dir="2700000" algn="tl">
                    <a:srgbClr val="000000"/>
                  </a:outerShdw>
                </a:effectLst>
              </a:rPr>
              <a:t>النيوترونات</a:t>
            </a:r>
            <a:r>
              <a:rPr lang="ar-SA" sz="1600" b="1" dirty="0">
                <a:effectLst>
                  <a:outerShdw blurRad="38100" dist="38100" dir="2700000" algn="tl">
                    <a:srgbClr val="000000"/>
                  </a:outerShdw>
                </a:effectLst>
              </a:rPr>
              <a:t> </a:t>
            </a:r>
            <a:r>
              <a:rPr lang="ar-SA" sz="1600" b="1" dirty="0" err="1">
                <a:effectLst>
                  <a:outerShdw blurRad="38100" dist="38100" dir="2700000" algn="tl">
                    <a:srgbClr val="000000"/>
                  </a:outerShdw>
                </a:effectLst>
              </a:rPr>
              <a:t>)</a:t>
            </a:r>
            <a:endParaRPr lang="ar-SA" sz="1600" b="1" dirty="0">
              <a:effectLst>
                <a:outerShdw blurRad="38100" dist="38100" dir="2700000" algn="tl">
                  <a:srgbClr val="000000"/>
                </a:outerShdw>
              </a:effectLst>
            </a:endParaRPr>
          </a:p>
          <a:p>
            <a:pPr marL="342900" indent="-342900" algn="ctr">
              <a:tabLst>
                <a:tab pos="1209675" algn="l"/>
              </a:tabLst>
            </a:pPr>
            <a:r>
              <a:rPr lang="ar-SA" sz="1600" b="1" dirty="0">
                <a:effectLst>
                  <a:outerShdw blurRad="38100" dist="38100" dir="2700000" algn="tl">
                    <a:srgbClr val="000000"/>
                  </a:outerShdw>
                </a:effectLst>
              </a:rPr>
              <a:t>الأشعة </a:t>
            </a:r>
            <a:r>
              <a:rPr lang="ar-SA" sz="1600" b="1" dirty="0" err="1">
                <a:effectLst>
                  <a:outerShdw blurRad="38100" dist="38100" dir="2700000" algn="tl">
                    <a:srgbClr val="000000"/>
                  </a:outerShdw>
                </a:effectLst>
              </a:rPr>
              <a:t>السينية </a:t>
            </a:r>
            <a:r>
              <a:rPr lang="ar-SA" sz="1600" b="1" dirty="0">
                <a:effectLst>
                  <a:outerShdw blurRad="38100" dist="38100" dir="2700000" algn="tl">
                    <a:srgbClr val="000000"/>
                  </a:outerShdw>
                </a:effectLst>
              </a:rPr>
              <a:t>/ هي عبارة عن أمواج كهرومغناطيسية وتشبه في طبيعتها أشعة </a:t>
            </a:r>
            <a:r>
              <a:rPr lang="ar-SA" sz="1600" b="1" dirty="0" err="1">
                <a:effectLst>
                  <a:outerShdw blurRad="38100" dist="38100" dir="2700000" algn="tl">
                    <a:srgbClr val="000000"/>
                  </a:outerShdw>
                </a:effectLst>
              </a:rPr>
              <a:t>جاما</a:t>
            </a:r>
            <a:r>
              <a:rPr lang="ar-SA" sz="1600" b="1" dirty="0">
                <a:effectLst>
                  <a:outerShdw blurRad="38100" dist="38100" dir="2700000" algn="tl">
                    <a:srgbClr val="000000"/>
                  </a:outerShdw>
                </a:effectLst>
              </a:rPr>
              <a:t> </a:t>
            </a:r>
            <a:r>
              <a:rPr lang="ar-SA" sz="1600" b="1" dirty="0" err="1">
                <a:effectLst>
                  <a:outerShdw blurRad="38100" dist="38100" dir="2700000" algn="tl">
                    <a:srgbClr val="000000"/>
                  </a:outerShdw>
                </a:effectLst>
              </a:rPr>
              <a:t>.</a:t>
            </a:r>
            <a:endParaRPr lang="en-US" sz="1600" b="1" dirty="0">
              <a:effectLst>
                <a:outerShdw blurRad="38100" dist="38100" dir="2700000" algn="tl">
                  <a:srgbClr val="000000"/>
                </a:outerShdw>
              </a:effectLst>
            </a:endParaRPr>
          </a:p>
        </p:txBody>
      </p:sp>
      <p:sp>
        <p:nvSpPr>
          <p:cNvPr id="63491" name="Rectangle 3"/>
          <p:cNvSpPr>
            <a:spLocks noGrp="1" noChangeArrowheads="1"/>
          </p:cNvSpPr>
          <p:nvPr>
            <p:ph type="title"/>
          </p:nvPr>
        </p:nvSpPr>
        <p:spPr>
          <a:xfrm>
            <a:off x="1403350" y="260350"/>
            <a:ext cx="6286500" cy="1081088"/>
          </a:xfrm>
        </p:spPr>
        <p:txBody>
          <a:bodyPr/>
          <a:lstStyle/>
          <a:p>
            <a:r>
              <a:rPr lang="ar-SA" b="1"/>
              <a:t>أنواع الإشعاعات الذرية</a:t>
            </a:r>
            <a:r>
              <a:rPr lang="ar-SA"/>
              <a:t> </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4213" y="2578100"/>
            <a:ext cx="7704137" cy="2563813"/>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مصادر طبيعية </a:t>
            </a:r>
          </a:p>
          <a:p>
            <a:pPr marL="800100" lvl="1" indent="-342900" algn="ctr">
              <a:tabLst>
                <a:tab pos="1209675" algn="l"/>
              </a:tabLst>
            </a:pPr>
            <a:r>
              <a:rPr lang="ar-SA" b="1">
                <a:effectLst>
                  <a:outerShdw blurRad="38100" dist="38100" dir="2700000" algn="tl">
                    <a:srgbClr val="000000"/>
                  </a:outerShdw>
                </a:effectLst>
              </a:rPr>
              <a:t>الأشعة الكونية ( الإشعاع القادم من الفضاء و الشمس ) و يحتوي على بروتونات و نيترونات و جسيمات ألفا و فوتونات و الالكترونات و غيرها .</a:t>
            </a:r>
          </a:p>
          <a:p>
            <a:pPr marL="800100" lvl="1" indent="-342900" algn="ctr">
              <a:tabLst>
                <a:tab pos="1209675" algn="l"/>
              </a:tabLst>
            </a:pPr>
            <a:r>
              <a:rPr lang="ar-SA" b="1">
                <a:effectLst>
                  <a:outerShdw blurRad="38100" dist="38100" dir="2700000" algn="tl">
                    <a:srgbClr val="000000"/>
                  </a:outerShdw>
                </a:effectLst>
              </a:rPr>
              <a:t>القشرة الأرضية : توجد في الصخور الجرانيتية و الصخور التي تحتوي على الأصداف البحرية و المواد العضوية و التي تحتوي على اليورانيوم و التوريوم و غيرها.</a:t>
            </a:r>
          </a:p>
          <a:p>
            <a:pPr marL="800100" lvl="1" indent="-342900" algn="ctr">
              <a:tabLst>
                <a:tab pos="1209675" algn="l"/>
              </a:tabLst>
            </a:pPr>
            <a:r>
              <a:rPr lang="ar-SA" b="1">
                <a:effectLst>
                  <a:outerShdw blurRad="38100" dist="38100" dir="2700000" algn="tl">
                    <a:srgbClr val="000000"/>
                  </a:outerShdw>
                </a:effectLst>
              </a:rPr>
              <a:t>مواد مشعة موجودة بالقرب من سطح الأرض : و هذه الغازات فيها الكربون المشع و الرادون و الثوريون الناتجان من تحلل اليورانيوم و التوريوم.</a:t>
            </a:r>
          </a:p>
          <a:p>
            <a:pPr marL="800100" lvl="1" indent="-342900" algn="ctr">
              <a:tabLst>
                <a:tab pos="1209675" algn="l"/>
              </a:tabLst>
            </a:pPr>
            <a:r>
              <a:rPr lang="ar-SA" b="1">
                <a:effectLst>
                  <a:outerShdw blurRad="38100" dist="38100" dir="2700000" algn="tl">
                    <a:srgbClr val="000000"/>
                  </a:outerShdw>
                </a:effectLst>
              </a:rPr>
              <a:t>مواد مشعة موجودة في الماء: مياه البحر تحتوي على تركيز مرتفع من البوتاسيوم 40 و كذلك التوريوم 222 ، فيما تحتوي المياه الجوفية في الولايات المتحدة على نسبة مرتفعة من الراديوم 227.</a:t>
            </a:r>
            <a:r>
              <a:rPr lang="ar-SA"/>
              <a:t> </a:t>
            </a:r>
            <a:endParaRPr lang="en-US"/>
          </a:p>
        </p:txBody>
      </p:sp>
      <p:sp>
        <p:nvSpPr>
          <p:cNvPr id="65539" name="Rectangle 3"/>
          <p:cNvSpPr>
            <a:spLocks noGrp="1" noChangeArrowheads="1"/>
          </p:cNvSpPr>
          <p:nvPr>
            <p:ph type="title"/>
          </p:nvPr>
        </p:nvSpPr>
        <p:spPr>
          <a:xfrm>
            <a:off x="1403350" y="260350"/>
            <a:ext cx="6286500" cy="1081088"/>
          </a:xfrm>
        </p:spPr>
        <p:txBody>
          <a:bodyPr/>
          <a:lstStyle/>
          <a:p>
            <a:r>
              <a:rPr lang="ar-SA" b="1"/>
              <a:t>مصادر التلوث بالمواد المشعة</a:t>
            </a:r>
            <a:endParaRPr lang="en-US"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4213" y="2441575"/>
            <a:ext cx="7704137" cy="2838450"/>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المصادر الصناعية </a:t>
            </a:r>
          </a:p>
          <a:p>
            <a:pPr marL="800100" lvl="1" indent="-342900" algn="ctr">
              <a:tabLst>
                <a:tab pos="1209675" algn="l"/>
              </a:tabLst>
            </a:pPr>
            <a:r>
              <a:rPr lang="ar-SA" b="1">
                <a:effectLst>
                  <a:outerShdw blurRad="38100" dist="38100" dir="2700000" algn="tl">
                    <a:srgbClr val="000000"/>
                  </a:outerShdw>
                </a:effectLst>
              </a:rPr>
              <a:t>التفجيرات الذرية: تعتبر من اكبر أسباب التلوث بالمواد المشعة ، و التفجيرات التي تحدث في الجو تبقى في الجو بدرجات فبعضها يسقط في مكان التجربة و البعض يبقى معلق في الهواء على حسب وزن الذرات و الجزيئات.</a:t>
            </a:r>
          </a:p>
          <a:p>
            <a:pPr marL="800100" lvl="1" indent="-342900" algn="ctr">
              <a:tabLst>
                <a:tab pos="1209675" algn="l"/>
              </a:tabLst>
            </a:pPr>
            <a:r>
              <a:rPr lang="ar-SA" b="1">
                <a:effectLst>
                  <a:outerShdw blurRad="38100" dist="38100" dir="2700000" algn="tl">
                    <a:srgbClr val="000000"/>
                  </a:outerShdw>
                </a:effectLst>
              </a:rPr>
              <a:t>المفاعلات الذرية : قد تنطلق كتل من الإشعاع في مراحل الإنتاج و عمل المفاعل أو من خلال مياه التبريد و مخلفات المفاعلات . </a:t>
            </a:r>
          </a:p>
          <a:p>
            <a:pPr marL="800100" lvl="1" indent="-342900" algn="ctr">
              <a:tabLst>
                <a:tab pos="1209675" algn="l"/>
              </a:tabLst>
            </a:pPr>
            <a:r>
              <a:rPr lang="ar-SA" b="1">
                <a:effectLst>
                  <a:outerShdw blurRad="38100" dist="38100" dir="2700000" algn="tl">
                    <a:srgbClr val="000000"/>
                  </a:outerShdw>
                </a:effectLst>
              </a:rPr>
              <a:t>المصادر الإشعاعية المستخدمة في الأغراض الطبية و الصناعية: مثل الأشعة السينية ، أيضا تستخدم المواد المشعة مثل اليود 131 و الفسفور 32 في التشخيص و علاج الأمراض، ويتعرض العاملون في هذا المجال إلى خطر التلوث كما تستخدم هذه الإشعاعات في المجال الصناعي مثل التصوير الإشعاعي  و التعقيم وغيرها.</a:t>
            </a:r>
            <a:endParaRPr lang="en-US" b="1">
              <a:effectLst>
                <a:outerShdw blurRad="38100" dist="38100" dir="2700000" algn="tl">
                  <a:srgbClr val="000000"/>
                </a:outerShdw>
              </a:effectLst>
            </a:endParaRPr>
          </a:p>
        </p:txBody>
      </p:sp>
      <p:sp>
        <p:nvSpPr>
          <p:cNvPr id="66563" name="Rectangle 3"/>
          <p:cNvSpPr>
            <a:spLocks noGrp="1" noChangeArrowheads="1"/>
          </p:cNvSpPr>
          <p:nvPr>
            <p:ph type="title"/>
          </p:nvPr>
        </p:nvSpPr>
        <p:spPr>
          <a:xfrm>
            <a:off x="1403350" y="260350"/>
            <a:ext cx="6286500" cy="1081088"/>
          </a:xfrm>
        </p:spPr>
        <p:txBody>
          <a:bodyPr/>
          <a:lstStyle/>
          <a:p>
            <a:r>
              <a:rPr lang="ar-SA" b="1"/>
              <a:t>مصادر التلوث بالمواد المشعة</a:t>
            </a:r>
            <a:endParaRPr lang="en-US"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84213" y="1755775"/>
            <a:ext cx="7704137" cy="4211638"/>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مقدمة : تدخل الإشعاعات إلى البيئة التي تؤثر على الكائنات الحية من مصادر مختلفة كما درسنا</a:t>
            </a:r>
          </a:p>
          <a:p>
            <a:pPr marL="342900" indent="-342900" algn="ctr">
              <a:tabLst>
                <a:tab pos="1209675" algn="l"/>
              </a:tabLst>
            </a:pPr>
            <a:r>
              <a:rPr lang="ar-SA" b="1">
                <a:effectLst>
                  <a:outerShdw blurRad="38100" dist="38100" dir="2700000" algn="tl">
                    <a:srgbClr val="000000"/>
                  </a:outerShdw>
                </a:effectLst>
              </a:rPr>
              <a:t>يعتمد تأثير الإشعاع على الكائنات الحية على </a:t>
            </a:r>
          </a:p>
          <a:p>
            <a:pPr marL="342900" indent="-342900" algn="ctr">
              <a:tabLst>
                <a:tab pos="1209675" algn="l"/>
              </a:tabLst>
            </a:pPr>
            <a:r>
              <a:rPr lang="ar-SA" b="1">
                <a:effectLst>
                  <a:outerShdw blurRad="38100" dist="38100" dir="2700000" algn="tl">
                    <a:srgbClr val="000000"/>
                  </a:outerShdw>
                </a:effectLst>
              </a:rPr>
              <a:t>نوعية الكائن الحي ( متغير الحرارة ، ثابت الحرارة )</a:t>
            </a:r>
          </a:p>
          <a:p>
            <a:pPr marL="342900" indent="-342900" algn="ctr">
              <a:tabLst>
                <a:tab pos="1209675" algn="l"/>
              </a:tabLst>
            </a:pPr>
            <a:r>
              <a:rPr lang="ar-SA" b="1">
                <a:effectLst>
                  <a:outerShdw blurRad="38100" dist="38100" dir="2700000" algn="tl">
                    <a:srgbClr val="000000"/>
                  </a:outerShdw>
                </a:effectLst>
              </a:rPr>
              <a:t>درجة الإشعاع</a:t>
            </a:r>
          </a:p>
          <a:p>
            <a:pPr marL="342900" indent="-342900" algn="ctr">
              <a:tabLst>
                <a:tab pos="1209675" algn="l"/>
              </a:tabLst>
            </a:pPr>
            <a:r>
              <a:rPr lang="ar-SA" b="1">
                <a:effectLst>
                  <a:outerShdw blurRad="38100" dist="38100" dir="2700000" algn="tl">
                    <a:srgbClr val="000000"/>
                  </a:outerShdw>
                </a:effectLst>
              </a:rPr>
              <a:t>الفترة الزمنية</a:t>
            </a:r>
          </a:p>
          <a:p>
            <a:pPr marL="342900" indent="-342900" algn="ctr">
              <a:tabLst>
                <a:tab pos="1209675" algn="l"/>
              </a:tabLst>
            </a:pPr>
            <a:r>
              <a:rPr lang="ar-SA" b="1">
                <a:effectLst>
                  <a:outerShdw blurRad="38100" dist="38100" dir="2700000" algn="tl">
                    <a:srgbClr val="000000"/>
                  </a:outerShdw>
                </a:effectLst>
              </a:rPr>
              <a:t>وعموماً تتأثر صغار الكائنات الحية أكثر من الكبيرة نظراً لنشاط الخلايا الكبير في مرحلة الطفولة.</a:t>
            </a:r>
          </a:p>
          <a:p>
            <a:pPr marL="342900" indent="-342900" algn="ctr">
              <a:tabLst>
                <a:tab pos="1209675" algn="l"/>
              </a:tabLst>
            </a:pPr>
            <a:r>
              <a:rPr lang="ar-SA" b="1">
                <a:effectLst>
                  <a:outerShdw blurRad="38100" dist="38100" dir="2700000" algn="tl">
                    <a:srgbClr val="000000"/>
                  </a:outerShdw>
                </a:effectLst>
              </a:rPr>
              <a:t>من الأجزاء التي تتأثر بالإشعاع ( حدوث أورام سرطانية )</a:t>
            </a:r>
          </a:p>
          <a:p>
            <a:pPr marL="342900" indent="-342900" algn="ctr">
              <a:tabLst>
                <a:tab pos="1209675" algn="l"/>
              </a:tabLst>
            </a:pPr>
            <a:r>
              <a:rPr lang="ar-SA" b="1">
                <a:effectLst>
                  <a:outerShdw blurRad="38100" dist="38100" dir="2700000" algn="tl">
                    <a:srgbClr val="000000"/>
                  </a:outerShdw>
                </a:effectLst>
              </a:rPr>
              <a:t>كريات الدم الحمراء و البيضاء و الصفائح من خلال قلت أعدادها </a:t>
            </a:r>
          </a:p>
          <a:p>
            <a:pPr marL="342900" indent="-342900" algn="ctr">
              <a:tabLst>
                <a:tab pos="1209675" algn="l"/>
              </a:tabLst>
            </a:pPr>
            <a:r>
              <a:rPr lang="ar-SA" b="1">
                <a:effectLst>
                  <a:outerShdw blurRad="38100" dist="38100" dir="2700000" algn="tl">
                    <a:srgbClr val="000000"/>
                  </a:outerShdw>
                </a:effectLst>
              </a:rPr>
              <a:t>العظام</a:t>
            </a:r>
          </a:p>
          <a:p>
            <a:pPr marL="342900" indent="-342900" algn="ctr">
              <a:tabLst>
                <a:tab pos="1209675" algn="l"/>
              </a:tabLst>
            </a:pPr>
            <a:r>
              <a:rPr lang="ar-SA" b="1">
                <a:effectLst>
                  <a:outerShdw blurRad="38100" dist="38100" dir="2700000" algn="tl">
                    <a:srgbClr val="000000"/>
                  </a:outerShdw>
                </a:effectLst>
              </a:rPr>
              <a:t>الطحال</a:t>
            </a:r>
          </a:p>
          <a:p>
            <a:pPr marL="342900" indent="-342900" algn="ctr">
              <a:tabLst>
                <a:tab pos="1209675" algn="l"/>
              </a:tabLst>
            </a:pPr>
            <a:r>
              <a:rPr lang="ar-SA" b="1">
                <a:effectLst>
                  <a:outerShdw blurRad="38100" dist="38100" dir="2700000" algn="tl">
                    <a:srgbClr val="000000"/>
                  </a:outerShdw>
                </a:effectLst>
              </a:rPr>
              <a:t>الغدد اللمفية</a:t>
            </a:r>
          </a:p>
          <a:p>
            <a:pPr marL="342900" indent="-342900" algn="ctr">
              <a:tabLst>
                <a:tab pos="1209675" algn="l"/>
              </a:tabLst>
            </a:pPr>
            <a:r>
              <a:rPr lang="ar-SA" b="1">
                <a:effectLst>
                  <a:outerShdw blurRad="38100" dist="38100" dir="2700000" algn="tl">
                    <a:srgbClr val="000000"/>
                  </a:outerShdw>
                </a:effectLst>
              </a:rPr>
              <a:t>القصبات الهوائية</a:t>
            </a:r>
          </a:p>
          <a:p>
            <a:pPr marL="342900" indent="-342900" algn="ctr">
              <a:tabLst>
                <a:tab pos="1209675" algn="l"/>
              </a:tabLst>
            </a:pPr>
            <a:r>
              <a:rPr lang="ar-SA" b="1">
                <a:effectLst>
                  <a:outerShdw blurRad="38100" dist="38100" dir="2700000" algn="tl">
                    <a:srgbClr val="000000"/>
                  </a:outerShdw>
                </a:effectLst>
              </a:rPr>
              <a:t>الجلد ( حروق و تقرحات في الحالات الشديدة</a:t>
            </a:r>
          </a:p>
          <a:p>
            <a:pPr marL="342900" indent="-342900" algn="ctr">
              <a:tabLst>
                <a:tab pos="1209675" algn="l"/>
              </a:tabLst>
            </a:pPr>
            <a:r>
              <a:rPr lang="ar-SA" b="1">
                <a:effectLst>
                  <a:outerShdw blurRad="38100" dist="38100" dir="2700000" algn="tl">
                    <a:srgbClr val="000000"/>
                  </a:outerShdw>
                </a:effectLst>
              </a:rPr>
              <a:t>الغدد التناسلية ( مما يؤدي إلى عقم مؤقت في أغلب الأحيان )</a:t>
            </a:r>
          </a:p>
          <a:p>
            <a:pPr marL="342900" indent="-342900" algn="ctr">
              <a:tabLst>
                <a:tab pos="1209675" algn="l"/>
              </a:tabLst>
            </a:pPr>
            <a:r>
              <a:rPr lang="ar-SA" b="1">
                <a:effectLst>
                  <a:outerShdw blurRad="38100" dist="38100" dir="2700000" algn="tl">
                    <a:srgbClr val="000000"/>
                  </a:outerShdw>
                </a:effectLst>
              </a:rPr>
              <a:t>المادة الوراثية ( و هي التي تؤدي إلى حدوث الطفرات و المشاكل في الكروموسومات )</a:t>
            </a:r>
            <a:endParaRPr lang="en-US" b="1">
              <a:effectLst>
                <a:outerShdw blurRad="38100" dist="38100" dir="2700000" algn="tl">
                  <a:srgbClr val="000000"/>
                </a:outerShdw>
              </a:effectLst>
            </a:endParaRPr>
          </a:p>
        </p:txBody>
      </p:sp>
      <p:sp>
        <p:nvSpPr>
          <p:cNvPr id="67587" name="Rectangle 3"/>
          <p:cNvSpPr>
            <a:spLocks noGrp="1" noChangeArrowheads="1"/>
          </p:cNvSpPr>
          <p:nvPr>
            <p:ph type="title"/>
          </p:nvPr>
        </p:nvSpPr>
        <p:spPr>
          <a:xfrm>
            <a:off x="1403350" y="260350"/>
            <a:ext cx="6286500" cy="1081088"/>
          </a:xfrm>
        </p:spPr>
        <p:txBody>
          <a:bodyPr/>
          <a:lstStyle/>
          <a:p>
            <a:r>
              <a:rPr lang="ar-SA" b="1"/>
              <a:t>تأثير الإشعاع على الكائنات الحية</a:t>
            </a:r>
            <a:endParaRPr lang="en-US"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84213" y="2166938"/>
            <a:ext cx="7704137" cy="3387725"/>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أمثلة على التشوهات :</a:t>
            </a:r>
          </a:p>
          <a:p>
            <a:pPr marL="342900" indent="-342900" algn="ctr">
              <a:tabLst>
                <a:tab pos="1209675" algn="l"/>
              </a:tabLst>
            </a:pPr>
            <a:r>
              <a:rPr lang="ar-SA" b="1">
                <a:effectLst>
                  <a:outerShdw blurRad="38100" dist="38100" dir="2700000" algn="tl">
                    <a:srgbClr val="000000"/>
                  </a:outerShdw>
                </a:effectLst>
              </a:rPr>
              <a:t>وجد في اليابان من الإحصائيات أن التشوهات التي ظهرت عند الأطفال بعد إلقاء القنابل على هيروشيما و ناجازاكي منها :</a:t>
            </a:r>
          </a:p>
          <a:p>
            <a:pPr marL="342900" indent="-342900" algn="ctr">
              <a:tabLst>
                <a:tab pos="1209675" algn="l"/>
              </a:tabLst>
            </a:pPr>
            <a:r>
              <a:rPr lang="ar-SA" b="1">
                <a:effectLst>
                  <a:outerShdw blurRad="38100" dist="38100" dir="2700000" algn="tl">
                    <a:srgbClr val="000000"/>
                  </a:outerShdw>
                </a:effectLst>
              </a:rPr>
              <a:t>رأس أصغر من العادة</a:t>
            </a:r>
          </a:p>
          <a:p>
            <a:pPr marL="342900" indent="-342900" algn="ctr">
              <a:tabLst>
                <a:tab pos="1209675" algn="l"/>
              </a:tabLst>
            </a:pPr>
            <a:r>
              <a:rPr lang="ar-SA" b="1">
                <a:effectLst>
                  <a:outerShdw blurRad="38100" dist="38100" dir="2700000" algn="tl">
                    <a:srgbClr val="000000"/>
                  </a:outerShdw>
                </a:effectLst>
              </a:rPr>
              <a:t>تأخر في النمو قبل الولادة</a:t>
            </a:r>
          </a:p>
          <a:p>
            <a:pPr marL="342900" indent="-342900" algn="ctr">
              <a:tabLst>
                <a:tab pos="1209675" algn="l"/>
              </a:tabLst>
            </a:pPr>
            <a:r>
              <a:rPr lang="ar-SA" b="1">
                <a:effectLst>
                  <a:outerShdw blurRad="38100" dist="38100" dir="2700000" algn="tl">
                    <a:srgbClr val="000000"/>
                  </a:outerShdw>
                </a:effectLst>
              </a:rPr>
              <a:t>تأخر عام في الصحة و النمو بعد الولادة</a:t>
            </a:r>
            <a:endParaRPr lang="en-US" b="1">
              <a:effectLst>
                <a:outerShdw blurRad="38100" dist="38100" dir="2700000" algn="tl">
                  <a:srgbClr val="000000"/>
                </a:outerShdw>
              </a:effectLst>
            </a:endParaRPr>
          </a:p>
          <a:p>
            <a:pPr marL="342900" indent="-342900" algn="ctr">
              <a:tabLst>
                <a:tab pos="1209675" algn="l"/>
              </a:tabLst>
            </a:pPr>
            <a:r>
              <a:rPr lang="en-US" b="1">
                <a:effectLst>
                  <a:outerShdw blurRad="38100" dist="38100" dir="2700000" algn="tl">
                    <a:srgbClr val="000000"/>
                  </a:outerShdw>
                </a:effectLst>
              </a:rPr>
              <a:t> </a:t>
            </a:r>
            <a:endParaRPr lang="ar-SA" b="1">
              <a:effectLst>
                <a:outerShdw blurRad="38100" dist="38100" dir="2700000" algn="tl">
                  <a:srgbClr val="000000"/>
                </a:outerShdw>
              </a:effectLst>
            </a:endParaRPr>
          </a:p>
          <a:p>
            <a:pPr marL="342900" indent="-342900" algn="ctr">
              <a:tabLst>
                <a:tab pos="1209675" algn="l"/>
              </a:tabLst>
            </a:pPr>
            <a:r>
              <a:rPr lang="ar-SA" b="1">
                <a:effectLst>
                  <a:outerShdw blurRad="38100" dist="38100" dir="2700000" algn="tl">
                    <a:srgbClr val="000000"/>
                  </a:outerShdw>
                </a:effectLst>
              </a:rPr>
              <a:t>في الأجنة:</a:t>
            </a:r>
          </a:p>
          <a:p>
            <a:pPr marL="800100" lvl="1" indent="-342900" algn="ctr">
              <a:tabLst>
                <a:tab pos="1209675" algn="l"/>
              </a:tabLst>
            </a:pPr>
            <a:r>
              <a:rPr lang="ar-SA" b="1">
                <a:effectLst>
                  <a:outerShdw blurRad="38100" dist="38100" dir="2700000" algn="tl">
                    <a:srgbClr val="000000"/>
                  </a:outerShdw>
                </a:effectLst>
              </a:rPr>
              <a:t>في الأسابيع الأولى إذا تعرضت البويضة الملقحة للإشعاع قي تنفصل و يحدث الإجهاض.</a:t>
            </a:r>
          </a:p>
          <a:p>
            <a:pPr marL="800100" lvl="1" indent="-342900" algn="ctr">
              <a:tabLst>
                <a:tab pos="1209675" algn="l"/>
              </a:tabLst>
            </a:pPr>
            <a:r>
              <a:rPr lang="ar-SA" b="1">
                <a:effectLst>
                  <a:outerShdw blurRad="38100" dist="38100" dir="2700000" algn="tl">
                    <a:srgbClr val="000000"/>
                  </a:outerShdw>
                </a:effectLst>
              </a:rPr>
              <a:t>في مرحلة ثلاثة أشهر يحدث تشوهات جسدية خصوصاً في الجهاز العصبي و العيون.</a:t>
            </a:r>
          </a:p>
          <a:p>
            <a:pPr marL="800100" lvl="1" indent="-342900" algn="ctr">
              <a:tabLst>
                <a:tab pos="1209675" algn="l"/>
              </a:tabLst>
            </a:pPr>
            <a:r>
              <a:rPr lang="ar-SA" b="1">
                <a:effectLst>
                  <a:outerShdw blurRad="38100" dist="38100" dir="2700000" algn="tl">
                    <a:srgbClr val="000000"/>
                  </a:outerShdw>
                </a:effectLst>
              </a:rPr>
              <a:t>بعد الثلاث شهور يحدث تشوهات في الأيدي و الأرجل ( و في هذه الفترات لا يسمح للمرأة الحامل بأخذ الأشعة )</a:t>
            </a:r>
            <a:endParaRPr lang="en-US" b="1">
              <a:effectLst>
                <a:outerShdw blurRad="38100" dist="38100" dir="2700000" algn="tl">
                  <a:srgbClr val="000000"/>
                </a:outerShdw>
              </a:effectLst>
            </a:endParaRPr>
          </a:p>
        </p:txBody>
      </p:sp>
      <p:sp>
        <p:nvSpPr>
          <p:cNvPr id="68611" name="Rectangle 3"/>
          <p:cNvSpPr>
            <a:spLocks noGrp="1" noChangeArrowheads="1"/>
          </p:cNvSpPr>
          <p:nvPr>
            <p:ph type="title"/>
          </p:nvPr>
        </p:nvSpPr>
        <p:spPr>
          <a:xfrm>
            <a:off x="1403350" y="260350"/>
            <a:ext cx="6286500" cy="1081088"/>
          </a:xfrm>
        </p:spPr>
        <p:txBody>
          <a:bodyPr/>
          <a:lstStyle/>
          <a:p>
            <a:r>
              <a:rPr lang="ar-SA" b="1"/>
              <a:t>تأثير الإشعاع على الكائنات الحية</a:t>
            </a:r>
            <a:endParaRPr lang="en-US"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84213" y="1617663"/>
            <a:ext cx="7704137" cy="4486275"/>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عملية تأثير سقوط الإشعاعات على جسم و خلايا الكائن الحي من خلال تأين بعض مكونات الخلايا و خاصة الماء مما يؤدي إلى حدوث تغيرات كيميائية تؤدي بدورها إلى إحداث تغيير في تركيب الخلية و وظائفها و بالتالي إلى إتلافها من خلال عدة مراحل منها:</a:t>
            </a:r>
          </a:p>
          <a:p>
            <a:pPr marL="342900" indent="-342900" algn="ctr">
              <a:tabLst>
                <a:tab pos="1209675" algn="l"/>
              </a:tabLst>
            </a:pPr>
            <a:r>
              <a:rPr lang="ar-SA" b="1">
                <a:effectLst>
                  <a:outerShdw blurRad="38100" dist="38100" dir="2700000" algn="tl">
                    <a:srgbClr val="000000"/>
                  </a:outerShdw>
                </a:effectLst>
              </a:rPr>
              <a:t>المرحلة الفيزيائية :</a:t>
            </a:r>
          </a:p>
          <a:p>
            <a:pPr marL="342900" indent="-342900" algn="ctr">
              <a:tabLst>
                <a:tab pos="1209675" algn="l"/>
              </a:tabLst>
            </a:pPr>
            <a:r>
              <a:rPr lang="ar-SA" b="1">
                <a:effectLst>
                  <a:outerShdw blurRad="38100" dist="38100" dir="2700000" algn="tl">
                    <a:srgbClr val="000000"/>
                  </a:outerShdw>
                </a:effectLst>
              </a:rPr>
              <a:t>وتنتقل الطاقة من الإشعاع إلى جزيء الماء و يحدث تأين</a:t>
            </a:r>
          </a:p>
          <a:p>
            <a:pPr marL="342900" indent="-342900" algn="ctr">
              <a:tabLst>
                <a:tab pos="1209675" algn="l"/>
              </a:tabLst>
            </a:pPr>
            <a:r>
              <a:rPr lang="ar-SA" b="1">
                <a:effectLst>
                  <a:outerShdw blurRad="38100" dist="38100" dir="2700000" algn="tl">
                    <a:srgbClr val="000000"/>
                  </a:outerShdw>
                </a:effectLst>
              </a:rPr>
              <a:t>المرحلة الفيزيوكيميائية :</a:t>
            </a:r>
          </a:p>
          <a:p>
            <a:pPr marL="342900" indent="-342900" algn="ctr">
              <a:tabLst>
                <a:tab pos="1209675" algn="l"/>
              </a:tabLst>
            </a:pPr>
            <a:r>
              <a:rPr lang="ar-SA" b="1">
                <a:effectLst>
                  <a:outerShdw blurRad="38100" dist="38100" dir="2700000" algn="tl">
                    <a:srgbClr val="000000"/>
                  </a:outerShdw>
                </a:effectLst>
              </a:rPr>
              <a:t>حيث تتفاعل الايونات الموجبة و الالكترونات السالبة مع جزيئات الماء الأخرى فينتج عن هذه التفاعلات عدة مركبات جديدة مثال ذلك </a:t>
            </a:r>
          </a:p>
          <a:p>
            <a:pPr marL="800100" lvl="1" indent="-342900" algn="ctr">
              <a:tabLst>
                <a:tab pos="1209675" algn="l"/>
              </a:tabLst>
            </a:pPr>
            <a:r>
              <a:rPr lang="ar-SA" b="1">
                <a:effectLst>
                  <a:outerShdw blurRad="38100" dist="38100" dir="2700000" algn="tl">
                    <a:srgbClr val="000000"/>
                  </a:outerShdw>
                </a:effectLst>
              </a:rPr>
              <a:t>تحلل ايون الماء الموجب إلى هيدروجين و هيدروكسيد</a:t>
            </a:r>
            <a:endParaRPr lang="en-GB" b="1">
              <a:effectLst>
                <a:outerShdw blurRad="38100" dist="38100" dir="2700000" algn="tl">
                  <a:srgbClr val="000000"/>
                </a:outerShdw>
              </a:effectLst>
            </a:endParaRPr>
          </a:p>
          <a:p>
            <a:pPr marL="342900" indent="-342900" algn="ctr">
              <a:tabLst>
                <a:tab pos="1209675" algn="l"/>
              </a:tabLst>
            </a:pPr>
            <a:r>
              <a:rPr lang="en-GB" b="1">
                <a:effectLst>
                  <a:outerShdw blurRad="38100" dist="38100" dir="2700000" algn="tl">
                    <a:srgbClr val="000000"/>
                  </a:outerShdw>
                </a:effectLst>
              </a:rPr>
              <a:t>H2</a:t>
            </a:r>
            <a:r>
              <a:rPr lang="ar-SA" b="1">
                <a:effectLst>
                  <a:outerShdw blurRad="38100" dist="38100" dir="2700000" algn="tl">
                    <a:srgbClr val="000000"/>
                  </a:outerShdw>
                </a:effectLst>
              </a:rPr>
              <a:t>+</a:t>
            </a:r>
            <a:r>
              <a:rPr lang="en-GB" b="1">
                <a:effectLst>
                  <a:outerShdw blurRad="38100" dist="38100" dir="2700000" algn="tl">
                    <a:srgbClr val="000000"/>
                  </a:outerShdw>
                </a:effectLst>
              </a:rPr>
              <a:t>OH</a:t>
            </a:r>
            <a:r>
              <a:rPr lang="ar-SA" b="1">
                <a:effectLst>
                  <a:outerShdw blurRad="38100" dist="38100" dir="2700000" algn="tl">
                    <a:srgbClr val="000000"/>
                  </a:outerShdw>
                </a:effectLst>
              </a:rPr>
              <a:t>→</a:t>
            </a:r>
            <a:r>
              <a:rPr lang="en-US" b="1">
                <a:effectLst>
                  <a:outerShdw blurRad="38100" dist="38100" dir="2700000" algn="tl">
                    <a:srgbClr val="000000"/>
                  </a:outerShdw>
                </a:effectLst>
              </a:rPr>
              <a:t>H2O</a:t>
            </a:r>
            <a:endParaRPr lang="ar-SA" b="1">
              <a:effectLst>
                <a:outerShdw blurRad="38100" dist="38100" dir="2700000" algn="tl">
                  <a:srgbClr val="000000"/>
                </a:outerShdw>
              </a:effectLst>
            </a:endParaRPr>
          </a:p>
          <a:p>
            <a:pPr marL="800100" lvl="1" indent="-342900" algn="ctr">
              <a:tabLst>
                <a:tab pos="1209675" algn="l"/>
              </a:tabLst>
            </a:pPr>
            <a:r>
              <a:rPr lang="ar-SA" b="1">
                <a:effectLst>
                  <a:outerShdw blurRad="38100" dist="38100" dir="2700000" algn="tl">
                    <a:srgbClr val="000000"/>
                  </a:outerShdw>
                </a:effectLst>
              </a:rPr>
              <a:t>اتحاد الإلكترون مع جزئي ماء مكون ايون ماء سالب</a:t>
            </a:r>
            <a:endParaRPr lang="en-US" b="1">
              <a:effectLst>
                <a:outerShdw blurRad="38100" dist="38100" dir="2700000" algn="tl">
                  <a:srgbClr val="000000"/>
                </a:outerShdw>
              </a:effectLst>
            </a:endParaRPr>
          </a:p>
          <a:p>
            <a:pPr marL="342900" indent="-342900" algn="ctr">
              <a:tabLst>
                <a:tab pos="1209675" algn="l"/>
              </a:tabLst>
            </a:pPr>
            <a:r>
              <a:rPr lang="en-US" b="1">
                <a:effectLst>
                  <a:outerShdw blurRad="38100" dist="38100" dir="2700000" algn="tl">
                    <a:srgbClr val="000000"/>
                  </a:outerShdw>
                </a:effectLst>
              </a:rPr>
              <a:t>H2O</a:t>
            </a:r>
            <a:r>
              <a:rPr lang="ar-SA" b="1">
                <a:effectLst>
                  <a:outerShdw blurRad="38100" dist="38100" dir="2700000" algn="tl">
                    <a:srgbClr val="000000"/>
                  </a:outerShdw>
                </a:effectLst>
              </a:rPr>
              <a:t>→</a:t>
            </a:r>
            <a:r>
              <a:rPr lang="en-GB" b="1">
                <a:effectLst>
                  <a:outerShdw blurRad="38100" dist="38100" dir="2700000" algn="tl">
                    <a:srgbClr val="000000"/>
                  </a:outerShdw>
                </a:effectLst>
              </a:rPr>
              <a:t>e</a:t>
            </a:r>
            <a:r>
              <a:rPr lang="ar-SA" b="1">
                <a:effectLst>
                  <a:outerShdw blurRad="38100" dist="38100" dir="2700000" algn="tl">
                    <a:srgbClr val="000000"/>
                  </a:outerShdw>
                </a:effectLst>
              </a:rPr>
              <a:t>+</a:t>
            </a:r>
            <a:r>
              <a:rPr lang="en-US" b="1">
                <a:effectLst>
                  <a:outerShdw blurRad="38100" dist="38100" dir="2700000" algn="tl">
                    <a:srgbClr val="000000"/>
                  </a:outerShdw>
                </a:effectLst>
              </a:rPr>
              <a:t>H2O</a:t>
            </a:r>
            <a:endParaRPr lang="ar-SA" b="1">
              <a:effectLst>
                <a:outerShdw blurRad="38100" dist="38100" dir="2700000" algn="tl">
                  <a:srgbClr val="000000"/>
                </a:outerShdw>
              </a:effectLst>
            </a:endParaRPr>
          </a:p>
          <a:p>
            <a:pPr marL="800100" lvl="1" indent="-342900" algn="ctr">
              <a:tabLst>
                <a:tab pos="1209675" algn="l"/>
              </a:tabLst>
            </a:pPr>
            <a:r>
              <a:rPr lang="ar-SA" b="1">
                <a:effectLst>
                  <a:outerShdw blurRad="38100" dist="38100" dir="2700000" algn="tl">
                    <a:srgbClr val="000000"/>
                  </a:outerShdw>
                </a:effectLst>
              </a:rPr>
              <a:t>تحلل ايون الماء السالب مكون هيدروجين و ايون هيدروكسيد سالب</a:t>
            </a:r>
            <a:endParaRPr lang="en-GB" b="1">
              <a:effectLst>
                <a:outerShdw blurRad="38100" dist="38100" dir="2700000" algn="tl">
                  <a:srgbClr val="000000"/>
                </a:outerShdw>
              </a:effectLst>
            </a:endParaRPr>
          </a:p>
          <a:p>
            <a:pPr marL="342900" indent="-342900" algn="ctr">
              <a:tabLst>
                <a:tab pos="1209675" algn="l"/>
              </a:tabLst>
            </a:pPr>
            <a:r>
              <a:rPr lang="en-GB" b="1">
                <a:effectLst>
                  <a:outerShdw blurRad="38100" dist="38100" dir="2700000" algn="tl">
                    <a:srgbClr val="000000"/>
                  </a:outerShdw>
                </a:effectLst>
              </a:rPr>
              <a:t>H</a:t>
            </a:r>
            <a:r>
              <a:rPr lang="ar-SA" b="1">
                <a:effectLst>
                  <a:outerShdw blurRad="38100" dist="38100" dir="2700000" algn="tl">
                    <a:srgbClr val="000000"/>
                  </a:outerShdw>
                </a:effectLst>
              </a:rPr>
              <a:t>+</a:t>
            </a:r>
            <a:r>
              <a:rPr lang="en-GB" b="1">
                <a:effectLst>
                  <a:outerShdw blurRad="38100" dist="38100" dir="2700000" algn="tl">
                    <a:srgbClr val="000000"/>
                  </a:outerShdw>
                </a:effectLst>
              </a:rPr>
              <a:t>OH</a:t>
            </a:r>
            <a:r>
              <a:rPr lang="ar-SA" b="1">
                <a:effectLst>
                  <a:outerShdw blurRad="38100" dist="38100" dir="2700000" algn="tl">
                    <a:srgbClr val="000000"/>
                  </a:outerShdw>
                </a:effectLst>
              </a:rPr>
              <a:t>→</a:t>
            </a:r>
            <a:r>
              <a:rPr lang="en-US" b="1">
                <a:effectLst>
                  <a:outerShdw blurRad="38100" dist="38100" dir="2700000" algn="tl">
                    <a:srgbClr val="000000"/>
                  </a:outerShdw>
                </a:effectLst>
              </a:rPr>
              <a:t>H2O</a:t>
            </a:r>
            <a:endParaRPr lang="ar-SA" b="1">
              <a:effectLst>
                <a:outerShdw blurRad="38100" dist="38100" dir="2700000" algn="tl">
                  <a:srgbClr val="000000"/>
                </a:outerShdw>
              </a:effectLst>
            </a:endParaRPr>
          </a:p>
          <a:p>
            <a:pPr marL="800100" lvl="1" indent="-342900" algn="ctr">
              <a:tabLst>
                <a:tab pos="1209675" algn="l"/>
              </a:tabLst>
            </a:pPr>
            <a:r>
              <a:rPr lang="ar-SA" b="1">
                <a:effectLst>
                  <a:outerShdw blurRad="38100" dist="38100" dir="2700000" algn="tl">
                    <a:srgbClr val="000000"/>
                  </a:outerShdw>
                </a:effectLst>
              </a:rPr>
              <a:t>اتحاد الهيدروكسيد مع بعضه البعض مشكلاً فوق أكسيد الهدروجين ( ماء الأكسجين )</a:t>
            </a:r>
            <a:endParaRPr lang="en-GB" b="1">
              <a:effectLst>
                <a:outerShdw blurRad="38100" dist="38100" dir="2700000" algn="tl">
                  <a:srgbClr val="000000"/>
                </a:outerShdw>
              </a:effectLst>
            </a:endParaRPr>
          </a:p>
          <a:p>
            <a:pPr marL="342900" indent="-342900" algn="ctr">
              <a:tabLst>
                <a:tab pos="1209675" algn="l"/>
              </a:tabLst>
            </a:pPr>
            <a:r>
              <a:rPr lang="en-GB" b="1">
                <a:effectLst>
                  <a:outerShdw blurRad="38100" dist="38100" dir="2700000" algn="tl">
                    <a:srgbClr val="000000"/>
                  </a:outerShdw>
                </a:effectLst>
              </a:rPr>
              <a:t>H2O2</a:t>
            </a:r>
            <a:r>
              <a:rPr lang="ar-SA" b="1">
                <a:effectLst>
                  <a:outerShdw blurRad="38100" dist="38100" dir="2700000" algn="tl">
                    <a:srgbClr val="000000"/>
                  </a:outerShdw>
                </a:effectLst>
              </a:rPr>
              <a:t>→</a:t>
            </a:r>
            <a:r>
              <a:rPr lang="en-GB" b="1">
                <a:effectLst>
                  <a:outerShdw blurRad="38100" dist="38100" dir="2700000" algn="tl">
                    <a:srgbClr val="000000"/>
                  </a:outerShdw>
                </a:effectLst>
              </a:rPr>
              <a:t>OH</a:t>
            </a:r>
            <a:r>
              <a:rPr lang="ar-SA" b="1">
                <a:effectLst>
                  <a:outerShdw blurRad="38100" dist="38100" dir="2700000" algn="tl">
                    <a:srgbClr val="000000"/>
                  </a:outerShdw>
                </a:effectLst>
              </a:rPr>
              <a:t>+</a:t>
            </a:r>
            <a:r>
              <a:rPr lang="en-GB" b="1">
                <a:effectLst>
                  <a:outerShdw blurRad="38100" dist="38100" dir="2700000" algn="tl">
                    <a:srgbClr val="000000"/>
                  </a:outerShdw>
                </a:effectLst>
              </a:rPr>
              <a:t>OH</a:t>
            </a:r>
            <a:endParaRPr lang="en-US" b="1">
              <a:effectLst>
                <a:outerShdw blurRad="38100" dist="38100" dir="2700000" algn="tl">
                  <a:srgbClr val="000000"/>
                </a:outerShdw>
              </a:effectLst>
            </a:endParaRPr>
          </a:p>
        </p:txBody>
      </p:sp>
      <p:sp>
        <p:nvSpPr>
          <p:cNvPr id="69635" name="Rectangle 3"/>
          <p:cNvSpPr>
            <a:spLocks noGrp="1" noChangeArrowheads="1"/>
          </p:cNvSpPr>
          <p:nvPr>
            <p:ph type="title"/>
          </p:nvPr>
        </p:nvSpPr>
        <p:spPr>
          <a:xfrm>
            <a:off x="1042988" y="260350"/>
            <a:ext cx="6646862" cy="1081088"/>
          </a:xfrm>
        </p:spPr>
        <p:txBody>
          <a:bodyPr/>
          <a:lstStyle/>
          <a:p>
            <a:r>
              <a:rPr lang="ar-SA" sz="4000" b="1"/>
              <a:t>كيف تؤثر الأشعة على الكائنات الحية ؟</a:t>
            </a:r>
            <a:endParaRPr lang="en-US" sz="4000" b="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84213" y="2028825"/>
            <a:ext cx="7704137" cy="3662363"/>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المرحلة الكيميائية :</a:t>
            </a:r>
          </a:p>
          <a:p>
            <a:pPr marL="342900" indent="-342900" algn="ctr">
              <a:tabLst>
                <a:tab pos="1209675" algn="l"/>
              </a:tabLst>
            </a:pPr>
            <a:r>
              <a:rPr lang="ar-SA" b="1">
                <a:effectLst>
                  <a:outerShdw blurRad="38100" dist="38100" dir="2700000" algn="tl">
                    <a:srgbClr val="000000"/>
                  </a:outerShdw>
                </a:effectLst>
              </a:rPr>
              <a:t>يتميز كل من الهيدروجين و الهيدروكسيد</a:t>
            </a:r>
            <a:r>
              <a:rPr lang="en-GB" b="1">
                <a:effectLst>
                  <a:outerShdw blurRad="38100" dist="38100" dir="2700000" algn="tl">
                    <a:srgbClr val="000000"/>
                  </a:outerShdw>
                </a:effectLst>
              </a:rPr>
              <a:t>OH </a:t>
            </a:r>
            <a:r>
              <a:rPr lang="ar-SA" b="1">
                <a:effectLst>
                  <a:outerShdw blurRad="38100" dist="38100" dir="2700000" algn="tl">
                    <a:srgbClr val="000000"/>
                  </a:outerShdw>
                </a:effectLst>
              </a:rPr>
              <a:t> بنشاطهما الكيميائي الشديد ، كما يعتبر فوق أكسيد الأكسجين ( ماء الأكسجين ) عاملاً مؤكسدا قوياً ، و تتفاعل هذه المركبات الكيميائية المتكونة مع المركبات العضوية الأخرى في الخلية مثل الصبغيات ( الكرموسومات )وتؤدي إلى تخريب تركيبها.</a:t>
            </a:r>
          </a:p>
          <a:p>
            <a:pPr marL="342900" indent="-342900" algn="ctr">
              <a:tabLst>
                <a:tab pos="1209675" algn="l"/>
              </a:tabLst>
            </a:pPr>
            <a:r>
              <a:rPr lang="ar-SA" b="1">
                <a:effectLst>
                  <a:outerShdw blurRad="38100" dist="38100" dir="2700000" algn="tl">
                    <a:srgbClr val="000000"/>
                  </a:outerShdw>
                </a:effectLst>
              </a:rPr>
              <a:t>المرحلة البيولوجية :</a:t>
            </a:r>
          </a:p>
          <a:p>
            <a:pPr marL="342900" indent="-342900" algn="ctr">
              <a:tabLst>
                <a:tab pos="1209675" algn="l"/>
              </a:tabLst>
            </a:pPr>
            <a:r>
              <a:rPr lang="ar-SA" b="1">
                <a:effectLst>
                  <a:outerShdw blurRad="38100" dist="38100" dir="2700000" algn="tl">
                    <a:srgbClr val="000000"/>
                  </a:outerShdw>
                </a:effectLst>
              </a:rPr>
              <a:t>وفيها تظهر آثار التغيرات الكيميائية التي حدثت في الخلية و منها موت الخلية أو منع أو إيقاف انقسامها أو زيادة معدل نموها و انقسامها أو حدوث تغيرات مستديمة في الخلية تنتقل وراثياً عند انقسام الخلية .</a:t>
            </a:r>
          </a:p>
          <a:p>
            <a:pPr marL="342900" indent="-342900" algn="ctr">
              <a:tabLst>
                <a:tab pos="1209675" algn="l"/>
              </a:tabLst>
            </a:pPr>
            <a:r>
              <a:rPr lang="ar-SA" b="1">
                <a:effectLst>
                  <a:outerShdw blurRad="38100" dist="38100" dir="2700000" algn="tl">
                    <a:srgbClr val="000000"/>
                  </a:outerShdw>
                </a:effectLst>
              </a:rPr>
              <a:t>كما أن أعضاء الجسم ليست متساوية الحساسية بالنسبة إلى الإشعاعات و أكثر الأعضاء حساسية هي الأعضاء المكونة للدم و الجهاز الهضمي و الجل و الغدد التناسلية.</a:t>
            </a:r>
          </a:p>
          <a:p>
            <a:pPr marL="342900" indent="-342900" algn="ctr">
              <a:tabLst>
                <a:tab pos="1209675" algn="l"/>
              </a:tabLst>
            </a:pPr>
            <a:r>
              <a:rPr lang="ar-SA" b="1">
                <a:effectLst>
                  <a:outerShdw blurRad="38100" dist="38100" dir="2700000" algn="tl">
                    <a:srgbClr val="000000"/>
                  </a:outerShdw>
                </a:effectLst>
              </a:rPr>
              <a:t>التخلص من النفايات </a:t>
            </a:r>
          </a:p>
          <a:p>
            <a:pPr marL="800100" lvl="1" indent="-342900" algn="ctr">
              <a:tabLst>
                <a:tab pos="1209675" algn="l"/>
              </a:tabLst>
            </a:pPr>
            <a:r>
              <a:rPr lang="ar-SA" b="1">
                <a:effectLst>
                  <a:outerShdw blurRad="38100" dist="38100" dir="2700000" algn="tl">
                    <a:srgbClr val="000000"/>
                  </a:outerShdw>
                </a:effectLst>
              </a:rPr>
              <a:t>الدفن</a:t>
            </a:r>
          </a:p>
          <a:p>
            <a:pPr marL="800100" lvl="1" indent="-342900" algn="ctr">
              <a:tabLst>
                <a:tab pos="1209675" algn="l"/>
              </a:tabLst>
            </a:pPr>
            <a:r>
              <a:rPr lang="ar-SA" b="1">
                <a:effectLst>
                  <a:outerShdw blurRad="38100" dist="38100" dir="2700000" algn="tl">
                    <a:srgbClr val="000000"/>
                  </a:outerShdw>
                </a:effectLst>
              </a:rPr>
              <a:t>وضعها في حاويات بلاستيكية.</a:t>
            </a:r>
            <a:endParaRPr lang="en-US" b="1">
              <a:effectLst>
                <a:outerShdw blurRad="38100" dist="38100" dir="2700000" algn="tl">
                  <a:srgbClr val="000000"/>
                </a:outerShdw>
              </a:effectLst>
            </a:endParaRPr>
          </a:p>
        </p:txBody>
      </p:sp>
      <p:sp>
        <p:nvSpPr>
          <p:cNvPr id="70659" name="Rectangle 3"/>
          <p:cNvSpPr>
            <a:spLocks noGrp="1" noChangeArrowheads="1"/>
          </p:cNvSpPr>
          <p:nvPr>
            <p:ph type="title"/>
          </p:nvPr>
        </p:nvSpPr>
        <p:spPr>
          <a:xfrm>
            <a:off x="1042988" y="260350"/>
            <a:ext cx="6646862" cy="1081088"/>
          </a:xfrm>
        </p:spPr>
        <p:txBody>
          <a:bodyPr/>
          <a:lstStyle/>
          <a:p>
            <a:r>
              <a:rPr lang="ar-SA" sz="4000" b="1"/>
              <a:t>كيف تؤثر الأشعة على الكائنات الحية ؟</a:t>
            </a:r>
            <a:endParaRPr lang="en-US" sz="4000" b="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067944" y="274320"/>
            <a:ext cx="4865744" cy="1143000"/>
          </a:xfrm>
        </p:spPr>
        <p:txBody>
          <a:bodyPr>
            <a:normAutofit fontScale="90000"/>
          </a:bodyPr>
          <a:lstStyle/>
          <a:p>
            <a:pPr algn="ctr"/>
            <a:r>
              <a:rPr lang="ar-SA" b="1" dirty="0" smtClean="0">
                <a:solidFill>
                  <a:schemeClr val="tx1"/>
                </a:solidFill>
                <a:effectLst/>
                <a:cs typeface="PT Bold Heading" pitchFamily="2" charset="-78"/>
              </a:rPr>
              <a:t>مكافحة التلوث الإشعاعي</a:t>
            </a:r>
            <a:br>
              <a:rPr lang="ar-SA" b="1" dirty="0" smtClean="0">
                <a:solidFill>
                  <a:schemeClr val="tx1"/>
                </a:solidFill>
                <a:effectLst/>
                <a:cs typeface="PT Bold Heading" pitchFamily="2" charset="-78"/>
              </a:rPr>
            </a:br>
            <a:endParaRPr lang="ar-SA" dirty="0">
              <a:solidFill>
                <a:schemeClr val="tx1"/>
              </a:solidFill>
              <a:effectLst/>
              <a:cs typeface="PT Bold Heading" pitchFamily="2" charset="-78"/>
            </a:endParaRPr>
          </a:p>
        </p:txBody>
      </p:sp>
      <p:sp>
        <p:nvSpPr>
          <p:cNvPr id="3" name="مستطيل 2"/>
          <p:cNvSpPr/>
          <p:nvPr/>
        </p:nvSpPr>
        <p:spPr>
          <a:xfrm>
            <a:off x="2987824" y="1225689"/>
            <a:ext cx="5724128" cy="5016758"/>
          </a:xfrm>
          <a:prstGeom prst="rect">
            <a:avLst/>
          </a:prstGeom>
        </p:spPr>
        <p:txBody>
          <a:bodyPr wrap="square">
            <a:spAutoFit/>
          </a:bodyPr>
          <a:lstStyle/>
          <a:p>
            <a:pPr algn="just"/>
            <a:r>
              <a:rPr lang="ar-SA" sz="2000" dirty="0" smtClean="0">
                <a:cs typeface="AL-Mohanad Bold" pitchFamily="2" charset="-78"/>
              </a:rPr>
              <a:t>تتم بما </a:t>
            </a:r>
            <a:r>
              <a:rPr lang="ar-SA" sz="2000" dirty="0" err="1" smtClean="0">
                <a:cs typeface="AL-Mohanad Bold" pitchFamily="2" charset="-78"/>
              </a:rPr>
              <a:t>يلي:</a:t>
            </a:r>
            <a:endParaRPr lang="ar-SA" sz="2000" dirty="0" smtClean="0">
              <a:cs typeface="AL-Mohanad Bold" pitchFamily="2" charset="-78"/>
            </a:endParaRPr>
          </a:p>
          <a:p>
            <a:pPr algn="just">
              <a:buFont typeface="Arial" pitchFamily="34" charset="0"/>
              <a:buChar char="•"/>
            </a:pPr>
            <a:r>
              <a:rPr lang="ar-SA" sz="2000" dirty="0" smtClean="0">
                <a:cs typeface="AL-Mohanad Bold" pitchFamily="2" charset="-78"/>
              </a:rPr>
              <a:t>وضع تحذيرات في أماكن تواجد الإشعاعات.</a:t>
            </a:r>
          </a:p>
          <a:p>
            <a:pPr algn="just">
              <a:buFont typeface="Arial" pitchFamily="34" charset="0"/>
              <a:buChar char="•"/>
            </a:pPr>
            <a:r>
              <a:rPr lang="ar-SA" sz="2000" dirty="0" smtClean="0">
                <a:cs typeface="AL-Mohanad Bold" pitchFamily="2" charset="-78"/>
              </a:rPr>
              <a:t>مراقبة التلوث الإشعاعي باتخاذ إجراءات الوقاية والأمن.</a:t>
            </a:r>
          </a:p>
          <a:p>
            <a:pPr algn="just">
              <a:buFont typeface="Arial" pitchFamily="34" charset="0"/>
              <a:buChar char="•"/>
            </a:pPr>
            <a:r>
              <a:rPr lang="ar-SA" sz="2000" dirty="0" smtClean="0">
                <a:cs typeface="AL-Mohanad Bold" pitchFamily="2" charset="-78"/>
              </a:rPr>
              <a:t>تغطية أرضيات المباني بطبقة من مادة مقاومة للتفاعلات الكيميائية وللحرارة وأن تلصق لصقا جيدا الضمان عدم تسرب المواد المشعة تحتها.</a:t>
            </a:r>
          </a:p>
          <a:p>
            <a:pPr algn="just">
              <a:buFont typeface="Arial" pitchFamily="34" charset="0"/>
              <a:buChar char="•"/>
            </a:pPr>
            <a:r>
              <a:rPr lang="ar-SA" sz="2000" dirty="0" smtClean="0">
                <a:cs typeface="AL-Mohanad Bold" pitchFamily="2" charset="-78"/>
              </a:rPr>
              <a:t>التهوية اللازمة في أماكن العمل بالإشعاعات والمواد المشعة.</a:t>
            </a:r>
          </a:p>
          <a:p>
            <a:pPr algn="just">
              <a:buFont typeface="Arial" pitchFamily="34" charset="0"/>
              <a:buChar char="•"/>
            </a:pPr>
            <a:r>
              <a:rPr lang="ar-SA" sz="2000" dirty="0" smtClean="0">
                <a:cs typeface="AL-Mohanad Bold" pitchFamily="2" charset="-78"/>
              </a:rPr>
              <a:t>اتباع وتطبيق المواصفات المطلوبة بالنسبة للأسطح والجدران.</a:t>
            </a:r>
          </a:p>
          <a:p>
            <a:pPr algn="just">
              <a:buFont typeface="Arial" pitchFamily="34" charset="0"/>
              <a:buChar char="•"/>
            </a:pPr>
            <a:r>
              <a:rPr lang="ar-SA" sz="2000" dirty="0" smtClean="0">
                <a:cs typeface="AL-Mohanad Bold" pitchFamily="2" charset="-78"/>
              </a:rPr>
              <a:t>الكشف عن التلوث الإشعاعي بواسطة الأجهزة المخصصة لذلك.</a:t>
            </a:r>
          </a:p>
          <a:p>
            <a:pPr algn="just">
              <a:buFont typeface="Arial" pitchFamily="34" charset="0"/>
              <a:buChar char="•"/>
            </a:pPr>
            <a:r>
              <a:rPr lang="ar-SA" sz="2000" dirty="0" smtClean="0">
                <a:cs typeface="AL-Mohanad Bold" pitchFamily="2" charset="-78"/>
              </a:rPr>
              <a:t>تخزين المواد المشعة في أماكن آمنة مثل الدور الأرضي من المبنى مع تزويد المخزن عند مجاريه بأجهزة الكشف عن التلوث الإشعاعي مع ضرورة وضع المواد المشعة بالمخزن داخل حاويات ودروع مناسبة.</a:t>
            </a:r>
          </a:p>
          <a:p>
            <a:pPr algn="just">
              <a:buFont typeface="Arial" pitchFamily="34" charset="0"/>
              <a:buChar char="•"/>
            </a:pPr>
            <a:r>
              <a:rPr lang="ar-SA" sz="2000" dirty="0" smtClean="0">
                <a:cs typeface="AL-Mohanad Bold" pitchFamily="2" charset="-78"/>
              </a:rPr>
              <a:t>معالجة النفايات المشعة عن طريق مكونات </a:t>
            </a:r>
            <a:r>
              <a:rPr lang="ar-SA" sz="2000" dirty="0" err="1" smtClean="0">
                <a:cs typeface="AL-Mohanad Bold" pitchFamily="2" charset="-78"/>
              </a:rPr>
              <a:t>السيليكون</a:t>
            </a:r>
            <a:r>
              <a:rPr lang="ar-SA" sz="2000" dirty="0" smtClean="0">
                <a:cs typeface="AL-Mohanad Bold" pitchFamily="2" charset="-78"/>
              </a:rPr>
              <a:t> </a:t>
            </a:r>
            <a:r>
              <a:rPr lang="ar-SA" sz="2000" dirty="0" err="1" smtClean="0">
                <a:cs typeface="AL-Mohanad Bold" pitchFamily="2" charset="-78"/>
              </a:rPr>
              <a:t>تيتانيوم</a:t>
            </a:r>
            <a:r>
              <a:rPr lang="ar-SA" sz="2000" dirty="0" smtClean="0">
                <a:cs typeface="AL-Mohanad Bold" pitchFamily="2" charset="-78"/>
              </a:rPr>
              <a:t> والأكسجين التي تسحب </a:t>
            </a:r>
            <a:r>
              <a:rPr lang="ar-SA" sz="2000" dirty="0" err="1" smtClean="0">
                <a:cs typeface="AL-Mohanad Bold" pitchFamily="2" charset="-78"/>
                <a:hlinkClick r:id="rId2" action="ppaction://hlinkfile" tooltip="سيزيوم"/>
              </a:rPr>
              <a:t>السيزيوم</a:t>
            </a:r>
            <a:r>
              <a:rPr lang="ar-SA" sz="2000" dirty="0" smtClean="0">
                <a:cs typeface="AL-Mohanad Bold" pitchFamily="2" charset="-78"/>
              </a:rPr>
              <a:t> المشع منها.</a:t>
            </a:r>
          </a:p>
          <a:p>
            <a:pPr algn="just">
              <a:buFont typeface="Arial" pitchFamily="34" charset="0"/>
              <a:buChar char="•"/>
            </a:pPr>
            <a:r>
              <a:rPr lang="ar-SA" sz="2000" dirty="0" smtClean="0">
                <a:cs typeface="AL-Mohanad Bold" pitchFamily="2" charset="-78"/>
              </a:rPr>
              <a:t>وهناك العديد من أنواع التلوث الإشعاعي الناتجة عن الصناعات </a:t>
            </a:r>
            <a:r>
              <a:rPr lang="ar-SA" sz="2000" dirty="0" err="1" smtClean="0">
                <a:cs typeface="AL-Mohanad Bold" pitchFamily="2" charset="-78"/>
              </a:rPr>
              <a:t>الكيماوية.</a:t>
            </a:r>
            <a:r>
              <a:rPr lang="ar-SA" sz="2000" dirty="0" smtClean="0">
                <a:cs typeface="AL-Mohanad Bold" pitchFamily="2" charset="-78"/>
              </a:rPr>
              <a:t> كما أن استخدام بعض القنابل المحرمة دوليا في الحروب يؤدي إلى التلوث الإشعاعي </a:t>
            </a:r>
            <a:endParaRPr lang="ar-SA" sz="2000" dirty="0">
              <a:cs typeface="AL-Mohanad Bold"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84213" y="2439988"/>
            <a:ext cx="7704137" cy="2838450"/>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مقدمة : أهمية الماء ( قال تعالى " وجعلنا من الماء كل شي حي " لذا تكمن أهمية الماء للحياة في كونه يدخل في تركيب الخلايا بنسبة 75-95% من الكتلة البروتوبلازمية كما يدخل في الأنسجة المختلفة.</a:t>
            </a:r>
          </a:p>
          <a:p>
            <a:pPr marL="342900" indent="-342900" algn="ctr">
              <a:tabLst>
                <a:tab pos="1209675" algn="l"/>
              </a:tabLst>
            </a:pPr>
            <a:r>
              <a:rPr lang="ar-SA" b="1">
                <a:effectLst>
                  <a:outerShdw blurRad="38100" dist="38100" dir="2700000" algn="tl">
                    <a:srgbClr val="000000"/>
                  </a:outerShdw>
                </a:effectLst>
              </a:rPr>
              <a:t>كما لا يتم الهضم ولا الامتصاص و التمثيل الغذائي إلا بوجود وسط مائي</a:t>
            </a:r>
          </a:p>
          <a:p>
            <a:pPr marL="342900" indent="-342900" algn="ctr">
              <a:tabLst>
                <a:tab pos="1209675" algn="l"/>
              </a:tabLst>
            </a:pPr>
            <a:r>
              <a:rPr lang="ar-SA" b="1">
                <a:effectLst>
                  <a:outerShdw blurRad="38100" dist="38100" dir="2700000" algn="tl">
                    <a:srgbClr val="000000"/>
                  </a:outerShdw>
                </a:effectLst>
              </a:rPr>
              <a:t>ويسمى الغلاف المائي على الكرة الأرضية بالهيدروسفير </a:t>
            </a:r>
            <a:r>
              <a:rPr lang="en-GB" b="1">
                <a:effectLst>
                  <a:outerShdw blurRad="38100" dist="38100" dir="2700000" algn="tl">
                    <a:srgbClr val="000000"/>
                  </a:outerShdw>
                </a:effectLst>
              </a:rPr>
              <a:t>Hydrosphere </a:t>
            </a:r>
            <a:r>
              <a:rPr lang="ar-SA" b="1">
                <a:effectLst>
                  <a:outerShdw blurRad="38100" dist="38100" dir="2700000" algn="tl">
                    <a:srgbClr val="000000"/>
                  </a:outerShdw>
                </a:effectLst>
              </a:rPr>
              <a:t> </a:t>
            </a:r>
          </a:p>
          <a:p>
            <a:pPr marL="342900" indent="-342900" algn="ctr">
              <a:tabLst>
                <a:tab pos="1209675" algn="l"/>
              </a:tabLst>
            </a:pPr>
            <a:r>
              <a:rPr lang="ar-SA" b="1">
                <a:effectLst>
                  <a:outerShdw blurRad="38100" dist="38100" dir="2700000" algn="tl">
                    <a:srgbClr val="000000"/>
                  </a:outerShdw>
                </a:effectLst>
              </a:rPr>
              <a:t>وتمثل المساحة للبحار و المحيطات ب 71% من سطح الأرض</a:t>
            </a:r>
          </a:p>
          <a:p>
            <a:pPr marL="342900" indent="-342900" algn="ctr">
              <a:tabLst>
                <a:tab pos="1209675" algn="l"/>
              </a:tabLst>
            </a:pPr>
            <a:r>
              <a:rPr lang="ar-SA" b="1">
                <a:effectLst>
                  <a:outerShdw blurRad="38100" dist="38100" dir="2700000" algn="tl">
                    <a:srgbClr val="000000"/>
                  </a:outerShdw>
                </a:effectLst>
              </a:rPr>
              <a:t>تلوث الماء </a:t>
            </a:r>
          </a:p>
          <a:p>
            <a:pPr marL="342900" indent="-342900" algn="ctr">
              <a:tabLst>
                <a:tab pos="1209675" algn="l"/>
              </a:tabLst>
            </a:pPr>
            <a:r>
              <a:rPr lang="ar-SA" b="1">
                <a:effectLst>
                  <a:outerShdw blurRad="38100" dist="38100" dir="2700000" algn="tl">
                    <a:srgbClr val="000000"/>
                  </a:outerShdw>
                </a:effectLst>
              </a:rPr>
              <a:t>التعريف : يعتبر الماء ملوثاً عندما يتغير تركيب عناصره أو تتغير حالته بطريقة مباشرة أو غير مباشرة بحيث تصبح هذه المياه اقل صلاحية للاستعمالات الطبيعية المخصصة لها أو لبعضها " خصائص كيميائية و فيزيائية "</a:t>
            </a:r>
            <a:endParaRPr lang="en-US" b="1">
              <a:effectLst>
                <a:outerShdw blurRad="38100" dist="38100" dir="2700000" algn="tl">
                  <a:srgbClr val="000000"/>
                </a:outerShdw>
              </a:effectLst>
            </a:endParaRPr>
          </a:p>
        </p:txBody>
      </p:sp>
      <p:sp>
        <p:nvSpPr>
          <p:cNvPr id="71683" name="Rectangle 3"/>
          <p:cNvSpPr>
            <a:spLocks noGrp="1" noChangeArrowheads="1"/>
          </p:cNvSpPr>
          <p:nvPr>
            <p:ph type="title"/>
          </p:nvPr>
        </p:nvSpPr>
        <p:spPr>
          <a:xfrm>
            <a:off x="1042988" y="260350"/>
            <a:ext cx="6646862" cy="1081088"/>
          </a:xfrm>
        </p:spPr>
        <p:txBody>
          <a:bodyPr/>
          <a:lstStyle/>
          <a:p>
            <a:r>
              <a:rPr lang="ar-SA" b="1"/>
              <a:t>تلوث الماء</a:t>
            </a:r>
            <a:endParaRPr lang="en-US" b="1"/>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84213" y="2028825"/>
            <a:ext cx="7704137" cy="3662363"/>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صور من التلوث </a:t>
            </a:r>
          </a:p>
          <a:p>
            <a:pPr marL="342900" indent="-342900" algn="ctr">
              <a:tabLst>
                <a:tab pos="1209675" algn="l"/>
              </a:tabLst>
            </a:pPr>
            <a:r>
              <a:rPr lang="ar-SA" b="1">
                <a:effectLst>
                  <a:outerShdw blurRad="38100" dist="38100" dir="2700000" algn="tl">
                    <a:srgbClr val="000000"/>
                  </a:outerShdw>
                </a:effectLst>
              </a:rPr>
              <a:t>تتلوث المياه بشكل رئيس من </a:t>
            </a:r>
          </a:p>
          <a:p>
            <a:pPr marL="342900" indent="-342900" algn="ctr">
              <a:tabLst>
                <a:tab pos="1209675" algn="l"/>
              </a:tabLst>
            </a:pPr>
            <a:r>
              <a:rPr lang="ar-SA" b="1">
                <a:effectLst>
                  <a:outerShdw blurRad="38100" dist="38100" dir="2700000" algn="tl">
                    <a:srgbClr val="000000"/>
                  </a:outerShdw>
                </a:effectLst>
              </a:rPr>
              <a:t>المياه الصناعية</a:t>
            </a:r>
          </a:p>
          <a:p>
            <a:pPr marL="342900" indent="-342900" algn="ctr">
              <a:tabLst>
                <a:tab pos="1209675" algn="l"/>
              </a:tabLst>
            </a:pPr>
            <a:r>
              <a:rPr lang="ar-SA" b="1">
                <a:effectLst>
                  <a:outerShdw blurRad="38100" dist="38100" dir="2700000" algn="tl">
                    <a:srgbClr val="000000"/>
                  </a:outerShdw>
                </a:effectLst>
              </a:rPr>
              <a:t>مياه المخلفات البشرية</a:t>
            </a:r>
          </a:p>
          <a:p>
            <a:pPr marL="342900" indent="-342900" algn="ctr">
              <a:tabLst>
                <a:tab pos="1209675" algn="l"/>
              </a:tabLst>
            </a:pPr>
            <a:r>
              <a:rPr lang="ar-SA" b="1">
                <a:effectLst>
                  <a:outerShdw blurRad="38100" dist="38100" dir="2700000" algn="tl">
                    <a:srgbClr val="000000"/>
                  </a:outerShdw>
                </a:effectLst>
              </a:rPr>
              <a:t>فعلى سبيل المثال نهر الراين كانت عدد البكتريا بالقرب من منبعه حوالي 30 – 100 بكتريا / سم  أما عند بحيرة بودين فيصل العدد إلى 2000بكتريا / سم و في جزئه السفلي فيزيد عدد البكتريا على 200الف بكتريا / سم و ينطبق الموضوع على نهر التايمز.</a:t>
            </a:r>
          </a:p>
          <a:p>
            <a:pPr marL="342900" indent="-342900" algn="ctr">
              <a:tabLst>
                <a:tab pos="1209675" algn="l"/>
              </a:tabLst>
            </a:pPr>
            <a:r>
              <a:rPr lang="ar-SA" b="1">
                <a:effectLst>
                  <a:outerShdw blurRad="38100" dist="38100" dir="2700000" algn="tl">
                    <a:srgbClr val="000000"/>
                  </a:outerShdw>
                </a:effectLst>
              </a:rPr>
              <a:t>لذلك و نتيجة لتحويل الأنهار إلى مستودعات المخلفات التي تلقى فيها أصبحت بؤرة لكثير من الأمراض و خاصة في الدول النامية الآن.</a:t>
            </a:r>
          </a:p>
          <a:p>
            <a:pPr marL="342900" indent="-342900" algn="ctr">
              <a:tabLst>
                <a:tab pos="1209675" algn="l"/>
              </a:tabLst>
            </a:pPr>
            <a:r>
              <a:rPr lang="ar-SA" b="1">
                <a:effectLst>
                  <a:outerShdw blurRad="38100" dist="38100" dir="2700000" algn="tl">
                    <a:srgbClr val="000000"/>
                  </a:outerShdw>
                </a:effectLst>
              </a:rPr>
              <a:t>كذلك الحال بالنسبة إلى البحار و المحيطات أصبحت مكان ترمى بها النفايات الخطيرة و النفايات البشرية و غيرها ، و تكمن مشكلة التلوث و خاصة بالمواد و العناصر الثقيلة ( الرصاص ، الزئبق ، وغيرها ) إلى ألتراكم في أنسجة الكائنات الحية و التي بالتالي ترقى إلى المستويات العليا في السلم الغذائي .</a:t>
            </a:r>
            <a:endParaRPr lang="en-US" b="1">
              <a:effectLst>
                <a:outerShdw blurRad="38100" dist="38100" dir="2700000" algn="tl">
                  <a:srgbClr val="000000"/>
                </a:outerShdw>
              </a:effectLst>
            </a:endParaRPr>
          </a:p>
        </p:txBody>
      </p:sp>
      <p:sp>
        <p:nvSpPr>
          <p:cNvPr id="72707" name="Rectangle 3"/>
          <p:cNvSpPr>
            <a:spLocks noGrp="1" noChangeArrowheads="1"/>
          </p:cNvSpPr>
          <p:nvPr>
            <p:ph type="title"/>
          </p:nvPr>
        </p:nvSpPr>
        <p:spPr>
          <a:xfrm>
            <a:off x="1042988" y="260350"/>
            <a:ext cx="6646862" cy="1081088"/>
          </a:xfrm>
        </p:spPr>
        <p:txBody>
          <a:bodyPr/>
          <a:lstStyle/>
          <a:p>
            <a:r>
              <a:rPr lang="ar-SA" b="1"/>
              <a:t>تلوث الماء</a:t>
            </a:r>
            <a:endParaRPr lang="en-US"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1153240" y="620688"/>
          <a:ext cx="7379200" cy="5361032"/>
        </p:xfrm>
        <a:graphic>
          <a:graphicData uri="http://schemas.openxmlformats.org/drawingml/2006/table">
            <a:tbl>
              <a:tblPr rtl="1"/>
              <a:tblGrid>
                <a:gridCol w="1060608"/>
                <a:gridCol w="6318592"/>
              </a:tblGrid>
              <a:tr h="1368152">
                <a:tc>
                  <a:txBody>
                    <a:bodyPr/>
                    <a:lstStyle/>
                    <a:p>
                      <a:pPr algn="r" rtl="1">
                        <a:lnSpc>
                          <a:spcPct val="115000"/>
                        </a:lnSpc>
                        <a:spcAft>
                          <a:spcPts val="0"/>
                        </a:spcAft>
                      </a:pPr>
                      <a:r>
                        <a:rPr lang="ar-SA" sz="2000" dirty="0" smtClean="0">
                          <a:latin typeface="Calibri"/>
                          <a:ea typeface="Calibri"/>
                          <a:cs typeface="PT Bold Heading"/>
                        </a:rPr>
                        <a:t>الهدف العام للمقرر</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kumimoji="0" lang="ar-SA" sz="2000" kern="1200" dirty="0" smtClean="0">
                          <a:solidFill>
                            <a:schemeClr val="tx1"/>
                          </a:solidFill>
                          <a:latin typeface="+mn-lt"/>
                          <a:ea typeface="+mn-ea"/>
                          <a:cs typeface="AL-Mohanad Bold" pitchFamily="2" charset="-78"/>
                        </a:rPr>
                        <a:t>تزويد طلاب الدراسات العليا غير المتخصصين في علم الحيوان بالمفاهيم الأساسية عن بيئة الحيوانات الأرضية والمائية </a:t>
                      </a:r>
                      <a:r>
                        <a:rPr kumimoji="0" lang="ar-SA" sz="2000" kern="1200" dirty="0" err="1" smtClean="0">
                          <a:solidFill>
                            <a:schemeClr val="tx1"/>
                          </a:solidFill>
                          <a:latin typeface="+mn-lt"/>
                          <a:ea typeface="+mn-ea"/>
                          <a:cs typeface="AL-Mohanad Bold" pitchFamily="2" charset="-78"/>
                        </a:rPr>
                        <a:t>والتلوث .</a:t>
                      </a:r>
                      <a:endParaRPr kumimoji="0" lang="en-US" sz="2000" kern="1200" dirty="0">
                        <a:solidFill>
                          <a:schemeClr val="tx1"/>
                        </a:solidFill>
                        <a:latin typeface="Calibri"/>
                        <a:ea typeface="Calibri"/>
                        <a:cs typeface="AL-Mohanad Bold" pitchFamily="2" charset="-78"/>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0922">
                <a:tc>
                  <a:txBody>
                    <a:bodyPr/>
                    <a:lstStyle/>
                    <a:p>
                      <a:pPr algn="r" rtl="1">
                        <a:lnSpc>
                          <a:spcPct val="115000"/>
                        </a:lnSpc>
                        <a:spcAft>
                          <a:spcPts val="0"/>
                        </a:spcAft>
                      </a:pPr>
                      <a:r>
                        <a:rPr kumimoji="0" lang="ar-SA" sz="2000" kern="1200" dirty="0" smtClean="0">
                          <a:solidFill>
                            <a:schemeClr val="tx1"/>
                          </a:solidFill>
                          <a:latin typeface="Calibri"/>
                          <a:ea typeface="Calibri"/>
                          <a:cs typeface="PT Bold Heading"/>
                        </a:rPr>
                        <a:t>تابع لـ</a:t>
                      </a:r>
                    </a:p>
                    <a:p>
                      <a:pPr algn="r" rtl="1">
                        <a:lnSpc>
                          <a:spcPct val="115000"/>
                        </a:lnSpc>
                        <a:spcAft>
                          <a:spcPts val="0"/>
                        </a:spcAft>
                      </a:pPr>
                      <a:r>
                        <a:rPr kumimoji="0" lang="ar-SA" sz="2000" kern="1200" dirty="0" smtClean="0">
                          <a:solidFill>
                            <a:schemeClr val="tx1"/>
                          </a:solidFill>
                          <a:latin typeface="Calibri"/>
                          <a:ea typeface="Calibri"/>
                          <a:cs typeface="PT Bold Heading"/>
                        </a:rPr>
                        <a:t>المحتوى</a:t>
                      </a:r>
                      <a:endParaRPr kumimoji="0" lang="en-US" sz="2000" kern="1200" dirty="0">
                        <a:solidFill>
                          <a:schemeClr val="tx1"/>
                        </a:solidFill>
                        <a:latin typeface="Calibri"/>
                        <a:ea typeface="Calibri"/>
                        <a:cs typeface="PT Bold Heading"/>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rtl="1"/>
                      <a:r>
                        <a:rPr kumimoji="0" lang="ar-SA" sz="2400" kern="1200" dirty="0" smtClean="0">
                          <a:solidFill>
                            <a:schemeClr val="tx1"/>
                          </a:solidFill>
                          <a:latin typeface="+mn-lt"/>
                          <a:ea typeface="+mn-ea"/>
                          <a:cs typeface="PT Bold Heading" pitchFamily="2" charset="-78"/>
                        </a:rPr>
                        <a:t>التلوث</a:t>
                      </a:r>
                      <a:endParaRPr kumimoji="0" lang="en-US" sz="2400" kern="1200" dirty="0" smtClean="0">
                        <a:solidFill>
                          <a:schemeClr val="tx1"/>
                        </a:solidFill>
                        <a:latin typeface="+mn-lt"/>
                        <a:ea typeface="+mn-ea"/>
                        <a:cs typeface="PT Bold Heading" pitchFamily="2" charset="-78"/>
                      </a:endParaRPr>
                    </a:p>
                    <a:p>
                      <a:pPr marL="0" lvl="3" algn="r" rtl="1" eaLnBrk="1" latinLnBrk="0" hangingPunct="1">
                        <a:buFont typeface="Wingdings" pitchFamily="2" charset="2"/>
                        <a:buChar char="ü"/>
                      </a:pPr>
                      <a:r>
                        <a:rPr kumimoji="0" lang="ar-SA" sz="2000" kern="1200" dirty="0" smtClean="0">
                          <a:solidFill>
                            <a:schemeClr val="tx1"/>
                          </a:solidFill>
                          <a:latin typeface="+mn-lt"/>
                          <a:ea typeface="+mn-ea"/>
                          <a:cs typeface="AL-Mohanad Bold" pitchFamily="2" charset="-78"/>
                        </a:rPr>
                        <a:t>مقدمة في التلوث</a:t>
                      </a:r>
                      <a:endParaRPr kumimoji="0" lang="en-US" sz="2000" kern="1200" dirty="0" smtClean="0">
                        <a:solidFill>
                          <a:schemeClr val="tx1"/>
                        </a:solidFill>
                        <a:latin typeface="+mn-lt"/>
                        <a:ea typeface="+mn-ea"/>
                        <a:cs typeface="AL-Mohanad Bold" pitchFamily="2" charset="-78"/>
                      </a:endParaRPr>
                    </a:p>
                    <a:p>
                      <a:pPr marL="0" lvl="3" algn="r" rtl="1" eaLnBrk="1" latinLnBrk="0" hangingPunct="1">
                        <a:buFont typeface="Wingdings" pitchFamily="2" charset="2"/>
                        <a:buChar char="ü"/>
                      </a:pPr>
                      <a:r>
                        <a:rPr kumimoji="0" lang="ar-SA" sz="2000" kern="1200" dirty="0" smtClean="0">
                          <a:solidFill>
                            <a:schemeClr val="tx1"/>
                          </a:solidFill>
                          <a:latin typeface="+mn-lt"/>
                          <a:ea typeface="+mn-ea"/>
                          <a:cs typeface="AL-Mohanad Bold" pitchFamily="2" charset="-78"/>
                        </a:rPr>
                        <a:t>التلوث </a:t>
                      </a:r>
                      <a:r>
                        <a:rPr kumimoji="0" lang="ar-SA" sz="2000" kern="1200" dirty="0" err="1" smtClean="0">
                          <a:solidFill>
                            <a:schemeClr val="tx1"/>
                          </a:solidFill>
                          <a:latin typeface="+mn-lt"/>
                          <a:ea typeface="+mn-ea"/>
                          <a:cs typeface="AL-Mohanad Bold" pitchFamily="2" charset="-78"/>
                        </a:rPr>
                        <a:t>بالجسيمات </a:t>
                      </a:r>
                      <a:r>
                        <a:rPr kumimoji="0" lang="ar-SA" sz="2000" kern="1200" dirty="0" smtClean="0">
                          <a:solidFill>
                            <a:schemeClr val="tx1"/>
                          </a:solidFill>
                          <a:latin typeface="+mn-lt"/>
                          <a:ea typeface="+mn-ea"/>
                          <a:cs typeface="AL-Mohanad Bold" pitchFamily="2" charset="-78"/>
                        </a:rPr>
                        <a:t>، الغازات</a:t>
                      </a:r>
                      <a:endParaRPr kumimoji="0" lang="en-US" sz="2000" kern="1200" dirty="0" smtClean="0">
                        <a:solidFill>
                          <a:schemeClr val="tx1"/>
                        </a:solidFill>
                        <a:latin typeface="+mn-lt"/>
                        <a:ea typeface="+mn-ea"/>
                        <a:cs typeface="AL-Mohanad Bold" pitchFamily="2" charset="-78"/>
                      </a:endParaRPr>
                    </a:p>
                    <a:p>
                      <a:pPr marL="0" lvl="3" algn="r" rtl="1" eaLnBrk="1" latinLnBrk="0" hangingPunct="1">
                        <a:buFont typeface="Wingdings" pitchFamily="2" charset="2"/>
                        <a:buChar char="ü"/>
                      </a:pPr>
                      <a:r>
                        <a:rPr kumimoji="0" lang="ar-SA" sz="2000" kern="1200" dirty="0" smtClean="0">
                          <a:solidFill>
                            <a:schemeClr val="tx1"/>
                          </a:solidFill>
                          <a:latin typeface="+mn-lt"/>
                          <a:ea typeface="+mn-ea"/>
                          <a:cs typeface="AL-Mohanad Bold" pitchFamily="2" charset="-78"/>
                        </a:rPr>
                        <a:t>تلوث طبقة الأوزون</a:t>
                      </a:r>
                      <a:endParaRPr kumimoji="0" lang="en-US" sz="2000" kern="1200" dirty="0" smtClean="0">
                        <a:solidFill>
                          <a:schemeClr val="tx1"/>
                        </a:solidFill>
                        <a:latin typeface="+mn-lt"/>
                        <a:ea typeface="+mn-ea"/>
                        <a:cs typeface="AL-Mohanad Bold" pitchFamily="2" charset="-78"/>
                      </a:endParaRPr>
                    </a:p>
                    <a:p>
                      <a:pPr marL="0" lvl="3" algn="r" rtl="1" eaLnBrk="1" latinLnBrk="0" hangingPunct="1">
                        <a:buFont typeface="Wingdings" pitchFamily="2" charset="2"/>
                        <a:buChar char="ü"/>
                      </a:pPr>
                      <a:r>
                        <a:rPr kumimoji="0" lang="ar-SA" sz="2000" kern="1200" dirty="0" smtClean="0">
                          <a:solidFill>
                            <a:schemeClr val="tx1"/>
                          </a:solidFill>
                          <a:latin typeface="+mn-lt"/>
                          <a:ea typeface="+mn-ea"/>
                          <a:cs typeface="AL-Mohanad Bold" pitchFamily="2" charset="-78"/>
                        </a:rPr>
                        <a:t>التلوث بالعناصر الثقيلة و النفط</a:t>
                      </a:r>
                      <a:endParaRPr kumimoji="0" lang="en-US" sz="2000" kern="1200" dirty="0" smtClean="0">
                        <a:solidFill>
                          <a:schemeClr val="tx1"/>
                        </a:solidFill>
                        <a:latin typeface="+mn-lt"/>
                        <a:ea typeface="+mn-ea"/>
                        <a:cs typeface="AL-Mohanad Bold" pitchFamily="2" charset="-78"/>
                      </a:endParaRPr>
                    </a:p>
                    <a:p>
                      <a:pPr marL="0" lvl="3" algn="r" rtl="1" eaLnBrk="1" latinLnBrk="0" hangingPunct="1">
                        <a:buFont typeface="Wingdings" pitchFamily="2" charset="2"/>
                        <a:buChar char="ü"/>
                      </a:pPr>
                      <a:r>
                        <a:rPr kumimoji="0" lang="ar-SA" sz="2000" kern="1200" dirty="0" smtClean="0">
                          <a:solidFill>
                            <a:schemeClr val="tx1"/>
                          </a:solidFill>
                          <a:latin typeface="+mn-lt"/>
                          <a:ea typeface="+mn-ea"/>
                          <a:cs typeface="AL-Mohanad Bold" pitchFamily="2" charset="-78"/>
                        </a:rPr>
                        <a:t>التلوث بالإشعاعات</a:t>
                      </a:r>
                      <a:endParaRPr kumimoji="0" lang="en-US" sz="2000" kern="1200" dirty="0" smtClean="0">
                        <a:solidFill>
                          <a:schemeClr val="tx1"/>
                        </a:solidFill>
                        <a:latin typeface="+mn-lt"/>
                        <a:ea typeface="+mn-ea"/>
                        <a:cs typeface="AL-Mohanad Bold" pitchFamily="2" charset="-78"/>
                      </a:endParaRPr>
                    </a:p>
                    <a:p>
                      <a:pPr marL="0" lvl="3" algn="r" rtl="1" eaLnBrk="1" latinLnBrk="0" hangingPunct="1">
                        <a:buFont typeface="Wingdings" pitchFamily="2" charset="2"/>
                        <a:buChar char="ü"/>
                      </a:pPr>
                      <a:r>
                        <a:rPr kumimoji="0" lang="ar-SA" sz="2000" kern="1200" dirty="0" smtClean="0">
                          <a:solidFill>
                            <a:schemeClr val="tx1"/>
                          </a:solidFill>
                          <a:latin typeface="+mn-lt"/>
                          <a:ea typeface="+mn-ea"/>
                          <a:cs typeface="AL-Mohanad Bold" pitchFamily="2" charset="-78"/>
                        </a:rPr>
                        <a:t>التلوث الضوضائي</a:t>
                      </a:r>
                      <a:endParaRPr kumimoji="0" lang="en-US" sz="2000" kern="1200" dirty="0" smtClean="0">
                        <a:solidFill>
                          <a:schemeClr val="tx1"/>
                        </a:solidFill>
                        <a:latin typeface="+mn-lt"/>
                        <a:ea typeface="+mn-ea"/>
                        <a:cs typeface="AL-Mohanad Bold" pitchFamily="2" charset="-78"/>
                      </a:endParaRPr>
                    </a:p>
                    <a:p>
                      <a:pPr marL="0" lvl="3" algn="r" rtl="1" eaLnBrk="1" latinLnBrk="0" hangingPunct="1">
                        <a:buFont typeface="Wingdings" pitchFamily="2" charset="2"/>
                        <a:buChar char="ü"/>
                      </a:pPr>
                      <a:r>
                        <a:rPr kumimoji="0" lang="ar-SA" sz="2000" kern="1200" dirty="0" smtClean="0">
                          <a:solidFill>
                            <a:schemeClr val="tx1"/>
                          </a:solidFill>
                          <a:latin typeface="+mn-lt"/>
                          <a:ea typeface="+mn-ea"/>
                          <a:cs typeface="AL-Mohanad Bold" pitchFamily="2" charset="-78"/>
                        </a:rPr>
                        <a:t>التلوث الغذائي</a:t>
                      </a:r>
                      <a:endParaRPr kumimoji="0" lang="en-US" sz="2000" kern="1200" dirty="0" smtClean="0">
                        <a:solidFill>
                          <a:schemeClr val="tx1"/>
                        </a:solidFill>
                        <a:latin typeface="+mn-lt"/>
                        <a:ea typeface="+mn-ea"/>
                        <a:cs typeface="AL-Mohanad Bold" pitchFamily="2" charset="-78"/>
                      </a:endParaRPr>
                    </a:p>
                    <a:p>
                      <a:pPr marL="0" lvl="3" algn="r" rtl="1" eaLnBrk="1" latinLnBrk="0" hangingPunct="1">
                        <a:buFont typeface="Wingdings" pitchFamily="2" charset="2"/>
                        <a:buChar char="ü"/>
                      </a:pPr>
                      <a:r>
                        <a:rPr kumimoji="0" lang="ar-SA" sz="2000" kern="1200" dirty="0" smtClean="0">
                          <a:solidFill>
                            <a:schemeClr val="tx1"/>
                          </a:solidFill>
                          <a:latin typeface="+mn-lt"/>
                          <a:ea typeface="+mn-ea"/>
                          <a:cs typeface="AL-Mohanad Bold" pitchFamily="2" charset="-78"/>
                        </a:rPr>
                        <a:t>الآثار الجانبية للملوثات على الحيوانات</a:t>
                      </a:r>
                      <a:endParaRPr kumimoji="0" lang="en-US" sz="2000" kern="1200" dirty="0" smtClean="0">
                        <a:solidFill>
                          <a:schemeClr val="tx1"/>
                        </a:solidFill>
                        <a:latin typeface="+mn-lt"/>
                        <a:ea typeface="+mn-ea"/>
                        <a:cs typeface="AL-Mohanad Bold" pitchFamily="2" charset="-78"/>
                      </a:endParaRPr>
                    </a:p>
                    <a:p>
                      <a:pPr marL="0" lvl="3" algn="r" rtl="1" eaLnBrk="1" latinLnBrk="0" hangingPunct="1">
                        <a:buFont typeface="Wingdings" pitchFamily="2" charset="2"/>
                        <a:buChar char="ü"/>
                      </a:pPr>
                      <a:r>
                        <a:rPr kumimoji="0" lang="ar-SA" sz="2000" kern="1200" dirty="0" smtClean="0">
                          <a:solidFill>
                            <a:schemeClr val="tx1"/>
                          </a:solidFill>
                          <a:latin typeface="+mn-lt"/>
                          <a:ea typeface="+mn-ea"/>
                          <a:cs typeface="AL-Mohanad Bold" pitchFamily="2" charset="-78"/>
                        </a:rPr>
                        <a:t>العلاقة بين الملوثات والعوامل البيئية</a:t>
                      </a:r>
                      <a:endParaRPr kumimoji="0" lang="en-US" sz="2000" kern="1200" dirty="0" smtClean="0">
                        <a:solidFill>
                          <a:schemeClr val="tx1"/>
                        </a:solidFill>
                        <a:latin typeface="+mn-lt"/>
                        <a:ea typeface="+mn-ea"/>
                        <a:cs typeface="AL-Mohanad Bold" pitchFamily="2" charset="-78"/>
                      </a:endParaRPr>
                    </a:p>
                    <a:p>
                      <a:pPr marL="0" lvl="3" algn="r" rtl="1" eaLnBrk="1" latinLnBrk="0" hangingPunct="1">
                        <a:buFont typeface="Wingdings" pitchFamily="2" charset="2"/>
                        <a:buChar char="ü"/>
                      </a:pPr>
                      <a:r>
                        <a:rPr kumimoji="0" lang="ar-SA" sz="2000" kern="1200" dirty="0" smtClean="0">
                          <a:solidFill>
                            <a:schemeClr val="tx1"/>
                          </a:solidFill>
                          <a:latin typeface="+mn-lt"/>
                          <a:ea typeface="+mn-ea"/>
                          <a:cs typeface="AL-Mohanad Bold" pitchFamily="2" charset="-78"/>
                        </a:rPr>
                        <a:t>طرق التحكم في التلوث</a:t>
                      </a:r>
                      <a:endParaRPr kumimoji="0" lang="en-US" sz="2000" kern="1200" dirty="0" smtClean="0">
                        <a:solidFill>
                          <a:schemeClr val="tx1"/>
                        </a:solidFill>
                        <a:latin typeface="+mn-lt"/>
                        <a:ea typeface="+mn-ea"/>
                        <a:cs typeface="AL-Mohanad Bold" pitchFamily="2" charset="-78"/>
                      </a:endParaRPr>
                    </a:p>
                    <a:p>
                      <a:pPr algn="r" rtl="1">
                        <a:buFont typeface="Wingdings" pitchFamily="2" charset="2"/>
                        <a:buChar char="ü"/>
                      </a:pPr>
                      <a:r>
                        <a:rPr kumimoji="0" lang="ar-SA" sz="1800" kern="1200" dirty="0" smtClean="0">
                          <a:solidFill>
                            <a:schemeClr val="tx1"/>
                          </a:solidFill>
                          <a:latin typeface="+mn-lt"/>
                          <a:ea typeface="+mn-ea"/>
                          <a:cs typeface="+mn-cs"/>
                        </a:rPr>
                        <a:t>التلوث في دول الخليج  العربي.</a:t>
                      </a:r>
                      <a:endParaRPr lang="ar-SA" sz="2400" dirty="0" smtClean="0">
                        <a:latin typeface="Calibri"/>
                        <a:ea typeface="Calibri"/>
                        <a:cs typeface="AL-Mohanad Bold"/>
                      </a:endParaRPr>
                    </a:p>
                    <a:p>
                      <a:pPr>
                        <a:buFont typeface="Wingdings" pitchFamily="2" charset="2"/>
                        <a:buChar char="ü"/>
                      </a:pPr>
                      <a:endParaRPr lang="ar-SA" sz="2000" dirty="0" smtClean="0">
                        <a:latin typeface="Calibri"/>
                        <a:ea typeface="Calibri"/>
                        <a:cs typeface="AL-Mohanad Bold"/>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4213" y="1754188"/>
            <a:ext cx="7704137" cy="4211637"/>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 التلوث الطبيعي : يكون من خلال انجراف بعض المواد و الفضلات مع مياه الأمطار إلى الشواطئ </a:t>
            </a:r>
          </a:p>
          <a:p>
            <a:pPr marL="342900" indent="-342900" algn="ctr">
              <a:tabLst>
                <a:tab pos="1209675" algn="l"/>
              </a:tabLst>
            </a:pPr>
            <a:r>
              <a:rPr lang="ar-SA" b="1">
                <a:effectLst>
                  <a:outerShdw blurRad="38100" dist="38100" dir="2700000" algn="tl">
                    <a:srgbClr val="000000"/>
                  </a:outerShdw>
                </a:effectLst>
              </a:rPr>
              <a:t>2-التلوث الحراري : يوجد التلوث الحراري حيثما وجدت محطات توليد الطاقة الكهربائية و المصانع التي تحتاج إلى التبريد و غيرها ، و يكون تأثير ارتفاع درجة الحرارة على النظام البيئي في المنطقة من خلال القضاء على النباتات و الحيوانات من خلال </a:t>
            </a:r>
          </a:p>
          <a:p>
            <a:pPr marL="800100" lvl="1" indent="-342900" algn="ctr">
              <a:tabLst>
                <a:tab pos="1209675" algn="l"/>
              </a:tabLst>
            </a:pPr>
            <a:r>
              <a:rPr lang="ar-SA" b="1">
                <a:effectLst>
                  <a:outerShdw blurRad="38100" dist="38100" dir="2700000" algn="tl">
                    <a:srgbClr val="000000"/>
                  </a:outerShdw>
                </a:effectLst>
              </a:rPr>
              <a:t>تغير الخواص الطبيعية للماء ( الماء الدافئ لا يحتفظ بنفس كمية الغازات التي تحتويه المياه الباردة و التي منها الأكسجين.</a:t>
            </a:r>
          </a:p>
          <a:p>
            <a:pPr marL="800100" lvl="1" indent="-342900" algn="ctr">
              <a:tabLst>
                <a:tab pos="1209675" algn="l"/>
              </a:tabLst>
            </a:pPr>
            <a:r>
              <a:rPr lang="ar-SA" b="1">
                <a:effectLst>
                  <a:outerShdw blurRad="38100" dist="38100" dir="2700000" algn="tl">
                    <a:srgbClr val="000000"/>
                  </a:outerShdw>
                </a:effectLst>
              </a:rPr>
              <a:t>تتأثر جميع النشاطات الحيوية في الكائنات الحية و خاصة الحيوانية مع ارتفاع درجات الحرارة حيث أن الأسماك من الحيوانات متغيرة درجة الحرارة و ليس هناك تنظيم دقيق لدرجات الحرارة، فعند ارتفاع درجات الحرارة تزيد كمية التنفس و بالتالي تقل كميات الأكسجين الذائب في الماء و تموت الكائنات الحية .</a:t>
            </a:r>
          </a:p>
          <a:p>
            <a:pPr marL="342900" indent="-342900" algn="ctr">
              <a:tabLst>
                <a:tab pos="1209675" algn="l"/>
              </a:tabLst>
            </a:pPr>
            <a:r>
              <a:rPr lang="ar-SA" b="1">
                <a:effectLst>
                  <a:outerShdw blurRad="38100" dist="38100" dir="2700000" algn="tl">
                    <a:srgbClr val="000000"/>
                  </a:outerShdw>
                </a:effectLst>
              </a:rPr>
              <a:t>أيضا يوثر ارتفاع درجات الحرارة إلى تغيير التوازن الحيوي في المياه حيث سوف يؤثر تكاثر الكائنات الحية الحيوانية و النباتية و التي تفضل المياه الحارة على حساب الكائنات الحية التي تفضل المياه المعتدلة و بالتالي تقل الكائنات الحية التي تعتمد على الكائنات السابقة</a:t>
            </a:r>
          </a:p>
          <a:p>
            <a:pPr marL="342900" indent="-342900" algn="ctr">
              <a:tabLst>
                <a:tab pos="1209675" algn="l"/>
              </a:tabLst>
            </a:pPr>
            <a:r>
              <a:rPr lang="ar-SA" b="1">
                <a:effectLst>
                  <a:outerShdw blurRad="38100" dist="38100" dir="2700000" algn="tl">
                    <a:srgbClr val="000000"/>
                  </a:outerShdw>
                </a:effectLst>
              </a:rPr>
              <a:t>كذلك تؤدي ارتفاع الحرارة في المنطقة إلى هجرة الكائنات الحية و بالتالي يحدث اختلال في التوازن الحيوي في المنطقة.</a:t>
            </a:r>
            <a:endParaRPr lang="en-US" b="1">
              <a:effectLst>
                <a:outerShdw blurRad="38100" dist="38100" dir="2700000" algn="tl">
                  <a:srgbClr val="000000"/>
                </a:outerShdw>
              </a:effectLst>
            </a:endParaRPr>
          </a:p>
        </p:txBody>
      </p:sp>
      <p:sp>
        <p:nvSpPr>
          <p:cNvPr id="73731" name="Rectangle 3"/>
          <p:cNvSpPr>
            <a:spLocks noGrp="1" noChangeArrowheads="1"/>
          </p:cNvSpPr>
          <p:nvPr>
            <p:ph type="title"/>
          </p:nvPr>
        </p:nvSpPr>
        <p:spPr>
          <a:xfrm>
            <a:off x="1042988" y="260350"/>
            <a:ext cx="6646862" cy="1081088"/>
          </a:xfrm>
        </p:spPr>
        <p:txBody>
          <a:bodyPr/>
          <a:lstStyle/>
          <a:p>
            <a:r>
              <a:rPr lang="ar-SA" b="1"/>
              <a:t>مصادر تلوث  الماء</a:t>
            </a:r>
            <a:r>
              <a:rPr lang="ar-SA"/>
              <a:t> </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684213" y="1890713"/>
            <a:ext cx="7704137" cy="3937000"/>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 النفط : من الظواهر الحديثة و من أسبابها </a:t>
            </a:r>
          </a:p>
          <a:p>
            <a:pPr marL="342900" indent="-342900" algn="ctr">
              <a:tabLst>
                <a:tab pos="1209675" algn="l"/>
              </a:tabLst>
            </a:pPr>
            <a:r>
              <a:rPr lang="ar-SA" b="1">
                <a:effectLst>
                  <a:outerShdw blurRad="38100" dist="38100" dir="2700000" algn="tl">
                    <a:srgbClr val="000000"/>
                  </a:outerShdw>
                </a:effectLst>
              </a:rPr>
              <a:t>أ- حوادث الناقلات و الحوادث البحرية " حادثة الناقلة أكسون فالديز " في ألاسكا و تسرب النفط منها و الذي بلغ 40الف طن من النفط و الذي انتشر على مساحة 1500كم أمام شواطئ المنطقة.</a:t>
            </a:r>
          </a:p>
          <a:p>
            <a:pPr marL="342900" indent="-342900" algn="ctr">
              <a:tabLst>
                <a:tab pos="1209675" algn="l"/>
              </a:tabLst>
            </a:pPr>
            <a:r>
              <a:rPr lang="ar-SA" b="1">
                <a:effectLst>
                  <a:outerShdw blurRad="38100" dist="38100" dir="2700000" algn="tl">
                    <a:srgbClr val="000000"/>
                  </a:outerShdw>
                </a:effectLst>
              </a:rPr>
              <a:t>ب- انفجار أبار النفط " في عام 1977 انفجر بئر نفط في بحر الشمال أدى إلى تلويث المنطقة ب25الف طن من النفط</a:t>
            </a:r>
          </a:p>
          <a:p>
            <a:pPr marL="342900" indent="-342900" algn="ctr">
              <a:tabLst>
                <a:tab pos="1209675" algn="l"/>
              </a:tabLst>
            </a:pPr>
            <a:r>
              <a:rPr lang="ar-SA" b="1">
                <a:effectLst>
                  <a:outerShdw blurRad="38100" dist="38100" dir="2700000" algn="tl">
                    <a:srgbClr val="000000"/>
                  </a:outerShdw>
                </a:effectLst>
              </a:rPr>
              <a:t>ج- التسرب من الآبار الساحلية مثل ما حدث في حرب الخليج</a:t>
            </a:r>
          </a:p>
          <a:p>
            <a:pPr marL="342900" indent="-342900" algn="ctr">
              <a:tabLst>
                <a:tab pos="1209675" algn="l"/>
              </a:tabLst>
            </a:pPr>
            <a:r>
              <a:rPr lang="ar-SA" b="1">
                <a:effectLst>
                  <a:outerShdw blurRad="38100" dist="38100" dir="2700000" algn="tl">
                    <a:srgbClr val="000000"/>
                  </a:outerShdw>
                </a:effectLst>
              </a:rPr>
              <a:t>د- التنقيب في البحر</a:t>
            </a:r>
          </a:p>
          <a:p>
            <a:pPr marL="342900" indent="-342900" algn="ctr">
              <a:tabLst>
                <a:tab pos="1209675" algn="l"/>
              </a:tabLst>
            </a:pPr>
            <a:r>
              <a:rPr lang="ar-SA" b="1">
                <a:effectLst>
                  <a:outerShdw blurRad="38100" dist="38100" dir="2700000" algn="tl">
                    <a:srgbClr val="000000"/>
                  </a:outerShdw>
                </a:effectLst>
              </a:rPr>
              <a:t>ه- النفايات و مخلفات السفن التي تلقى في البحر بعد غسيل الحاويات </a:t>
            </a:r>
          </a:p>
          <a:p>
            <a:pPr marL="342900" indent="-342900" algn="ctr">
              <a:tabLst>
                <a:tab pos="1209675" algn="l"/>
              </a:tabLst>
            </a:pPr>
            <a:r>
              <a:rPr lang="ar-SA" b="1">
                <a:effectLst>
                  <a:outerShdw blurRad="38100" dist="38100" dir="2700000" algn="tl">
                    <a:srgbClr val="000000"/>
                  </a:outerShdw>
                </a:effectLst>
              </a:rPr>
              <a:t>و- مصافي النفط و مخلفاتها الساحلية ، مثل الحادث من 50 مصفاة على ساحل البحر الأبيض المتوسط بحيث يقدر ما يتسرب حوالي 20الف طن سنوياًتأثير النفط </a:t>
            </a:r>
          </a:p>
          <a:p>
            <a:pPr marL="342900" indent="-342900" algn="ctr">
              <a:tabLst>
                <a:tab pos="1209675" algn="l"/>
              </a:tabLst>
            </a:pPr>
            <a:r>
              <a:rPr lang="ar-SA" b="1">
                <a:effectLst>
                  <a:outerShdw blurRad="38100" dist="38100" dir="2700000" algn="tl">
                    <a:srgbClr val="000000"/>
                  </a:outerShdw>
                </a:effectLst>
              </a:rPr>
              <a:t>	نظراً لخفة الزيت و النفط فانه يشكل طبقة رقيقة فوق سطح الماء و بالتالي يكون عازل للغازات و الإضاءة بالإضافة إلى تركم كميات من العناصر الثقيلة الموجودة في النفط في مياه البحر مثل الرصاص و الزئبق و الكادميوم و تكمن المشكلة في تغذي الكائنات على هذه العناصر مما يؤدي إلى تراكمها في الأنسجة مما يؤدي إلى تعطيل الدور الوظيفي لهذه الأنسجة و من ثم موت الكائن.</a:t>
            </a:r>
            <a:endParaRPr lang="en-US" b="1">
              <a:effectLst>
                <a:outerShdw blurRad="38100" dist="38100" dir="2700000" algn="tl">
                  <a:srgbClr val="000000"/>
                </a:outerShdw>
              </a:effectLst>
            </a:endParaRPr>
          </a:p>
        </p:txBody>
      </p:sp>
      <p:sp>
        <p:nvSpPr>
          <p:cNvPr id="74755" name="Rectangle 3"/>
          <p:cNvSpPr>
            <a:spLocks noGrp="1" noChangeArrowheads="1"/>
          </p:cNvSpPr>
          <p:nvPr>
            <p:ph type="title"/>
          </p:nvPr>
        </p:nvSpPr>
        <p:spPr>
          <a:xfrm>
            <a:off x="1042988" y="260350"/>
            <a:ext cx="6646862" cy="1081088"/>
          </a:xfrm>
        </p:spPr>
        <p:txBody>
          <a:bodyPr/>
          <a:lstStyle/>
          <a:p>
            <a:r>
              <a:rPr lang="ar-SA" b="1"/>
              <a:t>مصادر تلوث  الماء</a:t>
            </a:r>
            <a:r>
              <a:rPr lang="ar-SA"/>
              <a:t> </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684213" y="2165350"/>
            <a:ext cx="7704137" cy="3387725"/>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المكافحة البيولوجية : هناك بعض أنواع البكتريا التي لها القدرة على تفكيك جزيئات الهيدروكربونات و تحويلها إلى جزيئات أخرى صغيرة و سهلة الذوبان في الماء و من ثم تحويلها إلى مواد اقل ضرر إلا إن هذه العملية الطبيعية شديدة البطء وتحتاج إلى وقت طويل لا استكمالها ولذلك لا يمكن الاعتماد عليها في إزالة مثل هذه الملوثات</a:t>
            </a:r>
          </a:p>
          <a:p>
            <a:pPr marL="342900" indent="-342900" algn="ctr">
              <a:tabLst>
                <a:tab pos="1209675" algn="l"/>
              </a:tabLst>
            </a:pPr>
            <a:r>
              <a:rPr lang="ar-SA" b="1">
                <a:effectLst>
                  <a:outerShdw blurRad="38100" dist="38100" dir="2700000" algn="tl">
                    <a:srgbClr val="000000"/>
                  </a:outerShdw>
                </a:effectLst>
              </a:rPr>
              <a:t>الطرق الأخرى ( الكيميائية و الفيزيائية )</a:t>
            </a:r>
          </a:p>
          <a:p>
            <a:pPr marL="800100" lvl="1" indent="-342900" algn="ctr">
              <a:tabLst>
                <a:tab pos="1209675" algn="l"/>
              </a:tabLst>
            </a:pPr>
            <a:r>
              <a:rPr lang="ar-SA" b="1">
                <a:effectLst>
                  <a:outerShdw blurRad="38100" dist="38100" dir="2700000" algn="tl">
                    <a:srgbClr val="000000"/>
                  </a:outerShdw>
                </a:effectLst>
              </a:rPr>
              <a:t>إحراق طبقة النفط : لكنها غير مفيدة لعدة أسباب منها ( عدم احتراق النفط بشكل كامل ، ضررها على النظام البيئي المائي ، تطاير الغازات السامة وغيرها من الاحتراق).</a:t>
            </a:r>
          </a:p>
          <a:p>
            <a:pPr marL="800100" lvl="1" indent="-342900" algn="ctr">
              <a:tabLst>
                <a:tab pos="1209675" algn="l"/>
              </a:tabLst>
            </a:pPr>
            <a:r>
              <a:rPr lang="ar-SA" b="1">
                <a:effectLst>
                  <a:outerShdw blurRad="38100" dist="38100" dir="2700000" algn="tl">
                    <a:srgbClr val="000000"/>
                  </a:outerShdw>
                </a:effectLst>
              </a:rPr>
              <a:t>المنظفات الصناعية : وهي تساعد على انتشار النفط في الماء حيث تكون هذه المواد مع النفط مستحلبات ثابتة إلى حد كبير ثم تختفي هذه البقعة ولكن المشكلة أنها تحتاج إلى كميات كبيرة جداً من المنظفات الصناعية الكيميائية لان بقع الزيت كبيرة بالإضافة إلى أن أثر المنظفات على الكائنات الحية كبير من كونها مواد كيميائية .</a:t>
            </a:r>
          </a:p>
          <a:p>
            <a:pPr marL="800100" lvl="1" indent="-342900" algn="ctr">
              <a:tabLst>
                <a:tab pos="1209675" algn="l"/>
              </a:tabLst>
            </a:pPr>
            <a:r>
              <a:rPr lang="ar-SA" b="1">
                <a:effectLst>
                  <a:outerShdw blurRad="38100" dist="38100" dir="2700000" algn="tl">
                    <a:srgbClr val="000000"/>
                  </a:outerShdw>
                </a:effectLst>
              </a:rPr>
              <a:t>الحواجز و هي لتجميع النفط في مكان و مساحة اصغر و من ثم محاولة امتصاصه .</a:t>
            </a:r>
            <a:endParaRPr lang="en-US" b="1">
              <a:effectLst>
                <a:outerShdw blurRad="38100" dist="38100" dir="2700000" algn="tl">
                  <a:srgbClr val="000000"/>
                </a:outerShdw>
              </a:effectLst>
            </a:endParaRPr>
          </a:p>
        </p:txBody>
      </p:sp>
      <p:sp>
        <p:nvSpPr>
          <p:cNvPr id="75779" name="Rectangle 3"/>
          <p:cNvSpPr>
            <a:spLocks noGrp="1" noChangeArrowheads="1"/>
          </p:cNvSpPr>
          <p:nvPr>
            <p:ph type="title"/>
          </p:nvPr>
        </p:nvSpPr>
        <p:spPr>
          <a:xfrm>
            <a:off x="1042988" y="260350"/>
            <a:ext cx="6646862" cy="1081088"/>
          </a:xfrm>
        </p:spPr>
        <p:txBody>
          <a:bodyPr/>
          <a:lstStyle/>
          <a:p>
            <a:r>
              <a:rPr lang="ar-SA" b="1"/>
              <a:t>التخلص من النفط</a:t>
            </a:r>
            <a:endParaRPr lang="en-US" b="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95936" y="836712"/>
            <a:ext cx="3456384" cy="1440160"/>
          </a:xfrm>
        </p:spPr>
        <p:txBody>
          <a:bodyPr>
            <a:normAutofit/>
          </a:bodyPr>
          <a:lstStyle/>
          <a:p>
            <a:r>
              <a:rPr lang="ar-SA" dirty="0" smtClean="0"/>
              <a:t>كيف نحمي البيئة</a:t>
            </a:r>
            <a:br>
              <a:rPr lang="ar-SA" dirty="0" smtClean="0"/>
            </a:br>
            <a:endParaRPr lang="ar-SA" dirty="0"/>
          </a:p>
        </p:txBody>
      </p:sp>
      <p:sp>
        <p:nvSpPr>
          <p:cNvPr id="3" name="مستطيل 2"/>
          <p:cNvSpPr/>
          <p:nvPr/>
        </p:nvSpPr>
        <p:spPr>
          <a:xfrm>
            <a:off x="2051720" y="3356992"/>
            <a:ext cx="5742384" cy="1477328"/>
          </a:xfrm>
          <a:prstGeom prst="rect">
            <a:avLst/>
          </a:prstGeom>
        </p:spPr>
        <p:txBody>
          <a:bodyPr wrap="square">
            <a:spAutoFit/>
          </a:bodyPr>
          <a:lstStyle/>
          <a:p>
            <a:r>
              <a:rPr lang="ar-SA" dirty="0" smtClean="0"/>
              <a:t>1- </a:t>
            </a:r>
            <a:r>
              <a:rPr lang="ar-SA" dirty="0" err="1" smtClean="0"/>
              <a:t>إستخدام</a:t>
            </a:r>
            <a:r>
              <a:rPr lang="ar-SA" dirty="0" smtClean="0"/>
              <a:t> مصادر الطاقة المتجددة و النظيفة و التقليل ما أمكن من استخدام الطاقة المسببة </a:t>
            </a:r>
            <a:r>
              <a:rPr lang="ar-SA" dirty="0" err="1" smtClean="0"/>
              <a:t>للتلوث </a:t>
            </a:r>
            <a:r>
              <a:rPr lang="ar-SA" dirty="0" smtClean="0"/>
              <a:t>(</a:t>
            </a:r>
            <a:r>
              <a:rPr lang="ar-SA" dirty="0" err="1" smtClean="0"/>
              <a:t>الهيدروكربونية</a:t>
            </a:r>
            <a:r>
              <a:rPr lang="ar-SA" dirty="0" smtClean="0"/>
              <a:t> و النووية</a:t>
            </a:r>
            <a:r>
              <a:rPr lang="ar-SA" dirty="0" err="1" smtClean="0"/>
              <a:t>):</a:t>
            </a:r>
            <a:endParaRPr lang="ar-SA" dirty="0" smtClean="0"/>
          </a:p>
          <a:p>
            <a:pPr>
              <a:buFont typeface="Arial" pitchFamily="34" charset="0"/>
              <a:buChar char="•"/>
            </a:pPr>
            <a:r>
              <a:rPr lang="ar-SA" dirty="0" smtClean="0"/>
              <a:t> الطاقة الشمسية</a:t>
            </a:r>
          </a:p>
          <a:p>
            <a:pPr>
              <a:buFont typeface="Arial" pitchFamily="34" charset="0"/>
              <a:buChar char="•"/>
            </a:pPr>
            <a:r>
              <a:rPr lang="ar-SA" dirty="0" smtClean="0"/>
              <a:t>طاقة الرياح</a:t>
            </a:r>
          </a:p>
          <a:p>
            <a:pPr>
              <a:buFont typeface="Arial" pitchFamily="34" charset="0"/>
              <a:buChar char="•"/>
            </a:pPr>
            <a:r>
              <a:rPr lang="ar-SA" dirty="0" smtClean="0"/>
              <a:t>طاقة المياه و الأمواج</a:t>
            </a:r>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635896" y="748586"/>
            <a:ext cx="5328592" cy="5355312"/>
          </a:xfrm>
          <a:prstGeom prst="rect">
            <a:avLst/>
          </a:prstGeom>
          <a:noFill/>
          <a:ln w="9525">
            <a:noFill/>
            <a:miter lim="800000"/>
            <a:headEnd/>
            <a:tailEnd/>
          </a:ln>
          <a:effectLst/>
        </p:spPr>
        <p:txBody>
          <a:bodyPr wrap="square" anchor="ctr">
            <a:spAutoFit/>
          </a:bodyPr>
          <a:lstStyle/>
          <a:p>
            <a:pPr>
              <a:tabLst>
                <a:tab pos="1209675" algn="l"/>
              </a:tabLst>
            </a:pPr>
            <a:r>
              <a:rPr lang="ar-SA" b="1" dirty="0">
                <a:cs typeface="PT Bold Heading" pitchFamily="2" charset="-78"/>
              </a:rPr>
              <a:t>النظام البيئي </a:t>
            </a:r>
            <a:r>
              <a:rPr lang="en-GB" b="1" dirty="0">
                <a:cs typeface="PT Bold Heading" pitchFamily="2" charset="-78"/>
              </a:rPr>
              <a:t>Ecosystem </a:t>
            </a:r>
            <a:r>
              <a:rPr lang="ar-SA" b="1" dirty="0">
                <a:cs typeface="PT Bold Heading" pitchFamily="2" charset="-78"/>
              </a:rPr>
              <a:t> </a:t>
            </a:r>
            <a:r>
              <a:rPr lang="ar-SA" b="1" dirty="0" err="1">
                <a:cs typeface="PT Bold Heading" pitchFamily="2" charset="-78"/>
              </a:rPr>
              <a:t>:</a:t>
            </a:r>
            <a:endParaRPr lang="en-US" b="1" dirty="0">
              <a:cs typeface="PT Bold Heading" pitchFamily="2" charset="-78"/>
            </a:endParaRPr>
          </a:p>
          <a:p>
            <a:pPr>
              <a:tabLst>
                <a:tab pos="1209675" algn="l"/>
              </a:tabLst>
            </a:pPr>
            <a:r>
              <a:rPr lang="ar-SA" b="1" dirty="0">
                <a:cs typeface="AL-Mohanad Bold" pitchFamily="2" charset="-78"/>
              </a:rPr>
              <a:t>	 </a:t>
            </a:r>
            <a:endParaRPr lang="en-US" b="1" dirty="0">
              <a:cs typeface="AL-Mohanad Bold" pitchFamily="2" charset="-78"/>
            </a:endParaRPr>
          </a:p>
          <a:p>
            <a:pPr>
              <a:tabLst>
                <a:tab pos="1209675" algn="l"/>
              </a:tabLst>
            </a:pPr>
            <a:r>
              <a:rPr lang="ar-SA" b="1" dirty="0">
                <a:cs typeface="AL-Mohanad Bold" pitchFamily="2" charset="-78"/>
              </a:rPr>
              <a:t>	</a:t>
            </a:r>
            <a:r>
              <a:rPr lang="ar-SA" b="1" dirty="0" smtClean="0">
                <a:cs typeface="AL-Mohanad Bold" pitchFamily="2" charset="-78"/>
              </a:rPr>
              <a:t>عبارة </a:t>
            </a:r>
            <a:r>
              <a:rPr lang="ar-SA" b="1" dirty="0">
                <a:cs typeface="AL-Mohanad Bold" pitchFamily="2" charset="-78"/>
              </a:rPr>
              <a:t>عن أية مساحة من الطبيعة و ما تحتويه من كائنات حية و غير حية</a:t>
            </a:r>
            <a:endParaRPr lang="en-US" b="1" dirty="0">
              <a:cs typeface="AL-Mohanad Bold" pitchFamily="2" charset="-78"/>
            </a:endParaRPr>
          </a:p>
          <a:p>
            <a:pPr>
              <a:tabLst>
                <a:tab pos="1209675" algn="l"/>
              </a:tabLst>
            </a:pPr>
            <a:endParaRPr lang="ar-SA" b="1" dirty="0" smtClean="0">
              <a:cs typeface="AL-Mohanad Bold" pitchFamily="2" charset="-78"/>
            </a:endParaRPr>
          </a:p>
          <a:p>
            <a:pPr>
              <a:tabLst>
                <a:tab pos="1209675" algn="l"/>
              </a:tabLst>
            </a:pPr>
            <a:r>
              <a:rPr lang="ar-SA" b="1" dirty="0" smtClean="0">
                <a:cs typeface="PT Bold Heading" pitchFamily="2" charset="-78"/>
              </a:rPr>
              <a:t>مكونات </a:t>
            </a:r>
            <a:r>
              <a:rPr lang="ar-SA" b="1" dirty="0">
                <a:cs typeface="PT Bold Heading" pitchFamily="2" charset="-78"/>
              </a:rPr>
              <a:t>النظام </a:t>
            </a:r>
            <a:r>
              <a:rPr lang="ar-SA" b="1" dirty="0" err="1">
                <a:cs typeface="PT Bold Heading" pitchFamily="2" charset="-78"/>
              </a:rPr>
              <a:t>البيئي </a:t>
            </a:r>
            <a:r>
              <a:rPr lang="ar-SA" b="1" dirty="0" err="1" smtClean="0">
                <a:cs typeface="PT Bold Heading" pitchFamily="2" charset="-78"/>
              </a:rPr>
              <a:t>:</a:t>
            </a:r>
            <a:endParaRPr lang="en-US" b="1" dirty="0">
              <a:cs typeface="PT Bold Heading" pitchFamily="2" charset="-78"/>
            </a:endParaRPr>
          </a:p>
          <a:p>
            <a:pPr>
              <a:tabLst>
                <a:tab pos="1209675" algn="l"/>
              </a:tabLst>
            </a:pPr>
            <a:r>
              <a:rPr lang="ar-SA" b="1" dirty="0">
                <a:cs typeface="AL-Mohanad Bold" pitchFamily="2" charset="-78"/>
              </a:rPr>
              <a:t>	</a:t>
            </a:r>
            <a:endParaRPr lang="en-US" b="1" dirty="0">
              <a:cs typeface="AL-Mohanad Bold" pitchFamily="2" charset="-78"/>
            </a:endParaRPr>
          </a:p>
          <a:p>
            <a:pPr>
              <a:buFont typeface="Arial" pitchFamily="34" charset="0"/>
              <a:buChar char="•"/>
              <a:tabLst>
                <a:tab pos="1209675" algn="l"/>
              </a:tabLst>
            </a:pPr>
            <a:r>
              <a:rPr lang="ar-SA" b="1" dirty="0">
                <a:cs typeface="PT Bold Heading" pitchFamily="2" charset="-78"/>
              </a:rPr>
              <a:t>مكونات غير حية </a:t>
            </a:r>
            <a:r>
              <a:rPr lang="en-GB" b="1" dirty="0">
                <a:cs typeface="PT Bold Heading" pitchFamily="2" charset="-78"/>
              </a:rPr>
              <a:t> </a:t>
            </a:r>
            <a:r>
              <a:rPr lang="en-GB" b="1" dirty="0" smtClean="0">
                <a:cs typeface="AL-Mohanad Bold" pitchFamily="2" charset="-78"/>
              </a:rPr>
              <a:t>Non</a:t>
            </a:r>
            <a:r>
              <a:rPr lang="en-US" b="1" dirty="0" smtClean="0">
                <a:cs typeface="AL-Mohanad Bold" pitchFamily="2" charset="-78"/>
              </a:rPr>
              <a:t> </a:t>
            </a:r>
            <a:r>
              <a:rPr lang="en-GB" b="1" dirty="0" smtClean="0">
                <a:cs typeface="AL-Mohanad Bold" pitchFamily="2" charset="-78"/>
              </a:rPr>
              <a:t>living </a:t>
            </a:r>
            <a:r>
              <a:rPr lang="en-GB" b="1" dirty="0">
                <a:cs typeface="AL-Mohanad Bold" pitchFamily="2" charset="-78"/>
              </a:rPr>
              <a:t>components</a:t>
            </a:r>
            <a:endParaRPr lang="en-US" b="1" dirty="0">
              <a:cs typeface="AL-Mohanad Bold" pitchFamily="2" charset="-78"/>
            </a:endParaRPr>
          </a:p>
          <a:p>
            <a:pPr>
              <a:tabLst>
                <a:tab pos="1209675" algn="l"/>
              </a:tabLst>
            </a:pPr>
            <a:r>
              <a:rPr lang="ar-SA" b="1" dirty="0">
                <a:cs typeface="AL-Mohanad Bold" pitchFamily="2" charset="-78"/>
              </a:rPr>
              <a:t>وتشمل المركبات و العناصر العضوية و غير العضوية و العوامل </a:t>
            </a:r>
            <a:r>
              <a:rPr lang="ar-SA" b="1" dirty="0" smtClean="0">
                <a:cs typeface="AL-Mohanad Bold" pitchFamily="2" charset="-78"/>
              </a:rPr>
              <a:t>الفيزيائية</a:t>
            </a:r>
          </a:p>
          <a:p>
            <a:pPr>
              <a:tabLst>
                <a:tab pos="1209675" algn="l"/>
              </a:tabLst>
            </a:pPr>
            <a:endParaRPr lang="en-US" b="1" dirty="0">
              <a:cs typeface="AL-Mohanad Bold" pitchFamily="2" charset="-78"/>
            </a:endParaRPr>
          </a:p>
          <a:p>
            <a:pPr>
              <a:buFont typeface="Arial" pitchFamily="34" charset="0"/>
              <a:buChar char="•"/>
              <a:tabLst>
                <a:tab pos="1209675" algn="l"/>
              </a:tabLst>
            </a:pPr>
            <a:r>
              <a:rPr lang="ar-SA" b="1" dirty="0">
                <a:cs typeface="PT Bold Heading" pitchFamily="2" charset="-78"/>
              </a:rPr>
              <a:t>مكونات حية </a:t>
            </a:r>
            <a:r>
              <a:rPr lang="en-GB" b="1" dirty="0">
                <a:cs typeface="PT Bold Heading" pitchFamily="2" charset="-78"/>
              </a:rPr>
              <a:t>Living components            </a:t>
            </a:r>
            <a:endParaRPr lang="en-US" b="1" dirty="0">
              <a:cs typeface="PT Bold Heading" pitchFamily="2" charset="-78"/>
            </a:endParaRPr>
          </a:p>
          <a:p>
            <a:pPr lvl="1">
              <a:tabLst>
                <a:tab pos="1209675" algn="l"/>
              </a:tabLst>
            </a:pPr>
            <a:r>
              <a:rPr lang="ar-SA" b="1" dirty="0" smtClean="0">
                <a:cs typeface="AL-Mohanad Bold" pitchFamily="2" charset="-78"/>
              </a:rPr>
              <a:t>-كائنات </a:t>
            </a:r>
            <a:r>
              <a:rPr lang="ar-SA" b="1" dirty="0">
                <a:cs typeface="AL-Mohanad Bold" pitchFamily="2" charset="-78"/>
              </a:rPr>
              <a:t>منتجة </a:t>
            </a:r>
            <a:r>
              <a:rPr lang="en-GB" b="1" dirty="0">
                <a:cs typeface="AL-Mohanad Bold" pitchFamily="2" charset="-78"/>
              </a:rPr>
              <a:t>Producers</a:t>
            </a:r>
            <a:endParaRPr lang="en-US" b="1" dirty="0">
              <a:cs typeface="AL-Mohanad Bold" pitchFamily="2" charset="-78"/>
            </a:endParaRPr>
          </a:p>
          <a:p>
            <a:pPr>
              <a:tabLst>
                <a:tab pos="1209675" algn="l"/>
              </a:tabLst>
            </a:pPr>
            <a:r>
              <a:rPr lang="ar-SA" b="1" dirty="0">
                <a:cs typeface="AL-Mohanad Bold" pitchFamily="2" charset="-78"/>
              </a:rPr>
              <a:t>مثل النباتات الخضراء و جميع الكائنات التي تقوم بصنع الغذاء بنفسها</a:t>
            </a:r>
            <a:endParaRPr lang="en-US" b="1" dirty="0">
              <a:cs typeface="AL-Mohanad Bold" pitchFamily="2" charset="-78"/>
            </a:endParaRPr>
          </a:p>
          <a:p>
            <a:pPr lvl="1">
              <a:tabLst>
                <a:tab pos="1209675" algn="l"/>
              </a:tabLst>
            </a:pPr>
            <a:r>
              <a:rPr lang="ar-SA" b="1" dirty="0" smtClean="0">
                <a:cs typeface="AL-Mohanad Bold" pitchFamily="2" charset="-78"/>
              </a:rPr>
              <a:t>-كائنات </a:t>
            </a:r>
            <a:r>
              <a:rPr lang="ar-SA" b="1" dirty="0">
                <a:cs typeface="AL-Mohanad Bold" pitchFamily="2" charset="-78"/>
              </a:rPr>
              <a:t>مستهلكة </a:t>
            </a:r>
            <a:r>
              <a:rPr lang="en-GB" b="1" dirty="0">
                <a:cs typeface="AL-Mohanad Bold" pitchFamily="2" charset="-78"/>
              </a:rPr>
              <a:t>Consumers</a:t>
            </a:r>
            <a:endParaRPr lang="en-US" b="1" dirty="0">
              <a:cs typeface="AL-Mohanad Bold" pitchFamily="2" charset="-78"/>
            </a:endParaRPr>
          </a:p>
          <a:p>
            <a:pPr>
              <a:tabLst>
                <a:tab pos="1209675" algn="l"/>
              </a:tabLst>
            </a:pPr>
            <a:r>
              <a:rPr lang="ar-SA" b="1" dirty="0">
                <a:cs typeface="AL-Mohanad Bold" pitchFamily="2" charset="-78"/>
              </a:rPr>
              <a:t>مثل الحيوانات و الكائنات غير ذاتية التغذية</a:t>
            </a:r>
            <a:endParaRPr lang="en-US" b="1" dirty="0">
              <a:cs typeface="AL-Mohanad Bold" pitchFamily="2" charset="-78"/>
            </a:endParaRPr>
          </a:p>
          <a:p>
            <a:pPr lvl="1">
              <a:tabLst>
                <a:tab pos="1209675" algn="l"/>
              </a:tabLst>
            </a:pPr>
            <a:r>
              <a:rPr lang="ar-SA" b="1" dirty="0" smtClean="0">
                <a:cs typeface="AL-Mohanad Bold" pitchFamily="2" charset="-78"/>
              </a:rPr>
              <a:t>-كائنات </a:t>
            </a:r>
            <a:r>
              <a:rPr lang="ar-SA" b="1" dirty="0">
                <a:cs typeface="AL-Mohanad Bold" pitchFamily="2" charset="-78"/>
              </a:rPr>
              <a:t>مفككه </a:t>
            </a:r>
            <a:r>
              <a:rPr lang="en-GB" b="1" dirty="0">
                <a:cs typeface="AL-Mohanad Bold" pitchFamily="2" charset="-78"/>
              </a:rPr>
              <a:t>Decomposers</a:t>
            </a:r>
            <a:endParaRPr lang="en-US" b="1" dirty="0">
              <a:cs typeface="AL-Mohanad Bold" pitchFamily="2" charset="-78"/>
            </a:endParaRPr>
          </a:p>
          <a:p>
            <a:pPr>
              <a:tabLst>
                <a:tab pos="1209675" algn="l"/>
              </a:tabLst>
            </a:pPr>
            <a:r>
              <a:rPr lang="ar-SA" b="1" dirty="0">
                <a:cs typeface="AL-Mohanad Bold" pitchFamily="2" charset="-78"/>
              </a:rPr>
              <a:t>( </a:t>
            </a:r>
            <a:r>
              <a:rPr lang="ar-SA" b="1" dirty="0" err="1">
                <a:cs typeface="AL-Mohanad Bold" pitchFamily="2" charset="-78"/>
              </a:rPr>
              <a:t>فطريات </a:t>
            </a:r>
            <a:r>
              <a:rPr lang="ar-SA" b="1" dirty="0">
                <a:cs typeface="AL-Mohanad Bold" pitchFamily="2" charset="-78"/>
              </a:rPr>
              <a:t>/ </a:t>
            </a:r>
            <a:r>
              <a:rPr lang="ar-SA" b="1" dirty="0" err="1">
                <a:cs typeface="AL-Mohanad Bold" pitchFamily="2" charset="-78"/>
              </a:rPr>
              <a:t>بكتريا </a:t>
            </a:r>
            <a:r>
              <a:rPr lang="ar-SA" b="1" dirty="0">
                <a:cs typeface="AL-Mohanad Bold" pitchFamily="2" charset="-78"/>
              </a:rPr>
              <a:t>) وهي غير ذاتية </a:t>
            </a:r>
            <a:r>
              <a:rPr lang="ar-SA" b="1" dirty="0" err="1">
                <a:cs typeface="AL-Mohanad Bold" pitchFamily="2" charset="-78"/>
              </a:rPr>
              <a:t>التغذية </a:t>
            </a:r>
            <a:r>
              <a:rPr lang="ar-SA" b="1" dirty="0">
                <a:cs typeface="AL-Mohanad Bold" pitchFamily="2" charset="-78"/>
              </a:rPr>
              <a:t>, وتقوم </a:t>
            </a:r>
            <a:r>
              <a:rPr lang="ar-SA" b="1" dirty="0" smtClean="0">
                <a:cs typeface="AL-Mohanad Bold" pitchFamily="2" charset="-78"/>
              </a:rPr>
              <a:t>بتحلل الكائنات </a:t>
            </a:r>
            <a:r>
              <a:rPr lang="ar-SA" b="1" dirty="0">
                <a:cs typeface="AL-Mohanad Bold" pitchFamily="2" charset="-78"/>
              </a:rPr>
              <a:t>الحية إلى المركبات الأساسية و التي يستفيد منها النبات في دورة حياته</a:t>
            </a:r>
            <a:endParaRPr lang="en-US" b="1" dirty="0">
              <a:cs typeface="AL-Mohanad Bold" pitchFamily="2" charset="-78"/>
            </a:endParaRPr>
          </a:p>
          <a:p>
            <a:pPr rtl="0" eaLnBrk="0" hangingPunct="0">
              <a:tabLst>
                <a:tab pos="1209675" algn="l"/>
              </a:tabLst>
            </a:pPr>
            <a:endParaRPr lang="en-US" b="1" dirty="0">
              <a:cs typeface="AL-Mohanad Bold" pitchFamily="2" charset="-78"/>
            </a:endParaRPr>
          </a:p>
        </p:txBody>
      </p:sp>
      <p:pic>
        <p:nvPicPr>
          <p:cNvPr id="35844" name="Picture 4" descr="http://www.fws.gov/invasives/volunteersTrainingModule/images/invasives/ecosystem.jpg">
            <a:hlinkClick r:id="rId2"/>
          </p:cNvPr>
          <p:cNvPicPr>
            <a:picLocks noChangeAspect="1" noChangeArrowheads="1"/>
          </p:cNvPicPr>
          <p:nvPr/>
        </p:nvPicPr>
        <p:blipFill>
          <a:blip r:embed="rId3" cstate="print"/>
          <a:srcRect/>
          <a:stretch>
            <a:fillRect/>
          </a:stretch>
        </p:blipFill>
        <p:spPr bwMode="auto">
          <a:xfrm>
            <a:off x="395536" y="548680"/>
            <a:ext cx="3307457" cy="3096344"/>
          </a:xfrm>
          <a:prstGeom prst="rect">
            <a:avLst/>
          </a:prstGeom>
          <a:noFill/>
        </p:spPr>
      </p:pic>
      <p:pic>
        <p:nvPicPr>
          <p:cNvPr id="35846" name="Picture 6" descr="http://www.seeshareshape.com.au/dl/Resources/Notebooks/Secondary/Science/Ecology/Food%20Chains%20&amp;%20Webs/Food%20chains%20&amp;%20Webs.jpeg">
            <a:hlinkClick r:id="rId4"/>
          </p:cNvPr>
          <p:cNvPicPr>
            <a:picLocks noChangeAspect="1" noChangeArrowheads="1"/>
          </p:cNvPicPr>
          <p:nvPr/>
        </p:nvPicPr>
        <p:blipFill>
          <a:blip r:embed="rId5" cstate="print"/>
          <a:srcRect/>
          <a:stretch>
            <a:fillRect/>
          </a:stretch>
        </p:blipFill>
        <p:spPr bwMode="auto">
          <a:xfrm>
            <a:off x="107504" y="3789040"/>
            <a:ext cx="3635896" cy="263274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3568" y="302169"/>
            <a:ext cx="8281045" cy="3416320"/>
          </a:xfrm>
          <a:prstGeom prst="rect">
            <a:avLst/>
          </a:prstGeom>
          <a:noFill/>
          <a:ln w="9525">
            <a:noFill/>
            <a:miter lim="800000"/>
            <a:headEnd/>
            <a:tailEnd/>
          </a:ln>
          <a:effectLst/>
        </p:spPr>
        <p:txBody>
          <a:bodyPr wrap="square" anchor="ctr">
            <a:spAutoFit/>
          </a:bodyPr>
          <a:lstStyle/>
          <a:p>
            <a:pPr algn="ctr">
              <a:tabLst>
                <a:tab pos="1209675" algn="l"/>
              </a:tabLst>
            </a:pPr>
            <a:endParaRPr lang="ar-SA" b="1" dirty="0" smtClean="0">
              <a:cs typeface="AL-Mohanad Bold" pitchFamily="2" charset="-78"/>
            </a:endParaRPr>
          </a:p>
          <a:p>
            <a:pPr algn="ctr">
              <a:tabLst>
                <a:tab pos="1209675" algn="l"/>
              </a:tabLst>
            </a:pPr>
            <a:r>
              <a:rPr lang="ar-SA" b="1" dirty="0" smtClean="0">
                <a:cs typeface="AL-Mohanad Bold" pitchFamily="2" charset="-78"/>
              </a:rPr>
              <a:t>مجمل </a:t>
            </a:r>
            <a:r>
              <a:rPr lang="ar-SA" b="1" dirty="0">
                <a:cs typeface="AL-Mohanad Bold" pitchFamily="2" charset="-78"/>
              </a:rPr>
              <a:t>العلاقات في النظم البيئية و التي تعطي النظام البيئي ثباته و استقراره</a:t>
            </a:r>
          </a:p>
          <a:p>
            <a:pPr algn="ctr">
              <a:tabLst>
                <a:tab pos="1209675" algn="l"/>
              </a:tabLst>
            </a:pPr>
            <a:r>
              <a:rPr lang="ar-SA" b="1" dirty="0">
                <a:cs typeface="AL-Mohanad Bold" pitchFamily="2" charset="-78"/>
              </a:rPr>
              <a:t>	</a:t>
            </a:r>
            <a:r>
              <a:rPr lang="ar-SA" b="1" dirty="0" smtClean="0">
                <a:cs typeface="AL-Mohanad Bold" pitchFamily="2" charset="-78"/>
              </a:rPr>
              <a:t>ويشار </a:t>
            </a:r>
            <a:r>
              <a:rPr lang="ar-SA" b="1" dirty="0">
                <a:cs typeface="AL-Mohanad Bold" pitchFamily="2" charset="-78"/>
              </a:rPr>
              <a:t>إلى أن النظم البيئية تكون أكثر ثبات كلما زاد التعقيد </a:t>
            </a:r>
            <a:r>
              <a:rPr lang="ar-SA" b="1" dirty="0" err="1">
                <a:cs typeface="AL-Mohanad Bold" pitchFamily="2" charset="-78"/>
              </a:rPr>
              <a:t>فيها (</a:t>
            </a:r>
            <a:r>
              <a:rPr lang="en-GB" b="1" dirty="0">
                <a:cs typeface="AL-Mohanad Bold" pitchFamily="2" charset="-78"/>
              </a:rPr>
              <a:t>Elton</a:t>
            </a:r>
            <a:r>
              <a:rPr lang="ar-SA" b="1" dirty="0">
                <a:cs typeface="AL-Mohanad Bold" pitchFamily="2" charset="-78"/>
              </a:rPr>
              <a:t> </a:t>
            </a:r>
            <a:r>
              <a:rPr lang="ar-SA" b="1" dirty="0" err="1">
                <a:cs typeface="AL-Mohanad Bold" pitchFamily="2" charset="-78"/>
              </a:rPr>
              <a:t>)</a:t>
            </a:r>
            <a:endParaRPr lang="ar-SA" b="1" dirty="0">
              <a:cs typeface="AL-Mohanad Bold" pitchFamily="2" charset="-78"/>
            </a:endParaRPr>
          </a:p>
          <a:p>
            <a:pPr algn="ctr">
              <a:tabLst>
                <a:tab pos="1209675" algn="l"/>
              </a:tabLst>
            </a:pPr>
            <a:endParaRPr lang="ar-SA" b="1" dirty="0" smtClean="0">
              <a:cs typeface="PT Bold Heading" pitchFamily="2" charset="-78"/>
            </a:endParaRPr>
          </a:p>
          <a:p>
            <a:pPr algn="ctr">
              <a:tabLst>
                <a:tab pos="1209675" algn="l"/>
              </a:tabLst>
            </a:pPr>
            <a:r>
              <a:rPr lang="ar-SA" b="1" dirty="0" smtClean="0">
                <a:cs typeface="PT Bold Heading" pitchFamily="2" charset="-78"/>
              </a:rPr>
              <a:t>السلاسل </a:t>
            </a:r>
            <a:r>
              <a:rPr lang="ar-SA" b="1" dirty="0">
                <a:cs typeface="PT Bold Heading" pitchFamily="2" charset="-78"/>
              </a:rPr>
              <a:t>الغذائية </a:t>
            </a:r>
          </a:p>
          <a:p>
            <a:pPr algn="ctr">
              <a:tabLst>
                <a:tab pos="1209675" algn="l"/>
              </a:tabLst>
            </a:pPr>
            <a:r>
              <a:rPr lang="ar-SA" b="1" dirty="0">
                <a:cs typeface="AL-Mohanad Bold" pitchFamily="2" charset="-78"/>
              </a:rPr>
              <a:t>تقوم النباتات الخضراء بدور أساسي في الكائنات المنتجة في السلاسل الغذائية من خلال صنع المواد الغذائية </a:t>
            </a:r>
            <a:r>
              <a:rPr lang="ar-SA" b="1" dirty="0" err="1">
                <a:cs typeface="AL-Mohanad Bold" pitchFamily="2" charset="-78"/>
              </a:rPr>
              <a:t>الكربوهيدرات</a:t>
            </a:r>
            <a:r>
              <a:rPr lang="ar-SA" b="1" dirty="0">
                <a:cs typeface="AL-Mohanad Bold" pitchFamily="2" charset="-78"/>
              </a:rPr>
              <a:t> ( </a:t>
            </a:r>
            <a:r>
              <a:rPr lang="ar-SA" b="1" dirty="0" err="1">
                <a:cs typeface="AL-Mohanad Bold" pitchFamily="2" charset="-78"/>
              </a:rPr>
              <a:t>الطاقة </a:t>
            </a:r>
            <a:r>
              <a:rPr lang="ar-SA" b="1" dirty="0">
                <a:cs typeface="AL-Mohanad Bold" pitchFamily="2" charset="-78"/>
              </a:rPr>
              <a:t>) من العناصر البسيطة </a:t>
            </a:r>
            <a:r>
              <a:rPr lang="en-GB" b="1" dirty="0">
                <a:cs typeface="AL-Mohanad Bold" pitchFamily="2" charset="-78"/>
              </a:rPr>
              <a:t>Co2</a:t>
            </a:r>
            <a:r>
              <a:rPr lang="ar-SA" b="1" dirty="0">
                <a:cs typeface="AL-Mohanad Bold" pitchFamily="2" charset="-78"/>
              </a:rPr>
              <a:t> و الماء بوجود </a:t>
            </a:r>
            <a:r>
              <a:rPr lang="ar-SA" b="1" dirty="0" err="1">
                <a:cs typeface="AL-Mohanad Bold" pitchFamily="2" charset="-78"/>
              </a:rPr>
              <a:t>البلاستيدات</a:t>
            </a:r>
            <a:r>
              <a:rPr lang="ar-SA" b="1" dirty="0">
                <a:cs typeface="AL-Mohanad Bold" pitchFamily="2" charset="-78"/>
              </a:rPr>
              <a:t> الخضراء.</a:t>
            </a:r>
          </a:p>
          <a:p>
            <a:pPr algn="ctr">
              <a:tabLst>
                <a:tab pos="1209675" algn="l"/>
              </a:tabLst>
            </a:pPr>
            <a:r>
              <a:rPr lang="ar-SA" b="1" dirty="0">
                <a:cs typeface="AL-Mohanad Bold" pitchFamily="2" charset="-78"/>
              </a:rPr>
              <a:t>منتجات         مستهلكات أولية         مستهلكات ثانوية</a:t>
            </a:r>
          </a:p>
          <a:p>
            <a:pPr algn="ctr">
              <a:tabLst>
                <a:tab pos="1209675" algn="l"/>
              </a:tabLst>
            </a:pPr>
            <a:r>
              <a:rPr lang="ar-SA" b="1" dirty="0">
                <a:cs typeface="AL-Mohanad Bold" pitchFamily="2" charset="-78"/>
              </a:rPr>
              <a:t>	</a:t>
            </a:r>
            <a:r>
              <a:rPr lang="ar-SA" b="1" dirty="0" err="1">
                <a:cs typeface="AL-Mohanad Bold" pitchFamily="2" charset="-78"/>
              </a:rPr>
              <a:t>عاشبات</a:t>
            </a:r>
            <a:r>
              <a:rPr lang="ar-SA" b="1" dirty="0">
                <a:cs typeface="AL-Mohanad Bold" pitchFamily="2" charset="-78"/>
              </a:rPr>
              <a:t>	            </a:t>
            </a:r>
            <a:r>
              <a:rPr lang="ar-SA" b="1" dirty="0" err="1">
                <a:cs typeface="AL-Mohanad Bold" pitchFamily="2" charset="-78"/>
              </a:rPr>
              <a:t>لواحم</a:t>
            </a:r>
            <a:endParaRPr lang="ar-SA" b="1" dirty="0">
              <a:cs typeface="AL-Mohanad Bold" pitchFamily="2" charset="-78"/>
            </a:endParaRPr>
          </a:p>
          <a:p>
            <a:pPr algn="ctr">
              <a:tabLst>
                <a:tab pos="1209675" algn="l"/>
              </a:tabLst>
            </a:pPr>
            <a:r>
              <a:rPr lang="ar-SA" b="1" dirty="0">
                <a:cs typeface="AL-Mohanad Bold" pitchFamily="2" charset="-78"/>
              </a:rPr>
              <a:t>الشبكات الغذائية و السلاسل الغذائية</a:t>
            </a:r>
          </a:p>
          <a:p>
            <a:pPr algn="ctr">
              <a:tabLst>
                <a:tab pos="1209675" algn="l"/>
              </a:tabLst>
            </a:pPr>
            <a:r>
              <a:rPr lang="ar-SA" b="1" dirty="0">
                <a:cs typeface="AL-Mohanad Bold" pitchFamily="2" charset="-78"/>
              </a:rPr>
              <a:t>الشبكات الغذائية عبارة عن عدة سلاسل غذائية متداخلة</a:t>
            </a:r>
          </a:p>
          <a:p>
            <a:pPr algn="ctr">
              <a:tabLst>
                <a:tab pos="1209675" algn="l"/>
              </a:tabLst>
            </a:pPr>
            <a:r>
              <a:rPr lang="ar-SA" b="1" dirty="0">
                <a:cs typeface="AL-Mohanad Bold" pitchFamily="2" charset="-78"/>
              </a:rPr>
              <a:t>بالتالي تكون الشبكات الغذائية أكثر ثبات من السلاسل الغذائي</a:t>
            </a:r>
            <a:endParaRPr lang="en-US" b="1" dirty="0">
              <a:cs typeface="AL-Mohanad Bold" pitchFamily="2" charset="-78"/>
            </a:endParaRPr>
          </a:p>
        </p:txBody>
      </p:sp>
      <p:sp>
        <p:nvSpPr>
          <p:cNvPr id="41987" name="Rectangle 3"/>
          <p:cNvSpPr>
            <a:spLocks noGrp="1" noChangeArrowheads="1"/>
          </p:cNvSpPr>
          <p:nvPr>
            <p:ph type="title"/>
          </p:nvPr>
        </p:nvSpPr>
        <p:spPr>
          <a:xfrm>
            <a:off x="2339752" y="-243408"/>
            <a:ext cx="5441808" cy="1143000"/>
          </a:xfrm>
        </p:spPr>
        <p:txBody>
          <a:bodyPr>
            <a:normAutofit/>
          </a:bodyPr>
          <a:lstStyle/>
          <a:p>
            <a:pPr algn="ctr"/>
            <a:r>
              <a:rPr lang="ar-SA" sz="2400" b="1" dirty="0" smtClean="0">
                <a:solidFill>
                  <a:schemeClr val="tx1"/>
                </a:solidFill>
                <a:effectLst/>
                <a:cs typeface="PT Bold Heading" pitchFamily="2" charset="-78"/>
              </a:rPr>
              <a:t>العلاقات </a:t>
            </a:r>
            <a:r>
              <a:rPr lang="ar-SA" sz="2400" b="1" dirty="0">
                <a:solidFill>
                  <a:schemeClr val="tx1"/>
                </a:solidFill>
                <a:effectLst/>
                <a:cs typeface="PT Bold Heading" pitchFamily="2" charset="-78"/>
              </a:rPr>
              <a:t>بين الكائنات الحية في النظم البيئية.</a:t>
            </a:r>
            <a:endParaRPr lang="en-US" sz="2400" b="1" dirty="0">
              <a:solidFill>
                <a:schemeClr val="tx1"/>
              </a:solidFill>
              <a:effectLst/>
              <a:cs typeface="PT Bold Heading" pitchFamily="2" charset="-78"/>
            </a:endParaRPr>
          </a:p>
        </p:txBody>
      </p:sp>
      <p:pic>
        <p:nvPicPr>
          <p:cNvPr id="33794" name="Picture 2" descr="http://alaska.fws.gov/fire/role/unit1/images/I-6.jpg">
            <a:hlinkClick r:id="rId2"/>
          </p:cNvPr>
          <p:cNvPicPr>
            <a:picLocks noChangeAspect="1" noChangeArrowheads="1"/>
          </p:cNvPicPr>
          <p:nvPr/>
        </p:nvPicPr>
        <p:blipFill>
          <a:blip r:embed="rId3" cstate="print"/>
          <a:srcRect/>
          <a:stretch>
            <a:fillRect/>
          </a:stretch>
        </p:blipFill>
        <p:spPr bwMode="auto">
          <a:xfrm>
            <a:off x="1043608" y="3861048"/>
            <a:ext cx="7937376" cy="29969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211960" y="1876183"/>
            <a:ext cx="4752653" cy="4524315"/>
          </a:xfrm>
          <a:prstGeom prst="rect">
            <a:avLst/>
          </a:prstGeom>
          <a:noFill/>
          <a:ln w="9525">
            <a:noFill/>
            <a:miter lim="800000"/>
            <a:headEnd/>
            <a:tailEnd/>
          </a:ln>
          <a:effectLst/>
        </p:spPr>
        <p:txBody>
          <a:bodyPr wrap="square" anchor="ctr">
            <a:spAutoFit/>
          </a:bodyPr>
          <a:lstStyle/>
          <a:p>
            <a:pPr algn="just">
              <a:tabLst>
                <a:tab pos="1209675" algn="l"/>
              </a:tabLst>
            </a:pPr>
            <a:r>
              <a:rPr lang="ar-SA" sz="2400" b="1" dirty="0">
                <a:cs typeface="AL-Mohanad Bold" pitchFamily="2" charset="-78"/>
              </a:rPr>
              <a:t>من المعلوم أن احد العوامل الأساسية في سلامة النظام البيئي و استقراره هو تعقيد ه, و إن كل عمل يقوم </a:t>
            </a:r>
            <a:r>
              <a:rPr lang="ar-SA" sz="2400" b="1" dirty="0" err="1">
                <a:cs typeface="AL-Mohanad Bold" pitchFamily="2" charset="-78"/>
              </a:rPr>
              <a:t>به</a:t>
            </a:r>
            <a:r>
              <a:rPr lang="ar-SA" sz="2400" b="1" dirty="0">
                <a:cs typeface="AL-Mohanad Bold" pitchFamily="2" charset="-78"/>
              </a:rPr>
              <a:t> الإنسان من تلوث للماء و الهواء و التربة و تهديم الغابات و المراعي الطبيعية و خفض أعداد الحيوانات و النباتات و انقراضها يؤدي إلى تبسيط النظام البيئي و يجعله أكثر عرضة للهدم و التخريب</a:t>
            </a:r>
          </a:p>
          <a:p>
            <a:pPr algn="ctr">
              <a:tabLst>
                <a:tab pos="1209675" algn="l"/>
              </a:tabLst>
            </a:pPr>
            <a:r>
              <a:rPr lang="ar-SA" sz="2400" b="1" dirty="0" err="1">
                <a:cs typeface="AL-Mohanad Bold" pitchFamily="2" charset="-78"/>
              </a:rPr>
              <a:t>مثال </a:t>
            </a:r>
            <a:r>
              <a:rPr lang="ar-SA" sz="2400" b="1" dirty="0">
                <a:cs typeface="AL-Mohanad Bold" pitchFamily="2" charset="-78"/>
              </a:rPr>
              <a:t>: في شرق الولايات المتحدة كانت صناعة المحار و قد تدهورت بسبب المزارعين المربين للبط على شواطئ البحيرات حيث أثرت كثرة الفضلات على نوعية و تركيبة مياه </a:t>
            </a:r>
            <a:r>
              <a:rPr lang="ar-SA" sz="2400" b="1" dirty="0" smtClean="0">
                <a:cs typeface="AL-Mohanad Bold" pitchFamily="2" charset="-78"/>
              </a:rPr>
              <a:t>الشواطئ, مثال في </a:t>
            </a:r>
            <a:r>
              <a:rPr lang="ar-SA" sz="2400" b="1" dirty="0" err="1" smtClean="0">
                <a:cs typeface="AL-Mohanad Bold" pitchFamily="2" charset="-78"/>
              </a:rPr>
              <a:t>السعودية؟؟</a:t>
            </a:r>
            <a:endParaRPr lang="en-US" sz="2400" b="1" dirty="0">
              <a:cs typeface="AL-Mohanad Bold" pitchFamily="2" charset="-78"/>
            </a:endParaRPr>
          </a:p>
        </p:txBody>
      </p:sp>
      <p:sp>
        <p:nvSpPr>
          <p:cNvPr id="43011" name="Rectangle 3"/>
          <p:cNvSpPr>
            <a:spLocks noGrp="1" noChangeArrowheads="1"/>
          </p:cNvSpPr>
          <p:nvPr>
            <p:ph type="title"/>
          </p:nvPr>
        </p:nvSpPr>
        <p:spPr>
          <a:xfrm>
            <a:off x="468313" y="260350"/>
            <a:ext cx="8229600" cy="1944688"/>
          </a:xfrm>
        </p:spPr>
        <p:txBody>
          <a:bodyPr>
            <a:normAutofit/>
          </a:bodyPr>
          <a:lstStyle/>
          <a:p>
            <a:pPr algn="ctr"/>
            <a:r>
              <a:rPr lang="ar-SA" sz="2400" b="1" dirty="0" smtClean="0">
                <a:solidFill>
                  <a:schemeClr val="tx1"/>
                </a:solidFill>
                <a:effectLst/>
                <a:cs typeface="PT Bold Heading" pitchFamily="2" charset="-78"/>
              </a:rPr>
              <a:t>العلاقة بين تدخل </a:t>
            </a:r>
            <a:r>
              <a:rPr lang="ar-SA" sz="2400" b="1" dirty="0">
                <a:solidFill>
                  <a:schemeClr val="tx1"/>
                </a:solidFill>
                <a:effectLst/>
                <a:cs typeface="PT Bold Heading" pitchFamily="2" charset="-78"/>
              </a:rPr>
              <a:t>الإنسان و التلوث في تدمير النظم </a:t>
            </a:r>
            <a:r>
              <a:rPr lang="ar-SA" sz="2400" b="1" dirty="0" smtClean="0">
                <a:solidFill>
                  <a:schemeClr val="tx1"/>
                </a:solidFill>
                <a:effectLst/>
                <a:cs typeface="PT Bold Heading" pitchFamily="2" charset="-78"/>
              </a:rPr>
              <a:t>البيئية</a:t>
            </a:r>
            <a:endParaRPr lang="en-US" sz="2400" b="1" dirty="0">
              <a:solidFill>
                <a:schemeClr val="tx1"/>
              </a:solidFill>
              <a:effectLst/>
              <a:cs typeface="PT Bold Heading" pitchFamily="2" charset="-78"/>
            </a:endParaRPr>
          </a:p>
        </p:txBody>
      </p:sp>
      <p:pic>
        <p:nvPicPr>
          <p:cNvPr id="32770" name="Picture 2" descr="http://www.greendiary.com/wp-content/uploads/2012/07/pollution-from-factory_7098.jpg">
            <a:hlinkClick r:id="rId2"/>
          </p:cNvPr>
          <p:cNvPicPr>
            <a:picLocks noChangeAspect="1" noChangeArrowheads="1"/>
          </p:cNvPicPr>
          <p:nvPr/>
        </p:nvPicPr>
        <p:blipFill>
          <a:blip r:embed="rId3" cstate="print"/>
          <a:srcRect/>
          <a:stretch>
            <a:fillRect/>
          </a:stretch>
        </p:blipFill>
        <p:spPr bwMode="auto">
          <a:xfrm>
            <a:off x="179512" y="2204864"/>
            <a:ext cx="3743325" cy="32385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83560" y="3068960"/>
            <a:ext cx="3960440" cy="1143000"/>
          </a:xfrm>
        </p:spPr>
        <p:txBody>
          <a:bodyPr>
            <a:normAutofit fontScale="90000"/>
          </a:bodyPr>
          <a:lstStyle/>
          <a:p>
            <a:pPr algn="ctr"/>
            <a:r>
              <a:rPr lang="ar-SA" sz="4400" b="1" dirty="0" smtClean="0">
                <a:solidFill>
                  <a:schemeClr val="tx1"/>
                </a:solidFill>
                <a:effectLst/>
                <a:cs typeface="PT Bold Heading" pitchFamily="2" charset="-78"/>
              </a:rPr>
              <a:t>أغلفة الأرض</a:t>
            </a:r>
            <a:br>
              <a:rPr lang="ar-SA" sz="4400" b="1" dirty="0" smtClean="0">
                <a:solidFill>
                  <a:schemeClr val="tx1"/>
                </a:solidFill>
                <a:effectLst/>
                <a:cs typeface="PT Bold Heading" pitchFamily="2" charset="-78"/>
              </a:rPr>
            </a:br>
            <a:r>
              <a:rPr lang="ar-SA" sz="4400" b="1" dirty="0" smtClean="0">
                <a:solidFill>
                  <a:schemeClr val="tx1"/>
                </a:solidFill>
                <a:effectLst/>
                <a:cs typeface="PT Bold Heading" pitchFamily="2" charset="-78"/>
              </a:rPr>
              <a:t> </a:t>
            </a:r>
            <a:r>
              <a:rPr lang="en-US" sz="3600" b="1" dirty="0" smtClean="0">
                <a:solidFill>
                  <a:schemeClr val="tx1"/>
                </a:solidFill>
                <a:effectLst/>
                <a:cs typeface="PT Bold Heading" pitchFamily="2" charset="-78"/>
              </a:rPr>
              <a:t>Earth Spheres</a:t>
            </a:r>
            <a:r>
              <a:rPr lang="en-US" sz="4400" b="1" dirty="0" smtClean="0">
                <a:solidFill>
                  <a:schemeClr val="tx1"/>
                </a:solidFill>
                <a:effectLst/>
                <a:cs typeface="PT Bold Heading" pitchFamily="2" charset="-78"/>
              </a:rPr>
              <a:t/>
            </a:r>
            <a:br>
              <a:rPr lang="en-US" sz="4400" b="1" dirty="0" smtClean="0">
                <a:solidFill>
                  <a:schemeClr val="tx1"/>
                </a:solidFill>
                <a:effectLst/>
                <a:cs typeface="PT Bold Heading" pitchFamily="2" charset="-78"/>
              </a:rPr>
            </a:br>
            <a:endParaRPr lang="ar-SA" dirty="0"/>
          </a:p>
        </p:txBody>
      </p:sp>
      <p:pic>
        <p:nvPicPr>
          <p:cNvPr id="52226" name="Picture 2"/>
          <p:cNvPicPr>
            <a:picLocks noChangeAspect="1" noChangeArrowheads="1"/>
          </p:cNvPicPr>
          <p:nvPr/>
        </p:nvPicPr>
        <p:blipFill>
          <a:blip r:embed="rId2" cstate="print"/>
          <a:srcRect/>
          <a:stretch>
            <a:fillRect/>
          </a:stretch>
        </p:blipFill>
        <p:spPr bwMode="auto">
          <a:xfrm>
            <a:off x="1043608" y="188640"/>
            <a:ext cx="4373563" cy="6088807"/>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36C7AF92588E4F9410B55D6CCD2DE1" ma:contentTypeVersion="0" ma:contentTypeDescription="Create a new document." ma:contentTypeScope="" ma:versionID="3900e636da9e04eb72c314ebc1bc671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771B6B-3B7E-4B68-B19A-6703D8A15EB7}">
  <ds:schemaRefs>
    <ds:schemaRef ds:uri="http://schemas.microsoft.com/office/2006/metadata/properties"/>
  </ds:schemaRefs>
</ds:datastoreItem>
</file>

<file path=customXml/itemProps2.xml><?xml version="1.0" encoding="utf-8"?>
<ds:datastoreItem xmlns:ds="http://schemas.openxmlformats.org/officeDocument/2006/customXml" ds:itemID="{7997DEEC-4DED-4CFB-95CE-5F54C06E52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C53A733-224D-47AC-90C6-568D9E5BB5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Solstice</Template>
  <TotalTime>1446</TotalTime>
  <Words>4608</Words>
  <Application>Microsoft Office PowerPoint</Application>
  <PresentationFormat>عرض على الشاشة (3:4)‏</PresentationFormat>
  <Paragraphs>476</Paragraphs>
  <Slides>53</Slides>
  <Notes>0</Notes>
  <HiddenSlides>0</HiddenSlides>
  <MMClips>0</MMClips>
  <ScaleCrop>false</ScaleCrop>
  <HeadingPairs>
    <vt:vector size="4" baseType="variant">
      <vt:variant>
        <vt:lpstr>سمة</vt:lpstr>
      </vt:variant>
      <vt:variant>
        <vt:i4>1</vt:i4>
      </vt:variant>
      <vt:variant>
        <vt:lpstr>عناوين الشرائح</vt:lpstr>
      </vt:variant>
      <vt:variant>
        <vt:i4>53</vt:i4>
      </vt:variant>
    </vt:vector>
  </HeadingPairs>
  <TitlesOfParts>
    <vt:vector size="54" baseType="lpstr">
      <vt:lpstr>انقلاب</vt:lpstr>
      <vt:lpstr>الشريحة 1</vt:lpstr>
      <vt:lpstr>الشريحة 2</vt:lpstr>
      <vt:lpstr>العرض</vt:lpstr>
      <vt:lpstr>الشريحة 4</vt:lpstr>
      <vt:lpstr>الشريحة 5</vt:lpstr>
      <vt:lpstr>الشريحة 6</vt:lpstr>
      <vt:lpstr>العلاقات بين الكائنات الحية في النظم البيئية.</vt:lpstr>
      <vt:lpstr>العلاقة بين تدخل الإنسان و التلوث في تدمير النظم البيئية</vt:lpstr>
      <vt:lpstr>أغلفة الأرض  Earth Spheres </vt:lpstr>
      <vt:lpstr>الشريحة 10</vt:lpstr>
      <vt:lpstr>الشريحة 11</vt:lpstr>
      <vt:lpstr>تلوث الهواء</vt:lpstr>
      <vt:lpstr>تركيب الهواء</vt:lpstr>
      <vt:lpstr>التلوث Pollution </vt:lpstr>
      <vt:lpstr>البيئةEcology  </vt:lpstr>
      <vt:lpstr>مصادر تلوث الهواء :  </vt:lpstr>
      <vt:lpstr>الشريحة 17</vt:lpstr>
      <vt:lpstr>تابع لمصادر تلوث الهواء</vt:lpstr>
      <vt:lpstr>أثار تلوث الهواء  </vt:lpstr>
      <vt:lpstr>الشريحة 20</vt:lpstr>
      <vt:lpstr>الشريحة 21</vt:lpstr>
      <vt:lpstr>الشريحة 22</vt:lpstr>
      <vt:lpstr>تأثير ملوثات الهواء</vt:lpstr>
      <vt:lpstr>تأثير ملوثات الهواء</vt:lpstr>
      <vt:lpstr>كيف يتكون غاز الأوزون؟</vt:lpstr>
      <vt:lpstr>الشريحة 26</vt:lpstr>
      <vt:lpstr>تأثير الملوثات</vt:lpstr>
      <vt:lpstr>تأثير ملوثات الهواء</vt:lpstr>
      <vt:lpstr>التلوث بالعناصر الثقيلة </vt:lpstr>
      <vt:lpstr>الآثار الكونية للتلوث الهوائي</vt:lpstr>
      <vt:lpstr>الآثار الكونية للتلوث الهوائي</vt:lpstr>
      <vt:lpstr>التلوث الضوضائي</vt:lpstr>
      <vt:lpstr>الشريحة 33</vt:lpstr>
      <vt:lpstr>الآثار التي تسببها الضوضاء</vt:lpstr>
      <vt:lpstr>أهم التأثيرات للضوضاء</vt:lpstr>
      <vt:lpstr>التحكم في الضوضاء</vt:lpstr>
      <vt:lpstr>التلوث بالمواد المشعة</vt:lpstr>
      <vt:lpstr>التلوث بالمواد المشعة</vt:lpstr>
      <vt:lpstr>انواع الاشعاعات وضرر كل منها :</vt:lpstr>
      <vt:lpstr>أنواع الإشعاعات الذرية </vt:lpstr>
      <vt:lpstr>مصادر التلوث بالمواد المشعة</vt:lpstr>
      <vt:lpstr>مصادر التلوث بالمواد المشعة</vt:lpstr>
      <vt:lpstr>تأثير الإشعاع على الكائنات الحية</vt:lpstr>
      <vt:lpstr>تأثير الإشعاع على الكائنات الحية</vt:lpstr>
      <vt:lpstr>كيف تؤثر الأشعة على الكائنات الحية ؟</vt:lpstr>
      <vt:lpstr>كيف تؤثر الأشعة على الكائنات الحية ؟</vt:lpstr>
      <vt:lpstr>مكافحة التلوث الإشعاعي </vt:lpstr>
      <vt:lpstr>تلوث الماء</vt:lpstr>
      <vt:lpstr>تلوث الماء</vt:lpstr>
      <vt:lpstr>مصادر تلوث  الماء </vt:lpstr>
      <vt:lpstr>مصادر تلوث  الماء </vt:lpstr>
      <vt:lpstr>التخلص من النفط</vt:lpstr>
      <vt:lpstr>كيف نحمي البيئة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Administrator</dc:creator>
  <cp:lastModifiedBy>ABUMADA</cp:lastModifiedBy>
  <cp:revision>79</cp:revision>
  <dcterms:created xsi:type="dcterms:W3CDTF">2007-11-13T05:53:23Z</dcterms:created>
  <dcterms:modified xsi:type="dcterms:W3CDTF">2013-09-16T08:48:36Z</dcterms:modified>
</cp:coreProperties>
</file>