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E2CA7ED-5B59-44B7-9232-3F8D7D419C6E}" type="datetimeFigureOut">
              <a:rPr lang="en-US" smtClean="0"/>
              <a:pPr/>
              <a:t>5/5/2012</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E97BC43-FD7A-4D66-9A8C-10855A2AF53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2CA7ED-5B59-44B7-9232-3F8D7D419C6E}" type="datetimeFigureOut">
              <a:rPr lang="en-US" smtClean="0"/>
              <a:pPr/>
              <a:t>5/5/2012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97BC43-FD7A-4D66-9A8C-10855A2AF53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2CA7ED-5B59-44B7-9232-3F8D7D419C6E}" type="datetimeFigureOut">
              <a:rPr lang="en-US" smtClean="0"/>
              <a:pPr/>
              <a:t>5/5/2012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97BC43-FD7A-4D66-9A8C-10855A2AF53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2CA7ED-5B59-44B7-9232-3F8D7D419C6E}" type="datetimeFigureOut">
              <a:rPr lang="en-US" smtClean="0"/>
              <a:pPr/>
              <a:t>5/5/2012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97BC43-FD7A-4D66-9A8C-10855A2AF53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E2CA7ED-5B59-44B7-9232-3F8D7D419C6E}" type="datetimeFigureOut">
              <a:rPr lang="en-US" smtClean="0"/>
              <a:pPr/>
              <a:t>5/5/2012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97BC43-FD7A-4D66-9A8C-10855A2AF538}"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2CA7ED-5B59-44B7-9232-3F8D7D419C6E}" type="datetimeFigureOut">
              <a:rPr lang="en-US" smtClean="0"/>
              <a:pPr/>
              <a:t>5/5/2012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97BC43-FD7A-4D66-9A8C-10855A2AF53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E2CA7ED-5B59-44B7-9232-3F8D7D419C6E}" type="datetimeFigureOut">
              <a:rPr lang="en-US" smtClean="0"/>
              <a:pPr/>
              <a:t>5/5/2012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97BC43-FD7A-4D66-9A8C-10855A2AF53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E2CA7ED-5B59-44B7-9232-3F8D7D419C6E}" type="datetimeFigureOut">
              <a:rPr lang="en-US" smtClean="0"/>
              <a:pPr/>
              <a:t>5/5/2012</a:t>
            </a:fld>
            <a:endParaRPr lang="en-US" dirty="0"/>
          </a:p>
        </p:txBody>
      </p:sp>
      <p:sp>
        <p:nvSpPr>
          <p:cNvPr id="8" name="Slide Number Placeholder 7"/>
          <p:cNvSpPr>
            <a:spLocks noGrp="1"/>
          </p:cNvSpPr>
          <p:nvPr>
            <p:ph type="sldNum" sz="quarter" idx="11"/>
          </p:nvPr>
        </p:nvSpPr>
        <p:spPr/>
        <p:txBody>
          <a:bodyPr/>
          <a:lstStyle/>
          <a:p>
            <a:fld id="{CE97BC43-FD7A-4D66-9A8C-10855A2AF538}"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CA7ED-5B59-44B7-9232-3F8D7D419C6E}" type="datetimeFigureOut">
              <a:rPr lang="en-US" smtClean="0"/>
              <a:pPr/>
              <a:t>5/5/2012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97BC43-FD7A-4D66-9A8C-10855A2AF53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E2CA7ED-5B59-44B7-9232-3F8D7D419C6E}" type="datetimeFigureOut">
              <a:rPr lang="en-US" smtClean="0"/>
              <a:pPr/>
              <a:t>5/5/2012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CE97BC43-FD7A-4D66-9A8C-10855A2AF53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AE2CA7ED-5B59-44B7-9232-3F8D7D419C6E}" type="datetimeFigureOut">
              <a:rPr lang="en-US" smtClean="0"/>
              <a:pPr/>
              <a:t>5/5/2012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97BC43-FD7A-4D66-9A8C-10855A2AF53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E2CA7ED-5B59-44B7-9232-3F8D7D419C6E}" type="datetimeFigureOut">
              <a:rPr lang="en-US" smtClean="0"/>
              <a:pPr/>
              <a:t>5/5/2012</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E97BC43-FD7A-4D66-9A8C-10855A2AF538}"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pPr algn="ctr" rtl="1"/>
            <a:r>
              <a:rPr lang="ar-SA" sz="2800" dirty="0" smtClean="0"/>
              <a:t>الفصل الأول</a:t>
            </a:r>
            <a:br>
              <a:rPr lang="ar-SA" sz="2800" dirty="0" smtClean="0"/>
            </a:br>
            <a:r>
              <a:rPr lang="ar-SA" sz="2800" dirty="0" smtClean="0"/>
              <a:t>مقدمة لادارة الاعمال الدولية</a:t>
            </a:r>
            <a:endParaRPr lang="en-US" sz="2800" dirty="0"/>
          </a:p>
        </p:txBody>
      </p:sp>
      <p:sp>
        <p:nvSpPr>
          <p:cNvPr id="7" name="Content Placeholder 6"/>
          <p:cNvSpPr>
            <a:spLocks noGrp="1"/>
          </p:cNvSpPr>
          <p:nvPr>
            <p:ph idx="1"/>
          </p:nvPr>
        </p:nvSpPr>
        <p:spPr/>
        <p:txBody>
          <a:bodyPr>
            <a:normAutofit fontScale="85000" lnSpcReduction="20000"/>
          </a:bodyPr>
          <a:lstStyle/>
          <a:p>
            <a:pPr algn="r" rtl="1"/>
            <a:r>
              <a:rPr lang="ar-SA" dirty="0" smtClean="0"/>
              <a:t>ماهية ادارة الاعمال الدولية</a:t>
            </a:r>
          </a:p>
          <a:p>
            <a:pPr algn="r" rtl="1">
              <a:buNone/>
            </a:pPr>
            <a:endParaRPr lang="ar-SA" dirty="0" smtClean="0"/>
          </a:p>
          <a:p>
            <a:pPr lvl="1" algn="r" rtl="1"/>
            <a:r>
              <a:rPr lang="ar-SA" sz="2400" dirty="0" smtClean="0"/>
              <a:t>الديمومة !</a:t>
            </a:r>
          </a:p>
          <a:p>
            <a:pPr lvl="1" algn="r" rtl="1"/>
            <a:r>
              <a:rPr lang="ar-SA" sz="2400" dirty="0" smtClean="0"/>
              <a:t>التبادل الاقتصادي بين الدول.</a:t>
            </a:r>
          </a:p>
          <a:p>
            <a:pPr lvl="1" algn="r" rtl="1"/>
            <a:endParaRPr lang="ar-SA" sz="2400" dirty="0" smtClean="0"/>
          </a:p>
          <a:p>
            <a:pPr algn="r" rtl="1"/>
            <a:r>
              <a:rPr lang="ar-SA" dirty="0" smtClean="0"/>
              <a:t>الاستثمار المباشر والاستثمار الغير مباشر</a:t>
            </a:r>
          </a:p>
          <a:p>
            <a:pPr algn="r" rtl="1">
              <a:buNone/>
            </a:pPr>
            <a:endParaRPr lang="ar-SA" dirty="0" smtClean="0"/>
          </a:p>
          <a:p>
            <a:pPr lvl="1" algn="r" rtl="1"/>
            <a:r>
              <a:rPr lang="ar-SA" sz="2400" dirty="0"/>
              <a:t>الشركة الدولية (امتلاك طاقة انتاجية في اكثر من بلد / ادارة الطاقات والشركات باستراتيجية واحدة</a:t>
            </a:r>
            <a:r>
              <a:rPr lang="ar-SA" sz="2400" dirty="0" smtClean="0"/>
              <a:t>!</a:t>
            </a:r>
            <a:r>
              <a:rPr lang="en-US" sz="2400" dirty="0" smtClean="0"/>
              <a:t>  </a:t>
            </a:r>
            <a:r>
              <a:rPr lang="ar-SA" sz="2400" smtClean="0"/>
              <a:t>/ نقل عناصر الانتاج)</a:t>
            </a:r>
            <a:endParaRPr lang="ar-SA" sz="2400" dirty="0" smtClean="0"/>
          </a:p>
          <a:p>
            <a:pPr lvl="1" algn="r" rtl="1"/>
            <a:r>
              <a:rPr lang="ar-SA" sz="2400" dirty="0" smtClean="0"/>
              <a:t>الشركة الدولية (</a:t>
            </a:r>
            <a:r>
              <a:rPr lang="en-US" sz="2400" dirty="0" smtClean="0"/>
              <a:t>International Company</a:t>
            </a:r>
            <a:r>
              <a:rPr lang="ar-SA" sz="2400" dirty="0" smtClean="0"/>
              <a:t>): الوطن قاعدة الاعمال</a:t>
            </a:r>
          </a:p>
          <a:p>
            <a:pPr lvl="1" algn="r" rtl="1"/>
            <a:r>
              <a:rPr lang="ar-SA" sz="2400" dirty="0" smtClean="0"/>
              <a:t>الشركة متعددة الجنسية (</a:t>
            </a:r>
            <a:r>
              <a:rPr lang="en-US" sz="2400" dirty="0" smtClean="0"/>
              <a:t>Multinational Company</a:t>
            </a:r>
            <a:r>
              <a:rPr lang="ar-SA" sz="2400" dirty="0" smtClean="0"/>
              <a:t>): اكثر من وطن</a:t>
            </a:r>
          </a:p>
          <a:p>
            <a:pPr lvl="1" algn="r" rtl="1"/>
            <a:r>
              <a:rPr lang="ar-SA" sz="2400" dirty="0" smtClean="0"/>
              <a:t>الشركة العالمية (</a:t>
            </a:r>
            <a:r>
              <a:rPr lang="en-US" sz="2400" dirty="0" smtClean="0"/>
              <a:t>Global Company</a:t>
            </a:r>
            <a:r>
              <a:rPr lang="ar-SA" sz="2400" dirty="0" smtClean="0"/>
              <a:t>): الوطن هو العالم</a:t>
            </a:r>
            <a:endParaRPr lang="ar-SA"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الثاني</a:t>
            </a:r>
            <a:br>
              <a:rPr lang="ar-SA" sz="2800" dirty="0" smtClean="0"/>
            </a:br>
            <a:r>
              <a:rPr lang="ar-SA" sz="2800" dirty="0" smtClean="0"/>
              <a:t>نظريات التجارة الخارجية</a:t>
            </a:r>
            <a:endParaRPr lang="en-US" sz="2800" dirty="0"/>
          </a:p>
        </p:txBody>
      </p:sp>
      <p:sp>
        <p:nvSpPr>
          <p:cNvPr id="3" name="Content Placeholder 2"/>
          <p:cNvSpPr>
            <a:spLocks noGrp="1"/>
          </p:cNvSpPr>
          <p:nvPr>
            <p:ph idx="1"/>
          </p:nvPr>
        </p:nvSpPr>
        <p:spPr/>
        <p:txBody>
          <a:bodyPr>
            <a:normAutofit/>
          </a:bodyPr>
          <a:lstStyle/>
          <a:p>
            <a:pPr marL="1207008" lvl="2" indent="-457200" algn="r" rtl="1">
              <a:buFont typeface="+mj-lt"/>
              <a:buAutoNum type="arabicPeriod" startAt="2"/>
            </a:pPr>
            <a:r>
              <a:rPr lang="ar-SA" sz="2200" dirty="0" smtClean="0"/>
              <a:t>حالة الطلب</a:t>
            </a:r>
          </a:p>
          <a:p>
            <a:pPr marL="1207008" lvl="2" indent="-457200" algn="r" rtl="1">
              <a:buFont typeface="+mj-lt"/>
              <a:buAutoNum type="arabicPeriod" startAt="2"/>
            </a:pPr>
            <a:r>
              <a:rPr lang="ar-SA" sz="2200" dirty="0" smtClean="0"/>
              <a:t>الصناعات المساعدة وذات الصلة</a:t>
            </a:r>
          </a:p>
          <a:p>
            <a:pPr marL="1207008" lvl="2" indent="-457200" algn="r" rtl="1">
              <a:buFont typeface="+mj-lt"/>
              <a:buAutoNum type="arabicPeriod" startAt="2"/>
            </a:pPr>
            <a:r>
              <a:rPr lang="ar-SA" sz="2200" dirty="0" smtClean="0"/>
              <a:t>استراتيجية وهيكل الشركات والمنافسة</a:t>
            </a:r>
          </a:p>
          <a:p>
            <a:pPr marL="1207008" lvl="2" indent="-457200" algn="r" rtl="1">
              <a:buFont typeface="+mj-lt"/>
              <a:buAutoNum type="arabicPeriod" startAt="2"/>
            </a:pPr>
            <a:endParaRPr lang="ar-SA" sz="2200" dirty="0" smtClean="0"/>
          </a:p>
          <a:p>
            <a:pPr marL="420624" lvl="2" indent="-384048" algn="r" rtl="1">
              <a:buClr>
                <a:schemeClr val="accent1"/>
              </a:buClr>
              <a:buSzPct val="80000"/>
              <a:buFont typeface="Wingdings 2"/>
              <a:buChar char=""/>
            </a:pPr>
            <a:r>
              <a:rPr lang="ar-SA" sz="2800" dirty="0" smtClean="0"/>
              <a:t>التجارة الحرية والسياسة التجارية</a:t>
            </a:r>
          </a:p>
          <a:p>
            <a:pPr marL="694944" lvl="3" indent="-384048" algn="r" rtl="1">
              <a:buClr>
                <a:schemeClr val="accent1"/>
              </a:buClr>
              <a:buSzPct val="80000"/>
              <a:buFont typeface="Wingdings 2"/>
              <a:buChar char=""/>
            </a:pPr>
            <a:r>
              <a:rPr lang="ar-SA" dirty="0" smtClean="0"/>
              <a:t>السياسة التجارية للدولة</a:t>
            </a:r>
          </a:p>
          <a:p>
            <a:pPr marL="694944" lvl="3" indent="-384048" algn="r" rtl="1">
              <a:buClr>
                <a:schemeClr val="accent1"/>
              </a:buClr>
              <a:buSzPct val="80000"/>
              <a:buFont typeface="Wingdings 2"/>
              <a:buChar char=""/>
            </a:pPr>
            <a:r>
              <a:rPr lang="ar-SA" dirty="0" smtClean="0"/>
              <a:t>سياسة الحماية وادواتها </a:t>
            </a:r>
          </a:p>
          <a:p>
            <a:pPr marL="905256" lvl="4" indent="-384048" algn="r" rtl="1">
              <a:buClr>
                <a:schemeClr val="accent1"/>
              </a:buClr>
              <a:buSzPct val="80000"/>
              <a:buFont typeface="Wingdings 2"/>
              <a:buChar char=""/>
            </a:pPr>
            <a:r>
              <a:rPr lang="ar-SA" dirty="0" smtClean="0"/>
              <a:t>الرسوم الجمركية </a:t>
            </a:r>
            <a:r>
              <a:rPr lang="en-US" dirty="0" smtClean="0">
                <a:solidFill>
                  <a:srgbClr val="FF0000"/>
                </a:solidFill>
              </a:rPr>
              <a:t>Tariffs</a:t>
            </a:r>
            <a:r>
              <a:rPr lang="ar-SA" dirty="0" smtClean="0">
                <a:solidFill>
                  <a:srgbClr val="FF0000"/>
                </a:solidFill>
              </a:rPr>
              <a:t> </a:t>
            </a:r>
          </a:p>
          <a:p>
            <a:pPr marL="905256" lvl="4" indent="-384048" algn="r" rtl="1">
              <a:buClr>
                <a:schemeClr val="accent1"/>
              </a:buClr>
              <a:buSzPct val="80000"/>
              <a:buFont typeface="Wingdings 2"/>
              <a:buChar char=""/>
            </a:pPr>
            <a:r>
              <a:rPr lang="ar-SA" dirty="0" smtClean="0"/>
              <a:t>الحصص َ</a:t>
            </a:r>
            <a:r>
              <a:rPr lang="en-US" dirty="0" smtClean="0">
                <a:solidFill>
                  <a:srgbClr val="FF0000"/>
                </a:solidFill>
              </a:rPr>
              <a:t>Quotas</a:t>
            </a:r>
          </a:p>
          <a:p>
            <a:pPr marL="905256" lvl="4" indent="-384048" algn="r" rtl="1">
              <a:buClr>
                <a:schemeClr val="accent1"/>
              </a:buClr>
              <a:buSzPct val="80000"/>
              <a:buFont typeface="Wingdings 2"/>
              <a:buChar char=""/>
            </a:pPr>
            <a:r>
              <a:rPr lang="ar-SA" dirty="0" smtClean="0"/>
              <a:t>النظام المزدوج</a:t>
            </a:r>
          </a:p>
          <a:p>
            <a:pPr marL="905256" lvl="4" indent="-384048" algn="r" rtl="1">
              <a:buClr>
                <a:schemeClr val="accent1"/>
              </a:buClr>
              <a:buSzPct val="80000"/>
              <a:buFont typeface="Wingdings 2"/>
              <a:buChar char=""/>
            </a:pPr>
            <a:r>
              <a:rPr lang="ar-SA" dirty="0" smtClean="0"/>
              <a:t>اساليب اخرى</a:t>
            </a:r>
          </a:p>
          <a:p>
            <a:pPr marL="1207008" lvl="2" indent="-457200" algn="r" rtl="1">
              <a:buFont typeface="+mj-lt"/>
              <a:buAutoNum type="arabicPeriod" startAt="2"/>
            </a:pPr>
            <a:endParaRPr lang="ar-SA" sz="2200" dirty="0" smtClean="0"/>
          </a:p>
          <a:p>
            <a:pPr marL="1207008" lvl="2" indent="-457200" algn="r" rtl="1">
              <a:buNone/>
            </a:pPr>
            <a:endParaRPr lang="ar-SA" sz="22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الثاني</a:t>
            </a:r>
            <a:br>
              <a:rPr lang="ar-SA" sz="2800" dirty="0" smtClean="0"/>
            </a:br>
            <a:r>
              <a:rPr lang="ar-SA" sz="2800" dirty="0" smtClean="0"/>
              <a:t>نظريات التجارة الخارجية</a:t>
            </a:r>
            <a:endParaRPr lang="en-US" sz="2800" dirty="0"/>
          </a:p>
        </p:txBody>
      </p:sp>
      <p:sp>
        <p:nvSpPr>
          <p:cNvPr id="3" name="Content Placeholder 2"/>
          <p:cNvSpPr>
            <a:spLocks noGrp="1"/>
          </p:cNvSpPr>
          <p:nvPr>
            <p:ph idx="1"/>
          </p:nvPr>
        </p:nvSpPr>
        <p:spPr/>
        <p:txBody>
          <a:bodyPr/>
          <a:lstStyle/>
          <a:p>
            <a:pPr algn="r" rtl="1"/>
            <a:r>
              <a:rPr lang="ar-SA" dirty="0" smtClean="0"/>
              <a:t>التكامل الاقتصادي </a:t>
            </a:r>
            <a:r>
              <a:rPr lang="en-US" dirty="0" smtClean="0">
                <a:solidFill>
                  <a:srgbClr val="FF0000"/>
                </a:solidFill>
              </a:rPr>
              <a:t>Economic Integration </a:t>
            </a:r>
          </a:p>
          <a:p>
            <a:pPr lvl="1" algn="r" rtl="1"/>
            <a:r>
              <a:rPr lang="ar-SA" dirty="0" smtClean="0"/>
              <a:t>لماذا ؟</a:t>
            </a:r>
          </a:p>
          <a:p>
            <a:pPr lvl="1" algn="r" rtl="1"/>
            <a:r>
              <a:rPr lang="ar-SA" dirty="0" smtClean="0"/>
              <a:t>اشكال ومراحل التكامل الاقتصادي</a:t>
            </a:r>
          </a:p>
          <a:p>
            <a:pPr marL="1207008" lvl="2" indent="-457200" algn="r" rtl="1">
              <a:buFont typeface="+mj-lt"/>
              <a:buAutoNum type="arabicPeriod"/>
            </a:pPr>
            <a:r>
              <a:rPr lang="ar-SA" dirty="0" smtClean="0">
                <a:solidFill>
                  <a:schemeClr val="bg1"/>
                </a:solidFill>
              </a:rPr>
              <a:t>منطقة التجارة الحرة</a:t>
            </a:r>
          </a:p>
          <a:p>
            <a:pPr marL="1207008" lvl="2" indent="-457200" algn="r" rtl="1">
              <a:buFont typeface="+mj-lt"/>
              <a:buAutoNum type="arabicPeriod"/>
            </a:pPr>
            <a:r>
              <a:rPr lang="ar-SA" dirty="0" smtClean="0">
                <a:solidFill>
                  <a:schemeClr val="bg1"/>
                </a:solidFill>
              </a:rPr>
              <a:t>الاتحاد الجمركي</a:t>
            </a:r>
          </a:p>
          <a:p>
            <a:pPr marL="1207008" lvl="2" indent="-457200" algn="r" rtl="1">
              <a:buFont typeface="+mj-lt"/>
              <a:buAutoNum type="arabicPeriod"/>
            </a:pPr>
            <a:r>
              <a:rPr lang="ar-SA" dirty="0" smtClean="0">
                <a:solidFill>
                  <a:schemeClr val="bg1"/>
                </a:solidFill>
              </a:rPr>
              <a:t>السوق المشتركة</a:t>
            </a:r>
          </a:p>
          <a:p>
            <a:pPr marL="1207008" lvl="2" indent="-457200" algn="r" rtl="1">
              <a:buFont typeface="+mj-lt"/>
              <a:buAutoNum type="arabicPeriod"/>
            </a:pPr>
            <a:r>
              <a:rPr lang="ar-SA" dirty="0" smtClean="0">
                <a:solidFill>
                  <a:schemeClr val="bg1"/>
                </a:solidFill>
              </a:rPr>
              <a:t>الاتحاد الاقتصادي</a:t>
            </a:r>
          </a:p>
          <a:p>
            <a:pPr marL="1207008" lvl="2" indent="-457200" algn="r" rtl="1">
              <a:buFont typeface="+mj-lt"/>
              <a:buAutoNum type="arabicPeriod"/>
            </a:pPr>
            <a:r>
              <a:rPr lang="ar-SA" dirty="0" smtClean="0">
                <a:solidFill>
                  <a:schemeClr val="bg1"/>
                </a:solidFill>
              </a:rPr>
              <a:t>التكامل الاقتصادي والسياسي التام</a:t>
            </a:r>
            <a:endParaRPr lang="en-US"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الثالث</a:t>
            </a:r>
            <a:br>
              <a:rPr lang="ar-SA" sz="2800" dirty="0" smtClean="0"/>
            </a:br>
            <a:r>
              <a:rPr lang="ar-SA" sz="2800" dirty="0" smtClean="0"/>
              <a:t>نظريات الاستثمار الخارجي</a:t>
            </a:r>
            <a:endParaRPr lang="en-US" sz="2800" dirty="0" smtClean="0"/>
          </a:p>
        </p:txBody>
      </p:sp>
      <p:sp>
        <p:nvSpPr>
          <p:cNvPr id="3" name="Content Placeholder 2"/>
          <p:cNvSpPr>
            <a:spLocks noGrp="1"/>
          </p:cNvSpPr>
          <p:nvPr>
            <p:ph idx="1"/>
          </p:nvPr>
        </p:nvSpPr>
        <p:spPr/>
        <p:txBody>
          <a:bodyPr>
            <a:normAutofit/>
          </a:bodyPr>
          <a:lstStyle/>
          <a:p>
            <a:pPr algn="r" rtl="1"/>
            <a:r>
              <a:rPr lang="ar-SA" sz="2400" dirty="0" smtClean="0"/>
              <a:t>لماذا الاستثمار الخارجي (التطور, الاهمية, التفسير)</a:t>
            </a:r>
          </a:p>
          <a:p>
            <a:pPr algn="r" rtl="1">
              <a:buNone/>
            </a:pPr>
            <a:endParaRPr lang="ar-SA" sz="2400" dirty="0" smtClean="0"/>
          </a:p>
          <a:p>
            <a:pPr algn="r" rtl="1"/>
            <a:endParaRPr lang="ar-SA" sz="2400" dirty="0" smtClean="0"/>
          </a:p>
          <a:p>
            <a:pPr algn="r" rtl="1"/>
            <a:r>
              <a:rPr lang="ar-SA" sz="2400" dirty="0" smtClean="0"/>
              <a:t>الاستثمار الاجنبي والنظرية الاقتصادية التقليدية</a:t>
            </a:r>
          </a:p>
          <a:p>
            <a:pPr algn="r" rtl="1">
              <a:buNone/>
            </a:pPr>
            <a:endParaRPr lang="ar-SA" sz="2400" dirty="0" smtClean="0"/>
          </a:p>
          <a:p>
            <a:pPr lvl="1" algn="r" rtl="1"/>
            <a:r>
              <a:rPr lang="ar-SA" sz="2000" dirty="0" smtClean="0"/>
              <a:t>الشركات المتعددة الجنسية مظهر للاستثمار الخارجي.</a:t>
            </a:r>
          </a:p>
          <a:p>
            <a:pPr lvl="1" algn="r" rtl="1"/>
            <a:r>
              <a:rPr lang="ar-SA" sz="2000" dirty="0" smtClean="0"/>
              <a:t>رأس المال والعمل قابلان للتادول والأحلال.</a:t>
            </a:r>
          </a:p>
          <a:p>
            <a:pPr lvl="1" algn="r" rtl="1"/>
            <a:r>
              <a:rPr lang="ar-SA" sz="2000" dirty="0" smtClean="0"/>
              <a:t>لاتفرق بين الاستثمار الخارجي وحركة رأس المال عالميا.</a:t>
            </a:r>
          </a:p>
          <a:p>
            <a:pPr lvl="1" algn="r" rtl="1">
              <a:buNone/>
            </a:pPr>
            <a:endParaRPr lang="ar-SA" sz="2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الثالث</a:t>
            </a:r>
            <a:br>
              <a:rPr lang="ar-SA" sz="2800" dirty="0" smtClean="0"/>
            </a:br>
            <a:r>
              <a:rPr lang="ar-SA" sz="2800" dirty="0" smtClean="0"/>
              <a:t>نظريات الاستثمار الخارجي</a:t>
            </a:r>
            <a:endParaRPr lang="en-US" sz="2800" dirty="0"/>
          </a:p>
        </p:txBody>
      </p:sp>
      <p:sp>
        <p:nvSpPr>
          <p:cNvPr id="3" name="Content Placeholder 2"/>
          <p:cNvSpPr>
            <a:spLocks noGrp="1"/>
          </p:cNvSpPr>
          <p:nvPr>
            <p:ph idx="1"/>
          </p:nvPr>
        </p:nvSpPr>
        <p:spPr/>
        <p:txBody>
          <a:bodyPr>
            <a:normAutofit fontScale="92500" lnSpcReduction="10000"/>
          </a:bodyPr>
          <a:lstStyle/>
          <a:p>
            <a:pPr marL="420624" lvl="1" indent="-384048" algn="r" rtl="1">
              <a:buSzPct val="80000"/>
              <a:buFont typeface="Wingdings 2"/>
              <a:buChar char=""/>
            </a:pPr>
            <a:r>
              <a:rPr lang="ar-SA" sz="2400" dirty="0" smtClean="0"/>
              <a:t>نظريات الاستثمار الاجنبي الحديثة</a:t>
            </a:r>
          </a:p>
          <a:p>
            <a:pPr marL="420624" lvl="1" indent="-384048" algn="r" rtl="1">
              <a:buSzPct val="80000"/>
              <a:buNone/>
            </a:pPr>
            <a:endParaRPr lang="ar-SA" sz="2400" dirty="0" smtClean="0"/>
          </a:p>
          <a:p>
            <a:pPr marL="704088" lvl="2" indent="-384048" algn="r" rtl="1">
              <a:buSzPct val="80000"/>
              <a:buFont typeface="Wingdings 2"/>
              <a:buChar char=""/>
            </a:pPr>
            <a:r>
              <a:rPr lang="ar-SA" sz="2200" dirty="0" smtClean="0"/>
              <a:t>نظريات الاحتكار </a:t>
            </a:r>
            <a:r>
              <a:rPr lang="en-US" sz="2200" dirty="0" smtClean="0"/>
              <a:t>Oligopolistic Theories </a:t>
            </a:r>
          </a:p>
          <a:p>
            <a:pPr marL="704088" lvl="2" indent="-384048" algn="r" rtl="1">
              <a:buSzPct val="80000"/>
              <a:buNone/>
            </a:pPr>
            <a:r>
              <a:rPr lang="ar-SA" sz="1800" dirty="0" smtClean="0"/>
              <a:t>تبحث هذه النظريات عن الاجابة لظاهرة الاستثمار الاجنبي المباشر</a:t>
            </a:r>
            <a:r>
              <a:rPr lang="en-US" sz="1800" dirty="0" smtClean="0"/>
              <a:t> </a:t>
            </a:r>
            <a:r>
              <a:rPr lang="ar-SA" sz="1800" dirty="0" smtClean="0"/>
              <a:t>في تركيبة السوق الذي تستأثر فيه شركة ما بوضع أو تمتلك ميزة تدفعها للاستثمار في الخارج</a:t>
            </a:r>
          </a:p>
          <a:p>
            <a:pPr marL="704088" lvl="2" indent="-384048" algn="r" rtl="1">
              <a:buSzPct val="80000"/>
              <a:buFont typeface="+mj-lt"/>
              <a:buAutoNum type="arabicPeriod"/>
            </a:pPr>
            <a:r>
              <a:rPr lang="ar-SA" sz="1800" dirty="0" smtClean="0"/>
              <a:t>ظاهرة الشركة الأولى في الميدان</a:t>
            </a:r>
          </a:p>
          <a:p>
            <a:pPr marL="704088" lvl="2" indent="-384048" algn="r" rtl="1">
              <a:buSzPct val="80000"/>
              <a:buFont typeface="+mj-lt"/>
              <a:buAutoNum type="arabicPeriod"/>
            </a:pPr>
            <a:r>
              <a:rPr lang="ar-SA" sz="1800" dirty="0" smtClean="0"/>
              <a:t>نظرية الاستئثار (الاحتكار)</a:t>
            </a:r>
          </a:p>
          <a:p>
            <a:pPr marL="704088" lvl="2" indent="-384048" algn="r" rtl="1">
              <a:buSzPct val="80000"/>
              <a:buFont typeface="+mj-lt"/>
              <a:buAutoNum type="arabicPeriod"/>
            </a:pPr>
            <a:r>
              <a:rPr lang="ar-SA" sz="1800" dirty="0" smtClean="0"/>
              <a:t>الاستثمار الاجنبي كرد فعل لنشاط منافس</a:t>
            </a:r>
          </a:p>
          <a:p>
            <a:pPr marL="704088" lvl="2" indent="-384048" algn="r" rtl="1">
              <a:buSzPct val="80000"/>
              <a:buFont typeface="+mj-lt"/>
              <a:buAutoNum type="arabicPeriod"/>
            </a:pPr>
            <a:endParaRPr lang="ar-SA" sz="1800" dirty="0" smtClean="0"/>
          </a:p>
          <a:p>
            <a:pPr marL="704088" lvl="2" indent="-384048" algn="r" rtl="1">
              <a:buSzPct val="80000"/>
              <a:buFont typeface="Wingdings 2"/>
              <a:buChar char=""/>
            </a:pPr>
            <a:r>
              <a:rPr lang="ar-SA" sz="2200" dirty="0" smtClean="0"/>
              <a:t>نظرية دورة حياة السلعة </a:t>
            </a:r>
            <a:r>
              <a:rPr lang="en-US" sz="2200" dirty="0" smtClean="0"/>
              <a:t>Product Life Cycle Theory</a:t>
            </a:r>
          </a:p>
          <a:p>
            <a:pPr marL="704088" lvl="2" indent="-384048" algn="r" rtl="1">
              <a:buSzPct val="80000"/>
              <a:buFont typeface="+mj-lt"/>
              <a:buAutoNum type="arabicPeriod"/>
            </a:pPr>
            <a:r>
              <a:rPr lang="ar-SA" sz="1800" dirty="0" smtClean="0"/>
              <a:t>المرحلة الأولى: الابداع والانتاج والبيع في نفس البلد</a:t>
            </a:r>
          </a:p>
          <a:p>
            <a:pPr marL="704088" lvl="2" indent="-384048" algn="r" rtl="1">
              <a:buSzPct val="80000"/>
              <a:buFont typeface="+mj-lt"/>
              <a:buAutoNum type="arabicPeriod"/>
            </a:pPr>
            <a:r>
              <a:rPr lang="ar-SA" sz="1800" dirty="0" smtClean="0"/>
              <a:t>النمو والتصدير</a:t>
            </a:r>
          </a:p>
          <a:p>
            <a:pPr marL="704088" lvl="2" indent="-384048" algn="r" rtl="1">
              <a:buSzPct val="80000"/>
              <a:buFont typeface="+mj-lt"/>
              <a:buAutoNum type="arabicPeriod"/>
            </a:pPr>
            <a:r>
              <a:rPr lang="ar-SA" sz="1800" dirty="0" smtClean="0"/>
              <a:t>النضج والاستثمار</a:t>
            </a:r>
          </a:p>
          <a:p>
            <a:pPr marL="704088" lvl="2" indent="-384048" algn="r" rtl="1">
              <a:buSzPct val="80000"/>
              <a:buFont typeface="+mj-lt"/>
              <a:buAutoNum type="arabicPeriod"/>
            </a:pPr>
            <a:r>
              <a:rPr lang="ar-SA" sz="1800" dirty="0" smtClean="0"/>
              <a:t>انخفاض مبيعات الشركة صاحبة السلعة </a:t>
            </a:r>
          </a:p>
          <a:p>
            <a:pPr marL="704088" lvl="2" indent="-384048" algn="r" rtl="1">
              <a:buSzPct val="80000"/>
              <a:buNone/>
            </a:pPr>
            <a:endParaRPr lang="ar-SA" sz="1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الثالث</a:t>
            </a:r>
            <a:br>
              <a:rPr lang="ar-SA" sz="2800" dirty="0" smtClean="0"/>
            </a:br>
            <a:r>
              <a:rPr lang="ar-SA" sz="2800" dirty="0" smtClean="0"/>
              <a:t>نظريات الاستثمار الخارجي</a:t>
            </a:r>
            <a:endParaRPr lang="en-US" sz="2800" dirty="0"/>
          </a:p>
        </p:txBody>
      </p:sp>
      <p:sp>
        <p:nvSpPr>
          <p:cNvPr id="3" name="Content Placeholder 2"/>
          <p:cNvSpPr>
            <a:spLocks noGrp="1"/>
          </p:cNvSpPr>
          <p:nvPr>
            <p:ph idx="1"/>
          </p:nvPr>
        </p:nvSpPr>
        <p:spPr/>
        <p:txBody>
          <a:bodyPr/>
          <a:lstStyle/>
          <a:p>
            <a:pPr marL="420624" lvl="2" indent="-384048" algn="r" rtl="1">
              <a:buClr>
                <a:schemeClr val="accent1"/>
              </a:buClr>
              <a:buSzPct val="80000"/>
              <a:buFont typeface="Wingdings 2"/>
              <a:buChar char=""/>
            </a:pPr>
            <a:r>
              <a:rPr lang="ar-SA" sz="2200" dirty="0" smtClean="0"/>
              <a:t>النظرية التوليفية </a:t>
            </a:r>
            <a:r>
              <a:rPr lang="en-US" sz="2200" dirty="0" smtClean="0"/>
              <a:t>Eclectic Theory</a:t>
            </a:r>
          </a:p>
          <a:p>
            <a:pPr marL="694944" lvl="3" indent="-384048" algn="r" rtl="1">
              <a:buClr>
                <a:schemeClr val="accent1"/>
              </a:buClr>
              <a:buSzPct val="80000"/>
              <a:buFont typeface="+mj-lt"/>
              <a:buAutoNum type="arabicPeriod"/>
            </a:pPr>
            <a:r>
              <a:rPr lang="ar-SA" sz="1800" dirty="0" smtClean="0"/>
              <a:t>مميزات تملكها الشركة</a:t>
            </a:r>
          </a:p>
          <a:p>
            <a:pPr marL="694944" lvl="3" indent="-384048" algn="r" rtl="1">
              <a:buClr>
                <a:schemeClr val="accent1"/>
              </a:buClr>
              <a:buSzPct val="80000"/>
              <a:buFont typeface="+mj-lt"/>
              <a:buAutoNum type="arabicPeriod"/>
            </a:pPr>
            <a:r>
              <a:rPr lang="ar-SA" sz="1800" dirty="0" smtClean="0"/>
              <a:t>مميزات الموقع (القطر)</a:t>
            </a:r>
          </a:p>
          <a:p>
            <a:pPr marL="694944" lvl="3" indent="-384048" algn="r" rtl="1">
              <a:buClr>
                <a:schemeClr val="accent1"/>
              </a:buClr>
              <a:buSzPct val="80000"/>
              <a:buFont typeface="+mj-lt"/>
              <a:buAutoNum type="arabicPeriod"/>
            </a:pPr>
            <a:r>
              <a:rPr lang="ar-SA" sz="1800" dirty="0" smtClean="0"/>
              <a:t>مميزات الاستيطان</a:t>
            </a:r>
          </a:p>
          <a:p>
            <a:pPr algn="r" rtl="1">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الثالث</a:t>
            </a:r>
            <a:br>
              <a:rPr lang="ar-SA" sz="2800" dirty="0" smtClean="0"/>
            </a:br>
            <a:r>
              <a:rPr lang="ar-SA" sz="2800" dirty="0" smtClean="0"/>
              <a:t>نظريات الاستثمار الخارجي</a:t>
            </a:r>
            <a:endParaRPr lang="en-US" sz="2800" dirty="0"/>
          </a:p>
        </p:txBody>
      </p:sp>
      <p:sp>
        <p:nvSpPr>
          <p:cNvPr id="3" name="Content Placeholder 2"/>
          <p:cNvSpPr>
            <a:spLocks noGrp="1"/>
          </p:cNvSpPr>
          <p:nvPr>
            <p:ph idx="1"/>
          </p:nvPr>
        </p:nvSpPr>
        <p:spPr/>
        <p:txBody>
          <a:bodyPr>
            <a:normAutofit/>
          </a:bodyPr>
          <a:lstStyle/>
          <a:p>
            <a:pPr algn="r" rtl="1"/>
            <a:r>
              <a:rPr lang="ar-SA" sz="2800" dirty="0" smtClean="0"/>
              <a:t>لماذا تستثمر الشركات في الخارج</a:t>
            </a:r>
          </a:p>
          <a:p>
            <a:pPr lvl="1" algn="r" rtl="1"/>
            <a:r>
              <a:rPr lang="ar-SA" sz="2400" dirty="0" smtClean="0"/>
              <a:t>الاسباب غير المباشرة</a:t>
            </a:r>
          </a:p>
          <a:p>
            <a:pPr marL="1207008" lvl="2" indent="-457200" algn="r" rtl="1">
              <a:buFont typeface="+mj-lt"/>
              <a:buAutoNum type="arabicPeriod"/>
            </a:pPr>
            <a:r>
              <a:rPr lang="ar-SA" sz="2200" dirty="0" smtClean="0"/>
              <a:t>النزعة الجماعية</a:t>
            </a:r>
          </a:p>
          <a:p>
            <a:pPr marL="1207008" lvl="2" indent="-457200" algn="r" rtl="1">
              <a:buFont typeface="+mj-lt"/>
              <a:buAutoNum type="arabicPeriod"/>
            </a:pPr>
            <a:r>
              <a:rPr lang="ar-SA" sz="2200" dirty="0" smtClean="0"/>
              <a:t>المعونات للاجنبية</a:t>
            </a:r>
          </a:p>
          <a:p>
            <a:pPr marL="1207008" lvl="2" indent="-457200" algn="r" rtl="1">
              <a:buFont typeface="+mj-lt"/>
              <a:buAutoNum type="arabicPeriod"/>
            </a:pPr>
            <a:r>
              <a:rPr lang="ar-SA" sz="2200" dirty="0" smtClean="0"/>
              <a:t>الحوافز الحكومية</a:t>
            </a:r>
          </a:p>
          <a:p>
            <a:pPr lvl="1" algn="r" rtl="1"/>
            <a:r>
              <a:rPr lang="ar-SA" sz="2400" dirty="0" smtClean="0"/>
              <a:t>الاسباب المباشرة</a:t>
            </a:r>
          </a:p>
          <a:p>
            <a:pPr marL="1207008" lvl="2" indent="-457200" algn="r" rtl="1">
              <a:buFont typeface="+mj-lt"/>
              <a:buAutoNum type="arabicPeriod"/>
            </a:pPr>
            <a:r>
              <a:rPr lang="ar-SA" sz="2200" dirty="0" smtClean="0"/>
              <a:t>الحواجز التجارية</a:t>
            </a:r>
          </a:p>
          <a:p>
            <a:pPr marL="1207008" lvl="2" indent="-457200" algn="r" rtl="1">
              <a:buFont typeface="+mj-lt"/>
              <a:buAutoNum type="arabicPeriod"/>
            </a:pPr>
            <a:r>
              <a:rPr lang="ar-SA" sz="2200" dirty="0" smtClean="0"/>
              <a:t>تقليل تكاليف الانتاج</a:t>
            </a:r>
          </a:p>
          <a:p>
            <a:pPr marL="1207008" lvl="2" indent="-457200" algn="r" rtl="1">
              <a:buFont typeface="+mj-lt"/>
              <a:buAutoNum type="arabicPeriod"/>
            </a:pPr>
            <a:r>
              <a:rPr lang="ar-SA" sz="2200" dirty="0" smtClean="0"/>
              <a:t>ضمان التزود بالمواد الخام أو السلع الوسيطة</a:t>
            </a:r>
          </a:p>
          <a:p>
            <a:pPr marL="1207008" lvl="2" indent="-457200" algn="r" rtl="1">
              <a:buFont typeface="+mj-lt"/>
              <a:buAutoNum type="arabicPeriod"/>
            </a:pPr>
            <a:r>
              <a:rPr lang="ar-SA" sz="2200" dirty="0" smtClean="0"/>
              <a:t>القوة التنافسية والتسويقية</a:t>
            </a:r>
          </a:p>
          <a:p>
            <a:pPr marL="1207008" lvl="2" indent="-457200" algn="r" rtl="1">
              <a:buFont typeface="+mj-lt"/>
              <a:buAutoNum type="arabicPeriod"/>
            </a:pPr>
            <a:endParaRPr lang="ar-SA" sz="2200" dirty="0" smtClean="0"/>
          </a:p>
          <a:p>
            <a:pPr marL="1207008" lvl="2" indent="-457200" algn="r" rtl="1">
              <a:buFont typeface="+mj-lt"/>
              <a:buAutoNum type="arabicPeriod"/>
            </a:pPr>
            <a:endParaRPr lang="ar-SA" sz="22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2800" dirty="0" smtClean="0"/>
              <a:t>الفصل الرابع</a:t>
            </a:r>
            <a:br>
              <a:rPr lang="ar-SA" sz="2800" dirty="0" smtClean="0"/>
            </a:br>
            <a:r>
              <a:rPr lang="ar-SA" sz="2800" dirty="0" smtClean="0"/>
              <a:t>ميزان المدفوعات واسعار العملات</a:t>
            </a:r>
            <a:endParaRPr lang="en-US" sz="2800" dirty="0"/>
          </a:p>
        </p:txBody>
      </p:sp>
      <p:sp>
        <p:nvSpPr>
          <p:cNvPr id="3" name="Content Placeholder 2"/>
          <p:cNvSpPr>
            <a:spLocks noGrp="1"/>
          </p:cNvSpPr>
          <p:nvPr>
            <p:ph idx="1"/>
          </p:nvPr>
        </p:nvSpPr>
        <p:spPr/>
        <p:txBody>
          <a:bodyPr>
            <a:normAutofit/>
          </a:bodyPr>
          <a:lstStyle/>
          <a:p>
            <a:pPr algn="r" rtl="1"/>
            <a:r>
              <a:rPr lang="ar-SA" sz="2400" dirty="0" smtClean="0"/>
              <a:t>ميزان المدفوعات</a:t>
            </a:r>
          </a:p>
          <a:p>
            <a:pPr algn="r" rtl="1">
              <a:buNone/>
            </a:pPr>
            <a:endParaRPr lang="ar-SA" sz="2400" dirty="0" smtClean="0"/>
          </a:p>
          <a:p>
            <a:pPr algn="r" rtl="1">
              <a:buNone/>
            </a:pPr>
            <a:r>
              <a:rPr lang="ar-SA" sz="1800" dirty="0" smtClean="0"/>
              <a:t>	هو بيان حسابي يسجل قيم جميع السلع والخدمات والهبات والمساعدات الاجنبية وكل المعاملات الرأسمالية وجميع كميات الذهب النقدي الداخلة والخارجة الى ومن بلد ما خلال فترة معينة من الزمن (عادة سنه) و هو يأخذ في الحسبان قيم جميع المعاملات الاقتصادية التي تتم بين البلد المعني و بقية الأقطار المتعاملة معه.</a:t>
            </a:r>
          </a:p>
          <a:p>
            <a:pPr algn="r" rtl="1">
              <a:buNone/>
            </a:pPr>
            <a:endParaRPr lang="ar-SA" sz="1800" dirty="0" smtClean="0"/>
          </a:p>
          <a:p>
            <a:pPr algn="r" rtl="1">
              <a:buNone/>
            </a:pPr>
            <a:r>
              <a:rPr lang="ar-SA" sz="1800" dirty="0" smtClean="0"/>
              <a:t>	</a:t>
            </a:r>
            <a:r>
              <a:rPr lang="ar-SA" sz="1800" dirty="0" smtClean="0">
                <a:latin typeface="Tahoma" pitchFamily="34" charset="0"/>
                <a:ea typeface="Tahoma" pitchFamily="34" charset="0"/>
                <a:cs typeface="Tahoma" pitchFamily="34" charset="0"/>
              </a:rPr>
              <a:t> المدة سنة، التصدير و الاستيراد لسلع و الخدمات و الأصول، المواطنين تضم أيضا الشركات، المكاتب الحكومية، الخاصة التي تحمل جنسية الدولة</a:t>
            </a:r>
            <a:r>
              <a:rPr lang="ar-SA" sz="1800" b="1" dirty="0" smtClean="0">
                <a:latin typeface="Tahoma" pitchFamily="34" charset="0"/>
                <a:ea typeface="Tahoma" pitchFamily="34" charset="0"/>
                <a:cs typeface="Tahoma" pitchFamily="34" charset="0"/>
              </a:rPr>
              <a:t>) </a:t>
            </a:r>
          </a:p>
          <a:p>
            <a:pPr algn="r" rtl="1">
              <a:buNone/>
            </a:pPr>
            <a:endParaRPr lang="ar-SA" sz="1800" b="1" dirty="0" smtClean="0">
              <a:latin typeface="Tahoma" pitchFamily="34" charset="0"/>
              <a:ea typeface="Tahoma" pitchFamily="34" charset="0"/>
              <a:cs typeface="Tahoma" pitchFamily="34" charset="0"/>
            </a:endParaRPr>
          </a:p>
          <a:p>
            <a:pPr algn="r" rtl="1">
              <a:buNone/>
            </a:pPr>
            <a:endParaRPr lang="en-US" sz="1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الرابع</a:t>
            </a:r>
            <a:br>
              <a:rPr lang="ar-SA" sz="2800" dirty="0" smtClean="0"/>
            </a:br>
            <a:r>
              <a:rPr lang="ar-SA" sz="2800" dirty="0" smtClean="0"/>
              <a:t>ميزان المدفوعات واسعار العملات</a:t>
            </a:r>
            <a:endParaRPr lang="en-US" sz="2800" dirty="0"/>
          </a:p>
        </p:txBody>
      </p:sp>
      <p:sp>
        <p:nvSpPr>
          <p:cNvPr id="3" name="Content Placeholder 2"/>
          <p:cNvSpPr>
            <a:spLocks noGrp="1"/>
          </p:cNvSpPr>
          <p:nvPr>
            <p:ph idx="1"/>
          </p:nvPr>
        </p:nvSpPr>
        <p:spPr/>
        <p:txBody>
          <a:bodyPr>
            <a:normAutofit fontScale="92500" lnSpcReduction="20000"/>
          </a:bodyPr>
          <a:lstStyle/>
          <a:p>
            <a:pPr algn="r" rtl="1"/>
            <a:r>
              <a:rPr lang="ar-SA" sz="2400" dirty="0" smtClean="0"/>
              <a:t>اقسام ميزان المدفوعات</a:t>
            </a:r>
          </a:p>
          <a:p>
            <a:pPr algn="r" rtl="1">
              <a:buFont typeface="Monotype Sorts" pitchFamily="2" charset="2"/>
              <a:buNone/>
            </a:pPr>
            <a:r>
              <a:rPr lang="ar-SA" sz="2000" dirty="0" smtClean="0">
                <a:latin typeface="Tahoma" pitchFamily="34" charset="0"/>
                <a:ea typeface="Tahoma" pitchFamily="34" charset="0"/>
                <a:cs typeface="Tahoma" pitchFamily="34" charset="0"/>
              </a:rPr>
              <a:t>ينقسم إلى:</a:t>
            </a:r>
            <a:endParaRPr lang="en-US" sz="2000" dirty="0" smtClean="0">
              <a:latin typeface="Tahoma" pitchFamily="34" charset="0"/>
              <a:ea typeface="Tahoma" pitchFamily="34" charset="0"/>
              <a:cs typeface="Tahoma" pitchFamily="34" charset="0"/>
            </a:endParaRPr>
          </a:p>
          <a:p>
            <a:pPr algn="r">
              <a:buFont typeface="Monotype Sorts" pitchFamily="2" charset="2"/>
              <a:buNone/>
            </a:pPr>
            <a:r>
              <a:rPr lang="ar-SA" sz="2000" dirty="0" smtClean="0">
                <a:latin typeface="Tahoma" pitchFamily="34" charset="0"/>
                <a:ea typeface="Tahoma" pitchFamily="34" charset="0"/>
                <a:cs typeface="Tahoma" pitchFamily="34" charset="0"/>
              </a:rPr>
              <a:t>1- مدين: جميع المعاملات التي ينتج عنها مدفوعات من البلد المعني إلى الدول الأخرى</a:t>
            </a:r>
            <a:endParaRPr lang="en-US" sz="2000" dirty="0" smtClean="0">
              <a:latin typeface="Tahoma" pitchFamily="34" charset="0"/>
              <a:ea typeface="Tahoma" pitchFamily="34" charset="0"/>
              <a:cs typeface="Tahoma" pitchFamily="34" charset="0"/>
            </a:endParaRPr>
          </a:p>
          <a:p>
            <a:pPr algn="r">
              <a:buFont typeface="Monotype Sorts" pitchFamily="2" charset="2"/>
              <a:buNone/>
            </a:pPr>
            <a:r>
              <a:rPr lang="ar-SA" sz="2000" dirty="0" smtClean="0">
                <a:latin typeface="Tahoma" pitchFamily="34" charset="0"/>
                <a:ea typeface="Tahoma" pitchFamily="34" charset="0"/>
                <a:cs typeface="Tahoma" pitchFamily="34" charset="0"/>
              </a:rPr>
              <a:t>2- دائن :جميع المعاملات التي ينتج عنها دخول مدفوعات أجنبية إليه</a:t>
            </a:r>
          </a:p>
          <a:p>
            <a:pPr algn="r">
              <a:buFont typeface="Monotype Sorts" pitchFamily="2" charset="2"/>
              <a:buNone/>
            </a:pPr>
            <a:endParaRPr lang="ar-SA" sz="2000" dirty="0" smtClean="0">
              <a:latin typeface="Tahoma" pitchFamily="34" charset="0"/>
              <a:ea typeface="Tahoma" pitchFamily="34" charset="0"/>
              <a:cs typeface="Tahoma" pitchFamily="34" charset="0"/>
            </a:endParaRPr>
          </a:p>
          <a:p>
            <a:pPr marL="493776" indent="-457200" algn="r" rtl="1">
              <a:buFont typeface="+mj-lt"/>
              <a:buAutoNum type="arabicPeriod"/>
            </a:pPr>
            <a:r>
              <a:rPr lang="en-US" sz="2600" dirty="0" smtClean="0">
                <a:solidFill>
                  <a:srgbClr val="C00000"/>
                </a:solidFill>
                <a:latin typeface="Tahoma" pitchFamily="34" charset="0"/>
                <a:ea typeface="Tahoma" pitchFamily="34" charset="0"/>
                <a:cs typeface="Tahoma" pitchFamily="34" charset="0"/>
              </a:rPr>
              <a:t> </a:t>
            </a:r>
            <a:r>
              <a:rPr lang="ar-SA" sz="2600" dirty="0" smtClean="0">
                <a:solidFill>
                  <a:srgbClr val="C00000"/>
                </a:solidFill>
                <a:latin typeface="Tahoma" pitchFamily="34" charset="0"/>
                <a:ea typeface="Tahoma" pitchFamily="34" charset="0"/>
                <a:cs typeface="Tahoma" pitchFamily="34" charset="0"/>
              </a:rPr>
              <a:t>الحساب الجاري : </a:t>
            </a:r>
          </a:p>
          <a:p>
            <a:pPr algn="r">
              <a:buFont typeface="Monotype Sorts" pitchFamily="2" charset="2"/>
              <a:buNone/>
            </a:pPr>
            <a:r>
              <a:rPr lang="ar-SA" sz="2000" dirty="0" smtClean="0">
                <a:solidFill>
                  <a:srgbClr val="C00000"/>
                </a:solidFill>
                <a:latin typeface="Tahoma" pitchFamily="34" charset="0"/>
                <a:ea typeface="Tahoma" pitchFamily="34" charset="0"/>
                <a:cs typeface="Tahoma" pitchFamily="34" charset="0"/>
              </a:rPr>
              <a:t>	</a:t>
            </a:r>
            <a:r>
              <a:rPr lang="ar-SA" sz="2000" dirty="0" smtClean="0">
                <a:latin typeface="Tahoma" pitchFamily="34" charset="0"/>
                <a:ea typeface="Tahoma" pitchFamily="34" charset="0"/>
                <a:cs typeface="Tahoma" pitchFamily="34" charset="0"/>
              </a:rPr>
              <a:t>الميزان التجاري المنظور: التجارة المنظورة أي الصادرات و الواردات</a:t>
            </a:r>
            <a:r>
              <a:rPr lang="en-US" sz="2000" dirty="0" smtClean="0">
                <a:latin typeface="Tahoma" pitchFamily="34" charset="0"/>
                <a:ea typeface="Tahoma" pitchFamily="34" charset="0"/>
                <a:cs typeface="Tahoma" pitchFamily="34" charset="0"/>
              </a:rPr>
              <a:t>	</a:t>
            </a:r>
          </a:p>
          <a:p>
            <a:pPr algn="just" rtl="1">
              <a:buFont typeface="Monotype Sorts" pitchFamily="2" charset="2"/>
              <a:buNone/>
            </a:pPr>
            <a:r>
              <a:rPr lang="ar-SA" sz="2000" dirty="0" smtClean="0">
                <a:latin typeface="Tahoma" pitchFamily="34" charset="0"/>
                <a:ea typeface="Tahoma" pitchFamily="34" charset="0"/>
                <a:cs typeface="Tahoma" pitchFamily="34" charset="0"/>
              </a:rPr>
              <a:t>الميزان التجاري غير المنظور: الصادرات و الواردات من الخدمات،الاتصالات، إيراد الموانئ</a:t>
            </a:r>
          </a:p>
          <a:p>
            <a:pPr algn="just" rtl="1">
              <a:buFont typeface="Monotype Sorts" pitchFamily="2" charset="2"/>
              <a:buNone/>
            </a:pPr>
            <a:r>
              <a:rPr lang="en-US" sz="2000" dirty="0" smtClean="0">
                <a:latin typeface="Tahoma" pitchFamily="34" charset="0"/>
                <a:ea typeface="Tahoma" pitchFamily="34" charset="0"/>
                <a:cs typeface="Tahoma" pitchFamily="34" charset="0"/>
              </a:rPr>
              <a:t>	</a:t>
            </a:r>
          </a:p>
          <a:p>
            <a:pPr algn="r" rtl="1">
              <a:buFont typeface="Monotype Sorts" pitchFamily="2" charset="2"/>
              <a:buNone/>
            </a:pPr>
            <a:r>
              <a:rPr lang="ar-SA" sz="2000" dirty="0" smtClean="0">
                <a:latin typeface="Tahoma" pitchFamily="34" charset="0"/>
                <a:ea typeface="Tahoma" pitchFamily="34" charset="0"/>
                <a:cs typeface="Tahoma" pitchFamily="34" charset="0"/>
              </a:rPr>
              <a:t>إذا زادت الواردات عن الصادرات يسمى</a:t>
            </a:r>
            <a:r>
              <a:rPr lang="ar-SA" sz="2000" b="1" dirty="0" smtClean="0">
                <a:latin typeface="Tahoma" pitchFamily="34" charset="0"/>
                <a:ea typeface="Tahoma" pitchFamily="34" charset="0"/>
                <a:cs typeface="Tahoma" pitchFamily="34" charset="0"/>
              </a:rPr>
              <a:t> </a:t>
            </a:r>
            <a:r>
              <a:rPr lang="ar-SA" sz="2000" dirty="0" smtClean="0">
                <a:solidFill>
                  <a:srgbClr val="C00000"/>
                </a:solidFill>
                <a:latin typeface="Tahoma" pitchFamily="34" charset="0"/>
                <a:ea typeface="Tahoma" pitchFamily="34" charset="0"/>
                <a:cs typeface="Tahoma" pitchFamily="34" charset="0"/>
              </a:rPr>
              <a:t>عجز </a:t>
            </a:r>
            <a:r>
              <a:rPr lang="ar-SA" sz="2000" dirty="0" smtClean="0">
                <a:latin typeface="Tahoma" pitchFamily="34" charset="0"/>
                <a:ea typeface="Tahoma" pitchFamily="34" charset="0"/>
                <a:cs typeface="Tahoma" pitchFamily="34" charset="0"/>
              </a:rPr>
              <a:t>أما العكس يسمى</a:t>
            </a:r>
            <a:r>
              <a:rPr lang="ar-SA" sz="2000" b="1" dirty="0" smtClean="0">
                <a:latin typeface="Tahoma" pitchFamily="34" charset="0"/>
                <a:ea typeface="Tahoma" pitchFamily="34" charset="0"/>
                <a:cs typeface="Tahoma" pitchFamily="34" charset="0"/>
              </a:rPr>
              <a:t> </a:t>
            </a:r>
            <a:r>
              <a:rPr lang="ar-SA" sz="2000" dirty="0" smtClean="0">
                <a:solidFill>
                  <a:srgbClr val="C00000"/>
                </a:solidFill>
                <a:latin typeface="Tahoma" pitchFamily="34" charset="0"/>
                <a:ea typeface="Tahoma" pitchFamily="34" charset="0"/>
                <a:cs typeface="Tahoma" pitchFamily="34" charset="0"/>
              </a:rPr>
              <a:t>فائض</a:t>
            </a:r>
          </a:p>
          <a:p>
            <a:pPr algn="r" rtl="1">
              <a:buFont typeface="Monotype Sorts" pitchFamily="2" charset="2"/>
              <a:buNone/>
            </a:pPr>
            <a:endParaRPr lang="ar-SA" sz="2000" b="1" dirty="0" smtClean="0">
              <a:solidFill>
                <a:srgbClr val="C00000"/>
              </a:solidFill>
              <a:latin typeface="Tahoma" pitchFamily="34" charset="0"/>
              <a:ea typeface="Tahoma" pitchFamily="34" charset="0"/>
              <a:cs typeface="Tahoma" pitchFamily="34" charset="0"/>
            </a:endParaRPr>
          </a:p>
          <a:p>
            <a:pPr algn="r" rtl="1">
              <a:buFont typeface="Monotype Sorts" pitchFamily="2" charset="2"/>
              <a:buNone/>
            </a:pPr>
            <a:r>
              <a:rPr lang="en-US" sz="2000" b="1" dirty="0" smtClean="0">
                <a:latin typeface="Tahoma" pitchFamily="34" charset="0"/>
                <a:ea typeface="Tahoma" pitchFamily="34" charset="0"/>
                <a:cs typeface="Tahoma" pitchFamily="34" charset="0"/>
              </a:rPr>
              <a:t>		</a:t>
            </a:r>
          </a:p>
          <a:p>
            <a:pPr marL="493776" indent="-457200" algn="r" rtl="1">
              <a:buNone/>
            </a:pPr>
            <a:endParaRPr lang="en-US" sz="2000" dirty="0" smtClean="0">
              <a:latin typeface="Tahoma" pitchFamily="34" charset="0"/>
              <a:ea typeface="Tahoma" pitchFamily="34" charset="0"/>
              <a:cs typeface="Tahoma" pitchFamily="34" charset="0"/>
            </a:endParaRPr>
          </a:p>
          <a:p>
            <a:pPr algn="r" rtl="1">
              <a:buNone/>
            </a:pP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الرابع</a:t>
            </a:r>
            <a:br>
              <a:rPr lang="ar-SA" sz="2800" dirty="0" smtClean="0"/>
            </a:br>
            <a:r>
              <a:rPr lang="ar-SA" sz="2800" dirty="0" smtClean="0"/>
              <a:t>ميزان المدفوعات واسعار العملات</a:t>
            </a:r>
            <a:endParaRPr lang="en-US" sz="2800" dirty="0"/>
          </a:p>
        </p:txBody>
      </p:sp>
      <p:sp>
        <p:nvSpPr>
          <p:cNvPr id="3" name="Content Placeholder 2"/>
          <p:cNvSpPr>
            <a:spLocks noGrp="1"/>
          </p:cNvSpPr>
          <p:nvPr>
            <p:ph idx="1"/>
          </p:nvPr>
        </p:nvSpPr>
        <p:spPr/>
        <p:txBody>
          <a:bodyPr>
            <a:normAutofit lnSpcReduction="10000"/>
          </a:bodyPr>
          <a:lstStyle/>
          <a:p>
            <a:pPr marL="550926" indent="-514350" algn="r" rtl="1">
              <a:buFont typeface="+mj-lt"/>
              <a:buAutoNum type="arabicPeriod" startAt="2"/>
            </a:pPr>
            <a:r>
              <a:rPr lang="ar-SA" sz="2400" dirty="0" smtClean="0">
                <a:solidFill>
                  <a:srgbClr val="C00000"/>
                </a:solidFill>
                <a:latin typeface="Tahoma" pitchFamily="34" charset="0"/>
                <a:ea typeface="Tahoma" pitchFamily="34" charset="0"/>
                <a:cs typeface="Tahoma" pitchFamily="34" charset="0"/>
              </a:rPr>
              <a:t>حساب رأس المال</a:t>
            </a:r>
          </a:p>
          <a:p>
            <a:pPr marL="550926" indent="-514350" algn="just" rtl="1">
              <a:buNone/>
            </a:pPr>
            <a:r>
              <a:rPr lang="ar-SA" sz="1900" dirty="0" smtClean="0">
                <a:solidFill>
                  <a:srgbClr val="C00000"/>
                </a:solidFill>
                <a:latin typeface="Tahoma" pitchFamily="34" charset="0"/>
                <a:ea typeface="Tahoma" pitchFamily="34" charset="0"/>
                <a:cs typeface="Tahoma" pitchFamily="34" charset="0"/>
              </a:rPr>
              <a:t>	</a:t>
            </a:r>
            <a:r>
              <a:rPr lang="ar-SA" sz="2000" dirty="0" smtClean="0">
                <a:latin typeface="Tahoma" pitchFamily="34" charset="0"/>
                <a:ea typeface="Tahoma" pitchFamily="34" charset="0"/>
                <a:cs typeface="Tahoma" pitchFamily="34" charset="0"/>
              </a:rPr>
              <a:t> المعاملات الرأسمالية طويلة الأجل إي </a:t>
            </a:r>
            <a:r>
              <a:rPr lang="ar-SA" sz="2000" dirty="0" smtClean="0">
                <a:solidFill>
                  <a:srgbClr val="FFC000"/>
                </a:solidFill>
                <a:latin typeface="Tahoma" pitchFamily="34" charset="0"/>
                <a:ea typeface="Tahoma" pitchFamily="34" charset="0"/>
                <a:cs typeface="Tahoma" pitchFamily="34" charset="0"/>
              </a:rPr>
              <a:t>أكثر من عام </a:t>
            </a:r>
            <a:r>
              <a:rPr lang="ar-SA" sz="2000" dirty="0" smtClean="0">
                <a:latin typeface="Tahoma" pitchFamily="34" charset="0"/>
                <a:ea typeface="Tahoma" pitchFamily="34" charset="0"/>
                <a:cs typeface="Tahoma" pitchFamily="34" charset="0"/>
              </a:rPr>
              <a:t>و الاستثمارات المباشرة و القروض طويلة الأجل و أقساط تسديدها و الاستثمارات التي يقوم بها الأجانب في البلد كلها في الجانب الدائن و العكس.</a:t>
            </a:r>
          </a:p>
          <a:p>
            <a:pPr marL="550926" indent="-514350" algn="just" rtl="1">
              <a:buFont typeface="+mj-lt"/>
              <a:buAutoNum type="arabicPeriod"/>
            </a:pPr>
            <a:endParaRPr lang="ar-SA" sz="2000" dirty="0" smtClean="0">
              <a:solidFill>
                <a:srgbClr val="C00000"/>
              </a:solidFill>
              <a:latin typeface="Tahoma" pitchFamily="34" charset="0"/>
              <a:ea typeface="Tahoma" pitchFamily="34" charset="0"/>
              <a:cs typeface="Tahoma" pitchFamily="34" charset="0"/>
            </a:endParaRPr>
          </a:p>
          <a:p>
            <a:pPr marL="550926" indent="-514350" algn="just" rtl="1">
              <a:buFont typeface="+mj-lt"/>
              <a:buAutoNum type="arabicPeriod" startAt="3"/>
            </a:pPr>
            <a:r>
              <a:rPr lang="ar-SA" sz="2400" dirty="0" smtClean="0">
                <a:solidFill>
                  <a:srgbClr val="C00000"/>
                </a:solidFill>
                <a:latin typeface="Tahoma" pitchFamily="34" charset="0"/>
                <a:ea typeface="Tahoma" pitchFamily="34" charset="0"/>
                <a:cs typeface="Tahoma" pitchFamily="34" charset="0"/>
              </a:rPr>
              <a:t>صافي الاحتياطات الدولية من الذهب النقدي و الأصول السائلة</a:t>
            </a:r>
          </a:p>
          <a:p>
            <a:pPr marL="550926" indent="-514350" algn="just" rtl="1">
              <a:buNone/>
            </a:pPr>
            <a:r>
              <a:rPr lang="ar-SA" sz="2400" dirty="0" smtClean="0">
                <a:solidFill>
                  <a:srgbClr val="C00000"/>
                </a:solidFill>
                <a:latin typeface="Tahoma" pitchFamily="34" charset="0"/>
                <a:ea typeface="Tahoma" pitchFamily="34" charset="0"/>
                <a:cs typeface="Tahoma" pitchFamily="34" charset="0"/>
              </a:rPr>
              <a:t>	</a:t>
            </a:r>
            <a:r>
              <a:rPr lang="ar-SA" sz="2000" dirty="0" smtClean="0">
                <a:latin typeface="Tahoma" pitchFamily="34" charset="0"/>
                <a:ea typeface="Tahoma" pitchFamily="34" charset="0"/>
                <a:cs typeface="Tahoma" pitchFamily="34" charset="0"/>
              </a:rPr>
              <a:t>يرحل صافي الحساب الجاري لتتم مقارنته بصافي حساب رأس المال حيث يغطي الفائض أيهما العجز الحادث في الأخر وفقا للوضع الفعلي حتى نصل إلى ميزان المدفوعات. و العجز او الفائض هو النتيجة النهائية او الرصيد الصافي للمعاملات الجارية و الرأسمالية معاً</a:t>
            </a:r>
            <a:endParaRPr lang="en-US" sz="2000" dirty="0" smtClean="0">
              <a:latin typeface="Tahoma" pitchFamily="34" charset="0"/>
              <a:ea typeface="Tahoma" pitchFamily="34" charset="0"/>
              <a:cs typeface="Tahoma" pitchFamily="34" charset="0"/>
            </a:endParaRPr>
          </a:p>
          <a:p>
            <a:pPr marL="550926" indent="-514350" algn="just" rtl="1">
              <a:buNone/>
            </a:pPr>
            <a:endParaRPr lang="en-US" sz="2400" dirty="0" smtClean="0">
              <a:solidFill>
                <a:srgbClr val="C00000"/>
              </a:solidFill>
              <a:latin typeface="Tahoma" pitchFamily="34" charset="0"/>
              <a:ea typeface="Tahoma" pitchFamily="34" charset="0"/>
              <a:cs typeface="Tahoma" pitchFamily="34" charset="0"/>
            </a:endParaRPr>
          </a:p>
          <a:p>
            <a:pPr marL="550926" indent="-514350" algn="just" rtl="1">
              <a:buFont typeface="+mj-lt"/>
              <a:buAutoNum type="arabicPeriod" startAt="3"/>
            </a:pPr>
            <a:endParaRPr lang="en-US" sz="1900" dirty="0" smtClean="0">
              <a:solidFill>
                <a:srgbClr val="C00000"/>
              </a:solidFill>
              <a:latin typeface="Tahoma" pitchFamily="34" charset="0"/>
              <a:ea typeface="Tahoma" pitchFamily="34" charset="0"/>
              <a:cs typeface="Tahom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2800" dirty="0" smtClean="0"/>
              <a:t>الفصل الرابع</a:t>
            </a:r>
            <a:br>
              <a:rPr lang="ar-SA" sz="2800" dirty="0" smtClean="0"/>
            </a:br>
            <a:r>
              <a:rPr lang="ar-SA" sz="2800" dirty="0" smtClean="0"/>
              <a:t>ميزان المدفوعات واسعار العملات</a:t>
            </a:r>
            <a:endParaRPr lang="en-US" sz="2800" dirty="0"/>
          </a:p>
        </p:txBody>
      </p:sp>
      <p:sp>
        <p:nvSpPr>
          <p:cNvPr id="3" name="Content Placeholder 2"/>
          <p:cNvSpPr>
            <a:spLocks noGrp="1"/>
          </p:cNvSpPr>
          <p:nvPr>
            <p:ph idx="1"/>
          </p:nvPr>
        </p:nvSpPr>
        <p:spPr/>
        <p:txBody>
          <a:bodyPr>
            <a:normAutofit fontScale="77500" lnSpcReduction="20000"/>
          </a:bodyPr>
          <a:lstStyle/>
          <a:p>
            <a:pPr algn="r" rtl="1">
              <a:buFont typeface="Monotype Sorts" pitchFamily="2" charset="2"/>
              <a:buNone/>
            </a:pPr>
            <a:r>
              <a:rPr lang="ar-SA" sz="2400" dirty="0" smtClean="0">
                <a:solidFill>
                  <a:srgbClr val="C00000"/>
                </a:solidFill>
                <a:latin typeface="Tahoma" pitchFamily="34" charset="0"/>
                <a:ea typeface="Tahoma" pitchFamily="34" charset="0"/>
                <a:cs typeface="Tahoma" pitchFamily="34" charset="0"/>
              </a:rPr>
              <a:t>عناصر الاحتياطيات</a:t>
            </a:r>
          </a:p>
          <a:p>
            <a:pPr algn="r" rtl="1">
              <a:buFont typeface="Monotype Sorts" pitchFamily="2" charset="2"/>
              <a:buNone/>
            </a:pPr>
            <a:endParaRPr lang="en-US" sz="2400" dirty="0" smtClean="0">
              <a:solidFill>
                <a:srgbClr val="C00000"/>
              </a:solidFill>
              <a:latin typeface="Tahoma" pitchFamily="34" charset="0"/>
              <a:ea typeface="Tahoma" pitchFamily="34" charset="0"/>
              <a:cs typeface="Tahoma" pitchFamily="34" charset="0"/>
            </a:endParaRPr>
          </a:p>
          <a:p>
            <a:pPr algn="r" rtl="1"/>
            <a:r>
              <a:rPr lang="ar-SA" sz="2200" dirty="0" smtClean="0">
                <a:latin typeface="Tahoma" pitchFamily="34" charset="0"/>
                <a:ea typeface="Tahoma" pitchFamily="34" charset="0"/>
                <a:cs typeface="Tahoma" pitchFamily="34" charset="0"/>
              </a:rPr>
              <a:t>الذهب النقدي لدى السلطة</a:t>
            </a:r>
          </a:p>
          <a:p>
            <a:pPr algn="r" rtl="1"/>
            <a:r>
              <a:rPr lang="ar-SA" sz="2200" dirty="0" smtClean="0">
                <a:latin typeface="Tahoma" pitchFamily="34" charset="0"/>
                <a:ea typeface="Tahoma" pitchFamily="34" charset="0"/>
                <a:cs typeface="Tahoma" pitchFamily="34" charset="0"/>
              </a:rPr>
              <a:t>رصيد العملات الأجنبية و الودائع الجارية لدى السلطات و البنوك التجارية</a:t>
            </a:r>
          </a:p>
          <a:p>
            <a:pPr algn="r" rtl="1"/>
            <a:r>
              <a:rPr lang="ar-SA" sz="2200" dirty="0" smtClean="0">
                <a:latin typeface="Tahoma" pitchFamily="34" charset="0"/>
                <a:ea typeface="Tahoma" pitchFamily="34" charset="0"/>
                <a:cs typeface="Tahoma" pitchFamily="34" charset="0"/>
              </a:rPr>
              <a:t>الاصول الاجنبية قصيرة الاجل (اذونات الخزانة الاجنبية والاوراق الاجنبية بحوزتنا والتي هي التزامات على الحكومات والشركات والمواطنين الاجانب للحكومة المحلية)</a:t>
            </a:r>
          </a:p>
          <a:p>
            <a:pPr algn="r" rtl="1"/>
            <a:r>
              <a:rPr lang="ar-SA" sz="2200" dirty="0" smtClean="0">
                <a:latin typeface="Tahoma" pitchFamily="34" charset="0"/>
                <a:ea typeface="Tahoma" pitchFamily="34" charset="0"/>
                <a:cs typeface="Tahoma" pitchFamily="34" charset="0"/>
              </a:rPr>
              <a:t>الاصول الوطنية قصيرة الاجل </a:t>
            </a:r>
            <a:endParaRPr lang="en-US" sz="2200" dirty="0" smtClean="0">
              <a:latin typeface="Tahoma" pitchFamily="34" charset="0"/>
              <a:ea typeface="Tahoma" pitchFamily="34" charset="0"/>
              <a:cs typeface="Tahoma" pitchFamily="34" charset="0"/>
            </a:endParaRPr>
          </a:p>
          <a:p>
            <a:pPr algn="r" rtl="1"/>
            <a:r>
              <a:rPr lang="ar-SA" sz="2200" dirty="0" smtClean="0">
                <a:latin typeface="Tahoma" pitchFamily="34" charset="0"/>
                <a:ea typeface="Tahoma" pitchFamily="34" charset="0"/>
                <a:cs typeface="Tahoma" pitchFamily="34" charset="0"/>
              </a:rPr>
              <a:t>الودائع التي تحتفظ بها السلطات الأجنبية لدى البنوك الوطنية</a:t>
            </a:r>
          </a:p>
          <a:p>
            <a:pPr algn="r" rtl="1"/>
            <a:r>
              <a:rPr lang="ar-SA" sz="2200" dirty="0" smtClean="0">
                <a:latin typeface="Tahoma" pitchFamily="34" charset="0"/>
                <a:ea typeface="Tahoma" pitchFamily="34" charset="0"/>
                <a:cs typeface="Tahoma" pitchFamily="34" charset="0"/>
              </a:rPr>
              <a:t>مبيعات الأصول الأجنبية طويلة الاجل</a:t>
            </a:r>
          </a:p>
          <a:p>
            <a:pPr algn="r" rtl="1"/>
            <a:r>
              <a:rPr lang="ar-SA" sz="2200" dirty="0" smtClean="0">
                <a:latin typeface="Tahoma" pitchFamily="34" charset="0"/>
                <a:ea typeface="Tahoma" pitchFamily="34" charset="0"/>
                <a:cs typeface="Tahoma" pitchFamily="34" charset="0"/>
              </a:rPr>
              <a:t>موارد الصندوق الدولي</a:t>
            </a:r>
          </a:p>
          <a:p>
            <a:pPr algn="r" rtl="1"/>
            <a:r>
              <a:rPr lang="ar-SA" sz="2200" dirty="0" smtClean="0">
                <a:latin typeface="Tahoma" pitchFamily="34" charset="0"/>
                <a:ea typeface="Tahoma" pitchFamily="34" charset="0"/>
                <a:cs typeface="Tahoma" pitchFamily="34" charset="0"/>
              </a:rPr>
              <a:t>أي قروض أجنبية او محلية</a:t>
            </a:r>
          </a:p>
          <a:p>
            <a:pPr algn="r" rtl="1">
              <a:buNone/>
            </a:pPr>
            <a:endParaRPr lang="en-US" sz="2200" dirty="0" smtClean="0">
              <a:latin typeface="Tahoma" pitchFamily="34" charset="0"/>
              <a:ea typeface="Tahoma" pitchFamily="34" charset="0"/>
              <a:cs typeface="Tahoma" pitchFamily="34" charset="0"/>
            </a:endParaRPr>
          </a:p>
          <a:p>
            <a:pPr algn="r" rtl="1">
              <a:buFont typeface="Monotype Sorts" pitchFamily="2" charset="2"/>
              <a:buNone/>
            </a:pPr>
            <a:r>
              <a:rPr lang="ar-SA" sz="2200" dirty="0" smtClean="0">
                <a:latin typeface="Tahoma" pitchFamily="34" charset="0"/>
                <a:ea typeface="Tahoma" pitchFamily="34" charset="0"/>
                <a:cs typeface="Tahoma" pitchFamily="34" charset="0"/>
              </a:rPr>
              <a:t>	هذه الاحتياطات لا تعامل على أنها مدفوعات مباشرة (تختلف عن التدفقات النقديه) فهي رد فعل للمعاملات الجارية وكتسوية لها. لذا لا تقيد تحركات الذهب النقدي للخارج في الجانب المدين بل تعامل مثل الصادرات في الجانب الدائن </a:t>
            </a:r>
            <a:endParaRPr lang="en-US" sz="2200" dirty="0" smtClean="0">
              <a:latin typeface="Tahoma" pitchFamily="34" charset="0"/>
              <a:ea typeface="Tahoma" pitchFamily="34" charset="0"/>
              <a:cs typeface="Tahoma" pitchFamily="34" charset="0"/>
            </a:endParaRPr>
          </a:p>
          <a:p>
            <a:pPr algn="r" rtl="1"/>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2800" dirty="0" smtClean="0"/>
              <a:t>الفصل الأول</a:t>
            </a:r>
            <a:br>
              <a:rPr lang="ar-SA" sz="2800" dirty="0" smtClean="0"/>
            </a:br>
            <a:r>
              <a:rPr lang="ar-SA" sz="2800" dirty="0" smtClean="0"/>
              <a:t>مقدمة لادارة الاعمال الدولية</a:t>
            </a:r>
            <a:endParaRPr lang="en-US" sz="2800" dirty="0" smtClean="0"/>
          </a:p>
        </p:txBody>
      </p:sp>
      <p:sp>
        <p:nvSpPr>
          <p:cNvPr id="3" name="Content Placeholder 2"/>
          <p:cNvSpPr>
            <a:spLocks noGrp="1"/>
          </p:cNvSpPr>
          <p:nvPr>
            <p:ph idx="1"/>
          </p:nvPr>
        </p:nvSpPr>
        <p:spPr/>
        <p:txBody>
          <a:bodyPr>
            <a:normAutofit fontScale="92500" lnSpcReduction="20000"/>
          </a:bodyPr>
          <a:lstStyle/>
          <a:p>
            <a:pPr algn="r" rtl="1">
              <a:lnSpc>
                <a:spcPct val="80000"/>
              </a:lnSpc>
            </a:pPr>
            <a:r>
              <a:rPr lang="ar-SA" sz="2600" dirty="0" smtClean="0"/>
              <a:t>اهمية الاعمال الدولية وانواعها</a:t>
            </a:r>
          </a:p>
          <a:p>
            <a:pPr algn="r" rtl="1">
              <a:lnSpc>
                <a:spcPct val="80000"/>
              </a:lnSpc>
            </a:pPr>
            <a:endParaRPr lang="ar-SA" sz="2600" dirty="0" smtClean="0"/>
          </a:p>
          <a:p>
            <a:pPr lvl="1" algn="r" rtl="1">
              <a:lnSpc>
                <a:spcPct val="80000"/>
              </a:lnSpc>
            </a:pPr>
            <a:r>
              <a:rPr lang="ar-SA" sz="2200" dirty="0" smtClean="0"/>
              <a:t>التجارة الخارجية (</a:t>
            </a:r>
            <a:r>
              <a:rPr lang="en-US" sz="2200" dirty="0" smtClean="0"/>
              <a:t>Foreign Trade</a:t>
            </a:r>
            <a:r>
              <a:rPr lang="ar-SA" sz="2200" dirty="0" smtClean="0"/>
              <a:t>)</a:t>
            </a:r>
          </a:p>
          <a:p>
            <a:pPr lvl="2" algn="r" rtl="1">
              <a:lnSpc>
                <a:spcPct val="80000"/>
              </a:lnSpc>
            </a:pPr>
            <a:r>
              <a:rPr lang="ar-SA" sz="2000" dirty="0" smtClean="0"/>
              <a:t>تجارة السلع</a:t>
            </a:r>
          </a:p>
          <a:p>
            <a:pPr lvl="2" algn="r" rtl="1">
              <a:lnSpc>
                <a:spcPct val="80000"/>
              </a:lnSpc>
            </a:pPr>
            <a:r>
              <a:rPr lang="ar-SA" sz="2000" dirty="0" smtClean="0"/>
              <a:t>تجارة الخدمات</a:t>
            </a:r>
          </a:p>
          <a:p>
            <a:pPr lvl="2" algn="r" rtl="1">
              <a:lnSpc>
                <a:spcPct val="80000"/>
              </a:lnSpc>
            </a:pPr>
            <a:endParaRPr lang="ar-SA" sz="2000" dirty="0" smtClean="0"/>
          </a:p>
          <a:p>
            <a:pPr lvl="1" algn="r" rtl="1">
              <a:lnSpc>
                <a:spcPct val="80000"/>
              </a:lnSpc>
            </a:pPr>
            <a:r>
              <a:rPr lang="ar-SA" sz="2200" dirty="0" smtClean="0"/>
              <a:t>الاستثمارات الخارجية المباشرة (</a:t>
            </a:r>
            <a:r>
              <a:rPr lang="en-US" sz="2200" dirty="0" smtClean="0"/>
              <a:t>Foreign Direct Investment</a:t>
            </a:r>
            <a:r>
              <a:rPr lang="ar-SA" sz="2200" dirty="0" smtClean="0"/>
              <a:t>)</a:t>
            </a:r>
            <a:endParaRPr lang="en-US" sz="2200" dirty="0" smtClean="0"/>
          </a:p>
          <a:p>
            <a:pPr lvl="1" algn="r" rtl="1">
              <a:lnSpc>
                <a:spcPct val="80000"/>
              </a:lnSpc>
              <a:buNone/>
            </a:pPr>
            <a:endParaRPr lang="ar-SA" sz="2200" dirty="0" smtClean="0"/>
          </a:p>
          <a:p>
            <a:pPr lvl="1" algn="r" rtl="1">
              <a:lnSpc>
                <a:spcPct val="80000"/>
              </a:lnSpc>
            </a:pPr>
            <a:r>
              <a:rPr lang="ar-SA" sz="2200" dirty="0" smtClean="0"/>
              <a:t>الاستثمارات الخارجية الغير مباشرة (</a:t>
            </a:r>
            <a:r>
              <a:rPr lang="en-US" sz="2200" dirty="0" smtClean="0"/>
              <a:t>Indirect Foreign Investment)</a:t>
            </a:r>
          </a:p>
          <a:p>
            <a:pPr lvl="1" algn="r" rtl="1">
              <a:lnSpc>
                <a:spcPct val="80000"/>
              </a:lnSpc>
            </a:pPr>
            <a:endParaRPr lang="en-US" sz="2200" dirty="0" smtClean="0"/>
          </a:p>
          <a:p>
            <a:pPr lvl="1" algn="r" rtl="1">
              <a:lnSpc>
                <a:spcPct val="80000"/>
              </a:lnSpc>
            </a:pPr>
            <a:r>
              <a:rPr lang="ar-SA" sz="2200" dirty="0" smtClean="0"/>
              <a:t>الاعمال الدولية الاخرى </a:t>
            </a:r>
          </a:p>
          <a:p>
            <a:pPr lvl="2" algn="r" rtl="1">
              <a:lnSpc>
                <a:spcPct val="80000"/>
              </a:lnSpc>
            </a:pPr>
            <a:r>
              <a:rPr lang="ar-SA" sz="2000" dirty="0" smtClean="0"/>
              <a:t>الترخيص (</a:t>
            </a:r>
            <a:r>
              <a:rPr lang="en-US" sz="2000" dirty="0" smtClean="0"/>
              <a:t>Licensing</a:t>
            </a:r>
            <a:r>
              <a:rPr lang="ar-SA" sz="2000" dirty="0" smtClean="0"/>
              <a:t>)</a:t>
            </a:r>
          </a:p>
          <a:p>
            <a:pPr lvl="2" algn="r" rtl="1">
              <a:lnSpc>
                <a:spcPct val="80000"/>
              </a:lnSpc>
            </a:pPr>
            <a:r>
              <a:rPr lang="ar-SA" sz="2000" dirty="0" smtClean="0"/>
              <a:t>تسليم المفتاح (</a:t>
            </a:r>
            <a:r>
              <a:rPr lang="en-US" sz="2000" dirty="0" smtClean="0"/>
              <a:t>Turn – Key</a:t>
            </a:r>
            <a:r>
              <a:rPr lang="ar-SA" sz="2000" dirty="0" smtClean="0"/>
              <a:t>)</a:t>
            </a:r>
          </a:p>
          <a:p>
            <a:pPr lvl="2" algn="r" rtl="1">
              <a:lnSpc>
                <a:spcPct val="80000"/>
              </a:lnSpc>
            </a:pPr>
            <a:r>
              <a:rPr lang="ar-SA" sz="2000" dirty="0" smtClean="0"/>
              <a:t>عقود الادارة (</a:t>
            </a:r>
            <a:r>
              <a:rPr lang="en-US" sz="2000" dirty="0" smtClean="0"/>
              <a:t>Management Contracts</a:t>
            </a:r>
            <a:r>
              <a:rPr lang="ar-SA" sz="2000" dirty="0" smtClean="0"/>
              <a:t>)</a:t>
            </a:r>
          </a:p>
          <a:p>
            <a:pPr lvl="2" algn="r" rtl="1">
              <a:lnSpc>
                <a:spcPct val="80000"/>
              </a:lnSpc>
            </a:pPr>
            <a:r>
              <a:rPr lang="ar-SA" sz="2000" dirty="0" smtClean="0"/>
              <a:t>عقود التصنيع (</a:t>
            </a:r>
            <a:r>
              <a:rPr lang="en-US" sz="2000" dirty="0" smtClean="0"/>
              <a:t>Manufacturing Contracts</a:t>
            </a:r>
            <a:r>
              <a:rPr lang="ar-SA" sz="2000" dirty="0" smtClean="0"/>
              <a:t>)</a:t>
            </a:r>
          </a:p>
          <a:p>
            <a:pPr lvl="2" algn="r" rtl="1">
              <a:lnSpc>
                <a:spcPct val="80000"/>
              </a:lnSpc>
            </a:pPr>
            <a:r>
              <a:rPr lang="ar-SA" sz="2000" dirty="0" smtClean="0"/>
              <a:t>عقود الوكالة / الوكلاء (</a:t>
            </a:r>
            <a:r>
              <a:rPr lang="en-US" sz="2000" dirty="0" smtClean="0"/>
              <a:t>Agency Contracts</a:t>
            </a:r>
            <a:r>
              <a:rPr lang="ar-SA" sz="2000" dirty="0" smtClean="0"/>
              <a:t>)</a:t>
            </a:r>
          </a:p>
          <a:p>
            <a:pPr lvl="1" algn="r" rtl="1">
              <a:lnSpc>
                <a:spcPct val="80000"/>
              </a:lnSpc>
              <a:buNone/>
            </a:pPr>
            <a:r>
              <a:rPr lang="ar-SA" sz="2200" dirty="0" smtClean="0"/>
              <a:t>	</a:t>
            </a:r>
            <a:endParaRPr lang="en-US" sz="22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الرابع</a:t>
            </a:r>
            <a:br>
              <a:rPr lang="ar-SA" sz="2800" dirty="0" smtClean="0"/>
            </a:br>
            <a:r>
              <a:rPr lang="ar-SA" sz="2800" dirty="0" smtClean="0"/>
              <a:t>ميزان المدفوعات واسعار العملات</a:t>
            </a:r>
            <a:endParaRPr lang="en-US" sz="2800" dirty="0"/>
          </a:p>
        </p:txBody>
      </p:sp>
      <p:sp>
        <p:nvSpPr>
          <p:cNvPr id="3" name="Content Placeholder 2"/>
          <p:cNvSpPr>
            <a:spLocks noGrp="1"/>
          </p:cNvSpPr>
          <p:nvPr>
            <p:ph idx="1"/>
          </p:nvPr>
        </p:nvSpPr>
        <p:spPr/>
        <p:txBody>
          <a:bodyPr>
            <a:normAutofit/>
          </a:bodyPr>
          <a:lstStyle/>
          <a:p>
            <a:pPr algn="r" rtl="1"/>
            <a:r>
              <a:rPr lang="ar-SA" sz="2400" dirty="0" smtClean="0">
                <a:latin typeface="Tahoma" pitchFamily="34" charset="0"/>
                <a:ea typeface="Tahoma" pitchFamily="34" charset="0"/>
                <a:cs typeface="Tahoma" pitchFamily="34" charset="0"/>
              </a:rPr>
              <a:t>اخـتـلال التوازن </a:t>
            </a:r>
            <a:r>
              <a:rPr lang="en-US" sz="2400" dirty="0" smtClean="0">
                <a:latin typeface="Tahoma" pitchFamily="34" charset="0"/>
                <a:ea typeface="Tahoma" pitchFamily="34" charset="0"/>
                <a:cs typeface="Tahoma" pitchFamily="34" charset="0"/>
              </a:rPr>
              <a:t>Disequilibrium </a:t>
            </a:r>
            <a:endParaRPr lang="ar-SA" sz="2400" dirty="0" smtClean="0">
              <a:latin typeface="Tahoma" pitchFamily="34" charset="0"/>
              <a:ea typeface="Tahoma" pitchFamily="34" charset="0"/>
              <a:cs typeface="Tahoma" pitchFamily="34" charset="0"/>
            </a:endParaRPr>
          </a:p>
          <a:p>
            <a:pPr algn="r" rtl="1">
              <a:buNone/>
            </a:pPr>
            <a:endParaRPr lang="ar-SA" sz="2400" dirty="0" smtClean="0">
              <a:latin typeface="Tahoma" pitchFamily="34" charset="0"/>
              <a:ea typeface="Tahoma" pitchFamily="34" charset="0"/>
              <a:cs typeface="Tahoma" pitchFamily="34" charset="0"/>
            </a:endParaRPr>
          </a:p>
          <a:p>
            <a:pPr algn="just" rtl="1">
              <a:buNone/>
            </a:pPr>
            <a:r>
              <a:rPr lang="ar-SA" sz="2400" dirty="0" smtClean="0">
                <a:latin typeface="Tahoma" pitchFamily="34" charset="0"/>
                <a:ea typeface="Tahoma" pitchFamily="34" charset="0"/>
                <a:cs typeface="Tahoma" pitchFamily="34" charset="0"/>
              </a:rPr>
              <a:t>”</a:t>
            </a:r>
            <a:r>
              <a:rPr lang="ar-SA" sz="2000" dirty="0" smtClean="0">
                <a:latin typeface="Tahoma" pitchFamily="34" charset="0"/>
                <a:ea typeface="Tahoma" pitchFamily="34" charset="0"/>
                <a:cs typeface="Tahoma" pitchFamily="34" charset="0"/>
              </a:rPr>
              <a:t>إذا تساوت العناصر الدائنة في الحسابين الجاري و الرأسمالي للعناصر المدينة يحدث التوازن الاقتصادي و الحقيقي. و العجز هو حالة عدم التوازن و التي قد تحدث لأسباب طارئة كالحرب، مما يقلل الصادرات و إلى خفض الواردات بنفس القيمة. مما يجعل عمل ش.م.ج. تواجه صعوبات نتيجة وضع قيود على التجارة الخارجية“</a:t>
            </a:r>
            <a:r>
              <a:rPr lang="en-US" sz="2000" dirty="0" smtClean="0">
                <a:latin typeface="Tahoma" pitchFamily="34" charset="0"/>
                <a:ea typeface="Tahoma" pitchFamily="34" charset="0"/>
                <a:cs typeface="Tahoma" pitchFamily="34" charset="0"/>
              </a:rPr>
              <a:t> </a:t>
            </a:r>
          </a:p>
          <a:p>
            <a:pPr algn="r" rtl="1">
              <a:buNone/>
            </a:pPr>
            <a:r>
              <a:rPr lang="en-US" sz="2400" dirty="0" smtClean="0">
                <a:latin typeface="Tahoma" pitchFamily="34" charset="0"/>
                <a:ea typeface="Tahoma" pitchFamily="34" charset="0"/>
                <a:cs typeface="Tahoma" pitchFamily="34" charset="0"/>
              </a:rPr>
              <a:t/>
            </a:r>
            <a:br>
              <a:rPr lang="en-US" sz="2400" dirty="0" smtClean="0">
                <a:latin typeface="Tahoma" pitchFamily="34" charset="0"/>
                <a:ea typeface="Tahoma" pitchFamily="34" charset="0"/>
                <a:cs typeface="Tahoma" pitchFamily="34" charset="0"/>
              </a:rPr>
            </a:br>
            <a:endParaRPr lang="en-US"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الرابع</a:t>
            </a:r>
            <a:br>
              <a:rPr lang="ar-SA" sz="2800" dirty="0" smtClean="0"/>
            </a:br>
            <a:r>
              <a:rPr lang="ar-SA" sz="2800" dirty="0" smtClean="0"/>
              <a:t>ميزان المدفوعات واسعار العملات</a:t>
            </a:r>
            <a:endParaRPr lang="en-US" sz="2800" dirty="0"/>
          </a:p>
        </p:txBody>
      </p:sp>
      <p:sp>
        <p:nvSpPr>
          <p:cNvPr id="3" name="Content Placeholder 2"/>
          <p:cNvSpPr>
            <a:spLocks noGrp="1"/>
          </p:cNvSpPr>
          <p:nvPr>
            <p:ph idx="1"/>
          </p:nvPr>
        </p:nvSpPr>
        <p:spPr/>
        <p:txBody>
          <a:bodyPr>
            <a:normAutofit fontScale="77500" lnSpcReduction="20000"/>
          </a:bodyPr>
          <a:lstStyle/>
          <a:p>
            <a:pPr algn="r" rtl="1"/>
            <a:r>
              <a:rPr lang="ar-SA" sz="2400" dirty="0" smtClean="0">
                <a:latin typeface="Tahoma" pitchFamily="34" charset="0"/>
                <a:ea typeface="Tahoma" pitchFamily="34" charset="0"/>
                <a:cs typeface="Tahoma" pitchFamily="34" charset="0"/>
              </a:rPr>
              <a:t>أسـعار الـصرف</a:t>
            </a:r>
          </a:p>
          <a:p>
            <a:pPr algn="r" rtl="1">
              <a:buNone/>
            </a:pPr>
            <a:r>
              <a:rPr lang="ar-SA" sz="2000" dirty="0" smtClean="0">
                <a:latin typeface="Tahoma" pitchFamily="34" charset="0"/>
                <a:ea typeface="Tahoma" pitchFamily="34" charset="0"/>
                <a:cs typeface="Tahoma" pitchFamily="34" charset="0"/>
              </a:rPr>
              <a:t>	مبادلة عملة بلد بأخرى لنقل القوة الشرائية من بلد لآخر و حماية المتعاملين من تقلبات العملات و الموازنة و التحكم في الأوراق الأجنبية</a:t>
            </a:r>
          </a:p>
          <a:p>
            <a:pPr algn="r" rtl="1">
              <a:buNone/>
            </a:pPr>
            <a:endParaRPr lang="en-US" sz="2000" dirty="0" smtClean="0">
              <a:latin typeface="Tahoma" pitchFamily="34" charset="0"/>
              <a:ea typeface="Tahoma" pitchFamily="34" charset="0"/>
              <a:cs typeface="Tahoma" pitchFamily="34" charset="0"/>
            </a:endParaRPr>
          </a:p>
          <a:p>
            <a:pPr algn="r" rtl="1"/>
            <a:r>
              <a:rPr lang="ar-SA" sz="2400" dirty="0" smtClean="0"/>
              <a:t>وظائف سعر الصرف</a:t>
            </a:r>
          </a:p>
          <a:p>
            <a:pPr lvl="1" algn="r" rtl="1"/>
            <a:r>
              <a:rPr lang="ar-SA" sz="2000" dirty="0" smtClean="0"/>
              <a:t>نقل القوة الشرائية من بلد الى اخر</a:t>
            </a:r>
          </a:p>
          <a:p>
            <a:pPr lvl="1" algn="r" rtl="1"/>
            <a:r>
              <a:rPr lang="ar-SA" sz="2000" dirty="0" smtClean="0"/>
              <a:t>حماية المتعاملين من تقلبات العملات</a:t>
            </a:r>
          </a:p>
          <a:p>
            <a:pPr lvl="1" algn="r" rtl="1"/>
            <a:r>
              <a:rPr lang="ar-SA" sz="2000" dirty="0" smtClean="0"/>
              <a:t>المضاربة والتحكم في الاوراق الاجنبية</a:t>
            </a:r>
          </a:p>
          <a:p>
            <a:pPr lvl="1" algn="r" rtl="1">
              <a:buNone/>
            </a:pPr>
            <a:endParaRPr lang="ar-SA" sz="2000" dirty="0" smtClean="0"/>
          </a:p>
          <a:p>
            <a:pPr marL="420624" lvl="1" indent="-384048" algn="r" rtl="1">
              <a:buSzPct val="80000"/>
              <a:buFont typeface="Wingdings 2"/>
              <a:buChar char=""/>
            </a:pPr>
            <a:r>
              <a:rPr lang="ar-SA" sz="2400" dirty="0" smtClean="0"/>
              <a:t>تحديد سعر الصرف</a:t>
            </a:r>
          </a:p>
          <a:p>
            <a:pPr algn="r" rtl="1">
              <a:buFont typeface="Arial" pitchFamily="34" charset="0"/>
              <a:buChar char="•"/>
            </a:pPr>
            <a:r>
              <a:rPr lang="en-US" sz="2800" b="1" dirty="0" smtClean="0">
                <a:latin typeface="Tahoma" pitchFamily="34" charset="0"/>
                <a:ea typeface="Tahoma" pitchFamily="34" charset="0"/>
                <a:cs typeface="Tahoma" pitchFamily="34" charset="0"/>
              </a:rPr>
              <a:t> </a:t>
            </a:r>
            <a:r>
              <a:rPr lang="ar-SA" sz="1900" b="1" dirty="0" smtClean="0">
                <a:latin typeface="Tahoma" pitchFamily="34" charset="0"/>
                <a:ea typeface="Tahoma" pitchFamily="34" charset="0"/>
                <a:cs typeface="Tahoma" pitchFamily="34" charset="0"/>
              </a:rPr>
              <a:t>سعر الصرف في ظل قاعدة الذهب</a:t>
            </a:r>
          </a:p>
          <a:p>
            <a:pPr algn="r" rtl="1">
              <a:buFont typeface="Arial" pitchFamily="34" charset="0"/>
              <a:buChar char="•"/>
            </a:pPr>
            <a:r>
              <a:rPr lang="ar-SA" sz="1900" b="1" dirty="0" smtClean="0">
                <a:latin typeface="Tahoma" pitchFamily="34" charset="0"/>
                <a:ea typeface="Tahoma" pitchFamily="34" charset="0"/>
                <a:cs typeface="Tahoma" pitchFamily="34" charset="0"/>
              </a:rPr>
              <a:t>قاعدة تبادل الذهب</a:t>
            </a:r>
            <a:endParaRPr lang="en-US" sz="1900" b="1" dirty="0" smtClean="0">
              <a:latin typeface="Tahoma" pitchFamily="34" charset="0"/>
              <a:ea typeface="Tahoma" pitchFamily="34" charset="0"/>
              <a:cs typeface="Tahoma" pitchFamily="34" charset="0"/>
            </a:endParaRPr>
          </a:p>
          <a:p>
            <a:pPr algn="r" rtl="1">
              <a:buFont typeface="Arial" pitchFamily="34" charset="0"/>
              <a:buChar char="•"/>
            </a:pPr>
            <a:r>
              <a:rPr lang="ar-SA" sz="1900" b="1" dirty="0" smtClean="0">
                <a:latin typeface="Tahoma" pitchFamily="34" charset="0"/>
                <a:ea typeface="Tahoma" pitchFamily="34" charset="0"/>
                <a:cs typeface="Tahoma" pitchFamily="34" charset="0"/>
              </a:rPr>
              <a:t>الرقابة على النقد</a:t>
            </a:r>
            <a:r>
              <a:rPr lang="en-US" sz="1900" b="1" dirty="0" smtClean="0">
                <a:latin typeface="Tahoma" pitchFamily="34" charset="0"/>
                <a:ea typeface="Tahoma" pitchFamily="34" charset="0"/>
                <a:cs typeface="Tahoma" pitchFamily="34" charset="0"/>
              </a:rPr>
              <a:t> </a:t>
            </a:r>
          </a:p>
          <a:p>
            <a:pPr algn="r" rtl="1">
              <a:buFont typeface="Arial" pitchFamily="34" charset="0"/>
              <a:buChar char="•"/>
            </a:pPr>
            <a:r>
              <a:rPr lang="ar-SA" sz="1900" b="1" dirty="0" smtClean="0">
                <a:latin typeface="Tahoma" pitchFamily="34" charset="0"/>
                <a:ea typeface="Tahoma" pitchFamily="34" charset="0"/>
                <a:cs typeface="Tahoma" pitchFamily="34" charset="0"/>
              </a:rPr>
              <a:t>نظام العملات الحرة المعومة</a:t>
            </a:r>
          </a:p>
          <a:p>
            <a:pPr algn="r" rtl="1">
              <a:buFont typeface="Arial" pitchFamily="34" charset="0"/>
              <a:buChar char="•"/>
            </a:pPr>
            <a:endParaRPr lang="ar-SA" sz="1900" b="1" dirty="0" smtClean="0">
              <a:latin typeface="Tahoma" pitchFamily="34" charset="0"/>
              <a:ea typeface="Tahoma" pitchFamily="34" charset="0"/>
              <a:cs typeface="Tahoma" pitchFamily="34" charset="0"/>
            </a:endParaRPr>
          </a:p>
          <a:p>
            <a:pPr marL="420624" lvl="1" indent="-384048" algn="r" rtl="1">
              <a:buSzPct val="80000"/>
              <a:buFont typeface="Wingdings 2"/>
              <a:buChar char=""/>
            </a:pPr>
            <a:r>
              <a:rPr lang="ar-SA" sz="2400" dirty="0" smtClean="0"/>
              <a:t>تحديد سعر الصرف الحر</a:t>
            </a:r>
          </a:p>
          <a:p>
            <a:pPr marL="704088" lvl="2" indent="-384048" algn="r" rtl="1">
              <a:buSzPct val="80000"/>
              <a:buFont typeface="Wingdings 2"/>
              <a:buChar char=""/>
            </a:pPr>
            <a:r>
              <a:rPr lang="ar-SA" sz="2200" dirty="0" smtClean="0"/>
              <a:t>قوى العرض والطلب</a:t>
            </a:r>
            <a:endParaRPr lang="en-US" sz="2200" dirty="0" smtClean="0"/>
          </a:p>
          <a:p>
            <a:pPr marL="704088" lvl="2" indent="-384048" algn="r" rtl="1">
              <a:buSzPct val="80000"/>
              <a:buFont typeface="Wingdings 2"/>
              <a:buChar char=""/>
            </a:pPr>
            <a:endParaRPr lang="ar-SA" sz="22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الرابع</a:t>
            </a:r>
            <a:br>
              <a:rPr lang="ar-SA" sz="2800" dirty="0" smtClean="0"/>
            </a:br>
            <a:r>
              <a:rPr lang="ar-SA" sz="2800" dirty="0" smtClean="0"/>
              <a:t>ميزان المدفوعات واسعار العملات</a:t>
            </a:r>
            <a:endParaRPr lang="en-US" sz="2800" dirty="0"/>
          </a:p>
        </p:txBody>
      </p:sp>
      <p:sp>
        <p:nvSpPr>
          <p:cNvPr id="3" name="Content Placeholder 2"/>
          <p:cNvSpPr>
            <a:spLocks noGrp="1"/>
          </p:cNvSpPr>
          <p:nvPr>
            <p:ph idx="1"/>
          </p:nvPr>
        </p:nvSpPr>
        <p:spPr/>
        <p:txBody>
          <a:bodyPr>
            <a:normAutofit/>
          </a:bodyPr>
          <a:lstStyle/>
          <a:p>
            <a:pPr algn="r" rtl="1"/>
            <a:r>
              <a:rPr lang="ar-SA" sz="2400" dirty="0" smtClean="0">
                <a:latin typeface="Tahoma" pitchFamily="34" charset="0"/>
                <a:ea typeface="Tahoma" pitchFamily="34" charset="0"/>
                <a:cs typeface="Tahoma" pitchFamily="34" charset="0"/>
              </a:rPr>
              <a:t>نظريات تحديد اسعار العملات</a:t>
            </a:r>
          </a:p>
          <a:p>
            <a:pPr algn="r" rtl="1"/>
            <a:endParaRPr lang="ar-SA" sz="2400" dirty="0" smtClean="0">
              <a:latin typeface="Tahoma" pitchFamily="34" charset="0"/>
              <a:ea typeface="Tahoma" pitchFamily="34" charset="0"/>
              <a:cs typeface="Tahoma" pitchFamily="34" charset="0"/>
            </a:endParaRPr>
          </a:p>
          <a:p>
            <a:pPr lvl="1" algn="r" rtl="1"/>
            <a:r>
              <a:rPr lang="ar-SA" sz="2000" dirty="0" smtClean="0">
                <a:latin typeface="Tahoma" pitchFamily="34" charset="0"/>
                <a:ea typeface="Tahoma" pitchFamily="34" charset="0"/>
                <a:cs typeface="Tahoma" pitchFamily="34" charset="0"/>
              </a:rPr>
              <a:t>نظرية تعادل القوة الشرائية (</a:t>
            </a:r>
            <a:r>
              <a:rPr lang="en-US" sz="2000" dirty="0" smtClean="0">
                <a:latin typeface="Tahoma" pitchFamily="34" charset="0"/>
                <a:ea typeface="Tahoma" pitchFamily="34" charset="0"/>
                <a:cs typeface="Tahoma" pitchFamily="34" charset="0"/>
              </a:rPr>
              <a:t>PPP</a:t>
            </a:r>
            <a:r>
              <a:rPr lang="ar-SA" sz="2000" dirty="0" smtClean="0">
                <a:latin typeface="Tahoma" pitchFamily="34" charset="0"/>
                <a:ea typeface="Tahoma" pitchFamily="34" charset="0"/>
                <a:cs typeface="Tahoma" pitchFamily="34" charset="0"/>
              </a:rPr>
              <a:t>)</a:t>
            </a:r>
          </a:p>
          <a:p>
            <a:pPr lvl="1" algn="r" rtl="1">
              <a:buNone/>
            </a:pPr>
            <a:r>
              <a:rPr lang="ar-SA" sz="2000" dirty="0" smtClean="0">
                <a:latin typeface="Tahoma" pitchFamily="34" charset="0"/>
                <a:ea typeface="Tahoma" pitchFamily="34" charset="0"/>
                <a:cs typeface="Tahoma" pitchFamily="34" charset="0"/>
              </a:rPr>
              <a:t>	 العملات الورقية تتحدد قيمتها بقيمة كل عملة داخل بلدها أي بمقدار ما تجلبه من البضائع و الخدمات داخليا. فكلما زادت قوتها الشرائية داخل البلد كلما ارتفعت قيمتها خارج البلد (ماذا عن الخدمات!)</a:t>
            </a:r>
          </a:p>
          <a:p>
            <a:pPr lvl="1" algn="r" rtl="1"/>
            <a:r>
              <a:rPr lang="ar-SA" sz="2000" dirty="0" smtClean="0">
                <a:latin typeface="Tahoma" pitchFamily="34" charset="0"/>
                <a:ea typeface="Tahoma" pitchFamily="34" charset="0"/>
                <a:cs typeface="Tahoma" pitchFamily="34" charset="0"/>
              </a:rPr>
              <a:t>مؤثر فيشر العالمي</a:t>
            </a:r>
          </a:p>
          <a:p>
            <a:pPr lvl="1" algn="r" rtl="1">
              <a:buNone/>
            </a:pPr>
            <a:r>
              <a:rPr lang="ar-SA" sz="2000" dirty="0" smtClean="0">
                <a:latin typeface="Tahoma" pitchFamily="34" charset="0"/>
                <a:ea typeface="Tahoma" pitchFamily="34" charset="0"/>
                <a:cs typeface="Tahoma" pitchFamily="34" charset="0"/>
              </a:rPr>
              <a:t>	 تحركات الفوائد كأساس لتفسير أسعار العملات</a:t>
            </a:r>
          </a:p>
          <a:p>
            <a:pPr lvl="1" algn="r" rtl="1">
              <a:buNone/>
            </a:pPr>
            <a:endParaRPr lang="en-US"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2800" dirty="0" smtClean="0"/>
              <a:t>الفصل الخامس</a:t>
            </a:r>
            <a:br>
              <a:rPr lang="ar-SA" sz="2800" dirty="0" smtClean="0"/>
            </a:br>
            <a:r>
              <a:rPr lang="ar-SA" sz="2800" dirty="0" smtClean="0"/>
              <a:t>الاستثمار الأجنبي واقتصاد البلد المضيف </a:t>
            </a:r>
            <a:endParaRPr lang="en-US" sz="2800" dirty="0"/>
          </a:p>
        </p:txBody>
      </p:sp>
      <p:sp>
        <p:nvSpPr>
          <p:cNvPr id="3" name="Content Placeholder 2"/>
          <p:cNvSpPr>
            <a:spLocks noGrp="1"/>
          </p:cNvSpPr>
          <p:nvPr>
            <p:ph idx="1"/>
          </p:nvPr>
        </p:nvSpPr>
        <p:spPr/>
        <p:txBody>
          <a:bodyPr>
            <a:normAutofit/>
          </a:bodyPr>
          <a:lstStyle/>
          <a:p>
            <a:pPr algn="r" rtl="1"/>
            <a:r>
              <a:rPr lang="ar-SA" sz="2400" dirty="0" smtClean="0"/>
              <a:t>الاستثمار الاجنبي والدولة المضيفة:</a:t>
            </a:r>
          </a:p>
          <a:p>
            <a:pPr algn="r" rtl="1">
              <a:buNone/>
            </a:pPr>
            <a:endParaRPr lang="ar-SA" sz="1800" dirty="0" smtClean="0"/>
          </a:p>
          <a:p>
            <a:pPr lvl="1" algn="r" rtl="1"/>
            <a:r>
              <a:rPr lang="ar-SA" sz="2000" dirty="0" smtClean="0"/>
              <a:t>الاستثمار الاجنبي مثار جدل ومصدر للنظريات (الفكر الماركسي)</a:t>
            </a:r>
          </a:p>
          <a:p>
            <a:pPr lvl="1" algn="r" rtl="1">
              <a:buNone/>
            </a:pPr>
            <a:endParaRPr lang="ar-SA" sz="2000" dirty="0" smtClean="0"/>
          </a:p>
          <a:p>
            <a:pPr lvl="1" algn="r" rtl="1"/>
            <a:r>
              <a:rPr lang="ar-SA" sz="2000" dirty="0" smtClean="0"/>
              <a:t>ما بعد انهيار الاشتراكية (الترحيب بالاستثمار الاجنبي !)</a:t>
            </a:r>
          </a:p>
          <a:p>
            <a:pPr lvl="1" algn="r" rtl="1">
              <a:buNone/>
            </a:pPr>
            <a:endParaRPr lang="ar-SA" sz="2000" dirty="0" smtClean="0"/>
          </a:p>
          <a:p>
            <a:pPr lvl="1" algn="r" rtl="1"/>
            <a:r>
              <a:rPr lang="ar-SA" sz="2000" dirty="0" smtClean="0"/>
              <a:t>انخفاض حدة الجدل منذ الثمانينات</a:t>
            </a:r>
          </a:p>
          <a:p>
            <a:pPr lvl="1" algn="r" rtl="1">
              <a:buNone/>
            </a:pPr>
            <a:r>
              <a:rPr lang="ar-SA" sz="2000" dirty="0" smtClean="0"/>
              <a:t> </a:t>
            </a:r>
          </a:p>
          <a:p>
            <a:pPr lvl="1" algn="r" rtl="1"/>
            <a:r>
              <a:rPr lang="ar-SA" sz="2000" dirty="0" smtClean="0"/>
              <a:t> الشركات الاجنبية واثرها (ايجابي/سلبي – قوي/ضعيف)</a:t>
            </a:r>
          </a:p>
          <a:p>
            <a:pPr lvl="1" algn="r" rtl="1"/>
            <a:endParaRPr lang="ar-SA" sz="2000" dirty="0" smtClean="0"/>
          </a:p>
          <a:p>
            <a:pPr lvl="1" algn="r" rtl="1">
              <a:buNone/>
            </a:pPr>
            <a:endParaRPr lang="ar-SA" sz="2000" dirty="0" smtClean="0"/>
          </a:p>
          <a:p>
            <a:pPr lvl="1" algn="r" rtl="1"/>
            <a:endParaRPr lang="ar-SA" sz="20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الخامس</a:t>
            </a:r>
            <a:br>
              <a:rPr lang="ar-SA" sz="2800" dirty="0" smtClean="0"/>
            </a:br>
            <a:r>
              <a:rPr lang="ar-SA" sz="2800" dirty="0" smtClean="0"/>
              <a:t>الاستثمار الأجنبي واقتصاد البلد المضيف </a:t>
            </a:r>
            <a:endParaRPr lang="en-US" sz="2800" dirty="0"/>
          </a:p>
        </p:txBody>
      </p:sp>
      <p:sp>
        <p:nvSpPr>
          <p:cNvPr id="3" name="Content Placeholder 2"/>
          <p:cNvSpPr>
            <a:spLocks noGrp="1"/>
          </p:cNvSpPr>
          <p:nvPr>
            <p:ph idx="1"/>
          </p:nvPr>
        </p:nvSpPr>
        <p:spPr/>
        <p:txBody>
          <a:bodyPr/>
          <a:lstStyle/>
          <a:p>
            <a:pPr lvl="1" algn="r" rtl="1">
              <a:buFont typeface="Wingdings" pitchFamily="2" charset="2"/>
              <a:buChar char="q"/>
            </a:pPr>
            <a:r>
              <a:rPr lang="ar-SA" sz="2000" dirty="0" smtClean="0"/>
              <a:t>اثر الاستثمار الاجنبي على ميزان المدفوعات:</a:t>
            </a:r>
          </a:p>
          <a:p>
            <a:pPr lvl="1" algn="r" rtl="1"/>
            <a:r>
              <a:rPr lang="ar-SA" sz="2000" dirty="0" smtClean="0"/>
              <a:t>هل العجز هو مؤشر سلبي؟</a:t>
            </a:r>
          </a:p>
          <a:p>
            <a:pPr lvl="1" algn="r" rtl="1"/>
            <a:r>
              <a:rPr lang="ar-SA" sz="2000" dirty="0" smtClean="0"/>
              <a:t>الاثر ونوع الاستثمار</a:t>
            </a:r>
          </a:p>
          <a:p>
            <a:pPr lvl="1" algn="r" rtl="1"/>
            <a:r>
              <a:rPr lang="ar-SA" sz="2000" dirty="0" smtClean="0"/>
              <a:t>معادلة اثر الاستثمار على ميزان مدفوعات البلد المضيف:</a:t>
            </a:r>
          </a:p>
          <a:p>
            <a:pPr lvl="1" algn="r" rtl="1">
              <a:buNone/>
            </a:pPr>
            <a:r>
              <a:rPr lang="ar-SA" sz="2000" dirty="0" smtClean="0">
                <a:solidFill>
                  <a:srgbClr val="FF0000"/>
                </a:solidFill>
              </a:rPr>
              <a:t>م = (و + ص + ر) – (وّ + صّ + رّ)</a:t>
            </a:r>
          </a:p>
          <a:p>
            <a:pPr lvl="1" algn="r" rtl="1">
              <a:buNone/>
            </a:pPr>
            <a:r>
              <a:rPr lang="ar-SA" sz="1800" dirty="0" smtClean="0"/>
              <a:t>م =ا الاثر الصافي على ميزان المدفوعات</a:t>
            </a:r>
          </a:p>
          <a:p>
            <a:pPr lvl="1" algn="r" rtl="1">
              <a:buNone/>
            </a:pPr>
            <a:r>
              <a:rPr lang="ar-SA" sz="1800" dirty="0" smtClean="0"/>
              <a:t>و = الواردات السابقة الميتغتى عنها نتيجة للاستثمار (الاحلال)</a:t>
            </a:r>
          </a:p>
          <a:p>
            <a:pPr lvl="1" algn="r" rtl="1">
              <a:buNone/>
            </a:pPr>
            <a:r>
              <a:rPr lang="ar-SA" sz="1800" dirty="0" smtClean="0"/>
              <a:t>ص= الصادرات الجديدة الناتجة عن الاستثمار</a:t>
            </a:r>
          </a:p>
          <a:p>
            <a:pPr lvl="1" algn="r" rtl="1">
              <a:buNone/>
            </a:pPr>
            <a:r>
              <a:rPr lang="ar-SA" sz="1800" dirty="0" smtClean="0"/>
              <a:t>ر= التدفق الرأسمالي الناتج عن الاستثمار خلال الصادرات والواردات المتعلقة بقيام الاستثمار </a:t>
            </a:r>
          </a:p>
          <a:p>
            <a:pPr algn="r" rtl="1">
              <a:buNone/>
            </a:pPr>
            <a:r>
              <a:rPr lang="ar-SA" sz="1800" dirty="0" smtClean="0"/>
              <a:t>	وّ= الواردلت المستجدة نتيجة الاستثمار</a:t>
            </a:r>
          </a:p>
          <a:p>
            <a:pPr algn="r" rtl="1">
              <a:buNone/>
            </a:pPr>
            <a:r>
              <a:rPr lang="ar-SA" sz="1800" dirty="0" smtClean="0"/>
              <a:t>	صّ= الصادرات المفقودة نتيجة الاستثمار</a:t>
            </a:r>
          </a:p>
          <a:p>
            <a:pPr algn="r" rtl="1">
              <a:buNone/>
            </a:pPr>
            <a:r>
              <a:rPr lang="ar-SA" sz="1800" dirty="0" smtClean="0"/>
              <a:t>	رّ= رأس المال الخارج عدا مدفوعات الصادرات والواردات المتعلقة بالاستثمار</a:t>
            </a:r>
            <a:endParaRPr lang="en-US"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الخامس</a:t>
            </a:r>
            <a:br>
              <a:rPr lang="ar-SA" sz="2800" dirty="0" smtClean="0"/>
            </a:br>
            <a:r>
              <a:rPr lang="ar-SA" sz="2800" dirty="0" smtClean="0"/>
              <a:t>الاستثمار الأجنبي واقتصاد البلد المضيف </a:t>
            </a:r>
            <a:endParaRPr lang="en-US" sz="2800" dirty="0"/>
          </a:p>
        </p:txBody>
      </p:sp>
      <p:sp>
        <p:nvSpPr>
          <p:cNvPr id="3" name="Content Placeholder 2"/>
          <p:cNvSpPr>
            <a:spLocks noGrp="1"/>
          </p:cNvSpPr>
          <p:nvPr>
            <p:ph idx="1"/>
          </p:nvPr>
        </p:nvSpPr>
        <p:spPr/>
        <p:txBody>
          <a:bodyPr>
            <a:normAutofit/>
          </a:bodyPr>
          <a:lstStyle/>
          <a:p>
            <a:pPr algn="r" rtl="1">
              <a:buFont typeface="Wingdings" pitchFamily="2" charset="2"/>
              <a:buChar char="q"/>
            </a:pPr>
            <a:r>
              <a:rPr lang="ar-SA" sz="2000" dirty="0" smtClean="0"/>
              <a:t>اثر الاستثمار الاجنبي على الدخل والعمالة </a:t>
            </a:r>
          </a:p>
          <a:p>
            <a:pPr algn="r" rtl="1">
              <a:buNone/>
            </a:pPr>
            <a:endParaRPr lang="ar-SA" sz="2000" dirty="0" smtClean="0"/>
          </a:p>
          <a:p>
            <a:pPr lvl="1" algn="r" rtl="1">
              <a:buFont typeface="Courier New" pitchFamily="49" charset="0"/>
              <a:buChar char="o"/>
            </a:pPr>
            <a:r>
              <a:rPr lang="ar-SA" sz="1600" dirty="0" smtClean="0">
                <a:solidFill>
                  <a:srgbClr val="FF0000"/>
                </a:solidFill>
              </a:rPr>
              <a:t>م = ق – ت – ف</a:t>
            </a:r>
          </a:p>
          <a:p>
            <a:pPr lvl="1" algn="r" rtl="1">
              <a:buNone/>
            </a:pPr>
            <a:r>
              <a:rPr lang="ar-SA" sz="1600" dirty="0" smtClean="0"/>
              <a:t>م= المنفعة (اثر الاستثمار على الدخل)</a:t>
            </a:r>
          </a:p>
          <a:p>
            <a:pPr lvl="1" algn="r" rtl="1">
              <a:buNone/>
            </a:pPr>
            <a:r>
              <a:rPr lang="ar-SA" sz="1600" dirty="0" smtClean="0"/>
              <a:t>ق= قيمة الانتاج</a:t>
            </a:r>
          </a:p>
          <a:p>
            <a:pPr lvl="1" algn="r" rtl="1">
              <a:buNone/>
            </a:pPr>
            <a:r>
              <a:rPr lang="ar-SA" sz="1600" dirty="0" smtClean="0"/>
              <a:t>ت= تكلفة الانتاج</a:t>
            </a:r>
          </a:p>
          <a:p>
            <a:pPr lvl="1" algn="r" rtl="1">
              <a:buNone/>
            </a:pPr>
            <a:r>
              <a:rPr lang="ar-SA" sz="1600" dirty="0" smtClean="0"/>
              <a:t>ف= الفرصة البديلة</a:t>
            </a:r>
          </a:p>
          <a:p>
            <a:pPr lvl="1" algn="r" rtl="1">
              <a:buFont typeface="Courier New" pitchFamily="49" charset="0"/>
              <a:buChar char="o"/>
            </a:pPr>
            <a:r>
              <a:rPr lang="ar-SA" sz="1600" dirty="0" smtClean="0"/>
              <a:t>الفوائد الغير مباشرة</a:t>
            </a:r>
          </a:p>
          <a:p>
            <a:pPr lvl="1" algn="r" rtl="1">
              <a:buFont typeface="Courier New" pitchFamily="49" charset="0"/>
              <a:buChar char="o"/>
            </a:pPr>
            <a:r>
              <a:rPr lang="ar-SA" sz="1600" dirty="0" smtClean="0"/>
              <a:t>الاستثمار الاجنبي يساعد في نمو الانتاج المحلي / سحق النتج المحلي !</a:t>
            </a:r>
          </a:p>
          <a:p>
            <a:pPr lvl="1" algn="r" rtl="1">
              <a:buFont typeface="Courier New" pitchFamily="49" charset="0"/>
              <a:buChar char="o"/>
            </a:pPr>
            <a:r>
              <a:rPr lang="ar-SA" sz="1600" dirty="0" smtClean="0"/>
              <a:t>الاستثمار الاجنبي وتكوين رأس المال المحلي.</a:t>
            </a:r>
          </a:p>
          <a:p>
            <a:pPr lvl="1" algn="r" rtl="1">
              <a:buFont typeface="Courier New" pitchFamily="49" charset="0"/>
              <a:buChar char="o"/>
            </a:pPr>
            <a:r>
              <a:rPr lang="ar-SA" sz="1600" dirty="0" smtClean="0"/>
              <a:t>الاثر العام للاستثمار على اقتصاد البلد المضيف </a:t>
            </a:r>
            <a:endParaRPr lang="ar-SA" sz="1400" dirty="0" smtClean="0"/>
          </a:p>
          <a:p>
            <a:pPr lvl="1" algn="r" rtl="1">
              <a:buNone/>
            </a:pPr>
            <a:r>
              <a:rPr lang="ar-SA" sz="1400" dirty="0" smtClean="0">
                <a:solidFill>
                  <a:srgbClr val="FF0000"/>
                </a:solidFill>
              </a:rPr>
              <a:t>المنافع الصافية (القيمة المضافة) = الفوائد الاقتصادية – التكاليف الاقتصادية </a:t>
            </a:r>
            <a:r>
              <a:rPr lang="en-US" sz="1400" dirty="0" smtClean="0">
                <a:solidFill>
                  <a:srgbClr val="FF0000"/>
                </a:solidFill>
              </a:rPr>
              <a:t>&lt;</a:t>
            </a:r>
            <a:r>
              <a:rPr lang="ar-SA" sz="1400" dirty="0" smtClean="0">
                <a:solidFill>
                  <a:srgbClr val="FF0000"/>
                </a:solidFill>
              </a:rPr>
              <a:t> صفر</a:t>
            </a:r>
          </a:p>
          <a:p>
            <a:pPr lvl="1" algn="r" rtl="1">
              <a:buNone/>
            </a:pPr>
            <a:endParaRPr lang="ar-SA" sz="1600" dirty="0" smtClean="0">
              <a:solidFill>
                <a:srgbClr val="FF0000"/>
              </a:solidFill>
            </a:endParaRPr>
          </a:p>
          <a:p>
            <a:pPr lvl="1" algn="r" rtl="1">
              <a:buNone/>
            </a:pPr>
            <a:endParaRPr lang="ar-SA" sz="1400" dirty="0" smtClean="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الخامس</a:t>
            </a:r>
            <a:br>
              <a:rPr lang="ar-SA" sz="2800" dirty="0" smtClean="0"/>
            </a:br>
            <a:r>
              <a:rPr lang="ar-SA" sz="2800" dirty="0" smtClean="0"/>
              <a:t>الاستثمار الأجنبي واقتصاد البلد المضيف </a:t>
            </a:r>
            <a:endParaRPr lang="en-US" sz="2800" dirty="0"/>
          </a:p>
        </p:txBody>
      </p:sp>
      <p:sp>
        <p:nvSpPr>
          <p:cNvPr id="3" name="Content Placeholder 2"/>
          <p:cNvSpPr>
            <a:spLocks noGrp="1"/>
          </p:cNvSpPr>
          <p:nvPr>
            <p:ph idx="1"/>
          </p:nvPr>
        </p:nvSpPr>
        <p:spPr/>
        <p:txBody>
          <a:bodyPr>
            <a:normAutofit/>
          </a:bodyPr>
          <a:lstStyle/>
          <a:p>
            <a:pPr algn="r" rtl="1">
              <a:buFont typeface="Wingdings" pitchFamily="2" charset="2"/>
              <a:buChar char="q"/>
            </a:pPr>
            <a:r>
              <a:rPr lang="ar-SA" sz="2400" dirty="0" smtClean="0"/>
              <a:t>نقل التقنية والادارة </a:t>
            </a:r>
          </a:p>
          <a:p>
            <a:pPr lvl="1" algn="r" rtl="1">
              <a:buFont typeface="Courier New" pitchFamily="49" charset="0"/>
              <a:buChar char="o"/>
            </a:pPr>
            <a:r>
              <a:rPr lang="ar-SA" sz="2000" dirty="0" smtClean="0"/>
              <a:t>من اهم فوائد الاستثمار الاجنبي.</a:t>
            </a:r>
          </a:p>
          <a:p>
            <a:pPr lvl="1" algn="r" rtl="1">
              <a:buFont typeface="Courier New" pitchFamily="49" charset="0"/>
              <a:buChar char="o"/>
            </a:pPr>
            <a:r>
              <a:rPr lang="ar-SA" sz="2000" dirty="0" smtClean="0"/>
              <a:t>انواع التقنية (صلبة – ناعمة – متقدمة – قديمة –حزمة – حرة)</a:t>
            </a:r>
          </a:p>
          <a:p>
            <a:pPr lvl="1" algn="r" rtl="1">
              <a:buNone/>
            </a:pPr>
            <a:endParaRPr lang="ar-SA" sz="1000" dirty="0" smtClean="0"/>
          </a:p>
          <a:p>
            <a:pPr marL="420624" lvl="1" indent="-384048" algn="r" rtl="1">
              <a:buSzPct val="80000"/>
              <a:buFont typeface="Wingdings" pitchFamily="2" charset="2"/>
              <a:buChar char="q"/>
            </a:pPr>
            <a:r>
              <a:rPr lang="ar-SA" sz="2400" dirty="0" smtClean="0"/>
              <a:t>حوافز وقيود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2800" dirty="0" smtClean="0"/>
              <a:t>الفصل السادس</a:t>
            </a:r>
            <a:r>
              <a:rPr lang="en-US" sz="2800" dirty="0" smtClean="0"/>
              <a:t/>
            </a:r>
            <a:br>
              <a:rPr lang="en-US" sz="2800" dirty="0" smtClean="0"/>
            </a:br>
            <a:r>
              <a:rPr lang="ar-SA" sz="2800" dirty="0" smtClean="0"/>
              <a:t>السياسية والقانونيةالبيئة </a:t>
            </a:r>
            <a:endParaRPr lang="en-US" sz="2800" dirty="0"/>
          </a:p>
        </p:txBody>
      </p:sp>
      <p:sp>
        <p:nvSpPr>
          <p:cNvPr id="3" name="Content Placeholder 2"/>
          <p:cNvSpPr>
            <a:spLocks noGrp="1"/>
          </p:cNvSpPr>
          <p:nvPr>
            <p:ph idx="1"/>
          </p:nvPr>
        </p:nvSpPr>
        <p:spPr/>
        <p:txBody>
          <a:bodyPr>
            <a:normAutofit/>
          </a:bodyPr>
          <a:lstStyle/>
          <a:p>
            <a:pPr algn="r" rtl="1"/>
            <a:r>
              <a:rPr lang="ar-SA" sz="2400" dirty="0" smtClean="0"/>
              <a:t>البيئة والمخاطر السياسية:</a:t>
            </a:r>
          </a:p>
          <a:p>
            <a:pPr lvl="1" algn="r" rtl="1"/>
            <a:r>
              <a:rPr lang="ar-SA" sz="2000" dirty="0" smtClean="0"/>
              <a:t>اهم اللاعبون: سياسة وحكومة البلد الام، سياسة وحكومة البلد المضيف، المنظمات والقوانيثن الدولية.</a:t>
            </a:r>
          </a:p>
          <a:p>
            <a:pPr lvl="1" algn="r" rtl="1"/>
            <a:r>
              <a:rPr lang="ar-SA" sz="2000" dirty="0" smtClean="0"/>
              <a:t>عناصر البيئة السياسية:</a:t>
            </a:r>
          </a:p>
          <a:p>
            <a:pPr lvl="2" algn="r" rtl="1"/>
            <a:r>
              <a:rPr lang="ar-SA" sz="1800" dirty="0" smtClean="0"/>
              <a:t>التظام الاقتصادي والقانوني</a:t>
            </a:r>
          </a:p>
          <a:p>
            <a:pPr lvl="2" algn="r" rtl="1"/>
            <a:r>
              <a:rPr lang="ar-SA" sz="1800" dirty="0" smtClean="0"/>
              <a:t>حدة الشعور الوطني</a:t>
            </a:r>
          </a:p>
          <a:p>
            <a:pPr lvl="2" algn="r" rtl="1"/>
            <a:r>
              <a:rPr lang="ar-SA" sz="1800" dirty="0" smtClean="0"/>
              <a:t>مدى تدخل الدولة وتحكمها</a:t>
            </a:r>
          </a:p>
          <a:p>
            <a:pPr lvl="2" algn="r" rtl="1"/>
            <a:r>
              <a:rPr lang="ar-SA" sz="1800" dirty="0" smtClean="0"/>
              <a:t>الاستقرار السياسي</a:t>
            </a:r>
            <a:endParaRPr lang="ar-SA" sz="1400" dirty="0" smtClean="0"/>
          </a:p>
          <a:p>
            <a:pPr lvl="1" algn="r" rtl="1"/>
            <a:r>
              <a:rPr lang="ar-SA" sz="2000" dirty="0" smtClean="0"/>
              <a:t>المخاطر السياسية والاقتصادية:</a:t>
            </a:r>
          </a:p>
          <a:p>
            <a:pPr lvl="2" algn="r" rtl="1"/>
            <a:r>
              <a:rPr lang="ar-SA" sz="1800" dirty="0" smtClean="0"/>
              <a:t>مخاطر عامة (تتعرض لها جميع الشركات الاجنبية)</a:t>
            </a:r>
          </a:p>
          <a:p>
            <a:pPr lvl="2" algn="r" rtl="1"/>
            <a:r>
              <a:rPr lang="ar-SA" sz="1800" dirty="0" smtClean="0"/>
              <a:t>مخاطر خاصة (شركات معينة أو صناعة أو مشروع معين)</a:t>
            </a:r>
          </a:p>
          <a:p>
            <a:pPr lvl="3" algn="r" rtl="1"/>
            <a:r>
              <a:rPr lang="ar-SA" sz="1400" dirty="0" smtClean="0"/>
              <a:t>مخاطر الملكية / مخاطر العمليات</a:t>
            </a:r>
          </a:p>
          <a:p>
            <a:pPr lvl="2" algn="r" rtl="1">
              <a:buNone/>
            </a:pPr>
            <a:r>
              <a:rPr lang="ar-SA" sz="1800" dirty="0" smtClean="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2800" dirty="0" smtClean="0"/>
              <a:t>الفصل السادس</a:t>
            </a:r>
            <a:br>
              <a:rPr lang="ar-SA" sz="2800" dirty="0" smtClean="0"/>
            </a:br>
            <a:r>
              <a:rPr lang="ar-SA" sz="2800" dirty="0" smtClean="0"/>
              <a:t>البيئة السياسية والقانونية</a:t>
            </a:r>
            <a:endParaRPr lang="en-US" sz="2800" dirty="0"/>
          </a:p>
        </p:txBody>
      </p:sp>
      <p:sp>
        <p:nvSpPr>
          <p:cNvPr id="3" name="Content Placeholder 2"/>
          <p:cNvSpPr>
            <a:spLocks noGrp="1"/>
          </p:cNvSpPr>
          <p:nvPr>
            <p:ph idx="1"/>
          </p:nvPr>
        </p:nvSpPr>
        <p:spPr/>
        <p:txBody>
          <a:bodyPr>
            <a:normAutofit/>
          </a:bodyPr>
          <a:lstStyle/>
          <a:p>
            <a:pPr algn="r" rtl="1"/>
            <a:r>
              <a:rPr lang="ar-SA" sz="2400" dirty="0" smtClean="0"/>
              <a:t>تعارض الاهداف بين المنشأة الدولية والبلد المضيف:</a:t>
            </a:r>
          </a:p>
          <a:p>
            <a:pPr lvl="1" algn="r" rtl="1"/>
            <a:r>
              <a:rPr lang="ar-SA" sz="2000" dirty="0" smtClean="0"/>
              <a:t>التعارض الاقتصادي</a:t>
            </a:r>
          </a:p>
          <a:p>
            <a:pPr lvl="2" algn="r" rtl="1"/>
            <a:r>
              <a:rPr lang="ar-SA" sz="1800" dirty="0" smtClean="0"/>
              <a:t>السياسة النقدية</a:t>
            </a:r>
          </a:p>
          <a:p>
            <a:pPr lvl="2" algn="r" rtl="1"/>
            <a:r>
              <a:rPr lang="ar-SA" sz="1800" dirty="0" smtClean="0"/>
              <a:t>السياسة المالية</a:t>
            </a:r>
          </a:p>
          <a:p>
            <a:pPr lvl="2" algn="r" rtl="1">
              <a:buNone/>
            </a:pPr>
            <a:endParaRPr lang="ar-SA" sz="1800" dirty="0" smtClean="0"/>
          </a:p>
          <a:p>
            <a:pPr lvl="1" algn="r" rtl="1"/>
            <a:r>
              <a:rPr lang="ar-SA" sz="2000" dirty="0" smtClean="0"/>
              <a:t>السيسات الحمائية وسياسات التنمية الاقتصادية </a:t>
            </a:r>
          </a:p>
          <a:p>
            <a:pPr lvl="1" algn="r" rtl="1">
              <a:buNone/>
            </a:pPr>
            <a:endParaRPr lang="ar-SA" sz="2000" dirty="0" smtClean="0"/>
          </a:p>
          <a:p>
            <a:pPr lvl="1" algn="r" rtl="1"/>
            <a:r>
              <a:rPr lang="ar-SA" sz="2000" dirty="0" smtClean="0"/>
              <a:t>التعارضات غير الاقتصادية</a:t>
            </a:r>
          </a:p>
          <a:p>
            <a:pPr lvl="2" algn="r" rtl="1"/>
            <a:r>
              <a:rPr lang="ar-SA" sz="1800" dirty="0" smtClean="0"/>
              <a:t>الاستعمار الاقتصادي</a:t>
            </a:r>
          </a:p>
          <a:p>
            <a:pPr lvl="2" algn="r" rtl="1"/>
            <a:r>
              <a:rPr lang="ar-SA" sz="1800" dirty="0" smtClean="0"/>
              <a:t>الامن القومي والسياسة الخارجية</a:t>
            </a:r>
          </a:p>
          <a:p>
            <a:pPr lvl="2" algn="r" rtl="1"/>
            <a:r>
              <a:rPr lang="ar-SA" sz="1800" dirty="0" smtClean="0"/>
              <a:t>تشويه الارث الثقافي والديني</a:t>
            </a:r>
          </a:p>
          <a:p>
            <a:pPr lvl="2" algn="r" rtl="1"/>
            <a:r>
              <a:rPr lang="ar-SA" sz="1800" dirty="0" smtClean="0"/>
              <a:t>اتهامات اخرى </a:t>
            </a:r>
            <a:endParaRPr lang="en-US" sz="18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السادس</a:t>
            </a:r>
            <a:br>
              <a:rPr lang="ar-SA" sz="2800" dirty="0" smtClean="0"/>
            </a:br>
            <a:r>
              <a:rPr lang="ar-SA" sz="2800" dirty="0" smtClean="0"/>
              <a:t>البيئة السياسية والقانونية</a:t>
            </a:r>
            <a:endParaRPr lang="en-US" sz="2800" dirty="0"/>
          </a:p>
        </p:txBody>
      </p:sp>
      <p:sp>
        <p:nvSpPr>
          <p:cNvPr id="3" name="Content Placeholder 2"/>
          <p:cNvSpPr>
            <a:spLocks noGrp="1"/>
          </p:cNvSpPr>
          <p:nvPr>
            <p:ph idx="1"/>
          </p:nvPr>
        </p:nvSpPr>
        <p:spPr/>
        <p:txBody>
          <a:bodyPr>
            <a:normAutofit/>
          </a:bodyPr>
          <a:lstStyle/>
          <a:p>
            <a:pPr algn="r" rtl="1"/>
            <a:r>
              <a:rPr lang="ar-SA" sz="2400" dirty="0" smtClean="0"/>
              <a:t>الاجراءات الحكومية المتعارضة مع عمليات  الشركات الدولية</a:t>
            </a:r>
          </a:p>
          <a:p>
            <a:pPr lvl="1" algn="r" rtl="1"/>
            <a:r>
              <a:rPr lang="ar-SA" sz="2000" dirty="0" smtClean="0"/>
              <a:t>اجراءات محايدة</a:t>
            </a:r>
          </a:p>
          <a:p>
            <a:pPr lvl="2" algn="r" rtl="1"/>
            <a:r>
              <a:rPr lang="ar-SA" sz="1800" dirty="0" smtClean="0"/>
              <a:t>وظائف عليا للمواطنين</a:t>
            </a:r>
          </a:p>
          <a:p>
            <a:pPr lvl="2" algn="r" rtl="1"/>
            <a:r>
              <a:rPr lang="ar-SA" sz="1800" dirty="0" smtClean="0"/>
              <a:t>قواعد اسعار داخلية</a:t>
            </a:r>
          </a:p>
          <a:p>
            <a:pPr lvl="2" algn="r" rtl="1"/>
            <a:r>
              <a:rPr lang="ar-SA" sz="1800" dirty="0" smtClean="0"/>
              <a:t>نسبة دنيا للمحتوى المحلي</a:t>
            </a:r>
          </a:p>
          <a:p>
            <a:pPr lvl="2" algn="r" rtl="1"/>
            <a:r>
              <a:rPr lang="ar-SA" sz="1800" dirty="0" smtClean="0"/>
              <a:t>لا افضليى للاحتياجات من العملة الصعبة</a:t>
            </a:r>
          </a:p>
          <a:p>
            <a:pPr lvl="1" algn="r" rtl="1"/>
            <a:r>
              <a:rPr lang="ar-SA" sz="2000" dirty="0" smtClean="0"/>
              <a:t>اجراءات منحازة:</a:t>
            </a:r>
          </a:p>
          <a:p>
            <a:pPr lvl="2" algn="r" rtl="1"/>
            <a:r>
              <a:rPr lang="ar-SA" sz="1800" dirty="0" smtClean="0"/>
              <a:t>شرط الشريك المحلي</a:t>
            </a:r>
          </a:p>
          <a:p>
            <a:pPr lvl="2" algn="r" rtl="1"/>
            <a:r>
              <a:rPr lang="ar-SA" sz="1800" dirty="0" smtClean="0"/>
              <a:t>رسوم أو ضرائب عالية</a:t>
            </a:r>
          </a:p>
          <a:p>
            <a:pPr lvl="2" algn="r" rtl="1"/>
            <a:r>
              <a:rPr lang="ar-SA" sz="1800" dirty="0" smtClean="0"/>
              <a:t>منع الاقتراض من البنوك المحلية </a:t>
            </a:r>
          </a:p>
          <a:p>
            <a:pPr lvl="1" algn="r" rtl="1"/>
            <a:r>
              <a:rPr lang="ar-SA" sz="2000" dirty="0" smtClean="0"/>
              <a:t>الحرمان من الاصول المملوكة</a:t>
            </a:r>
            <a:endParaRPr lang="en-US" sz="20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الأول</a:t>
            </a:r>
            <a:br>
              <a:rPr lang="ar-SA" sz="2800" dirty="0" smtClean="0"/>
            </a:br>
            <a:r>
              <a:rPr lang="ar-SA" sz="2800" dirty="0" smtClean="0"/>
              <a:t>مقدمة لادارة الاعمال الدولية</a:t>
            </a:r>
            <a:endParaRPr lang="en-US" sz="2800" dirty="0" smtClean="0"/>
          </a:p>
        </p:txBody>
      </p:sp>
      <p:sp>
        <p:nvSpPr>
          <p:cNvPr id="3" name="Content Placeholder 2"/>
          <p:cNvSpPr>
            <a:spLocks noGrp="1"/>
          </p:cNvSpPr>
          <p:nvPr>
            <p:ph idx="1"/>
          </p:nvPr>
        </p:nvSpPr>
        <p:spPr/>
        <p:txBody>
          <a:bodyPr>
            <a:normAutofit/>
          </a:bodyPr>
          <a:lstStyle/>
          <a:p>
            <a:pPr algn="r" rtl="1"/>
            <a:r>
              <a:rPr lang="ar-SA" sz="2000" dirty="0" smtClean="0"/>
              <a:t>منهج ادارة الاعمال الدولية </a:t>
            </a:r>
          </a:p>
          <a:p>
            <a:pPr lvl="1" algn="r" rtl="1"/>
            <a:r>
              <a:rPr lang="ar-SA" sz="1600" dirty="0" smtClean="0"/>
              <a:t>ادارة الاعمال الدولية جزء من علم ادارة الاعمال</a:t>
            </a:r>
          </a:p>
          <a:p>
            <a:pPr lvl="1" algn="r" rtl="1"/>
            <a:r>
              <a:rPr lang="ar-SA" sz="1600" dirty="0" smtClean="0"/>
              <a:t>بيئة العمل داخل كل قطر تعتبر منظومة (</a:t>
            </a:r>
            <a:r>
              <a:rPr lang="en-US" sz="1600" dirty="0" smtClean="0"/>
              <a:t>System</a:t>
            </a:r>
            <a:r>
              <a:rPr lang="ar-SA" sz="1600" dirty="0" smtClean="0"/>
              <a:t>) مكونة من نظم فرعية (</a:t>
            </a:r>
            <a:r>
              <a:rPr lang="en-US" sz="1600" dirty="0" smtClean="0"/>
              <a:t>Sub – Systems</a:t>
            </a:r>
            <a:r>
              <a:rPr lang="ar-SA" sz="1600" dirty="0" smtClean="0"/>
              <a:t>)</a:t>
            </a:r>
          </a:p>
          <a:p>
            <a:pPr lvl="1" algn="r" rtl="1"/>
            <a:endParaRPr lang="ar-SA" sz="2000" dirty="0" smtClean="0"/>
          </a:p>
          <a:p>
            <a:pPr marL="420624" lvl="1" indent="-384048" algn="r" rtl="1">
              <a:buSzPct val="80000"/>
              <a:buFont typeface="Wingdings 2"/>
              <a:buChar char=""/>
            </a:pPr>
            <a:r>
              <a:rPr lang="ar-SA" sz="2000" dirty="0" smtClean="0"/>
              <a:t>مكونات بيئة الاعمال الدولية </a:t>
            </a:r>
            <a:endParaRPr lang="ar-SA" sz="1800" dirty="0" smtClean="0"/>
          </a:p>
          <a:p>
            <a:pPr marL="704088" lvl="2" indent="-384048" algn="r" rtl="1">
              <a:buSzPct val="80000"/>
              <a:buFont typeface="Wingdings 2"/>
              <a:buChar char=""/>
            </a:pPr>
            <a:r>
              <a:rPr lang="ar-SA" sz="1800" dirty="0" smtClean="0"/>
              <a:t>التريبة الاجتماعية, العادات, التقاليد (الثقافة الحسية والمادية)</a:t>
            </a:r>
          </a:p>
          <a:p>
            <a:pPr marL="704088" lvl="2" indent="-384048" algn="r" rtl="1">
              <a:buSzPct val="80000"/>
              <a:buFont typeface="Wingdings 2"/>
              <a:buChar char=""/>
            </a:pPr>
            <a:r>
              <a:rPr lang="ar-SA" sz="1800" dirty="0" smtClean="0"/>
              <a:t>النظام السياسي (اجهزة الدولة ونظمها ومؤسساتها)                </a:t>
            </a:r>
            <a:r>
              <a:rPr lang="ar-SA" sz="1600" dirty="0" smtClean="0">
                <a:solidFill>
                  <a:srgbClr val="FF0000"/>
                </a:solidFill>
              </a:rPr>
              <a:t>متصلة</a:t>
            </a:r>
            <a:endParaRPr lang="ar-SA" sz="1800" dirty="0" smtClean="0"/>
          </a:p>
          <a:p>
            <a:pPr marL="704088" lvl="2" indent="-384048" algn="r" rtl="1">
              <a:buSzPct val="80000"/>
              <a:buFont typeface="Wingdings 2"/>
              <a:buChar char=""/>
            </a:pPr>
            <a:r>
              <a:rPr lang="ar-SA" sz="1800" dirty="0" smtClean="0"/>
              <a:t>المنظمات والاتفاقات الدولية.</a:t>
            </a:r>
          </a:p>
          <a:p>
            <a:pPr marL="704088" lvl="2" indent="-384048" algn="r" rtl="1">
              <a:buSzPct val="80000"/>
              <a:buFont typeface="Wingdings 2"/>
              <a:buChar char=""/>
            </a:pPr>
            <a:r>
              <a:rPr lang="ar-SA" sz="1800" dirty="0" smtClean="0"/>
              <a:t>المجموعات والتكتلات الاقتصادية.</a:t>
            </a:r>
          </a:p>
          <a:p>
            <a:pPr marL="704088" lvl="2" indent="-384048" algn="r" rtl="1">
              <a:buSzPct val="80000"/>
              <a:buFont typeface="Wingdings 2"/>
              <a:buChar char=""/>
            </a:pPr>
            <a:r>
              <a:rPr lang="ar-SA" sz="1800" dirty="0" smtClean="0"/>
              <a:t>الشركات متعددة الجنسية             </a:t>
            </a:r>
            <a:r>
              <a:rPr lang="ar-SA" sz="1800" dirty="0" smtClean="0">
                <a:solidFill>
                  <a:srgbClr val="FF0000"/>
                </a:solidFill>
              </a:rPr>
              <a:t>نتيجة </a:t>
            </a:r>
            <a:endParaRPr lang="ar-SA" sz="1800" dirty="0" smtClean="0"/>
          </a:p>
        </p:txBody>
      </p:sp>
      <p:sp>
        <p:nvSpPr>
          <p:cNvPr id="5" name="Left Brace 4"/>
          <p:cNvSpPr/>
          <p:nvPr/>
        </p:nvSpPr>
        <p:spPr>
          <a:xfrm>
            <a:off x="1219200" y="3581400"/>
            <a:ext cx="228600" cy="838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Left Brace 5"/>
          <p:cNvSpPr/>
          <p:nvPr/>
        </p:nvSpPr>
        <p:spPr>
          <a:xfrm>
            <a:off x="3886200" y="4648200"/>
            <a:ext cx="76200" cy="6096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السادس</a:t>
            </a:r>
            <a:br>
              <a:rPr lang="ar-SA" sz="2800" dirty="0" smtClean="0"/>
            </a:br>
            <a:r>
              <a:rPr lang="ar-SA" sz="2800" dirty="0" smtClean="0"/>
              <a:t>البيئة السياسية والقانونية</a:t>
            </a:r>
            <a:endParaRPr lang="en-US" sz="2800" dirty="0"/>
          </a:p>
        </p:txBody>
      </p:sp>
      <p:sp>
        <p:nvSpPr>
          <p:cNvPr id="3" name="Content Placeholder 2"/>
          <p:cNvSpPr>
            <a:spLocks noGrp="1"/>
          </p:cNvSpPr>
          <p:nvPr>
            <p:ph idx="1"/>
          </p:nvPr>
        </p:nvSpPr>
        <p:spPr/>
        <p:txBody>
          <a:bodyPr>
            <a:normAutofit/>
          </a:bodyPr>
          <a:lstStyle/>
          <a:p>
            <a:pPr algn="r" rtl="1"/>
            <a:r>
              <a:rPr lang="ar-SA" sz="2400" dirty="0" smtClean="0"/>
              <a:t>اجراءات يتخذها البلد الام </a:t>
            </a:r>
          </a:p>
          <a:p>
            <a:pPr algn="r" rtl="1"/>
            <a:r>
              <a:rPr lang="ar-SA" sz="2400" dirty="0" smtClean="0"/>
              <a:t>ادارة وتقييم المخاطر السياسية </a:t>
            </a:r>
          </a:p>
          <a:p>
            <a:pPr algn="r" rtl="1"/>
            <a:r>
              <a:rPr lang="ar-SA" sz="2400" dirty="0" smtClean="0"/>
              <a:t>استراتيجيات درء المخاطر:</a:t>
            </a:r>
          </a:p>
          <a:p>
            <a:pPr lvl="1" algn="r" rtl="1"/>
            <a:r>
              <a:rPr lang="ar-SA" sz="2000" dirty="0" smtClean="0"/>
              <a:t>اجراءات تسبق القرار الاستثماري:</a:t>
            </a:r>
          </a:p>
          <a:p>
            <a:pPr lvl="2" algn="r" rtl="1"/>
            <a:r>
              <a:rPr lang="ar-SA" sz="1800" dirty="0" smtClean="0"/>
              <a:t>التفاوض المسبق</a:t>
            </a:r>
          </a:p>
          <a:p>
            <a:pPr lvl="2" algn="r" rtl="1"/>
            <a:r>
              <a:rPr lang="ar-SA" sz="1800" dirty="0" smtClean="0"/>
              <a:t>التأمين ضد المخاطر</a:t>
            </a:r>
          </a:p>
          <a:p>
            <a:pPr lvl="1" algn="r" rtl="1"/>
            <a:r>
              <a:rPr lang="ar-SA" sz="2000" dirty="0" smtClean="0"/>
              <a:t>اجراءات عند بدء العمليات:</a:t>
            </a:r>
          </a:p>
          <a:p>
            <a:pPr lvl="2" algn="r" rtl="1"/>
            <a:r>
              <a:rPr lang="ar-SA" sz="1800" dirty="0" smtClean="0"/>
              <a:t>في مجال الانتاج</a:t>
            </a:r>
          </a:p>
          <a:p>
            <a:pPr lvl="2" algn="r" rtl="1"/>
            <a:r>
              <a:rPr lang="ar-SA" sz="1800" dirty="0" smtClean="0"/>
              <a:t>في مجال التسويق</a:t>
            </a:r>
          </a:p>
          <a:p>
            <a:pPr lvl="2" algn="r" rtl="1"/>
            <a:r>
              <a:rPr lang="ar-SA" sz="1800" dirty="0" smtClean="0"/>
              <a:t>في المجال المالي</a:t>
            </a:r>
          </a:p>
          <a:p>
            <a:pPr lvl="2" algn="r" rtl="1"/>
            <a:r>
              <a:rPr lang="ar-SA" sz="1800" dirty="0" smtClean="0"/>
              <a:t>في النواحي التنظيمية</a:t>
            </a:r>
          </a:p>
          <a:p>
            <a:pPr lvl="1" algn="r" rtl="1"/>
            <a:r>
              <a:rPr lang="ar-SA" sz="2000" dirty="0" smtClean="0"/>
              <a:t>التخطيط للطوارىء </a:t>
            </a:r>
          </a:p>
          <a:p>
            <a:pPr lvl="2" algn="r" rtl="1"/>
            <a:endParaRPr lang="en-US" sz="18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البيئة السياسية والقانونية</a:t>
            </a:r>
            <a:endParaRPr lang="en-US" sz="2800" dirty="0"/>
          </a:p>
        </p:txBody>
      </p:sp>
      <p:sp>
        <p:nvSpPr>
          <p:cNvPr id="3" name="Content Placeholder 2"/>
          <p:cNvSpPr>
            <a:spLocks noGrp="1"/>
          </p:cNvSpPr>
          <p:nvPr>
            <p:ph idx="1"/>
          </p:nvPr>
        </p:nvSpPr>
        <p:spPr/>
        <p:txBody>
          <a:bodyPr>
            <a:normAutofit/>
          </a:bodyPr>
          <a:lstStyle/>
          <a:p>
            <a:pPr algn="r" rtl="1"/>
            <a:r>
              <a:rPr lang="ar-SA" sz="2400" dirty="0" smtClean="0"/>
              <a:t>البيئة القانونية 	</a:t>
            </a:r>
          </a:p>
          <a:p>
            <a:pPr lvl="1" algn="r" rtl="1"/>
            <a:r>
              <a:rPr lang="ar-SA" sz="2000" dirty="0" smtClean="0"/>
              <a:t>اللجوء للمحاكم</a:t>
            </a:r>
          </a:p>
          <a:p>
            <a:pPr lvl="1" algn="r" rtl="1"/>
            <a:r>
              <a:rPr lang="ar-SA" sz="2000" dirty="0" smtClean="0"/>
              <a:t>الترجمة</a:t>
            </a:r>
          </a:p>
          <a:p>
            <a:pPr lvl="1" algn="r" rtl="1"/>
            <a:r>
              <a:rPr lang="ar-SA" sz="2000" dirty="0" smtClean="0"/>
              <a:t>قانون من نطبق!</a:t>
            </a:r>
          </a:p>
          <a:p>
            <a:pPr lvl="1" algn="r" rtl="1"/>
            <a:endParaRPr lang="ar-SA" sz="2000" dirty="0" smtClean="0"/>
          </a:p>
          <a:p>
            <a:pPr marL="420624" lvl="1" indent="-384048" algn="r" rtl="1">
              <a:buSzPct val="80000"/>
              <a:buFont typeface="Wingdings 2"/>
              <a:buChar char=""/>
            </a:pPr>
            <a:r>
              <a:rPr lang="ar-SA" sz="2400" dirty="0" smtClean="0"/>
              <a:t>النظم القانونية التي تخضع لها الشركات الدولية 	</a:t>
            </a:r>
          </a:p>
          <a:p>
            <a:pPr lvl="1" algn="r" rtl="1"/>
            <a:r>
              <a:rPr lang="ar-SA" sz="2000" dirty="0" smtClean="0"/>
              <a:t>قوانين البلد الام</a:t>
            </a:r>
          </a:p>
          <a:p>
            <a:pPr lvl="1" algn="r" rtl="1"/>
            <a:r>
              <a:rPr lang="ar-SA" sz="2000" dirty="0" smtClean="0"/>
              <a:t>قوانين البلد المضيف</a:t>
            </a:r>
          </a:p>
          <a:p>
            <a:pPr lvl="1" algn="r" rtl="1"/>
            <a:r>
              <a:rPr lang="ar-SA" sz="2000" dirty="0" smtClean="0"/>
              <a:t>القاون الدولي</a:t>
            </a:r>
          </a:p>
          <a:p>
            <a:pPr lvl="2" algn="r" rtl="1"/>
            <a:r>
              <a:rPr lang="ar-SA" sz="1800" dirty="0" smtClean="0"/>
              <a:t>الاتفاقيات الثنائية</a:t>
            </a:r>
          </a:p>
          <a:p>
            <a:pPr lvl="2" algn="r" rtl="1"/>
            <a:r>
              <a:rPr lang="ar-SA" sz="1800" dirty="0" smtClean="0"/>
              <a:t>الاتفاقيات الدولية </a:t>
            </a:r>
          </a:p>
          <a:p>
            <a:pPr lvl="2" algn="r" rtl="1"/>
            <a:r>
              <a:rPr lang="ar-SA" sz="1800" smtClean="0"/>
              <a:t>حل النزاعات </a:t>
            </a:r>
            <a:endParaRPr lang="en-US" sz="1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2800" dirty="0" smtClean="0"/>
              <a:t>الفصل السابع</a:t>
            </a:r>
            <a:br>
              <a:rPr lang="ar-SA" sz="2800" dirty="0" smtClean="0"/>
            </a:br>
            <a:r>
              <a:rPr lang="ar-SA" sz="2800" dirty="0" smtClean="0"/>
              <a:t>البيئة الثقافية والاجتماعية</a:t>
            </a:r>
            <a:endParaRPr lang="en-US" sz="2800" dirty="0"/>
          </a:p>
        </p:txBody>
      </p:sp>
      <p:sp>
        <p:nvSpPr>
          <p:cNvPr id="3" name="Content Placeholder 2"/>
          <p:cNvSpPr>
            <a:spLocks noGrp="1"/>
          </p:cNvSpPr>
          <p:nvPr>
            <p:ph idx="1"/>
          </p:nvPr>
        </p:nvSpPr>
        <p:spPr/>
        <p:txBody>
          <a:bodyPr>
            <a:normAutofit/>
          </a:bodyPr>
          <a:lstStyle/>
          <a:p>
            <a:pPr algn="r" rtl="1"/>
            <a:r>
              <a:rPr lang="ar-SA" sz="2400" dirty="0" smtClean="0"/>
              <a:t>ماهي الثقافة ؟</a:t>
            </a:r>
          </a:p>
          <a:p>
            <a:pPr algn="r" rtl="1"/>
            <a:r>
              <a:rPr lang="ar-SA" sz="2400" dirty="0" smtClean="0"/>
              <a:t>المنهج التصنيفي – منهج النظم </a:t>
            </a:r>
          </a:p>
          <a:p>
            <a:pPr algn="r" rtl="1"/>
            <a:endParaRPr lang="ar-SA" sz="2400" dirty="0" smtClean="0"/>
          </a:p>
          <a:p>
            <a:pPr algn="r" rtl="1"/>
            <a:r>
              <a:rPr lang="ar-SA" sz="2400" dirty="0" smtClean="0"/>
              <a:t>عناصر البيئة الثقافية:</a:t>
            </a:r>
          </a:p>
          <a:p>
            <a:pPr lvl="1" algn="r" rtl="1"/>
            <a:r>
              <a:rPr lang="ar-SA" sz="2000" dirty="0" smtClean="0"/>
              <a:t>العناصر الفيزيقية (الطبيعية)</a:t>
            </a:r>
          </a:p>
          <a:p>
            <a:pPr lvl="2" algn="r" rtl="1"/>
            <a:r>
              <a:rPr lang="ar-SA" sz="1800" dirty="0" smtClean="0"/>
              <a:t>عناصر الطقس والمناخ</a:t>
            </a:r>
          </a:p>
          <a:p>
            <a:pPr lvl="2" algn="r" rtl="1"/>
            <a:r>
              <a:rPr lang="ar-SA" sz="1800" dirty="0" smtClean="0"/>
              <a:t>الخصائص الجسدية والمظهر الخارجي</a:t>
            </a:r>
          </a:p>
          <a:p>
            <a:pPr marL="420624" lvl="2" indent="-384048" algn="r" rtl="1">
              <a:buClr>
                <a:schemeClr val="accent1"/>
              </a:buClr>
              <a:buSzPct val="80000"/>
              <a:buFont typeface="Wingdings 2"/>
              <a:buChar char=""/>
            </a:pPr>
            <a:r>
              <a:rPr lang="ar-SA" dirty="0" smtClean="0"/>
              <a:t>العناصر الديموغرافية </a:t>
            </a:r>
          </a:p>
          <a:p>
            <a:pPr marL="694944" lvl="3" indent="-384048" algn="r" rtl="1">
              <a:buClr>
                <a:schemeClr val="accent1"/>
              </a:buClr>
              <a:buSzPct val="80000"/>
              <a:buFont typeface="Wingdings 2"/>
              <a:buChar char=""/>
            </a:pPr>
            <a:r>
              <a:rPr lang="ar-SA" dirty="0" smtClean="0"/>
              <a:t>معدل النمو السكاني</a:t>
            </a:r>
          </a:p>
          <a:p>
            <a:pPr marL="694944" lvl="3" indent="-384048" algn="r" rtl="1">
              <a:buClr>
                <a:schemeClr val="accent1"/>
              </a:buClr>
              <a:buSzPct val="80000"/>
              <a:buFont typeface="Wingdings 2"/>
              <a:buChar char=""/>
            </a:pPr>
            <a:r>
              <a:rPr lang="ar-SA" dirty="0" smtClean="0"/>
              <a:t>حجم الاسرةالتعليم</a:t>
            </a:r>
          </a:p>
          <a:p>
            <a:pPr marL="694944" lvl="3" indent="-384048" algn="r" rtl="1">
              <a:buClr>
                <a:schemeClr val="accent1"/>
              </a:buClr>
              <a:buSzPct val="80000"/>
              <a:buFont typeface="Wingdings 2"/>
              <a:buChar char=""/>
            </a:pPr>
            <a:r>
              <a:rPr lang="ar-SA" dirty="0" smtClean="0"/>
              <a:t>الحضر والريف</a:t>
            </a:r>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السابع</a:t>
            </a:r>
            <a:br>
              <a:rPr lang="ar-SA" sz="2800" dirty="0" smtClean="0"/>
            </a:br>
            <a:r>
              <a:rPr lang="ar-SA" sz="2800" dirty="0" smtClean="0"/>
              <a:t>البيئة الثقافية والاجتماعية</a:t>
            </a:r>
            <a:endParaRPr lang="en-US" sz="2800" dirty="0"/>
          </a:p>
        </p:txBody>
      </p:sp>
      <p:sp>
        <p:nvSpPr>
          <p:cNvPr id="3" name="Content Placeholder 2"/>
          <p:cNvSpPr>
            <a:spLocks noGrp="1"/>
          </p:cNvSpPr>
          <p:nvPr>
            <p:ph idx="1"/>
          </p:nvPr>
        </p:nvSpPr>
        <p:spPr/>
        <p:txBody>
          <a:bodyPr>
            <a:normAutofit fontScale="92500" lnSpcReduction="10000"/>
          </a:bodyPr>
          <a:lstStyle/>
          <a:p>
            <a:pPr algn="r" rtl="1"/>
            <a:r>
              <a:rPr lang="ar-SA" sz="2400" dirty="0" smtClean="0"/>
              <a:t>العناصر السلوكية</a:t>
            </a:r>
          </a:p>
          <a:p>
            <a:pPr lvl="1" algn="r" rtl="1"/>
            <a:r>
              <a:rPr lang="ar-SA" sz="2000" dirty="0" smtClean="0"/>
              <a:t>بنية المجتمع (النزعة الفردية والجماعية)</a:t>
            </a:r>
          </a:p>
          <a:p>
            <a:pPr lvl="1" algn="r" rtl="1"/>
            <a:r>
              <a:rPr lang="ar-SA" sz="2000" dirty="0" smtClean="0"/>
              <a:t>الحراك الاجتماعي</a:t>
            </a:r>
          </a:p>
          <a:p>
            <a:pPr lvl="1" algn="r" rtl="1"/>
            <a:r>
              <a:rPr lang="ar-SA" sz="2000" dirty="0" smtClean="0"/>
              <a:t>الدين والنظرة الى العمل</a:t>
            </a:r>
          </a:p>
          <a:p>
            <a:pPr lvl="1" algn="r" rtl="1"/>
            <a:r>
              <a:rPr lang="ar-SA" sz="2000" dirty="0" smtClean="0"/>
              <a:t>اهمية نوع المهنة</a:t>
            </a:r>
          </a:p>
          <a:p>
            <a:pPr lvl="1" algn="r" rtl="1"/>
            <a:r>
              <a:rPr lang="ar-SA" sz="2000" dirty="0" smtClean="0"/>
              <a:t>النظم الاجتماعية اللغة والاتصالات</a:t>
            </a:r>
          </a:p>
          <a:p>
            <a:pPr lvl="1" algn="r" rtl="1"/>
            <a:endParaRPr lang="ar-SA" sz="2000" dirty="0" smtClean="0"/>
          </a:p>
          <a:p>
            <a:pPr marL="420624" lvl="1" indent="-384048" algn="r" rtl="1">
              <a:buSzPct val="80000"/>
              <a:buFont typeface="Wingdings" pitchFamily="2" charset="2"/>
              <a:buChar char="v"/>
            </a:pPr>
            <a:r>
              <a:rPr lang="ar-SA" sz="2400" dirty="0" smtClean="0"/>
              <a:t>المواءمة بين الثقافات المختلفة</a:t>
            </a:r>
          </a:p>
          <a:p>
            <a:pPr marL="704088" lvl="2" indent="-384048" algn="r" rtl="1">
              <a:buSzPct val="80000"/>
              <a:buFont typeface="Courier New" pitchFamily="49" charset="0"/>
              <a:buChar char="o"/>
            </a:pPr>
            <a:r>
              <a:rPr lang="ar-SA" sz="2200" dirty="0" smtClean="0"/>
              <a:t>البوليسنترزم  (التعددية) الاثنوسنترزم  (الاحادية)</a:t>
            </a:r>
          </a:p>
          <a:p>
            <a:pPr marL="704088" lvl="2" indent="-384048" algn="r" rtl="1">
              <a:buSzPct val="80000"/>
              <a:buFont typeface="Courier New" pitchFamily="49" charset="0"/>
              <a:buChar char="o"/>
            </a:pPr>
            <a:r>
              <a:rPr lang="ar-SA" sz="2200" dirty="0" smtClean="0"/>
              <a:t>الشركة متعددة الجنسية .. اداة تغيير ام اداة متغيرة</a:t>
            </a:r>
          </a:p>
          <a:p>
            <a:pPr marL="978408" lvl="3" indent="-384048" algn="r" rtl="1">
              <a:buSzPct val="80000"/>
              <a:buFont typeface="Courier New" pitchFamily="49" charset="0"/>
              <a:buChar char="o"/>
            </a:pPr>
            <a:r>
              <a:rPr lang="ar-SA" sz="1800" dirty="0" smtClean="0"/>
              <a:t>النظام القيمي</a:t>
            </a:r>
          </a:p>
          <a:p>
            <a:pPr marL="978408" lvl="3" indent="-384048" algn="r" rtl="1">
              <a:buSzPct val="80000"/>
              <a:buFont typeface="Courier New" pitchFamily="49" charset="0"/>
              <a:buChar char="o"/>
            </a:pPr>
            <a:r>
              <a:rPr lang="ar-SA" sz="1800" dirty="0" smtClean="0"/>
              <a:t>تحليل التكاليف والمنافع</a:t>
            </a:r>
          </a:p>
          <a:p>
            <a:pPr marL="978408" lvl="3" indent="-384048" algn="r" rtl="1">
              <a:buSzPct val="80000"/>
              <a:buFont typeface="Courier New" pitchFamily="49" charset="0"/>
              <a:buChar char="o"/>
            </a:pPr>
            <a:r>
              <a:rPr lang="ar-SA" sz="1800" dirty="0" smtClean="0"/>
              <a:t>التدرج في التغيير</a:t>
            </a:r>
          </a:p>
          <a:p>
            <a:pPr marL="978408" lvl="3" indent="-384048" algn="r" rtl="1">
              <a:buSzPct val="80000"/>
              <a:buFont typeface="Courier New" pitchFamily="49" charset="0"/>
              <a:buChar char="o"/>
            </a:pPr>
            <a:r>
              <a:rPr lang="ar-SA" sz="1800" dirty="0" smtClean="0"/>
              <a:t>اهمية التعديل</a:t>
            </a:r>
          </a:p>
          <a:p>
            <a:pPr marL="704088" lvl="2" indent="-384048" algn="r" rtl="1">
              <a:buSzPct val="80000"/>
              <a:buFont typeface="Courier New" pitchFamily="49" charset="0"/>
              <a:buChar char="o"/>
            </a:pPr>
            <a:endParaRPr lang="ar-SA" sz="2200" dirty="0" smtClean="0"/>
          </a:p>
          <a:p>
            <a:pPr lvl="1" algn="r" rtl="1"/>
            <a:endParaRPr lang="en-US"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السابع</a:t>
            </a:r>
            <a:br>
              <a:rPr lang="ar-SA" sz="2800" dirty="0" smtClean="0"/>
            </a:br>
            <a:r>
              <a:rPr lang="ar-SA" sz="2800" dirty="0" smtClean="0"/>
              <a:t>البيئة الثقافية والاجتماعية</a:t>
            </a:r>
            <a:endParaRPr lang="en-US" sz="2800" dirty="0"/>
          </a:p>
        </p:txBody>
      </p:sp>
      <p:sp>
        <p:nvSpPr>
          <p:cNvPr id="3" name="Content Placeholder 2"/>
          <p:cNvSpPr>
            <a:spLocks noGrp="1"/>
          </p:cNvSpPr>
          <p:nvPr>
            <p:ph idx="1"/>
          </p:nvPr>
        </p:nvSpPr>
        <p:spPr/>
        <p:txBody>
          <a:bodyPr>
            <a:normAutofit/>
          </a:bodyPr>
          <a:lstStyle/>
          <a:p>
            <a:pPr algn="r" rtl="1"/>
            <a:endParaRPr lang="ar-SA" sz="2400" dirty="0" smtClean="0"/>
          </a:p>
          <a:p>
            <a:pPr algn="r" rtl="1"/>
            <a:endParaRPr lang="ar-SA" sz="2400" dirty="0" smtClean="0"/>
          </a:p>
          <a:p>
            <a:pPr algn="r" rtl="1"/>
            <a:r>
              <a:rPr lang="ar-SA" sz="2400" dirty="0" smtClean="0"/>
              <a:t>التفاوض والفوارق الثقافية</a:t>
            </a:r>
            <a:endParaRPr lang="en-US"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العاشر</a:t>
            </a:r>
            <a:br>
              <a:rPr lang="ar-SA" sz="2800" dirty="0" smtClean="0"/>
            </a:br>
            <a:r>
              <a:rPr lang="ar-SA" sz="2800" dirty="0" smtClean="0"/>
              <a:t>التخطيط الاستراتيجي الدولي </a:t>
            </a:r>
            <a:endParaRPr lang="en-US" sz="2800" dirty="0"/>
          </a:p>
        </p:txBody>
      </p:sp>
      <p:sp>
        <p:nvSpPr>
          <p:cNvPr id="3" name="Content Placeholder 2"/>
          <p:cNvSpPr>
            <a:spLocks noGrp="1"/>
          </p:cNvSpPr>
          <p:nvPr>
            <p:ph idx="1"/>
          </p:nvPr>
        </p:nvSpPr>
        <p:spPr/>
        <p:txBody>
          <a:bodyPr>
            <a:normAutofit lnSpcReduction="10000"/>
          </a:bodyPr>
          <a:lstStyle/>
          <a:p>
            <a:pPr algn="r" rtl="1"/>
            <a:r>
              <a:rPr lang="ar-SA" sz="2400" dirty="0" smtClean="0"/>
              <a:t>اهمية التخطيط الاسترتيجي لمنظمات الاعمال الدولية</a:t>
            </a:r>
          </a:p>
          <a:p>
            <a:pPr algn="r" rtl="1"/>
            <a:endParaRPr lang="ar-SA" sz="2400" dirty="0" smtClean="0"/>
          </a:p>
          <a:p>
            <a:pPr algn="r" rtl="1">
              <a:buFont typeface="Wingdings" pitchFamily="2" charset="2"/>
              <a:buChar char="q"/>
            </a:pPr>
            <a:r>
              <a:rPr lang="ar-SA" sz="2400" dirty="0" smtClean="0"/>
              <a:t>مراحل التخطيط الاستراتيجي:</a:t>
            </a:r>
          </a:p>
          <a:p>
            <a:pPr marL="905256" lvl="1" indent="-457200" algn="r" rtl="1">
              <a:buFont typeface="+mj-lt"/>
              <a:buAutoNum type="arabicPeriod"/>
            </a:pPr>
            <a:r>
              <a:rPr lang="ar-SA" sz="2000" dirty="0" smtClean="0"/>
              <a:t>دراسة البيئة</a:t>
            </a:r>
          </a:p>
          <a:p>
            <a:pPr lvl="2" algn="r" rtl="1"/>
            <a:r>
              <a:rPr lang="ar-SA" sz="1800" dirty="0" smtClean="0"/>
              <a:t>البيئة الداخلية</a:t>
            </a:r>
          </a:p>
          <a:p>
            <a:pPr lvl="2" algn="r" rtl="1"/>
            <a:r>
              <a:rPr lang="ar-SA" sz="1800" dirty="0" smtClean="0"/>
              <a:t>البيئة الخارجية </a:t>
            </a:r>
          </a:p>
          <a:p>
            <a:pPr lvl="3" algn="r" rtl="1"/>
            <a:r>
              <a:rPr lang="ar-SA" sz="1400" dirty="0" smtClean="0"/>
              <a:t>المناخ الاستثماري (حجم السوق – سهولة القيام بالعنل التجاري – التكاليف والموارد المتوفرة – المخاطر)</a:t>
            </a:r>
          </a:p>
          <a:p>
            <a:pPr lvl="3" algn="r" rtl="1"/>
            <a:endParaRPr lang="ar-SA" sz="1400" dirty="0" smtClean="0"/>
          </a:p>
          <a:p>
            <a:pPr marL="905256" lvl="1" indent="-457200" algn="r" rtl="1">
              <a:buFont typeface="+mj-lt"/>
              <a:buAutoNum type="arabicPeriod"/>
            </a:pPr>
            <a:r>
              <a:rPr lang="ar-SA" sz="2000" dirty="0" smtClean="0"/>
              <a:t>تحديد الغايات</a:t>
            </a:r>
          </a:p>
          <a:p>
            <a:pPr lvl="1" algn="r" rtl="1"/>
            <a:r>
              <a:rPr lang="ar-SA" sz="2000" dirty="0" smtClean="0"/>
              <a:t>صياغة الرسالة </a:t>
            </a:r>
            <a:endParaRPr lang="ar-SA" sz="2000" dirty="0" smtClean="0"/>
          </a:p>
          <a:p>
            <a:pPr lvl="1" algn="r" rtl="1"/>
            <a:endParaRPr lang="ar-SA" sz="2000" dirty="0" smtClean="0"/>
          </a:p>
          <a:p>
            <a:pPr marL="905256" lvl="1" indent="-457200" algn="r" rtl="1">
              <a:buFont typeface="+mj-lt"/>
              <a:buAutoNum type="arabicPeriod" startAt="3"/>
            </a:pPr>
            <a:r>
              <a:rPr lang="ar-SA" sz="2000" dirty="0" smtClean="0"/>
              <a:t>تحديد الاهداف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2800" dirty="0" smtClean="0"/>
              <a:t>الفصل العاشر</a:t>
            </a:r>
            <a:r>
              <a:rPr lang="ar-SA" sz="2800" dirty="0" smtClean="0"/>
              <a:t/>
            </a:r>
            <a:br>
              <a:rPr lang="ar-SA" sz="2800" dirty="0" smtClean="0"/>
            </a:br>
            <a:r>
              <a:rPr lang="ar-SA" sz="2800" dirty="0" smtClean="0"/>
              <a:t>التخطيط الاستراتيجي الدولي </a:t>
            </a:r>
            <a:endParaRPr lang="en-US" sz="2800" dirty="0"/>
          </a:p>
        </p:txBody>
      </p:sp>
      <p:sp>
        <p:nvSpPr>
          <p:cNvPr id="3" name="Content Placeholder 2"/>
          <p:cNvSpPr>
            <a:spLocks noGrp="1"/>
          </p:cNvSpPr>
          <p:nvPr>
            <p:ph idx="1"/>
          </p:nvPr>
        </p:nvSpPr>
        <p:spPr/>
        <p:txBody>
          <a:bodyPr>
            <a:normAutofit lnSpcReduction="10000"/>
          </a:bodyPr>
          <a:lstStyle/>
          <a:p>
            <a:pPr marL="905256" lvl="1" indent="-457200" algn="r" rtl="1">
              <a:buFont typeface="+mj-lt"/>
              <a:buAutoNum type="arabicPeriod" startAt="4"/>
            </a:pPr>
            <a:r>
              <a:rPr lang="ar-SA" sz="2000" dirty="0" smtClean="0"/>
              <a:t>تحديد الاستراتيجية </a:t>
            </a:r>
          </a:p>
          <a:p>
            <a:pPr lvl="1" algn="r" rtl="1"/>
            <a:r>
              <a:rPr lang="ar-SA" sz="2400" dirty="0" smtClean="0"/>
              <a:t>استراتيجيات التكامل (خلفي – امامي – افقي)</a:t>
            </a:r>
          </a:p>
          <a:p>
            <a:pPr lvl="1" algn="r" rtl="1"/>
            <a:r>
              <a:rPr lang="ar-SA" sz="2400" dirty="0" smtClean="0"/>
              <a:t>استراتيجيات تغلغل او تطوير للمنتج أو السوق </a:t>
            </a:r>
          </a:p>
          <a:p>
            <a:pPr lvl="1" algn="r" rtl="1"/>
            <a:r>
              <a:rPr lang="ar-SA" sz="2400" dirty="0" smtClean="0"/>
              <a:t>استراتيجيات تقهقر</a:t>
            </a:r>
          </a:p>
          <a:p>
            <a:pPr lvl="1" algn="r" rtl="1"/>
            <a:r>
              <a:rPr lang="ar-SA" sz="2400" dirty="0" smtClean="0"/>
              <a:t>استراتيجيات تنويع</a:t>
            </a:r>
          </a:p>
          <a:p>
            <a:pPr lvl="1" algn="r" rtl="1"/>
            <a:r>
              <a:rPr lang="ar-SA" sz="2400" dirty="0" smtClean="0"/>
              <a:t>استراتيجيات الريادة في التكلفة</a:t>
            </a:r>
          </a:p>
          <a:p>
            <a:pPr lvl="1" algn="r" rtl="1"/>
            <a:r>
              <a:rPr lang="ar-SA" sz="2400" dirty="0" smtClean="0"/>
              <a:t>استراتيجية التميز عن الاخرين</a:t>
            </a:r>
          </a:p>
          <a:p>
            <a:pPr lvl="1" algn="r" rtl="1"/>
            <a:r>
              <a:rPr lang="ar-SA" sz="2400" dirty="0" smtClean="0"/>
              <a:t>استراتيجيات التركيز</a:t>
            </a:r>
          </a:p>
          <a:p>
            <a:pPr lvl="1" algn="r" rtl="1">
              <a:buFont typeface="Wingdings" pitchFamily="2" charset="2"/>
              <a:buChar char="v"/>
            </a:pPr>
            <a:r>
              <a:rPr lang="ar-SA" sz="2400" dirty="0" smtClean="0">
                <a:solidFill>
                  <a:srgbClr val="FF0000"/>
                </a:solidFill>
              </a:rPr>
              <a:t>نموذج بيرلميوتر (احادي – تعددي – اقليمي – عالمي) بناء على التكلفة والعائد (العامل الاقتصادي) و سياسة الدولة المضيفة (العامل السياسي)</a:t>
            </a:r>
          </a:p>
          <a:p>
            <a:pPr lvl="1" algn="r" rtl="1">
              <a:buNone/>
            </a:pPr>
            <a:endParaRPr lang="ar-SA" sz="2400" dirty="0" smtClean="0">
              <a:solidFill>
                <a:srgbClr val="FF0000"/>
              </a:solidFill>
            </a:endParaRPr>
          </a:p>
          <a:p>
            <a:pPr lvl="1" algn="r" rtl="1"/>
            <a:endParaRPr lang="ar-SA" sz="2400" dirty="0" smtClean="0"/>
          </a:p>
          <a:p>
            <a:pPr lvl="1" algn="r" rtl="1"/>
            <a:endParaRPr lang="en-US"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ar-SA" sz="2800" dirty="0" smtClean="0"/>
              <a:t>الفصل العاشر</a:t>
            </a:r>
            <a:r>
              <a:rPr lang="ar-SA" sz="2800" dirty="0" smtClean="0"/>
              <a:t/>
            </a:r>
            <a:br>
              <a:rPr lang="ar-SA" sz="2800" dirty="0" smtClean="0"/>
            </a:br>
            <a:r>
              <a:rPr lang="ar-SA" sz="2800" dirty="0" smtClean="0"/>
              <a:t>التخطيط الاستراتيجي الدولي </a:t>
            </a:r>
            <a:endParaRPr lang="en-US" sz="2800" dirty="0"/>
          </a:p>
        </p:txBody>
      </p:sp>
      <p:sp>
        <p:nvSpPr>
          <p:cNvPr id="3" name="Content Placeholder 2"/>
          <p:cNvSpPr>
            <a:spLocks noGrp="1"/>
          </p:cNvSpPr>
          <p:nvPr>
            <p:ph idx="1"/>
          </p:nvPr>
        </p:nvSpPr>
        <p:spPr/>
        <p:txBody>
          <a:bodyPr/>
          <a:lstStyle/>
          <a:p>
            <a:pPr algn="r" rtl="1">
              <a:buFont typeface="Wingdings" pitchFamily="2" charset="2"/>
              <a:buChar char="v"/>
            </a:pPr>
            <a:r>
              <a:rPr lang="ar-SA" dirty="0" smtClean="0">
                <a:solidFill>
                  <a:srgbClr val="FF0000"/>
                </a:solidFill>
              </a:rPr>
              <a:t>نموذج بارتلت وجوشال </a:t>
            </a:r>
          </a:p>
          <a:p>
            <a:pPr algn="r" rtl="1">
              <a:buFont typeface="Wingdings" pitchFamily="2" charset="2"/>
              <a:buChar char="v"/>
            </a:pPr>
            <a:endParaRPr lang="en-US" dirty="0">
              <a:solidFill>
                <a:srgbClr val="FF0000"/>
              </a:solidFill>
            </a:endParaRPr>
          </a:p>
        </p:txBody>
      </p:sp>
      <p:pic>
        <p:nvPicPr>
          <p:cNvPr id="4" name="il_fi" descr="http://www.emeraldinsight.com/fig/9893_10_1016_S1535-1203_02_03013-7.png"/>
          <p:cNvPicPr/>
          <p:nvPr/>
        </p:nvPicPr>
        <p:blipFill>
          <a:blip r:embed="rId2" cstate="print"/>
          <a:srcRect/>
          <a:stretch>
            <a:fillRect/>
          </a:stretch>
        </p:blipFill>
        <p:spPr bwMode="auto">
          <a:xfrm>
            <a:off x="1676400" y="2438400"/>
            <a:ext cx="5943600" cy="3357335"/>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العاشر</a:t>
            </a:r>
            <a:br>
              <a:rPr lang="ar-SA" sz="2800" dirty="0" smtClean="0"/>
            </a:br>
            <a:r>
              <a:rPr lang="ar-SA" sz="2800" dirty="0" smtClean="0"/>
              <a:t>التخطيط الاستراتيجي الدولي </a:t>
            </a:r>
            <a:endParaRPr lang="en-US" sz="2800" dirty="0"/>
          </a:p>
        </p:txBody>
      </p:sp>
      <p:sp>
        <p:nvSpPr>
          <p:cNvPr id="3" name="Content Placeholder 2"/>
          <p:cNvSpPr>
            <a:spLocks noGrp="1"/>
          </p:cNvSpPr>
          <p:nvPr>
            <p:ph idx="1"/>
          </p:nvPr>
        </p:nvSpPr>
        <p:spPr/>
        <p:txBody>
          <a:bodyPr>
            <a:normAutofit/>
          </a:bodyPr>
          <a:lstStyle/>
          <a:p>
            <a:pPr algn="r" rtl="1"/>
            <a:r>
              <a:rPr lang="ar-SA" sz="2400" dirty="0" smtClean="0"/>
              <a:t>استراتيجيات الدخول للسوق الاجنبي</a:t>
            </a:r>
          </a:p>
          <a:p>
            <a:pPr lvl="1" algn="r" rtl="1"/>
            <a:r>
              <a:rPr lang="ar-SA" sz="2000" dirty="0" smtClean="0"/>
              <a:t>التصدير</a:t>
            </a:r>
          </a:p>
          <a:p>
            <a:pPr lvl="1" algn="r" rtl="1"/>
            <a:r>
              <a:rPr lang="ar-SA" sz="2000" dirty="0" smtClean="0"/>
              <a:t>العلاقات التعاقدية (الترخيص – الامتياز – عقود الادارة ...)</a:t>
            </a:r>
          </a:p>
          <a:p>
            <a:pPr lvl="1" algn="r" rtl="1"/>
            <a:r>
              <a:rPr lang="ar-SA" sz="2000" dirty="0" smtClean="0"/>
              <a:t>الاستثمار</a:t>
            </a:r>
          </a:p>
          <a:p>
            <a:pPr lvl="1" algn="r" rtl="1"/>
            <a:r>
              <a:rPr lang="ar-SA" sz="2000" dirty="0" smtClean="0"/>
              <a:t>التحالفات الاستراتيجية </a:t>
            </a:r>
          </a:p>
          <a:p>
            <a:pPr lvl="1" algn="r" rtl="1"/>
            <a:r>
              <a:rPr lang="ar-SA" sz="2000" dirty="0" smtClean="0"/>
              <a:t>شراء شركة جاهزة أو البدء من الصفر</a:t>
            </a:r>
          </a:p>
          <a:p>
            <a:pPr lvl="1" algn="r" rtl="1"/>
            <a:endParaRPr lang="ar-SA" sz="2000" dirty="0" smtClean="0"/>
          </a:p>
          <a:p>
            <a:pPr marL="905256" lvl="1" indent="-457200" algn="r" rtl="1">
              <a:buFont typeface="+mj-lt"/>
              <a:buAutoNum type="arabicPeriod" startAt="5"/>
            </a:pPr>
            <a:r>
              <a:rPr lang="ar-SA" sz="2000" dirty="0" smtClean="0"/>
              <a:t>تطبيق الاستراتيجية </a:t>
            </a:r>
          </a:p>
          <a:p>
            <a:pPr marL="1188720" lvl="2" indent="-457200" algn="r" rtl="1"/>
            <a:r>
              <a:rPr lang="ar-SA" sz="1800" dirty="0" smtClean="0"/>
              <a:t>مستوى رئاسة الشركة</a:t>
            </a:r>
          </a:p>
          <a:p>
            <a:pPr marL="1188720" lvl="2" indent="-457200" algn="r" rtl="1"/>
            <a:r>
              <a:rPr lang="ar-SA" sz="1800" dirty="0" smtClean="0"/>
              <a:t>مستوى الصناعة عالميا أو اقليميا</a:t>
            </a:r>
          </a:p>
          <a:p>
            <a:pPr marL="1188720" lvl="2" indent="-457200" algn="r" rtl="1"/>
            <a:r>
              <a:rPr lang="ar-SA" sz="1800" dirty="0" smtClean="0"/>
              <a:t>مستوى الشركة التابعة</a:t>
            </a:r>
          </a:p>
          <a:p>
            <a:pPr marL="1188720" lvl="2" indent="-457200" algn="r" rtl="1"/>
            <a:r>
              <a:rPr lang="ar-SA" sz="1800" dirty="0" smtClean="0"/>
              <a:t>مستوى الوحدة </a:t>
            </a:r>
          </a:p>
          <a:p>
            <a:pPr marL="1188720" lvl="2" indent="-457200" algn="r" rtl="1">
              <a:buNone/>
            </a:pPr>
            <a:endParaRPr lang="ar-SA" sz="1800" dirty="0" smtClean="0"/>
          </a:p>
          <a:p>
            <a:pPr lvl="1" algn="r" rtl="1"/>
            <a:endParaRPr lang="ar-SA" sz="2000" dirty="0" smtClean="0"/>
          </a:p>
          <a:p>
            <a:pPr lvl="1" algn="r" rtl="1"/>
            <a:endParaRPr lang="ar-SA" sz="2000" dirty="0" smtClean="0"/>
          </a:p>
          <a:p>
            <a:pPr lvl="1" algn="r" rtl="1"/>
            <a:endParaRPr lang="ar-SA" sz="2000" dirty="0" smtClean="0"/>
          </a:p>
          <a:p>
            <a:pPr lvl="1" algn="r" rtl="1"/>
            <a:endParaRPr lang="en-US"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العاشر</a:t>
            </a:r>
            <a:br>
              <a:rPr lang="ar-SA" sz="2800" dirty="0" smtClean="0"/>
            </a:br>
            <a:r>
              <a:rPr lang="ar-SA" sz="2800" dirty="0" smtClean="0"/>
              <a:t>التخطيط الاستراتيجي الدولي </a:t>
            </a:r>
            <a:endParaRPr lang="en-US" sz="2800" dirty="0"/>
          </a:p>
        </p:txBody>
      </p:sp>
      <p:sp>
        <p:nvSpPr>
          <p:cNvPr id="3" name="Content Placeholder 2"/>
          <p:cNvSpPr>
            <a:spLocks noGrp="1"/>
          </p:cNvSpPr>
          <p:nvPr>
            <p:ph idx="1"/>
          </p:nvPr>
        </p:nvSpPr>
        <p:spPr/>
        <p:txBody>
          <a:bodyPr/>
          <a:lstStyle/>
          <a:p>
            <a:pPr lvl="1" algn="r" rtl="1">
              <a:buFont typeface="Wingdings" pitchFamily="2" charset="2"/>
              <a:buChar char="Ø"/>
            </a:pPr>
            <a:r>
              <a:rPr lang="ar-SA" dirty="0" smtClean="0"/>
              <a:t>وضع الساسات</a:t>
            </a:r>
          </a:p>
          <a:p>
            <a:pPr lvl="1" algn="r" rtl="1">
              <a:buFont typeface="Wingdings" pitchFamily="2" charset="2"/>
              <a:buChar char="Ø"/>
            </a:pPr>
            <a:r>
              <a:rPr lang="ar-SA" dirty="0" smtClean="0"/>
              <a:t>وضع البرامج</a:t>
            </a:r>
          </a:p>
          <a:p>
            <a:pPr lvl="1" algn="r" rtl="1">
              <a:buNone/>
            </a:pPr>
            <a:endParaRPr lang="ar-SA" dirty="0" smtClean="0"/>
          </a:p>
          <a:p>
            <a:pPr marL="962406" lvl="1" indent="-514350" algn="r" rtl="1">
              <a:buFont typeface="+mj-lt"/>
              <a:buAutoNum type="arabicPeriod" startAt="6"/>
            </a:pPr>
            <a:r>
              <a:rPr lang="ar-SA" sz="2400" dirty="0" smtClean="0"/>
              <a:t>الرقابة وتقييم الاداء </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الأول</a:t>
            </a:r>
            <a:br>
              <a:rPr lang="ar-SA" sz="2800" dirty="0" smtClean="0"/>
            </a:br>
            <a:r>
              <a:rPr lang="ar-SA" sz="2800" dirty="0" smtClean="0"/>
              <a:t>مقدمة لادارة الاعمال الدولية</a:t>
            </a:r>
            <a:endParaRPr lang="en-US" sz="2800" dirty="0" smtClean="0"/>
          </a:p>
        </p:txBody>
      </p:sp>
      <p:sp>
        <p:nvSpPr>
          <p:cNvPr id="3" name="Content Placeholder 2"/>
          <p:cNvSpPr>
            <a:spLocks noGrp="1"/>
          </p:cNvSpPr>
          <p:nvPr>
            <p:ph idx="1"/>
          </p:nvPr>
        </p:nvSpPr>
        <p:spPr/>
        <p:txBody>
          <a:bodyPr>
            <a:normAutofit/>
          </a:bodyPr>
          <a:lstStyle/>
          <a:p>
            <a:pPr algn="r" rtl="1"/>
            <a:r>
              <a:rPr lang="ar-SA" sz="2000" dirty="0" smtClean="0"/>
              <a:t>تباين واختلاف الوحدات السياسية بين الدول</a:t>
            </a:r>
          </a:p>
          <a:p>
            <a:pPr algn="r" rtl="1"/>
            <a:endParaRPr lang="ar-SA" sz="2000" dirty="0" smtClean="0"/>
          </a:p>
          <a:p>
            <a:pPr algn="r" rtl="1"/>
            <a:r>
              <a:rPr lang="ar-SA" sz="2000" dirty="0" smtClean="0"/>
              <a:t>اختلاف العادات والتقاليد والاعراف</a:t>
            </a:r>
          </a:p>
          <a:p>
            <a:pPr algn="r" rtl="1"/>
            <a:endParaRPr lang="ar-SA" sz="2000" dirty="0" smtClean="0"/>
          </a:p>
          <a:p>
            <a:pPr algn="r" rtl="1"/>
            <a:r>
              <a:rPr lang="ar-SA" sz="2000" dirty="0" smtClean="0"/>
              <a:t>تنوع السيايات الوطنية والنزعات القومية</a:t>
            </a:r>
          </a:p>
          <a:p>
            <a:pPr algn="r" rtl="1"/>
            <a:endParaRPr lang="ar-SA" sz="2000" dirty="0" smtClean="0"/>
          </a:p>
          <a:p>
            <a:pPr algn="r" rtl="1"/>
            <a:r>
              <a:rPr lang="ar-SA" sz="2000" dirty="0" smtClean="0"/>
              <a:t>اختلاف النظم النقدية والمصرفية</a:t>
            </a:r>
          </a:p>
          <a:p>
            <a:pPr algn="r" rtl="1">
              <a:buNone/>
            </a:pPr>
            <a:endParaRPr lang="ar-SA" sz="2000" dirty="0" smtClean="0"/>
          </a:p>
          <a:p>
            <a:pPr algn="r" rtl="1"/>
            <a:r>
              <a:rPr lang="ar-SA" sz="2000" dirty="0" smtClean="0"/>
              <a:t>اختلاف الاسواق</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SA" sz="3100" dirty="0" smtClean="0"/>
              <a:t>الفصل</a:t>
            </a:r>
            <a:r>
              <a:rPr lang="ar-SA" sz="4800" dirty="0" smtClean="0"/>
              <a:t> </a:t>
            </a:r>
            <a:r>
              <a:rPr lang="ar-SA" sz="3100" dirty="0" smtClean="0"/>
              <a:t>الأول</a:t>
            </a:r>
            <a:br>
              <a:rPr lang="ar-SA" sz="3100" dirty="0" smtClean="0"/>
            </a:br>
            <a:r>
              <a:rPr lang="ar-SA" sz="3100" dirty="0" smtClean="0"/>
              <a:t>مقدمة لادارة الاعمال الدولية</a:t>
            </a:r>
            <a:endParaRPr lang="en-US" sz="3100" dirty="0" smtClean="0"/>
          </a:p>
        </p:txBody>
      </p:sp>
      <p:sp>
        <p:nvSpPr>
          <p:cNvPr id="3" name="Content Placeholder 2"/>
          <p:cNvSpPr>
            <a:spLocks noGrp="1"/>
          </p:cNvSpPr>
          <p:nvPr>
            <p:ph idx="1"/>
          </p:nvPr>
        </p:nvSpPr>
        <p:spPr/>
        <p:txBody>
          <a:bodyPr>
            <a:normAutofit/>
          </a:bodyPr>
          <a:lstStyle/>
          <a:p>
            <a:pPr algn="r" rtl="1"/>
            <a:r>
              <a:rPr lang="ar-SA" sz="2000" dirty="0" smtClean="0"/>
              <a:t>هدف دراسة الاعمال الدولية</a:t>
            </a:r>
          </a:p>
          <a:p>
            <a:pPr lvl="1" algn="r" rtl="1"/>
            <a:r>
              <a:rPr lang="ar-SA" sz="1600" dirty="0" smtClean="0"/>
              <a:t>الوعي بوجود الفوارق في ممارسة الاعمال بين الاقطار المختلفة</a:t>
            </a:r>
          </a:p>
          <a:p>
            <a:pPr lvl="1" algn="r" rtl="1"/>
            <a:r>
              <a:rPr lang="ar-SA" sz="1600" dirty="0" smtClean="0"/>
              <a:t>فهم اسباب الاختلافات</a:t>
            </a:r>
          </a:p>
          <a:p>
            <a:pPr lvl="1" algn="r" rtl="1"/>
            <a:r>
              <a:rPr lang="ar-SA" sz="1600" dirty="0" smtClean="0"/>
              <a:t>اكتساب المهارات للتعامل مع تلك الاختلافات</a:t>
            </a:r>
          </a:p>
          <a:p>
            <a:pPr lvl="1" algn="r" rtl="1"/>
            <a:endParaRPr lang="ar-SA" sz="1600" dirty="0" smtClean="0"/>
          </a:p>
          <a:p>
            <a:pPr marL="420624" lvl="1" indent="-384048" algn="r" rtl="1">
              <a:buSzPct val="80000"/>
              <a:buFont typeface="Wingdings 2"/>
              <a:buChar char=""/>
            </a:pPr>
            <a:r>
              <a:rPr lang="ar-SA" sz="2000" dirty="0" smtClean="0"/>
              <a:t>مسببات العولمة</a:t>
            </a:r>
          </a:p>
          <a:p>
            <a:pPr marL="704088" lvl="2" indent="-384048" algn="r" rtl="1">
              <a:buSzPct val="80000"/>
              <a:buFont typeface="Wingdings 2"/>
              <a:buChar char=""/>
            </a:pPr>
            <a:r>
              <a:rPr lang="ar-SA" sz="1800" dirty="0" smtClean="0"/>
              <a:t>تحرير التجارة العالمية</a:t>
            </a:r>
          </a:p>
          <a:p>
            <a:pPr marL="704088" lvl="2" indent="-384048" algn="r" rtl="1">
              <a:buSzPct val="80000"/>
              <a:buFont typeface="Wingdings 2"/>
              <a:buChar char=""/>
            </a:pPr>
            <a:r>
              <a:rPr lang="ar-SA" sz="1800" dirty="0" smtClean="0"/>
              <a:t>ازدياد التكامل الاقتصادي</a:t>
            </a:r>
          </a:p>
          <a:p>
            <a:pPr marL="704088" lvl="2" indent="-384048" algn="r" rtl="1">
              <a:buSzPct val="80000"/>
              <a:buFont typeface="Wingdings 2"/>
              <a:buChar char=""/>
            </a:pPr>
            <a:r>
              <a:rPr lang="ar-SA" sz="1800" dirty="0" smtClean="0"/>
              <a:t>تحرير الاقتصاديات</a:t>
            </a:r>
          </a:p>
          <a:p>
            <a:pPr marL="978408" lvl="3" indent="-384048" algn="r" rtl="1">
              <a:buSzPct val="80000"/>
              <a:buFont typeface="Wingdings 2"/>
              <a:buChar char=""/>
            </a:pPr>
            <a:r>
              <a:rPr lang="ar-SA" sz="1400" dirty="0" smtClean="0"/>
              <a:t>رفع القيود الحكومية</a:t>
            </a:r>
          </a:p>
          <a:p>
            <a:pPr marL="978408" lvl="3" indent="-384048" algn="r" rtl="1">
              <a:buSzPct val="80000"/>
              <a:buFont typeface="Wingdings 2"/>
              <a:buChar char=""/>
            </a:pPr>
            <a:r>
              <a:rPr lang="ar-SA" sz="1400" dirty="0" smtClean="0"/>
              <a:t>التخصيص (الخصخصة)</a:t>
            </a:r>
          </a:p>
          <a:p>
            <a:pPr marL="978408" lvl="3" indent="-384048" algn="r" rtl="1">
              <a:buSzPct val="80000"/>
              <a:buFont typeface="Wingdings 2"/>
              <a:buChar char=""/>
            </a:pPr>
            <a:r>
              <a:rPr lang="ar-SA" sz="1400" dirty="0" smtClean="0"/>
              <a:t>انهيار الشيوعية</a:t>
            </a:r>
          </a:p>
          <a:p>
            <a:pPr marL="704088" lvl="2" indent="-384048" algn="r" rtl="1">
              <a:buSzPct val="80000"/>
              <a:buFont typeface="Wingdings 2"/>
              <a:buChar char=""/>
            </a:pPr>
            <a:r>
              <a:rPr lang="ar-SA" sz="1800" dirty="0" smtClean="0"/>
              <a:t>التقنية</a:t>
            </a:r>
          </a:p>
          <a:p>
            <a:pPr marL="704088" lvl="2" indent="-384048" algn="r" rtl="1">
              <a:buSzPct val="80000"/>
              <a:buFont typeface="Wingdings 2"/>
              <a:buChar char=""/>
            </a:pPr>
            <a:r>
              <a:rPr lang="ar-SA" sz="1800" dirty="0" smtClean="0"/>
              <a:t>الشركات متعددة الجنسية</a:t>
            </a:r>
            <a:endParaRPr lang="en-US" sz="1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3100" dirty="0" smtClean="0"/>
              <a:t>الفصل الثاني</a:t>
            </a:r>
            <a:r>
              <a:rPr lang="ar-SA" dirty="0" smtClean="0"/>
              <a:t/>
            </a:r>
            <a:br>
              <a:rPr lang="ar-SA" dirty="0" smtClean="0"/>
            </a:br>
            <a:r>
              <a:rPr lang="ar-SA" sz="3100" dirty="0" smtClean="0"/>
              <a:t>نظريات التجارة الخارجية</a:t>
            </a:r>
            <a:endParaRPr lang="en-US" sz="3100" dirty="0" smtClean="0"/>
          </a:p>
        </p:txBody>
      </p:sp>
      <p:sp>
        <p:nvSpPr>
          <p:cNvPr id="3" name="Content Placeholder 2"/>
          <p:cNvSpPr>
            <a:spLocks noGrp="1"/>
          </p:cNvSpPr>
          <p:nvPr>
            <p:ph idx="1"/>
          </p:nvPr>
        </p:nvSpPr>
        <p:spPr/>
        <p:txBody>
          <a:bodyPr>
            <a:normAutofit fontScale="92500" lnSpcReduction="10000"/>
          </a:bodyPr>
          <a:lstStyle/>
          <a:p>
            <a:pPr algn="r" rtl="1"/>
            <a:r>
              <a:rPr lang="ar-SA" dirty="0" smtClean="0"/>
              <a:t>لماذا تتاجر الدول ؟</a:t>
            </a:r>
          </a:p>
          <a:p>
            <a:pPr lvl="1" algn="r" rtl="1"/>
            <a:r>
              <a:rPr lang="ar-SA" dirty="0" smtClean="0"/>
              <a:t>التخصص الدولي اساس التجارة</a:t>
            </a:r>
          </a:p>
          <a:p>
            <a:pPr lvl="1" algn="r" rtl="1"/>
            <a:r>
              <a:rPr lang="ar-SA" dirty="0" smtClean="0"/>
              <a:t>نظريات التجارة اداة لتفسير التجارة الدولية</a:t>
            </a:r>
          </a:p>
          <a:p>
            <a:pPr marL="420624" lvl="1" indent="-384048" algn="r" rtl="1">
              <a:buSzPct val="80000"/>
              <a:buFont typeface="Wingdings 2"/>
              <a:buChar char=""/>
            </a:pPr>
            <a:r>
              <a:rPr lang="ar-SA" sz="3000" dirty="0" smtClean="0"/>
              <a:t>نظريات التجارة الدولية:</a:t>
            </a:r>
          </a:p>
          <a:p>
            <a:pPr marL="550926" lvl="1" indent="-514350" algn="r" rtl="1">
              <a:buSzPct val="80000"/>
              <a:buFont typeface="+mj-lt"/>
              <a:buAutoNum type="arabicPeriod"/>
            </a:pPr>
            <a:r>
              <a:rPr lang="ar-SA" sz="3000" dirty="0" smtClean="0"/>
              <a:t>نظرية الميزة المطلقة </a:t>
            </a:r>
            <a:r>
              <a:rPr lang="en-US" sz="2000" dirty="0" smtClean="0">
                <a:solidFill>
                  <a:srgbClr val="FF0000"/>
                </a:solidFill>
              </a:rPr>
              <a:t>Absolute Advantage theory) </a:t>
            </a:r>
            <a:r>
              <a:rPr lang="ar-SA" sz="2000" dirty="0" smtClean="0">
                <a:solidFill>
                  <a:srgbClr val="FF0000"/>
                </a:solidFill>
              </a:rPr>
              <a:t>)</a:t>
            </a:r>
            <a:endParaRPr lang="en-US" sz="2000" dirty="0" smtClean="0">
              <a:solidFill>
                <a:srgbClr val="FF0000"/>
              </a:solidFill>
            </a:endParaRPr>
          </a:p>
          <a:p>
            <a:pPr marL="834390" lvl="2" indent="-514350" algn="r" rtl="1">
              <a:buSzPct val="80000"/>
            </a:pPr>
            <a:r>
              <a:rPr lang="ar-SA" sz="1800" dirty="0" smtClean="0">
                <a:solidFill>
                  <a:schemeClr val="bg1"/>
                </a:solidFill>
              </a:rPr>
              <a:t>المقايضة</a:t>
            </a:r>
          </a:p>
          <a:p>
            <a:pPr marL="834390" lvl="2" indent="-514350" algn="r" rtl="1">
              <a:buSzPct val="80000"/>
            </a:pPr>
            <a:r>
              <a:rPr lang="ar-SA" sz="1800" dirty="0" smtClean="0">
                <a:solidFill>
                  <a:schemeClr val="bg1"/>
                </a:solidFill>
              </a:rPr>
              <a:t>ثبات تكلفة الانتاج للوحدة</a:t>
            </a:r>
          </a:p>
          <a:p>
            <a:pPr marL="834390" lvl="2" indent="-514350" algn="r" rtl="1">
              <a:buSzPct val="80000"/>
            </a:pPr>
            <a:r>
              <a:rPr lang="ar-SA" sz="1800" dirty="0" smtClean="0">
                <a:solidFill>
                  <a:schemeClr val="bg1"/>
                </a:solidFill>
              </a:rPr>
              <a:t>استحالة انتقال عاصر الانتاج</a:t>
            </a:r>
          </a:p>
          <a:p>
            <a:pPr marL="834390" lvl="2" indent="-514350" algn="r" rtl="1">
              <a:buSzPct val="80000"/>
            </a:pPr>
            <a:r>
              <a:rPr lang="ar-SA" sz="1800" dirty="0" smtClean="0">
                <a:solidFill>
                  <a:schemeClr val="bg1"/>
                </a:solidFill>
              </a:rPr>
              <a:t>منافسة تامة</a:t>
            </a:r>
          </a:p>
          <a:p>
            <a:pPr marL="834390" lvl="2" indent="-514350" algn="r" rtl="1">
              <a:buSzPct val="80000"/>
            </a:pPr>
            <a:r>
              <a:rPr lang="ar-SA" sz="1800" dirty="0" smtClean="0">
                <a:solidFill>
                  <a:schemeClr val="bg1"/>
                </a:solidFill>
              </a:rPr>
              <a:t>عمالة كاملة</a:t>
            </a:r>
          </a:p>
          <a:p>
            <a:pPr marL="834390" lvl="2" indent="-514350" algn="r" rtl="1">
              <a:buSzPct val="80000"/>
            </a:pPr>
            <a:r>
              <a:rPr lang="ar-SA" sz="1800" dirty="0" smtClean="0">
                <a:solidFill>
                  <a:schemeClr val="bg1"/>
                </a:solidFill>
              </a:rPr>
              <a:t>لا تكاليف نقل أو مواصلات</a:t>
            </a:r>
            <a:endParaRPr lang="en-US" sz="1800" dirty="0" smtClean="0">
              <a:solidFill>
                <a:schemeClr val="bg1"/>
              </a:solidFill>
            </a:endParaRPr>
          </a:p>
          <a:p>
            <a:pPr marL="550926" lvl="1" indent="-514350" algn="r" rtl="1">
              <a:buSzPct val="80000"/>
              <a:buNone/>
            </a:pPr>
            <a:r>
              <a:rPr lang="en-US" sz="2000" dirty="0" smtClean="0">
                <a:solidFill>
                  <a:srgbClr val="FF0000"/>
                </a:solidFill>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الثاني</a:t>
            </a:r>
            <a:br>
              <a:rPr lang="ar-SA" sz="2800" dirty="0" smtClean="0"/>
            </a:br>
            <a:r>
              <a:rPr lang="ar-SA" sz="2800" dirty="0" smtClean="0"/>
              <a:t>نظريات التجارة الخارجية</a:t>
            </a:r>
            <a:endParaRPr lang="en-US" sz="2800" dirty="0"/>
          </a:p>
        </p:txBody>
      </p:sp>
      <p:sp>
        <p:nvSpPr>
          <p:cNvPr id="3" name="Content Placeholder 2"/>
          <p:cNvSpPr>
            <a:spLocks noGrp="1"/>
          </p:cNvSpPr>
          <p:nvPr>
            <p:ph idx="1"/>
          </p:nvPr>
        </p:nvSpPr>
        <p:spPr/>
        <p:txBody>
          <a:bodyPr>
            <a:normAutofit/>
          </a:bodyPr>
          <a:lstStyle/>
          <a:p>
            <a:pPr marL="550926" indent="-514350" algn="r" rtl="1">
              <a:buFont typeface="+mj-lt"/>
              <a:buAutoNum type="arabicPeriod" startAt="2"/>
            </a:pPr>
            <a:r>
              <a:rPr lang="ar-SA" sz="2800" dirty="0" smtClean="0"/>
              <a:t>نظرية الميزة النسبية </a:t>
            </a:r>
            <a:r>
              <a:rPr lang="en-US" sz="1800" dirty="0" smtClean="0">
                <a:solidFill>
                  <a:srgbClr val="FF0000"/>
                </a:solidFill>
              </a:rPr>
              <a:t>Comparative Advantage Theory</a:t>
            </a:r>
          </a:p>
          <a:p>
            <a:pPr marL="550926" indent="-514350" algn="r" rtl="1">
              <a:buFont typeface="+mj-lt"/>
              <a:buAutoNum type="arabicPeriod" startAt="2"/>
            </a:pPr>
            <a:endParaRPr lang="en-US" sz="1800" dirty="0" smtClean="0">
              <a:solidFill>
                <a:srgbClr val="FF0000"/>
              </a:solidFill>
            </a:endParaRPr>
          </a:p>
          <a:p>
            <a:pPr marL="550926" indent="-514350" algn="r" rtl="1">
              <a:buFont typeface="+mj-lt"/>
              <a:buAutoNum type="arabicPeriod" startAt="2"/>
            </a:pPr>
            <a:r>
              <a:rPr lang="ar-SA" sz="2800" dirty="0" smtClean="0"/>
              <a:t>نظرية نسب عناصر الانتاج </a:t>
            </a:r>
            <a:r>
              <a:rPr lang="en-US" sz="1800" dirty="0" smtClean="0">
                <a:solidFill>
                  <a:srgbClr val="FF0000"/>
                </a:solidFill>
              </a:rPr>
              <a:t>Factor Proportions Theory</a:t>
            </a:r>
            <a:r>
              <a:rPr lang="ar-SA" sz="2800" dirty="0" smtClean="0"/>
              <a:t> </a:t>
            </a:r>
          </a:p>
          <a:p>
            <a:pPr marL="1136142" lvl="2" indent="-514350" algn="r" rtl="1"/>
            <a:r>
              <a:rPr lang="ar-SA" sz="2000" dirty="0" smtClean="0">
                <a:solidFill>
                  <a:schemeClr val="bg1"/>
                </a:solidFill>
              </a:rPr>
              <a:t>تختلف اسعار عناصر الانتاج حسب الوفرة النسبية</a:t>
            </a:r>
          </a:p>
          <a:p>
            <a:pPr marL="1136142" lvl="2" indent="-514350" algn="r" rtl="1"/>
            <a:r>
              <a:rPr lang="ar-SA" sz="2000" dirty="0" smtClean="0">
                <a:solidFill>
                  <a:schemeClr val="bg1"/>
                </a:solidFill>
              </a:rPr>
              <a:t>تحتاج السلع المختلفة الى نسب متفاوتة من عناصر الانتاج</a:t>
            </a:r>
          </a:p>
          <a:p>
            <a:pPr marL="1136142" lvl="2" indent="-514350" algn="r" rtl="1">
              <a:buNone/>
            </a:pPr>
            <a:endParaRPr lang="ar-SA" sz="2000" dirty="0" smtClean="0">
              <a:solidFill>
                <a:schemeClr val="bg1"/>
              </a:solidFill>
            </a:endParaRPr>
          </a:p>
          <a:p>
            <a:pPr marL="550926" lvl="2" indent="-514350" algn="r" rtl="1">
              <a:buClr>
                <a:schemeClr val="accent1"/>
              </a:buClr>
              <a:buSzPct val="80000"/>
              <a:buFont typeface="+mj-lt"/>
              <a:buAutoNum type="arabicPeriod" startAt="4"/>
            </a:pPr>
            <a:r>
              <a:rPr lang="ar-SA" sz="2800" dirty="0" smtClean="0"/>
              <a:t>النظرية الحديثة </a:t>
            </a:r>
          </a:p>
          <a:p>
            <a:pPr marL="1136142" lvl="2" indent="-514350" algn="r" rtl="1">
              <a:buNone/>
            </a:pPr>
            <a:r>
              <a:rPr lang="ar-SA" sz="2200" dirty="0" smtClean="0"/>
              <a:t>		</a:t>
            </a:r>
          </a:p>
          <a:p>
            <a:pPr marL="550926" indent="-514350" algn="r" rtl="1">
              <a:buNone/>
            </a:pPr>
            <a:r>
              <a:rPr lang="ar-SA" sz="2800" dirty="0" smtClean="0"/>
              <a:t>	</a:t>
            </a:r>
          </a:p>
          <a:p>
            <a:pPr marL="550926" indent="-514350" algn="r" rtl="1">
              <a:buFont typeface="+mj-lt"/>
              <a:buAutoNum type="arabicPeriod" startAt="2"/>
            </a:pPr>
            <a:endParaRPr lang="ar-SA" sz="2800" dirty="0" smtClean="0"/>
          </a:p>
          <a:p>
            <a:pPr marL="550926" indent="-514350" algn="r" rtl="1">
              <a:buFont typeface="+mj-lt"/>
              <a:buAutoNum type="arabicPeriod" startAt="2"/>
            </a:pPr>
            <a:endParaRPr lang="ar-SA" sz="2800" dirty="0" smtClean="0"/>
          </a:p>
          <a:p>
            <a:pPr marL="550926" indent="-514350" algn="r" rtl="1">
              <a:buFont typeface="+mj-lt"/>
              <a:buAutoNum type="arabicPeriod" startAt="2"/>
            </a:pPr>
            <a:endParaRPr lang="en-US" sz="2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الثاني</a:t>
            </a:r>
            <a:br>
              <a:rPr lang="ar-SA" sz="2800" dirty="0" smtClean="0"/>
            </a:br>
            <a:r>
              <a:rPr lang="ar-SA" sz="2800" dirty="0" smtClean="0"/>
              <a:t>نظريات التجارة الخارجية</a:t>
            </a:r>
            <a:endParaRPr lang="en-US" sz="2800" dirty="0"/>
          </a:p>
        </p:txBody>
      </p:sp>
      <p:sp>
        <p:nvSpPr>
          <p:cNvPr id="3" name="Content Placeholder 2"/>
          <p:cNvSpPr>
            <a:spLocks noGrp="1"/>
          </p:cNvSpPr>
          <p:nvPr>
            <p:ph idx="1"/>
          </p:nvPr>
        </p:nvSpPr>
        <p:spPr/>
        <p:txBody>
          <a:bodyPr>
            <a:normAutofit/>
          </a:bodyPr>
          <a:lstStyle/>
          <a:p>
            <a:pPr algn="r" rtl="1"/>
            <a:r>
              <a:rPr lang="ar-SA" sz="2800" dirty="0" smtClean="0"/>
              <a:t>لماذ تتاجر الشركات خارجيا؟</a:t>
            </a:r>
          </a:p>
          <a:p>
            <a:pPr algn="r" rtl="1">
              <a:buNone/>
            </a:pPr>
            <a:endParaRPr lang="ar-SA" sz="2800" dirty="0" smtClean="0"/>
          </a:p>
          <a:p>
            <a:pPr lvl="1" algn="r" rtl="1"/>
            <a:r>
              <a:rPr lang="ar-SA" sz="2400" dirty="0" smtClean="0">
                <a:solidFill>
                  <a:schemeClr val="bg1"/>
                </a:solidFill>
              </a:rPr>
              <a:t>الاستفادة من الطاقة الغير مستغلة</a:t>
            </a:r>
          </a:p>
          <a:p>
            <a:pPr lvl="1" algn="r" rtl="1"/>
            <a:r>
              <a:rPr lang="ar-SA" sz="2400" dirty="0" smtClean="0">
                <a:solidFill>
                  <a:schemeClr val="bg1"/>
                </a:solidFill>
              </a:rPr>
              <a:t>تخفيض التكاليف</a:t>
            </a:r>
          </a:p>
          <a:p>
            <a:pPr lvl="1" algn="r" rtl="1"/>
            <a:r>
              <a:rPr lang="ar-SA" sz="2400" dirty="0" smtClean="0">
                <a:solidFill>
                  <a:schemeClr val="bg1"/>
                </a:solidFill>
              </a:rPr>
              <a:t>تحقيق ارباح اضافية</a:t>
            </a:r>
          </a:p>
          <a:p>
            <a:pPr lvl="1" algn="r" rtl="1"/>
            <a:r>
              <a:rPr lang="ar-SA" sz="2400" dirty="0" smtClean="0">
                <a:solidFill>
                  <a:schemeClr val="bg1"/>
                </a:solidFill>
              </a:rPr>
              <a:t>تنويع وتقليل المخاطر</a:t>
            </a:r>
          </a:p>
          <a:p>
            <a:pPr lvl="1" algn="r" rtl="1"/>
            <a:r>
              <a:rPr lang="ar-SA" sz="2400" dirty="0" smtClean="0">
                <a:solidFill>
                  <a:schemeClr val="bg1"/>
                </a:solidFill>
              </a:rPr>
              <a:t>الاستيراد وضمان الامدادات</a:t>
            </a:r>
          </a:p>
          <a:p>
            <a:pPr lvl="1" algn="r" rtl="1"/>
            <a:r>
              <a:rPr lang="ar-SA" sz="2400" dirty="0" smtClean="0">
                <a:solidFill>
                  <a:schemeClr val="bg1"/>
                </a:solidFill>
              </a:rPr>
              <a:t>اسباب اخرى !</a:t>
            </a:r>
            <a:endParaRPr lang="en-US" sz="24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sz="2800" dirty="0" smtClean="0"/>
              <a:t>الفصل الثاني</a:t>
            </a:r>
            <a:br>
              <a:rPr lang="ar-SA" sz="2800" dirty="0" smtClean="0"/>
            </a:br>
            <a:r>
              <a:rPr lang="ar-SA" sz="2800" dirty="0" smtClean="0"/>
              <a:t>نظريات التجارة الخارجية</a:t>
            </a:r>
            <a:endParaRPr lang="en-US" sz="2800" dirty="0"/>
          </a:p>
        </p:txBody>
      </p:sp>
      <p:sp>
        <p:nvSpPr>
          <p:cNvPr id="3" name="Content Placeholder 2"/>
          <p:cNvSpPr>
            <a:spLocks noGrp="1"/>
          </p:cNvSpPr>
          <p:nvPr>
            <p:ph idx="1"/>
          </p:nvPr>
        </p:nvSpPr>
        <p:spPr/>
        <p:txBody>
          <a:bodyPr>
            <a:normAutofit lnSpcReduction="10000"/>
          </a:bodyPr>
          <a:lstStyle/>
          <a:p>
            <a:pPr algn="r" rtl="1"/>
            <a:r>
              <a:rPr lang="ar-SA" sz="2800" dirty="0" smtClean="0"/>
              <a:t>الميزة التنافسية للدول</a:t>
            </a:r>
          </a:p>
          <a:p>
            <a:pPr lvl="1" algn="r" rtl="1"/>
            <a:r>
              <a:rPr lang="ar-SA" sz="2400" dirty="0" smtClean="0"/>
              <a:t>مؤشر التنافسية (الانفتاح, الحكومة, المؤسسات المالية, البنى الهيكلية, التقنية, الادارة, العمالة, المؤسسات)</a:t>
            </a:r>
          </a:p>
          <a:p>
            <a:pPr lvl="1" algn="r" rtl="1"/>
            <a:endParaRPr lang="ar-SA" sz="2400" dirty="0" smtClean="0"/>
          </a:p>
          <a:p>
            <a:pPr lvl="1" algn="r" rtl="1"/>
            <a:r>
              <a:rPr lang="ar-SA" sz="2400" dirty="0" smtClean="0"/>
              <a:t>مسببات الميزة التنافسية</a:t>
            </a:r>
          </a:p>
          <a:p>
            <a:pPr marL="1207008" lvl="2" indent="-457200" algn="r" rtl="1">
              <a:buFont typeface="+mj-lt"/>
              <a:buAutoNum type="arabicPeriod"/>
            </a:pPr>
            <a:r>
              <a:rPr lang="ar-SA" sz="2200" dirty="0" smtClean="0"/>
              <a:t>حالة الموارد</a:t>
            </a:r>
          </a:p>
          <a:p>
            <a:pPr lvl="3" algn="r" rtl="1"/>
            <a:r>
              <a:rPr lang="ar-SA" sz="1800" dirty="0" smtClean="0"/>
              <a:t>حجم ومهارة وتكلفة العمالة</a:t>
            </a:r>
          </a:p>
          <a:p>
            <a:pPr lvl="3" algn="r" rtl="1"/>
            <a:r>
              <a:rPr lang="ar-SA" sz="1800" dirty="0" smtClean="0"/>
              <a:t>وفرة ونوعية وتكلفة وسهولة النفاذ للموارد الطبيعية</a:t>
            </a:r>
          </a:p>
          <a:p>
            <a:pPr lvl="3" algn="r" rtl="1"/>
            <a:r>
              <a:rPr lang="ar-SA" sz="1800" dirty="0" smtClean="0"/>
              <a:t>المخزون المعرفي</a:t>
            </a:r>
          </a:p>
          <a:p>
            <a:pPr lvl="3" algn="r" rtl="1"/>
            <a:r>
              <a:rPr lang="ar-SA" sz="1800" dirty="0" smtClean="0"/>
              <a:t>حجم وتكلفة رأس المال المتاح للصناعة</a:t>
            </a:r>
          </a:p>
          <a:p>
            <a:pPr lvl="3" algn="r" rtl="1"/>
            <a:r>
              <a:rPr lang="ar-SA" sz="1800" dirty="0" smtClean="0"/>
              <a:t>نوع وتكلفة استخدام البنى الهيكلية </a:t>
            </a:r>
            <a:endParaRPr lang="en-US" sz="1800"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797</TotalTime>
  <Words>1532</Words>
  <Application>Microsoft Office PowerPoint</Application>
  <PresentationFormat>On-screen Show (4:3)</PresentationFormat>
  <Paragraphs>422</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Technic</vt:lpstr>
      <vt:lpstr>الفصل الأول مقدمة لادارة الاعمال الدولية</vt:lpstr>
      <vt:lpstr>الفصل الأول مقدمة لادارة الاعمال الدولية</vt:lpstr>
      <vt:lpstr>الفصل الأول مقدمة لادارة الاعمال الدولية</vt:lpstr>
      <vt:lpstr>الفصل الأول مقدمة لادارة الاعمال الدولية</vt:lpstr>
      <vt:lpstr>الفصل الأول مقدمة لادارة الاعمال الدولية</vt:lpstr>
      <vt:lpstr>الفصل الثاني نظريات التجارة الخارجية</vt:lpstr>
      <vt:lpstr>الفصل الثاني نظريات التجارة الخارجية</vt:lpstr>
      <vt:lpstr>الفصل الثاني نظريات التجارة الخارجية</vt:lpstr>
      <vt:lpstr>الفصل الثاني نظريات التجارة الخارجية</vt:lpstr>
      <vt:lpstr>الفصل الثاني نظريات التجارة الخارجية</vt:lpstr>
      <vt:lpstr>الفصل الثاني نظريات التجارة الخارجية</vt:lpstr>
      <vt:lpstr>الفصل الثالث نظريات الاستثمار الخارجي</vt:lpstr>
      <vt:lpstr>الفصل الثالث نظريات الاستثمار الخارجي</vt:lpstr>
      <vt:lpstr>الفصل الثالث نظريات الاستثمار الخارجي</vt:lpstr>
      <vt:lpstr>الفصل الثالث نظريات الاستثمار الخارجي</vt:lpstr>
      <vt:lpstr>الفصل الرابع ميزان المدفوعات واسعار العملات</vt:lpstr>
      <vt:lpstr>الفصل الرابع ميزان المدفوعات واسعار العملات</vt:lpstr>
      <vt:lpstr>الفصل الرابع ميزان المدفوعات واسعار العملات</vt:lpstr>
      <vt:lpstr>الفصل الرابع ميزان المدفوعات واسعار العملات</vt:lpstr>
      <vt:lpstr>الفصل الرابع ميزان المدفوعات واسعار العملات</vt:lpstr>
      <vt:lpstr>الفصل الرابع ميزان المدفوعات واسعار العملات</vt:lpstr>
      <vt:lpstr>الفصل الرابع ميزان المدفوعات واسعار العملات</vt:lpstr>
      <vt:lpstr>الفصل الخامس الاستثمار الأجنبي واقتصاد البلد المضيف </vt:lpstr>
      <vt:lpstr>الفصل الخامس الاستثمار الأجنبي واقتصاد البلد المضيف </vt:lpstr>
      <vt:lpstr>الفصل الخامس الاستثمار الأجنبي واقتصاد البلد المضيف </vt:lpstr>
      <vt:lpstr>الفصل الخامس الاستثمار الأجنبي واقتصاد البلد المضيف </vt:lpstr>
      <vt:lpstr>الفصل السادس السياسية والقانونيةالبيئة </vt:lpstr>
      <vt:lpstr>الفصل السادس البيئة السياسية والقانونية</vt:lpstr>
      <vt:lpstr>الفصل السادس البيئة السياسية والقانونية</vt:lpstr>
      <vt:lpstr>الفصل السادس البيئة السياسية والقانونية</vt:lpstr>
      <vt:lpstr>البيئة السياسية والقانونية</vt:lpstr>
      <vt:lpstr>الفصل السابع البيئة الثقافية والاجتماعية</vt:lpstr>
      <vt:lpstr>الفصل السابع البيئة الثقافية والاجتماعية</vt:lpstr>
      <vt:lpstr>الفصل السابع البيئة الثقافية والاجتماعية</vt:lpstr>
      <vt:lpstr>الفصل العاشر التخطيط الاستراتيجي الدولي </vt:lpstr>
      <vt:lpstr>الفصل العاشر التخطيط الاستراتيجي الدولي </vt:lpstr>
      <vt:lpstr>الفصل العاشر التخطيط الاستراتيجي الدولي </vt:lpstr>
      <vt:lpstr>الفصل العاشر التخطيط الاستراتيجي الدولي </vt:lpstr>
      <vt:lpstr>الفصل العاشر التخطيط الاستراتيجي الدولي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الفصل الأول مقدمة لادارة الاعمال الدولية</dc:title>
  <dc:creator>Acer</dc:creator>
  <cp:lastModifiedBy>Acer</cp:lastModifiedBy>
  <cp:revision>68</cp:revision>
  <dcterms:created xsi:type="dcterms:W3CDTF">2012-02-07T20:19:34Z</dcterms:created>
  <dcterms:modified xsi:type="dcterms:W3CDTF">2012-05-05T19:50:39Z</dcterms:modified>
</cp:coreProperties>
</file>