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312" r:id="rId6"/>
    <p:sldId id="315" r:id="rId7"/>
    <p:sldId id="334" r:id="rId8"/>
    <p:sldId id="321" r:id="rId9"/>
    <p:sldId id="316" r:id="rId10"/>
    <p:sldId id="319" r:id="rId11"/>
    <p:sldId id="322" r:id="rId12"/>
    <p:sldId id="336" r:id="rId13"/>
    <p:sldId id="339" r:id="rId14"/>
    <p:sldId id="338" r:id="rId15"/>
    <p:sldId id="342" r:id="rId16"/>
    <p:sldId id="341" r:id="rId17"/>
    <p:sldId id="335" r:id="rId18"/>
    <p:sldId id="343" r:id="rId19"/>
    <p:sldId id="344" r:id="rId20"/>
    <p:sldId id="345" r:id="rId21"/>
    <p:sldId id="348" r:id="rId22"/>
    <p:sldId id="355" r:id="rId23"/>
    <p:sldId id="384" r:id="rId24"/>
    <p:sldId id="356" r:id="rId25"/>
    <p:sldId id="353" r:id="rId26"/>
    <p:sldId id="389" r:id="rId27"/>
    <p:sldId id="358" r:id="rId28"/>
    <p:sldId id="357" r:id="rId29"/>
    <p:sldId id="386" r:id="rId30"/>
    <p:sldId id="367" r:id="rId31"/>
    <p:sldId id="361" r:id="rId32"/>
    <p:sldId id="368" r:id="rId33"/>
    <p:sldId id="362" r:id="rId34"/>
    <p:sldId id="379" r:id="rId35"/>
    <p:sldId id="387" r:id="rId36"/>
    <p:sldId id="369" r:id="rId37"/>
    <p:sldId id="370" r:id="rId38"/>
    <p:sldId id="363" r:id="rId39"/>
    <p:sldId id="373" r:id="rId40"/>
    <p:sldId id="374" r:id="rId41"/>
    <p:sldId id="375" r:id="rId42"/>
    <p:sldId id="366" r:id="rId43"/>
    <p:sldId id="365" r:id="rId44"/>
    <p:sldId id="364" r:id="rId45"/>
    <p:sldId id="37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58855-682B-463B-93A6-C5592281E5B3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BCF-9795-495E-922C-AFFF5F6EA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E165-9B12-4906-8DD0-8B621210B61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D22-6A5C-4C54-90FA-329469377A53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5E3E-5273-4087-BD37-9D22B8EE449A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3FA-12CF-44B0-A367-1592A804B836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60D9-CB61-4467-AD59-E724E80857E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0065-57B3-4310-B774-FE4386C313C4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AFD7-3760-424F-9611-3A1381D5FF3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009-7EF1-4FD6-8B6A-85B0B8DFC703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EE98-F9AD-468D-BC20-A77876186F4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C05-A1F3-4DF6-9DA1-E8FD355D6A82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1F54-0FC3-498F-B040-6B47C500615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CDFB-CFF1-40EC-BB95-FB62A702BBF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Chapter </a:t>
            </a:r>
            <a:r>
              <a:rPr lang="en-US" sz="7200" b="1" dirty="0" smtClean="0"/>
              <a:t>5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1752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Compacting and Finishing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  <a:endParaRPr lang="en-US" sz="5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 417 King Saud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Effect of Travel time on Compaction:</a:t>
            </a:r>
          </a:p>
          <a:p>
            <a:pPr lvl="1"/>
            <a:r>
              <a:rPr lang="en-US" dirty="0" smtClean="0"/>
              <a:t>Except for vibratory compactors, tests have shown little relationship between compactor travel speed and the compaction achieved. </a:t>
            </a:r>
          </a:p>
          <a:p>
            <a:pPr lvl="1"/>
            <a:r>
              <a:rPr lang="en-US" dirty="0" smtClean="0"/>
              <a:t>For vibratory equipment,</a:t>
            </a:r>
          </a:p>
          <a:p>
            <a:pPr lvl="2"/>
            <a:r>
              <a:rPr lang="en-US" dirty="0" smtClean="0"/>
              <a:t>travel speed (at a fixed operating frequency) determines the number of vibrations that each point on the ground surface will receive. </a:t>
            </a:r>
          </a:p>
          <a:p>
            <a:pPr lvl="2"/>
            <a:r>
              <a:rPr lang="en-US" dirty="0" smtClean="0"/>
              <a:t>Therefore, when using vibratory equipment, tests should be performed to determine the compactor speed that results in the highest compactor productivity. </a:t>
            </a:r>
          </a:p>
          <a:p>
            <a:pPr lvl="1"/>
            <a:r>
              <a:rPr lang="en-US" dirty="0" smtClean="0"/>
              <a:t>For conventional equipment the highest possible speed should be utilized that does not result in excessive surface displacement.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Compactor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Equation 5-1 may be used to calculate compactor production based on:</a:t>
            </a:r>
          </a:p>
          <a:p>
            <a:pPr lvl="1"/>
            <a:r>
              <a:rPr lang="en-US" dirty="0" smtClean="0"/>
              <a:t> compactor speed, </a:t>
            </a:r>
          </a:p>
          <a:p>
            <a:pPr lvl="1"/>
            <a:r>
              <a:rPr lang="en-US" dirty="0" smtClean="0"/>
              <a:t>lift thickness, and </a:t>
            </a:r>
          </a:p>
          <a:p>
            <a:pPr lvl="1"/>
            <a:r>
              <a:rPr lang="en-US" dirty="0" smtClean="0"/>
              <a:t>effective width of compaction. </a:t>
            </a:r>
          </a:p>
          <a:p>
            <a:pPr lvl="0"/>
            <a:r>
              <a:rPr lang="en-US" dirty="0" smtClean="0"/>
              <a:t>The accuracy of the result obtained will depend on the accuracy in estimating </a:t>
            </a:r>
            <a:r>
              <a:rPr lang="en-US" u="sng" dirty="0" smtClean="0"/>
              <a:t>speed</a:t>
            </a:r>
            <a:r>
              <a:rPr lang="en-US" dirty="0" smtClean="0"/>
              <a:t> and </a:t>
            </a:r>
            <a:r>
              <a:rPr lang="en-US" u="sng" dirty="0" smtClean="0"/>
              <a:t>lift thickness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Trial operations will usually be necessary to obtain accurate estimates of these factors. </a:t>
            </a:r>
          </a:p>
          <a:p>
            <a:pPr lvl="0"/>
            <a:r>
              <a:rPr lang="en-US" dirty="0" smtClean="0"/>
              <a:t>Typical compactor operating speeds are given in Table 5-3.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TABLE 5-3</a:t>
            </a:r>
            <a:r>
              <a:rPr lang="en-US" sz="2400" dirty="0" smtClean="0"/>
              <a:t>: Typical operating speed of compaction equipment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6017"/>
          <a:stretch>
            <a:fillRect/>
          </a:stretch>
        </p:blipFill>
        <p:spPr bwMode="auto">
          <a:xfrm>
            <a:off x="762000" y="1295400"/>
            <a:ext cx="79757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Compactor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Production (CCY/h)= 16.3 × </a:t>
            </a:r>
            <a:r>
              <a:rPr lang="en-US" i="1" dirty="0" smtClean="0"/>
              <a:t>W </a:t>
            </a:r>
            <a:r>
              <a:rPr lang="en-US" dirty="0" smtClean="0"/>
              <a:t>× S × </a:t>
            </a:r>
            <a:r>
              <a:rPr lang="en-US" i="1" dirty="0" smtClean="0"/>
              <a:t>L × E / P	      </a:t>
            </a:r>
            <a:r>
              <a:rPr lang="en-US" dirty="0" smtClean="0"/>
              <a:t>(5-lA)</a:t>
            </a:r>
          </a:p>
          <a:p>
            <a:pPr>
              <a:buNone/>
            </a:pPr>
            <a:r>
              <a:rPr lang="en-US" dirty="0" smtClean="0"/>
              <a:t>Production (CCM/h) = 10 × </a:t>
            </a:r>
            <a:r>
              <a:rPr lang="en-US" i="1" dirty="0" smtClean="0"/>
              <a:t>W ×</a:t>
            </a:r>
            <a:r>
              <a:rPr lang="en-US" dirty="0" smtClean="0"/>
              <a:t> S × </a:t>
            </a:r>
            <a:r>
              <a:rPr lang="en-US" i="1" dirty="0" smtClean="0"/>
              <a:t>L × E / P 	      </a:t>
            </a:r>
            <a:r>
              <a:rPr lang="en-US" dirty="0" smtClean="0"/>
              <a:t>(5-lB)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Where</a:t>
            </a:r>
          </a:p>
          <a:p>
            <a:pPr>
              <a:buNone/>
            </a:pPr>
            <a:r>
              <a:rPr lang="en-US" i="1" dirty="0" smtClean="0"/>
              <a:t>		P </a:t>
            </a:r>
            <a:r>
              <a:rPr lang="en-US" dirty="0" smtClean="0"/>
              <a:t>= number of passes required</a:t>
            </a:r>
          </a:p>
          <a:p>
            <a:pPr>
              <a:buNone/>
            </a:pPr>
            <a:r>
              <a:rPr lang="en-US" i="1" dirty="0" smtClean="0"/>
              <a:t>		W </a:t>
            </a:r>
            <a:r>
              <a:rPr lang="en-US" dirty="0" smtClean="0"/>
              <a:t>= width compacted per pass (ft or m)</a:t>
            </a:r>
          </a:p>
          <a:p>
            <a:pPr>
              <a:buNone/>
            </a:pPr>
            <a:r>
              <a:rPr lang="en-US" dirty="0" smtClean="0"/>
              <a:t>		S = compactor speed (mi/h or km/h)</a:t>
            </a:r>
          </a:p>
          <a:p>
            <a:pPr>
              <a:buNone/>
            </a:pPr>
            <a:r>
              <a:rPr lang="en-US" i="1" dirty="0" smtClean="0"/>
              <a:t>		L </a:t>
            </a:r>
            <a:r>
              <a:rPr lang="en-US" dirty="0" smtClean="0"/>
              <a:t>= compacted lift thickness (in. or </a:t>
            </a:r>
            <a:r>
              <a:rPr lang="en-US" dirty="0" err="1" smtClean="0"/>
              <a:t>em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i="1" dirty="0" smtClean="0"/>
              <a:t>		E </a:t>
            </a:r>
            <a:r>
              <a:rPr lang="en-US" dirty="0" smtClean="0"/>
              <a:t>= job efficiency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Estimating Compactor 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power required to tow rollers depends on the roller's total resistance (grade plus rolling resistance). </a:t>
            </a:r>
          </a:p>
          <a:p>
            <a:pPr lvl="1"/>
            <a:r>
              <a:rPr lang="en-US" dirty="0" smtClean="0"/>
              <a:t>The rolling resistance of tamping foot rollers has been found to be approximately 450 to 500 lb/ton (225 to 250 kg/t). </a:t>
            </a:r>
          </a:p>
          <a:p>
            <a:pPr lvl="1"/>
            <a:r>
              <a:rPr lang="en-US" dirty="0" smtClean="0"/>
              <a:t>The rolling resistance of pneumatic rollers and the maximum vehicle speed may be calculated by the methods of Chapter 4.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trial operations are usually required to determine:</a:t>
            </a:r>
          </a:p>
          <a:p>
            <a:pPr lvl="1"/>
            <a:r>
              <a:rPr lang="en-US" dirty="0" smtClean="0"/>
              <a:t>the exact values of soil moisture content, </a:t>
            </a:r>
          </a:p>
          <a:p>
            <a:pPr lvl="1"/>
            <a:r>
              <a:rPr lang="en-US" dirty="0" smtClean="0"/>
              <a:t>lift thickness, </a:t>
            </a:r>
          </a:p>
          <a:p>
            <a:pPr lvl="1"/>
            <a:r>
              <a:rPr lang="en-US" dirty="0" smtClean="0"/>
              <a:t>compactor weight, and </a:t>
            </a:r>
          </a:p>
          <a:p>
            <a:pPr lvl="1"/>
            <a:r>
              <a:rPr lang="en-US" dirty="0" smtClean="0"/>
              <a:t>vibrator frequency and amplitude that yield maximum productivity while achieving the specified soil density. </a:t>
            </a:r>
          </a:p>
          <a:p>
            <a:pPr lvl="0"/>
            <a:r>
              <a:rPr lang="en-US" dirty="0" smtClean="0"/>
              <a:t>The use of a nuclear density device to measure the soil density actually being obtained during compaction is strongly recommended.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Traffic planning and control is an important factor in compaction operations.</a:t>
            </a:r>
          </a:p>
          <a:p>
            <a:pPr lvl="0"/>
            <a:r>
              <a:rPr lang="en-US" dirty="0" smtClean="0"/>
              <a:t>Hauling equipment must be given the right-of-way without excessively interfering with compaction operations.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5-3 SOIL 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i="1" dirty="0" smtClean="0"/>
              <a:t>Soil stabilization </a:t>
            </a:r>
            <a:r>
              <a:rPr lang="en-US" dirty="0" smtClean="0"/>
              <a:t>has been defined as:</a:t>
            </a:r>
          </a:p>
          <a:p>
            <a:pPr lvl="1"/>
            <a:r>
              <a:rPr lang="en-US" dirty="0" smtClean="0"/>
              <a:t>the process of giving natural soils enough abrasive resistance and shear strength to accommodate traffic or loads. </a:t>
            </a:r>
          </a:p>
          <a:p>
            <a:pPr lvl="0"/>
            <a:r>
              <a:rPr lang="en-US" dirty="0" smtClean="0"/>
              <a:t>Soil stabilization methods include:</a:t>
            </a:r>
          </a:p>
          <a:p>
            <a:pPr lvl="1"/>
            <a:r>
              <a:rPr lang="en-US" dirty="0" smtClean="0"/>
              <a:t>mechanical methods (Read from the Textbook), </a:t>
            </a:r>
          </a:p>
          <a:p>
            <a:pPr lvl="1"/>
            <a:r>
              <a:rPr lang="en-US" dirty="0" smtClean="0"/>
              <a:t>hydraulic methods (Read from the Textbook), </a:t>
            </a:r>
          </a:p>
          <a:p>
            <a:pPr lvl="1"/>
            <a:r>
              <a:rPr lang="en-US" dirty="0" smtClean="0"/>
              <a:t>reinforcement methods (Read from the Textbook), and </a:t>
            </a:r>
          </a:p>
          <a:p>
            <a:pPr lvl="1"/>
            <a:r>
              <a:rPr lang="en-US" dirty="0" smtClean="0"/>
              <a:t>physiochemical methods. </a:t>
            </a:r>
          </a:p>
          <a:p>
            <a:r>
              <a:rPr lang="en-US" dirty="0" smtClean="0"/>
              <a:t>Some techniques falling under each of these categories are shown in Table 5-4.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 417 King Saud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TABLE 5-4</a:t>
            </a:r>
            <a:r>
              <a:rPr lang="en-US" sz="2800" dirty="0" smtClean="0"/>
              <a:t>: Soil stabilization methods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588"/>
          <a:stretch>
            <a:fillRect/>
          </a:stretch>
        </p:blipFill>
        <p:spPr bwMode="auto">
          <a:xfrm>
            <a:off x="528662" y="1752600"/>
            <a:ext cx="83105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5-4 GRADING AND 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i="1" dirty="0" smtClean="0"/>
              <a:t>Grading </a:t>
            </a:r>
            <a:r>
              <a:rPr lang="en-US" dirty="0" smtClean="0"/>
              <a:t>is the process of bringing earthwork to the desired shape and elevation (or grade). </a:t>
            </a:r>
          </a:p>
          <a:p>
            <a:pPr lvl="0"/>
            <a:r>
              <a:rPr lang="en-US" i="1" dirty="0" smtClean="0"/>
              <a:t>Finish grading, </a:t>
            </a:r>
            <a:r>
              <a:rPr lang="en-US" dirty="0" smtClean="0"/>
              <a:t>or simply </a:t>
            </a:r>
            <a:r>
              <a:rPr lang="en-US" i="1" dirty="0" smtClean="0"/>
              <a:t>finishing, </a:t>
            </a:r>
            <a:r>
              <a:rPr lang="en-US" dirty="0" smtClean="0"/>
              <a:t>involves:</a:t>
            </a:r>
          </a:p>
          <a:p>
            <a:pPr lvl="1"/>
            <a:r>
              <a:rPr lang="en-US" dirty="0" smtClean="0"/>
              <a:t>smoothing slopes, </a:t>
            </a:r>
          </a:p>
          <a:p>
            <a:pPr lvl="1"/>
            <a:r>
              <a:rPr lang="en-US" dirty="0" smtClean="0"/>
              <a:t>shaping ditches, and </a:t>
            </a:r>
          </a:p>
          <a:p>
            <a:pPr lvl="1"/>
            <a:r>
              <a:rPr lang="en-US" dirty="0" smtClean="0"/>
              <a:t>bringing the earthwork to the elevation required by the plans and specification. </a:t>
            </a:r>
          </a:p>
          <a:p>
            <a:pPr lvl="0"/>
            <a:r>
              <a:rPr lang="en-US" dirty="0" smtClean="0"/>
              <a:t>Finishing usually follows closely behind excavation, compaction, and grading.</a:t>
            </a:r>
          </a:p>
          <a:p>
            <a:r>
              <a:rPr lang="en-US" dirty="0" smtClean="0"/>
              <a:t>Finishing, in turn, is usually followed closely by seeding or </a:t>
            </a:r>
            <a:r>
              <a:rPr lang="en-US" dirty="0" err="1" smtClean="0"/>
              <a:t>sodding</a:t>
            </a:r>
            <a:r>
              <a:rPr lang="en-US" dirty="0" smtClean="0"/>
              <a:t> to control soil erosion.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Compaction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After selecting appropriate compaction equipment, a compaction plan must be developed. </a:t>
            </a:r>
          </a:p>
          <a:p>
            <a:pPr lvl="0"/>
            <a:r>
              <a:rPr lang="en-US" dirty="0" smtClean="0"/>
              <a:t>The major variables to be considered include:</a:t>
            </a:r>
          </a:p>
          <a:p>
            <a:pPr lvl="1"/>
            <a:r>
              <a:rPr lang="en-US" dirty="0" smtClean="0"/>
              <a:t>soil moisture content, lift thickness, </a:t>
            </a:r>
          </a:p>
          <a:p>
            <a:pPr lvl="1"/>
            <a:r>
              <a:rPr lang="en-US" dirty="0" smtClean="0"/>
              <a:t>number of passes used, </a:t>
            </a:r>
          </a:p>
          <a:p>
            <a:pPr lvl="1"/>
            <a:r>
              <a:rPr lang="en-US" dirty="0" smtClean="0"/>
              <a:t>ground contact pressure, </a:t>
            </a:r>
          </a:p>
          <a:p>
            <a:pPr lvl="1"/>
            <a:r>
              <a:rPr lang="en-US" dirty="0" smtClean="0"/>
              <a:t>compactor weight, and </a:t>
            </a:r>
          </a:p>
          <a:p>
            <a:pPr lvl="1"/>
            <a:r>
              <a:rPr lang="en-US" dirty="0" smtClean="0"/>
              <a:t>compactor speed. </a:t>
            </a:r>
          </a:p>
          <a:p>
            <a:pPr lvl="0"/>
            <a:r>
              <a:rPr lang="en-US" dirty="0" smtClean="0"/>
              <a:t>For vibratory compactors, it is also necessary to consider the frequency and amplitude of vibration to be employed.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5-4 GRADING AND 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piece of equipment most widely used for grading and finishing is the motor grader (Figure 5-13). </a:t>
            </a:r>
          </a:p>
          <a:p>
            <a:pPr lvl="0"/>
            <a:r>
              <a:rPr lang="en-US" dirty="0" smtClean="0"/>
              <a:t>Grade trimmers and excavators are frequently used on large highway and airfield projects </a:t>
            </a:r>
          </a:p>
          <a:p>
            <a:pPr lvl="1"/>
            <a:r>
              <a:rPr lang="en-US" dirty="0" smtClean="0"/>
              <a:t>because their operating speed is greater than that of the motor grader.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FIGURE 5-13</a:t>
            </a:r>
            <a:r>
              <a:rPr lang="en-US" dirty="0" smtClean="0"/>
              <a:t>: Modern motor grader. </a:t>
            </a:r>
            <a:br>
              <a:rPr lang="en-US" dirty="0" smtClean="0"/>
            </a:br>
            <a:r>
              <a:rPr lang="en-US" sz="3600" dirty="0" smtClean="0"/>
              <a:t>(Courtesy of </a:t>
            </a:r>
            <a:r>
              <a:rPr lang="en-US" sz="3600" dirty="0" err="1" smtClean="0"/>
              <a:t>Fiatallis</a:t>
            </a:r>
            <a:r>
              <a:rPr lang="en-US" sz="3600" dirty="0" smtClean="0"/>
              <a:t> North America, Inc.)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1826" t="3656" r="8009" b="9835"/>
          <a:stretch>
            <a:fillRect/>
          </a:stretch>
        </p:blipFill>
        <p:spPr bwMode="auto">
          <a:xfrm>
            <a:off x="1524000" y="1600200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5-4 GRADING AND 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highway construction, </a:t>
            </a:r>
          </a:p>
          <a:p>
            <a:pPr lvl="1"/>
            <a:r>
              <a:rPr lang="en-US" dirty="0" smtClean="0"/>
              <a:t>the process of cutting down high spots and filling in low spots of each roadway layer is called </a:t>
            </a:r>
            <a:r>
              <a:rPr lang="en-US" i="1" dirty="0" smtClean="0"/>
              <a:t>balancing.</a:t>
            </a:r>
            <a:endParaRPr lang="en-US" dirty="0" smtClean="0"/>
          </a:p>
          <a:p>
            <a:pPr lvl="1"/>
            <a:r>
              <a:rPr lang="en-US" i="1" dirty="0" smtClean="0"/>
              <a:t>Trimming </a:t>
            </a:r>
            <a:r>
              <a:rPr lang="en-US" dirty="0" smtClean="0"/>
              <a:t>is the process of bringing each roadway layer to its final grade.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5-14</a:t>
            </a:r>
            <a:r>
              <a:rPr lang="en-US" sz="3200" dirty="0" smtClean="0"/>
              <a:t>: Typical roadway components.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387" b="14264"/>
          <a:stretch>
            <a:fillRect/>
          </a:stretch>
        </p:blipFill>
        <p:spPr bwMode="auto">
          <a:xfrm>
            <a:off x="304800" y="1828800"/>
            <a:ext cx="8475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5-4 GRADING AND 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 smtClean="0"/>
          </a:p>
          <a:p>
            <a:r>
              <a:rPr lang="en-US" b="1" dirty="0" smtClean="0"/>
              <a:t>Grade Excavators and Trimmers</a:t>
            </a:r>
            <a:endParaRPr lang="en-US" dirty="0" smtClean="0"/>
          </a:p>
          <a:p>
            <a:r>
              <a:rPr lang="en-US" b="1" dirty="0" smtClean="0"/>
              <a:t>Estimating Grader Production</a:t>
            </a:r>
            <a:endParaRPr lang="en-US" dirty="0" smtClean="0"/>
          </a:p>
          <a:p>
            <a:r>
              <a:rPr lang="en-US" b="1" dirty="0" smtClean="0"/>
              <a:t>Job Management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</a:t>
            </a:r>
            <a:r>
              <a:rPr lang="en-US" i="1" dirty="0" smtClean="0"/>
              <a:t>motor grader </a:t>
            </a:r>
            <a:r>
              <a:rPr lang="en-US" dirty="0" smtClean="0"/>
              <a:t>is one of the most versatile items of earthmoving equipment. </a:t>
            </a:r>
          </a:p>
          <a:p>
            <a:pPr lvl="0"/>
            <a:r>
              <a:rPr lang="en-US" dirty="0" smtClean="0"/>
              <a:t>It can be used for: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124200"/>
            <a:ext cx="8229600" cy="246856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stripping,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grading,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finishing,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trimming,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 sloping,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ditching,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backfiling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scarifying.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It is also :</a:t>
            </a:r>
          </a:p>
          <a:p>
            <a:pPr lvl="1"/>
            <a:r>
              <a:rPr lang="en-US" dirty="0" smtClean="0"/>
              <a:t>capable of mixing and spreading soil and asphaltic mixtures. </a:t>
            </a:r>
          </a:p>
          <a:p>
            <a:pPr lvl="1"/>
            <a:r>
              <a:rPr lang="en-US" dirty="0" smtClean="0"/>
              <a:t>used on building construction projects as well as in heavy and highway construction. </a:t>
            </a:r>
          </a:p>
          <a:p>
            <a:pPr lvl="1"/>
            <a:r>
              <a:rPr lang="en-US" dirty="0" smtClean="0"/>
              <a:t>It is frequently used for the maintenance of highways and haul roads.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blade of a motor grader:</a:t>
            </a:r>
          </a:p>
          <a:p>
            <a:pPr lvl="1"/>
            <a:r>
              <a:rPr lang="en-US" dirty="0" smtClean="0"/>
              <a:t>is referred to as a </a:t>
            </a:r>
            <a:r>
              <a:rPr lang="en-US" i="1" dirty="0" smtClean="0"/>
              <a:t>moldboard </a:t>
            </a:r>
            <a:r>
              <a:rPr lang="en-US" dirty="0" smtClean="0"/>
              <a:t>and is equipped with replaceable cutting edges and end pieces (end bits). </a:t>
            </a:r>
          </a:p>
          <a:p>
            <a:pPr lvl="1"/>
            <a:r>
              <a:rPr lang="en-US" dirty="0" smtClean="0"/>
              <a:t>The wide range of possible blade positions is illustrated in Figure 5-15.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FIGURE 5-15: </a:t>
            </a:r>
            <a:r>
              <a:rPr lang="en-US" sz="2800" dirty="0" smtClean="0"/>
              <a:t>Blade positions for the motor grader. </a:t>
            </a:r>
            <a:br>
              <a:rPr lang="en-US" sz="2800" dirty="0" smtClean="0"/>
            </a:br>
            <a:r>
              <a:rPr lang="en-US" sz="2000" dirty="0" smtClean="0"/>
              <a:t>(U.S. Department of the Army)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240" r="10926" b="1834"/>
          <a:stretch>
            <a:fillRect/>
          </a:stretch>
        </p:blipFill>
        <p:spPr bwMode="auto">
          <a:xfrm rot="5400000">
            <a:off x="2590205" y="-761408"/>
            <a:ext cx="3962402" cy="883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6482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Motor graders are available with articulated frames that increase grader maneuverability.</a:t>
            </a:r>
          </a:p>
          <a:p>
            <a:pPr lvl="0"/>
            <a:r>
              <a:rPr lang="en-US" sz="2800" dirty="0" smtClean="0"/>
              <a:t>The three possible modes of operation for an articulated grader are illustrated in Figure 5-16.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compactive effort delivered by a piece of compaction equipment will seldom be exactly the same as that of either the standard or modified compaction test. </a:t>
            </a:r>
          </a:p>
          <a:p>
            <a:pPr lvl="1"/>
            <a:r>
              <a:rPr lang="en-US" dirty="0" smtClean="0"/>
              <a:t>Thus, the </a:t>
            </a:r>
            <a:r>
              <a:rPr lang="en-US" dirty="0" smtClean="0"/>
              <a:t>field optimum moisture content for a particular soil/compactor combination will seldom be the same as the laboratory optimum.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5-16: </a:t>
            </a:r>
            <a:r>
              <a:rPr lang="en-US" sz="3600" dirty="0" smtClean="0"/>
              <a:t>Articulated grader positions.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053" b="11475"/>
          <a:stretch>
            <a:fillRect/>
          </a:stretch>
        </p:blipFill>
        <p:spPr bwMode="auto">
          <a:xfrm>
            <a:off x="1066800" y="1219199"/>
            <a:ext cx="6934200" cy="52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machine operation modes are:</a:t>
            </a:r>
          </a:p>
          <a:p>
            <a:pPr lvl="1"/>
            <a:r>
              <a:rPr lang="en-US" dirty="0" smtClean="0"/>
              <a:t>Conventional manner when in the straight mode (Figure 5-16A). </a:t>
            </a:r>
          </a:p>
          <a:p>
            <a:pPr lvl="1"/>
            <a:r>
              <a:rPr lang="en-US" dirty="0" smtClean="0"/>
              <a:t>Articulated mode (Figure 5-16B) to allow the machine to turn in a short radius. </a:t>
            </a:r>
          </a:p>
          <a:p>
            <a:pPr lvl="1"/>
            <a:r>
              <a:rPr lang="en-US" dirty="0" smtClean="0"/>
              <a:t>the crab mode (Figure 5-16C) permits the rear driving wheels to be offset so that they remain on firm ground while the machine cuts banks, side slopes, or ditches.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front wheels of both conventional and articulated graders may be leaned from side to side.</a:t>
            </a:r>
          </a:p>
          <a:p>
            <a:pPr lvl="0"/>
            <a:r>
              <a:rPr lang="en-US" dirty="0" smtClean="0"/>
              <a:t>Wheels are leaned away from the cut to:</a:t>
            </a:r>
          </a:p>
          <a:p>
            <a:pPr lvl="1"/>
            <a:r>
              <a:rPr lang="en-US" dirty="0" smtClean="0"/>
              <a:t>offset the side thrust produced by soil pressure against the angled blade.</a:t>
            </a:r>
          </a:p>
          <a:p>
            <a:pPr lvl="1"/>
            <a:r>
              <a:rPr lang="en-US" dirty="0" smtClean="0"/>
              <a:t>assist in turning the grader.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Motor 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Graders are available with automatic blade control systems that:</a:t>
            </a:r>
          </a:p>
          <a:p>
            <a:pPr lvl="1"/>
            <a:r>
              <a:rPr lang="en-US" dirty="0" smtClean="0"/>
              <a:t>permit precise grade control.</a:t>
            </a:r>
          </a:p>
          <a:p>
            <a:pPr lvl="1"/>
            <a:r>
              <a:rPr lang="en-US" dirty="0" smtClean="0"/>
              <a:t>utilize a sensing system that follows an existing surface, string line, or laser beam to automatically raise or lower the blade as required to achieve the desired grade.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Grade Excavators and Trimmers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i="1" dirty="0" smtClean="0"/>
              <a:t>Grade excavators </a:t>
            </a:r>
            <a:r>
              <a:rPr lang="en-US" dirty="0" smtClean="0"/>
              <a:t>or </a:t>
            </a:r>
            <a:r>
              <a:rPr lang="en-US" i="1" dirty="0" smtClean="0"/>
              <a:t>trimmers:</a:t>
            </a:r>
          </a:p>
          <a:p>
            <a:pPr lvl="1"/>
            <a:r>
              <a:rPr lang="en-US" dirty="0" smtClean="0"/>
              <a:t>they</a:t>
            </a:r>
            <a:r>
              <a:rPr lang="en-US" i="1" dirty="0" smtClean="0"/>
              <a:t> </a:t>
            </a:r>
            <a:r>
              <a:rPr lang="en-US" dirty="0" smtClean="0"/>
              <a:t>are machines that are capable of finishing roadway and airfield </a:t>
            </a:r>
            <a:r>
              <a:rPr lang="en-US" dirty="0" err="1" smtClean="0"/>
              <a:t>subgrades</a:t>
            </a:r>
            <a:r>
              <a:rPr lang="en-US" dirty="0" smtClean="0"/>
              <a:t> and bases faster and more accurately than can motor graders. </a:t>
            </a:r>
          </a:p>
          <a:p>
            <a:pPr lvl="1"/>
            <a:r>
              <a:rPr lang="en-US" dirty="0" smtClean="0"/>
              <a:t>Many of these machines also act as </a:t>
            </a:r>
            <a:r>
              <a:rPr lang="en-US" dirty="0" err="1" smtClean="0"/>
              <a:t>reclaimers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are capable of scarifying and removing soil and old asphalt pavement.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FIGURE 5-17: </a:t>
            </a:r>
            <a:r>
              <a:rPr lang="en-US" sz="2800" dirty="0" smtClean="0"/>
              <a:t>Large grade trimmer/</a:t>
            </a:r>
            <a:r>
              <a:rPr lang="en-US" sz="2800" dirty="0" err="1" smtClean="0"/>
              <a:t>reclaimer</a:t>
            </a:r>
            <a:r>
              <a:rPr lang="en-US" sz="2800" dirty="0" smtClean="0"/>
              <a:t>/paver. </a:t>
            </a:r>
            <a:br>
              <a:rPr lang="en-US" sz="2800" dirty="0" smtClean="0"/>
            </a:br>
            <a:r>
              <a:rPr lang="en-US" sz="2000" dirty="0" smtClean="0"/>
              <a:t>(Courtesy of CMI Corp.)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r="2293" b="9975"/>
          <a:stretch>
            <a:fillRect/>
          </a:stretch>
        </p:blipFill>
        <p:spPr bwMode="auto">
          <a:xfrm>
            <a:off x="762000" y="15240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Grade Excavators and Trimmers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 trimmers:</a:t>
            </a:r>
          </a:p>
          <a:p>
            <a:pPr lvl="1"/>
            <a:r>
              <a:rPr lang="en-US" dirty="0" smtClean="0"/>
              <a:t>They lack the versatility of motor graders.</a:t>
            </a:r>
          </a:p>
          <a:p>
            <a:pPr lvl="1"/>
            <a:r>
              <a:rPr lang="en-US" dirty="0" smtClean="0"/>
              <a:t>They are very useful on large roadway and airfield projects.</a:t>
            </a:r>
          </a:p>
          <a:p>
            <a:pPr lvl="2"/>
            <a:r>
              <a:rPr lang="en-US" dirty="0" smtClean="0"/>
              <a:t>Because of their accuracy and high speed.</a:t>
            </a:r>
          </a:p>
          <a:p>
            <a:pPr lvl="1"/>
            <a:r>
              <a:rPr lang="en-US" dirty="0" smtClean="0"/>
              <a:t>Their large size often requires that they be partially disassembled and transported between job sites on heavy equipment trailers.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Grader Production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Grader production is usually calculated:</a:t>
            </a:r>
          </a:p>
          <a:p>
            <a:pPr lvl="1"/>
            <a:r>
              <a:rPr lang="en-US" dirty="0" smtClean="0"/>
              <a:t>on a linear basis (miles or kilometers completed per hour) for roadway projects and</a:t>
            </a:r>
          </a:p>
          <a:p>
            <a:pPr lvl="1"/>
            <a:r>
              <a:rPr lang="en-US" dirty="0" smtClean="0"/>
              <a:t>on an area basis (square yards or square meters per hour) for general construction projects. </a:t>
            </a:r>
          </a:p>
          <a:p>
            <a:r>
              <a:rPr lang="en-US" dirty="0" smtClean="0"/>
              <a:t>The time required to complete a roadway project may be estimated as follows: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0"/>
            <a:ext cx="8435340" cy="78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Estimating Grader Production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lvl="0"/>
            <a:r>
              <a:rPr lang="en-US" dirty="0" smtClean="0"/>
              <a:t>Average speed will depend on:</a:t>
            </a:r>
          </a:p>
          <a:p>
            <a:pPr lvl="1"/>
            <a:r>
              <a:rPr lang="en-US" dirty="0" smtClean="0"/>
              <a:t>operator skill, </a:t>
            </a:r>
          </a:p>
          <a:p>
            <a:pPr lvl="1"/>
            <a:r>
              <a:rPr lang="en-US" dirty="0" smtClean="0"/>
              <a:t>machine characteristics, and </a:t>
            </a:r>
          </a:p>
          <a:p>
            <a:pPr lvl="1"/>
            <a:r>
              <a:rPr lang="en-US" dirty="0" smtClean="0"/>
              <a:t>job conditions. </a:t>
            </a:r>
          </a:p>
          <a:p>
            <a:pPr lvl="0"/>
            <a:r>
              <a:rPr lang="en-US" dirty="0" smtClean="0"/>
              <a:t>Typical grader speeds for various types of operations are given in Table 5-6.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TABLE 5-6</a:t>
            </a:r>
            <a:r>
              <a:rPr lang="en-US" sz="3600" dirty="0" smtClean="0"/>
              <a:t>: Typical grader operating speed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1009"/>
          <a:stretch>
            <a:fillRect/>
          </a:stretch>
        </p:blipFill>
        <p:spPr bwMode="auto">
          <a:xfrm>
            <a:off x="533400" y="1676400"/>
            <a:ext cx="827398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This is illustrated by Figure 5-11, where only one of the four compactors has a field optimum moisture content close to the laboratory optimum.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 5-1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Fifteen miles (24.1 km) of gravel road require reshaping and leveling. You estimate that six passes of a motor grader will be required. Based on operator skill, machine characteristics, and job conditions, you estimate two passes at 4 mi/h (6.4 km/h), two passes at 5 mi/h (8.0 km/h), and two passes at 6 mi/h (9.7 km/h). If job efficiency is 0.80, how many grader hours will be required for this job?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 5-1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Solution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7543800" cy="146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 maximize grader production efficiency, it is required:</a:t>
            </a:r>
          </a:p>
          <a:p>
            <a:pPr lvl="1"/>
            <a:r>
              <a:rPr lang="en-US" dirty="0" smtClean="0"/>
              <a:t>Careful job planning, </a:t>
            </a:r>
          </a:p>
          <a:p>
            <a:pPr lvl="1"/>
            <a:r>
              <a:rPr lang="en-US" dirty="0" smtClean="0"/>
              <a:t>the use of skilled operators, and</a:t>
            </a:r>
          </a:p>
          <a:p>
            <a:pPr lvl="1"/>
            <a:r>
              <a:rPr lang="en-US" dirty="0" smtClean="0"/>
              <a:t>competent supervision. </a:t>
            </a:r>
          </a:p>
          <a:p>
            <a:pPr lvl="0"/>
            <a:r>
              <a:rPr lang="en-US" dirty="0" smtClean="0"/>
              <a:t>Use the minimum possible number of grader passes to accomplish the work. </a:t>
            </a:r>
          </a:p>
          <a:p>
            <a:pPr lvl="0"/>
            <a:r>
              <a:rPr lang="en-US" dirty="0" smtClean="0"/>
              <a:t>Eliminate as many turns as possible.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FIGURE 5-11</a:t>
            </a:r>
            <a:r>
              <a:rPr lang="en-US" sz="2000" dirty="0" smtClean="0"/>
              <a:t>: Variation of optimum moisture content with roller type. </a:t>
            </a:r>
            <a:br>
              <a:rPr lang="en-US" sz="2000" dirty="0" smtClean="0"/>
            </a:br>
            <a:r>
              <a:rPr lang="en-US" sz="2000" dirty="0" smtClean="0"/>
              <a:t>(From reference 6)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382" t="13044" r="13768" b="11594"/>
          <a:stretch>
            <a:fillRect/>
          </a:stretch>
        </p:blipFill>
        <p:spPr bwMode="auto">
          <a:xfrm>
            <a:off x="2362200" y="990600"/>
            <a:ext cx="4419600" cy="54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Lifts thicknesses :</a:t>
            </a:r>
          </a:p>
          <a:p>
            <a:pPr lvl="1"/>
            <a:r>
              <a:rPr lang="en-US" dirty="0" smtClean="0"/>
              <a:t>It should be kept thin for most effective compaction.</a:t>
            </a:r>
          </a:p>
          <a:p>
            <a:pPr lvl="1"/>
            <a:r>
              <a:rPr lang="en-US" dirty="0" smtClean="0"/>
              <a:t>For all </a:t>
            </a:r>
            <a:r>
              <a:rPr lang="en-US" dirty="0" smtClean="0"/>
              <a:t>rollers, except vibratory rollers and heavy pneumatic </a:t>
            </a:r>
            <a:r>
              <a:rPr lang="en-US" dirty="0" smtClean="0"/>
              <a:t>rollers, a maximum </a:t>
            </a:r>
            <a:r>
              <a:rPr lang="en-US" dirty="0" smtClean="0"/>
              <a:t>of 5 to 8 in. (15 to 20 cm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maximum lift thickness depends on the static weight of the compactor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compaction achieved by repeated passes:</a:t>
            </a:r>
          </a:p>
          <a:p>
            <a:pPr lvl="1"/>
            <a:r>
              <a:rPr lang="en-US" dirty="0" smtClean="0"/>
              <a:t>The compaction achieved by repeated passes of a compactor depends on the soil/compactor combination utilized. </a:t>
            </a:r>
          </a:p>
          <a:p>
            <a:pPr lvl="1"/>
            <a:r>
              <a:rPr lang="en-US" dirty="0" smtClean="0"/>
              <a:t>For some combinations (such as a tamping foot roller compacting a clayey gravel), significant increases in density may continue to occur beyond 50 passes. </a:t>
            </a:r>
          </a:p>
          <a:p>
            <a:pPr lvl="1"/>
            <a:r>
              <a:rPr lang="en-US" dirty="0" smtClean="0"/>
              <a:t>As shown in Figure 5-12, the increase in density is relatively small after about 10 passes for most soil/compactor combinations.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5-12</a:t>
            </a:r>
            <a:r>
              <a:rPr lang="en-US" sz="3200" dirty="0" smtClean="0"/>
              <a:t>: Typical effect of number of passes.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1905" b="8698"/>
          <a:stretch>
            <a:fillRect/>
          </a:stretch>
        </p:blipFill>
        <p:spPr bwMode="auto">
          <a:xfrm>
            <a:off x="1143000" y="1143000"/>
            <a:ext cx="6781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Effect of Ground contact pressure on Compaction:</a:t>
            </a:r>
          </a:p>
          <a:p>
            <a:pPr lvl="1"/>
            <a:r>
              <a:rPr lang="en-US" dirty="0" smtClean="0"/>
              <a:t> for a tamping foot roller, Ground contact pressure may vary from:</a:t>
            </a:r>
          </a:p>
          <a:p>
            <a:pPr lvl="2"/>
            <a:r>
              <a:rPr lang="en-US" dirty="0" smtClean="0"/>
              <a:t>30 lb/sq in. (207 </a:t>
            </a:r>
            <a:r>
              <a:rPr lang="en-US" dirty="0" err="1" smtClean="0"/>
              <a:t>kPa</a:t>
            </a:r>
            <a:r>
              <a:rPr lang="en-US" dirty="0" smtClean="0"/>
              <a:t>) for a pneumatic roller to </a:t>
            </a:r>
          </a:p>
          <a:p>
            <a:pPr lvl="2"/>
            <a:r>
              <a:rPr lang="en-US" dirty="0" smtClean="0"/>
              <a:t>300 lb/sq in. (2070 </a:t>
            </a:r>
            <a:r>
              <a:rPr lang="en-US" dirty="0" err="1" smtClean="0"/>
              <a:t>kPa</a:t>
            </a:r>
            <a:r>
              <a:rPr lang="en-US" dirty="0" smtClean="0"/>
              <a:t>) or more.</a:t>
            </a:r>
          </a:p>
          <a:p>
            <a:pPr lvl="1"/>
            <a:r>
              <a:rPr lang="en-US" dirty="0" smtClean="0"/>
              <a:t>Within these ranges it has been found that:</a:t>
            </a:r>
          </a:p>
          <a:p>
            <a:pPr lvl="2"/>
            <a:r>
              <a:rPr lang="en-US" dirty="0" smtClean="0"/>
              <a:t>total roller weight has a much more pronounced effect on the compaction achieved than does contact pressure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use of excessive ground contact pressure will result in shearing and displacement of the soil being compacted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B18922E-043E-44C9-9860-6FE1AF324A2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6BDE8A-CA59-47C9-B313-3C30EFF052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72980-7841-4C41-9CA4-60E5C2D73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1882</Words>
  <Application>Microsoft Office PowerPoint</Application>
  <PresentationFormat>On-screen Show (4:3)</PresentationFormat>
  <Paragraphs>268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Chapter 5 </vt:lpstr>
      <vt:lpstr>Compaction Operations</vt:lpstr>
      <vt:lpstr>Compaction Operations</vt:lpstr>
      <vt:lpstr>Compaction Operations</vt:lpstr>
      <vt:lpstr>FIGURE 5-11: Variation of optimum moisture content with roller type.  (From reference 6)</vt:lpstr>
      <vt:lpstr>Compaction Operations</vt:lpstr>
      <vt:lpstr>Compaction Operations</vt:lpstr>
      <vt:lpstr>FIGURE 5-12: Typical effect of number of passes.</vt:lpstr>
      <vt:lpstr>Compaction Operations</vt:lpstr>
      <vt:lpstr>Compaction Operations</vt:lpstr>
      <vt:lpstr>Estimating Compactor Production</vt:lpstr>
      <vt:lpstr>TABLE 5-3: Typical operating speed of compaction equipment</vt:lpstr>
      <vt:lpstr>Estimating Compactor Production</vt:lpstr>
      <vt:lpstr>Estimating Compactor Production</vt:lpstr>
      <vt:lpstr> Job Management</vt:lpstr>
      <vt:lpstr> Job Management</vt:lpstr>
      <vt:lpstr>5-3 SOIL STABILIZATION</vt:lpstr>
      <vt:lpstr>TABLE 5-4: Soil stabilization methods</vt:lpstr>
      <vt:lpstr>5-4 GRADING AND FINISHING</vt:lpstr>
      <vt:lpstr>5-4 GRADING AND FINISHING</vt:lpstr>
      <vt:lpstr>FIGURE 5-13: Modern motor grader.  (Courtesy of Fiatallis North America, Inc.)</vt:lpstr>
      <vt:lpstr>5-4 GRADING AND FINISHING</vt:lpstr>
      <vt:lpstr>FIGURE 5-14: Typical roadway components.</vt:lpstr>
      <vt:lpstr>5-4 GRADING AND FINISHING</vt:lpstr>
      <vt:lpstr>Motor Grader</vt:lpstr>
      <vt:lpstr>Motor Grader</vt:lpstr>
      <vt:lpstr>Motor Grader</vt:lpstr>
      <vt:lpstr>FIGURE 5-15: Blade positions for the motor grader.  (U.S. Department of the Army)</vt:lpstr>
      <vt:lpstr>Motor Grader</vt:lpstr>
      <vt:lpstr>FIGURE 5-16: Articulated grader positions.</vt:lpstr>
      <vt:lpstr>Motor Grader</vt:lpstr>
      <vt:lpstr>Motor Grader</vt:lpstr>
      <vt:lpstr>Motor Grader</vt:lpstr>
      <vt:lpstr>Grade Excavators and Trimmers</vt:lpstr>
      <vt:lpstr>FIGURE 5-17: Large grade trimmer/reclaimer/paver.  (Courtesy of CMI Corp.)</vt:lpstr>
      <vt:lpstr>Grade Excavators and Trimmers</vt:lpstr>
      <vt:lpstr>Estimating Grader Production</vt:lpstr>
      <vt:lpstr>Estimating Grader Production</vt:lpstr>
      <vt:lpstr>TABLE 5-6: Typical grader operating speed</vt:lpstr>
      <vt:lpstr>EXAMPLE 5-1</vt:lpstr>
      <vt:lpstr>EXAMPLE 5-1</vt:lpstr>
      <vt:lpstr>Job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Windows User</dc:creator>
  <cp:lastModifiedBy>k</cp:lastModifiedBy>
  <cp:revision>154</cp:revision>
  <dcterms:created xsi:type="dcterms:W3CDTF">2009-10-16T18:09:23Z</dcterms:created>
  <dcterms:modified xsi:type="dcterms:W3CDTF">2011-10-04T20:06:57Z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