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sldIdLst>
    <p:sldId id="256" r:id="rId5"/>
    <p:sldId id="257" r:id="rId6"/>
    <p:sldId id="258" r:id="rId7"/>
    <p:sldId id="259" r:id="rId8"/>
    <p:sldId id="263" r:id="rId9"/>
    <p:sldId id="260" r:id="rId10"/>
    <p:sldId id="262" r:id="rId11"/>
    <p:sldId id="261" r:id="rId12"/>
    <p:sldId id="323" r:id="rId13"/>
    <p:sldId id="264" r:id="rId14"/>
    <p:sldId id="265" r:id="rId15"/>
    <p:sldId id="270" r:id="rId16"/>
    <p:sldId id="266" r:id="rId17"/>
    <p:sldId id="267" r:id="rId18"/>
    <p:sldId id="276" r:id="rId19"/>
    <p:sldId id="268" r:id="rId20"/>
    <p:sldId id="272" r:id="rId21"/>
    <p:sldId id="274" r:id="rId22"/>
    <p:sldId id="280" r:id="rId23"/>
    <p:sldId id="277" r:id="rId24"/>
    <p:sldId id="279" r:id="rId25"/>
    <p:sldId id="278" r:id="rId26"/>
    <p:sldId id="281" r:id="rId27"/>
    <p:sldId id="282" r:id="rId28"/>
    <p:sldId id="283" r:id="rId29"/>
    <p:sldId id="287" r:id="rId30"/>
    <p:sldId id="285" r:id="rId31"/>
    <p:sldId id="288" r:id="rId32"/>
    <p:sldId id="289" r:id="rId33"/>
    <p:sldId id="290" r:id="rId34"/>
    <p:sldId id="324" r:id="rId35"/>
    <p:sldId id="292" r:id="rId36"/>
    <p:sldId id="337" r:id="rId37"/>
    <p:sldId id="291" r:id="rId38"/>
    <p:sldId id="294" r:id="rId39"/>
    <p:sldId id="295" r:id="rId40"/>
    <p:sldId id="336" r:id="rId41"/>
    <p:sldId id="330" r:id="rId42"/>
    <p:sldId id="300" r:id="rId43"/>
    <p:sldId id="296" r:id="rId44"/>
    <p:sldId id="298" r:id="rId45"/>
    <p:sldId id="334" r:id="rId46"/>
    <p:sldId id="301" r:id="rId47"/>
    <p:sldId id="335" r:id="rId48"/>
    <p:sldId id="302" r:id="rId49"/>
    <p:sldId id="338" r:id="rId50"/>
    <p:sldId id="304" r:id="rId51"/>
    <p:sldId id="333" r:id="rId52"/>
    <p:sldId id="305" r:id="rId53"/>
    <p:sldId id="299" r:id="rId54"/>
    <p:sldId id="303" r:id="rId55"/>
    <p:sldId id="308" r:id="rId56"/>
    <p:sldId id="309" r:id="rId57"/>
    <p:sldId id="313" r:id="rId58"/>
    <p:sldId id="339" r:id="rId59"/>
    <p:sldId id="311" r:id="rId60"/>
    <p:sldId id="32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58855-682B-463B-93A6-C5592281E5B3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BCF-9795-495E-922C-AFFF5F6EA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E165-9B12-4906-8DD0-8B621210B611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D22-6A5C-4C54-90FA-329469377A53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5E3E-5273-4087-BD37-9D22B8EE449A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93FA-12CF-44B0-A367-1592A804B836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60D9-CB61-4467-AD59-E724E80857E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0065-57B3-4310-B774-FE4386C313C4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AFD7-3760-424F-9611-3A1381D5FF3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009-7EF1-4FD6-8B6A-85B0B8DFC703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EE98-F9AD-468D-BC20-A77876186F4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C05-A1F3-4DF6-9DA1-E8FD355D6A82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1F54-0FC3-498F-B040-6B47C500615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CDFB-CFF1-40EC-BB95-FB62A702BBF5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1154-3B9D-42FD-98AD-A0A0F7745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Chapter </a:t>
            </a:r>
            <a:r>
              <a:rPr lang="en-US" sz="7200" b="1" dirty="0" smtClean="0"/>
              <a:t>5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620000" cy="1752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Compacting and Finishing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</a:t>
            </a:r>
            <a:endParaRPr lang="en-US" sz="5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Compaction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selection and employment of compaction equipment is discussed in Section 5-2.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Optimum Moisture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Soil moisture content:</a:t>
            </a:r>
          </a:p>
          <a:p>
            <a:pPr lvl="1"/>
            <a:r>
              <a:rPr lang="en-US" dirty="0" smtClean="0"/>
              <a:t>is one of the five factors influencing compaction results</a:t>
            </a:r>
          </a:p>
          <a:p>
            <a:pPr lvl="1"/>
            <a:r>
              <a:rPr lang="en-US" dirty="0" smtClean="0"/>
              <a:t>it is a very important one. </a:t>
            </a:r>
          </a:p>
          <a:p>
            <a:pPr lvl="0"/>
            <a:r>
              <a:rPr lang="en-US" dirty="0" smtClean="0"/>
              <a:t>A standard laboratory test </a:t>
            </a:r>
          </a:p>
          <a:p>
            <a:pPr lvl="1"/>
            <a:r>
              <a:rPr lang="en-US" dirty="0" smtClean="0"/>
              <a:t>It is called a </a:t>
            </a:r>
            <a:r>
              <a:rPr lang="en-US" i="1" dirty="0" smtClean="0"/>
              <a:t>Proctor test </a:t>
            </a:r>
          </a:p>
          <a:p>
            <a:pPr lvl="1"/>
            <a:r>
              <a:rPr lang="en-US" dirty="0" smtClean="0"/>
              <a:t>It has been developed to evaluate a soil's moisture density relationship under a specified compaction effort.</a:t>
            </a:r>
          </a:p>
          <a:p>
            <a:pPr lvl="1"/>
            <a:r>
              <a:rPr lang="en-US" dirty="0" smtClean="0"/>
              <a:t>There are two Proctor tests which are:</a:t>
            </a:r>
          </a:p>
          <a:p>
            <a:pPr lvl="2"/>
            <a:r>
              <a:rPr lang="en-US" dirty="0" smtClean="0"/>
              <a:t>Standard Proctor Test (ASTM D 698, AASHTO T-99) and</a:t>
            </a:r>
          </a:p>
          <a:p>
            <a:pPr lvl="2"/>
            <a:r>
              <a:rPr lang="en-US" dirty="0" smtClean="0"/>
              <a:t>Modified Proctor Test (ASTM D 1557, AASHTO T-180).</a:t>
            </a:r>
          </a:p>
          <a:p>
            <a:pPr lvl="1"/>
            <a:r>
              <a:rPr lang="en-US" dirty="0" smtClean="0"/>
              <a:t>Characteristics of these two tests are given in Table 5-1.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5-1: Characteristics of Proctor compaction tests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7792" b="1299"/>
          <a:stretch>
            <a:fillRect/>
          </a:stretch>
        </p:blipFill>
        <p:spPr bwMode="auto">
          <a:xfrm>
            <a:off x="1219200" y="15240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Optimum Moisture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modified test:</a:t>
            </a:r>
          </a:p>
          <a:p>
            <a:pPr lvl="1"/>
            <a:r>
              <a:rPr lang="en-US" dirty="0" smtClean="0"/>
              <a:t>It was developed for use where high design loads are involved (such as airport runways), </a:t>
            </a:r>
          </a:p>
          <a:p>
            <a:pPr lvl="1"/>
            <a:r>
              <a:rPr lang="en-US" dirty="0" smtClean="0"/>
              <a:t>the compactive effort for the modified test is more than four times as great as for the standard test.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Optimum Moisture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 determine the maximum density of a soil using Proctor test procedures, compaction tests are performed over a range of soil moisture contents (see Figure 5-1).</a:t>
            </a:r>
          </a:p>
          <a:p>
            <a:pPr lvl="0"/>
            <a:r>
              <a:rPr lang="en-US" dirty="0" smtClean="0"/>
              <a:t>The peak of each curve represents the maximum density obtained under the compactive effort supplied by the test.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5-1: Typical compaction test results.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 cstate="print"/>
          <a:srcRect l="12874" b="7082"/>
          <a:stretch>
            <a:fillRect/>
          </a:stretch>
        </p:blipFill>
        <p:spPr bwMode="auto">
          <a:xfrm>
            <a:off x="1143000" y="838200"/>
            <a:ext cx="6705600" cy="5803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Optimum Moisture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Comments on Figure 5-1 are:</a:t>
            </a:r>
          </a:p>
          <a:p>
            <a:pPr lvl="1"/>
            <a:r>
              <a:rPr lang="en-US" dirty="0" smtClean="0"/>
              <a:t>maximum density achieved under the greater compactive effort of the modified test is </a:t>
            </a:r>
            <a:r>
              <a:rPr lang="en-US" b="1" u="sng" dirty="0" smtClean="0"/>
              <a:t>higher</a:t>
            </a:r>
            <a:r>
              <a:rPr lang="en-US" dirty="0" smtClean="0"/>
              <a:t> than the density achieved in the standard test.</a:t>
            </a:r>
          </a:p>
          <a:p>
            <a:pPr lvl="1"/>
            <a:r>
              <a:rPr lang="en-US" dirty="0" smtClean="0"/>
              <a:t>the line labeled "zero air voids“ represents the maximum possible soil density for any specified water content.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Optimum Moisture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 </a:t>
            </a:r>
            <a:r>
              <a:rPr lang="en-US" i="1" dirty="0" smtClean="0"/>
              <a:t>optimum moisture content of a soil </a:t>
            </a:r>
            <a:r>
              <a:rPr lang="en-US" dirty="0" smtClean="0"/>
              <a:t>is</a:t>
            </a:r>
            <a:r>
              <a:rPr lang="en-US" i="1" dirty="0" smtClean="0"/>
              <a:t> </a:t>
            </a:r>
            <a:r>
              <a:rPr lang="en-US" dirty="0" smtClean="0"/>
              <a:t>the moisture content at which maximum dry density is achieved under a specific compaction effort</a:t>
            </a:r>
            <a:r>
              <a:rPr lang="en-US" i="1" dirty="0" smtClean="0"/>
              <a:t>.</a:t>
            </a:r>
          </a:p>
          <a:p>
            <a:pPr lvl="2"/>
            <a:r>
              <a:rPr lang="en-US" dirty="0" smtClean="0"/>
              <a:t>20% for Standard Proctor Test.</a:t>
            </a:r>
          </a:p>
          <a:p>
            <a:pPr lvl="2"/>
            <a:r>
              <a:rPr lang="en-US" dirty="0" smtClean="0"/>
              <a:t>15% for the modified test.</a:t>
            </a:r>
          </a:p>
          <a:p>
            <a:pPr lvl="1"/>
            <a:r>
              <a:rPr lang="en-US" dirty="0" smtClean="0"/>
              <a:t>This relationship is typical for most soils where soil's optimum moisture content decreases as the compactive effort is increased.</a:t>
            </a:r>
          </a:p>
          <a:p>
            <a:pPr lvl="2"/>
            <a:r>
              <a:rPr lang="en-US" dirty="0" smtClean="0"/>
              <a:t>The line of optimum moisture contents demonstrates that.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Optimum Moisture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 importance of soil moisture content to field compaction practice can be demonstrated using Figure 5-1. </a:t>
            </a:r>
          </a:p>
          <a:p>
            <a:pPr lvl="1"/>
            <a:r>
              <a:rPr lang="en-US" dirty="0" smtClean="0"/>
              <a:t>Suppose that specifications require a density of 100 lb/cu ft (1.6 g/cm3) for this soil and</a:t>
            </a:r>
          </a:p>
          <a:p>
            <a:pPr lvl="1"/>
            <a:r>
              <a:rPr lang="en-US" dirty="0" smtClean="0"/>
              <a:t>the compactive effort being used is equal to that of the Standard Proctor Test. </a:t>
            </a:r>
          </a:p>
          <a:p>
            <a:pPr lvl="1"/>
            <a:r>
              <a:rPr lang="en-US" dirty="0" smtClean="0"/>
              <a:t>From Figure 5-1 it can be seen that the required density may be achieved at any moisture content between 13 and 24%. </a:t>
            </a:r>
          </a:p>
          <a:p>
            <a:pPr lvl="1"/>
            <a:r>
              <a:rPr lang="en-US" dirty="0" smtClean="0"/>
              <a:t>a density of 105 lb/cu ft (1.68 glcm3) can only be achieved at a moisture content of 20%.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5-2</a:t>
            </a:r>
            <a:r>
              <a:rPr lang="en-US" sz="3200" dirty="0" smtClean="0"/>
              <a:t>: Modified Proctor Test results for various soils. (Courtesy of Dr. Harvey E. </a:t>
            </a:r>
            <a:r>
              <a:rPr lang="en-US" sz="3200" dirty="0" err="1" smtClean="0"/>
              <a:t>Wahls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3145"/>
          <a:stretch>
            <a:fillRect/>
          </a:stretch>
        </p:blipFill>
        <p:spPr bwMode="auto">
          <a:xfrm>
            <a:off x="2057400" y="1447800"/>
            <a:ext cx="4648200" cy="490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5-1 PRINCIPLES OF 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Compaction Process</a:t>
            </a:r>
            <a:endParaRPr lang="en-US" dirty="0" smtClean="0"/>
          </a:p>
          <a:p>
            <a:r>
              <a:rPr lang="en-US" b="1" dirty="0" smtClean="0"/>
              <a:t>Optimum Moisture Content</a:t>
            </a:r>
            <a:endParaRPr lang="en-US" dirty="0" smtClean="0"/>
          </a:p>
          <a:p>
            <a:r>
              <a:rPr lang="en-US" b="1" dirty="0" smtClean="0"/>
              <a:t>Compaction Specifications</a:t>
            </a:r>
            <a:endParaRPr lang="en-US" dirty="0" smtClean="0"/>
          </a:p>
          <a:p>
            <a:r>
              <a:rPr lang="en-US" b="1" dirty="0" smtClean="0"/>
              <a:t>Measuring Field Density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Compaction Specifications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Compaction specifications are intended to ensure that the compacted material provides the required engineering properties and a satisfactory level of uniformity by:</a:t>
            </a:r>
          </a:p>
          <a:p>
            <a:pPr lvl="1"/>
            <a:r>
              <a:rPr lang="en-US" dirty="0" smtClean="0"/>
              <a:t>prescribing the characteristics of the material to be used and</a:t>
            </a:r>
          </a:p>
          <a:p>
            <a:pPr lvl="1"/>
            <a:r>
              <a:rPr lang="en-US" dirty="0" smtClean="0"/>
              <a:t>a minimum dry density to be achieved.</a:t>
            </a:r>
          </a:p>
          <a:p>
            <a:pPr lvl="0"/>
            <a:r>
              <a:rPr lang="en-US" dirty="0" smtClean="0"/>
              <a:t>The </a:t>
            </a:r>
            <a:r>
              <a:rPr lang="en-US" dirty="0" smtClean="0"/>
              <a:t>Proctor test is widely used for expressing the minimum density requirement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specification will state that a certain percentage of Standard Proctor or Modified Proctor density must be obtained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Compaction Specifications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As </a:t>
            </a:r>
            <a:r>
              <a:rPr lang="en-US" dirty="0" smtClean="0"/>
              <a:t>in an example, the soil of Figure 5-1, </a:t>
            </a:r>
          </a:p>
          <a:p>
            <a:pPr lvl="1"/>
            <a:r>
              <a:rPr lang="en-US" dirty="0" smtClean="0"/>
              <a:t>100% of Standard Proctor density corresponds to a dry density of 105 lb/cu ft (1.68 glcm3).</a:t>
            </a:r>
          </a:p>
          <a:p>
            <a:pPr lvl="1"/>
            <a:r>
              <a:rPr lang="en-US" dirty="0" smtClean="0"/>
              <a:t>Thus a specification requirement for 95% of Standard Proctor density corresponds to a minimum dry density of 99.8 lb/cu ft (1.60 g/cm3).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Compaction Specifications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Typical density requirements range from 90% of Standard Proctor to 100% of Modified Proctor. For example, </a:t>
            </a:r>
          </a:p>
          <a:p>
            <a:pPr lvl="1"/>
            <a:r>
              <a:rPr lang="en-US" dirty="0" smtClean="0"/>
              <a:t> 95% of Standard Proctor is often specified for embankments, dams, and backfills. </a:t>
            </a:r>
          </a:p>
          <a:p>
            <a:pPr lvl="1"/>
            <a:r>
              <a:rPr lang="en-US" dirty="0" smtClean="0"/>
              <a:t> 90% of Modified Proctor might be used as requirement for the support of floor slabs.</a:t>
            </a:r>
          </a:p>
          <a:p>
            <a:pPr lvl="1"/>
            <a:r>
              <a:rPr lang="en-US" dirty="0" smtClean="0"/>
              <a:t>95 to 100% of Modified Proctor are commonly used as requirement for the support of structures and for pavement base courses where high wheel loads are expected.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Compaction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lack of uniformity in compaction may result in:</a:t>
            </a:r>
          </a:p>
          <a:p>
            <a:pPr lvl="1"/>
            <a:r>
              <a:rPr lang="en-US" dirty="0" smtClean="0"/>
              <a:t>differential settlement of structures or</a:t>
            </a:r>
          </a:p>
          <a:p>
            <a:pPr lvl="1"/>
            <a:r>
              <a:rPr lang="en-US" dirty="0" smtClean="0"/>
              <a:t>may produce a bump or depression in pavements. </a:t>
            </a:r>
          </a:p>
          <a:p>
            <a:r>
              <a:rPr lang="en-US" dirty="0" smtClean="0"/>
              <a:t>it is important that uniform compaction be obtained. </a:t>
            </a:r>
          </a:p>
          <a:p>
            <a:r>
              <a:rPr lang="en-US" dirty="0" smtClean="0"/>
              <a:t>Uniformity is commonly controlled by specifying a maximum variation of density between adjacent areas.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Compaction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Compaction specifications may range from:</a:t>
            </a:r>
          </a:p>
          <a:p>
            <a:pPr lvl="1"/>
            <a:r>
              <a:rPr lang="en-US" dirty="0" smtClean="0"/>
              <a:t>performance specifications in which only a minimum dry density is prescribed to </a:t>
            </a:r>
          </a:p>
          <a:p>
            <a:pPr lvl="1"/>
            <a:r>
              <a:rPr lang="en-US" dirty="0" smtClean="0"/>
              <a:t>method specifications that prescribe the exact equipment and procedures to be used.</a:t>
            </a:r>
          </a:p>
          <a:p>
            <a:pPr lvl="0"/>
            <a:r>
              <a:rPr lang="en-US" dirty="0" smtClean="0"/>
              <a:t>(See Section 18-4 for a discussion of specifications.)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Measuring Field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To verify the adequacy of compaction, the soil density actually obtained in the field must be measured and compared with the specified soil density. </a:t>
            </a:r>
          </a:p>
          <a:p>
            <a:pPr lvl="0"/>
            <a:r>
              <a:rPr lang="en-US" dirty="0" smtClean="0"/>
              <a:t>The methods available for performing in-place density tests include:</a:t>
            </a:r>
          </a:p>
          <a:p>
            <a:pPr lvl="1"/>
            <a:r>
              <a:rPr lang="en-US" dirty="0" smtClean="0"/>
              <a:t>a number of traditional methods (liquid tests, sand tests, etc.) and </a:t>
            </a:r>
          </a:p>
          <a:p>
            <a:pPr lvl="1"/>
            <a:r>
              <a:rPr lang="en-US" dirty="0" smtClean="0"/>
              <a:t>nuclear density devices.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Measuring Field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All the traditional test methods involve:</a:t>
            </a:r>
          </a:p>
          <a:p>
            <a:pPr lvl="1"/>
            <a:r>
              <a:rPr lang="en-US" dirty="0" smtClean="0"/>
              <a:t>removing a soil sample, </a:t>
            </a:r>
          </a:p>
          <a:p>
            <a:pPr lvl="1"/>
            <a:r>
              <a:rPr lang="en-US" dirty="0" smtClean="0"/>
              <a:t>measuring the volume of the hole produced, and </a:t>
            </a:r>
          </a:p>
          <a:p>
            <a:pPr lvl="1"/>
            <a:r>
              <a:rPr lang="en-US" dirty="0" smtClean="0"/>
              <a:t>determining the dry weight of the material removed. </a:t>
            </a:r>
          </a:p>
          <a:p>
            <a:pPr lvl="0"/>
            <a:r>
              <a:rPr lang="en-US" dirty="0" smtClean="0"/>
              <a:t>Density is then found as the dry weight of soil removed divided by the volume of the hole.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Measuring Field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i="1" dirty="0" smtClean="0"/>
              <a:t>Nuclear density devices :</a:t>
            </a:r>
          </a:p>
          <a:p>
            <a:pPr lvl="1"/>
            <a:r>
              <a:rPr lang="en-US" dirty="0" smtClean="0"/>
              <a:t>measure the amount of radioactivity from a calibrated source that is reflected back from the soil to determine both soil density and moisture content.</a:t>
            </a:r>
          </a:p>
          <a:p>
            <a:pPr lvl="1"/>
            <a:r>
              <a:rPr lang="en-US" dirty="0" smtClean="0"/>
              <a:t>When properly calibrated and operated, these devices produce accurate results in a fraction of the time required to perform traditional density tests. </a:t>
            </a:r>
          </a:p>
          <a:p>
            <a:pPr lvl="1"/>
            <a:r>
              <a:rPr lang="en-US" dirty="0" smtClean="0"/>
              <a:t>The use of nuclear density devices is becoming widespread because of increased need of rapid soil density determination.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5-2 COMPACTION EQUIPMENT </a:t>
            </a:r>
            <a:r>
              <a:rPr lang="en-US" b="1" smtClean="0"/>
              <a:t>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Compaction Equipment</a:t>
            </a:r>
            <a:endParaRPr lang="en-US" dirty="0" smtClean="0"/>
          </a:p>
          <a:p>
            <a:r>
              <a:rPr lang="en-US" b="1" dirty="0" smtClean="0"/>
              <a:t>Compaction in Confined Areas</a:t>
            </a:r>
            <a:endParaRPr lang="en-US" dirty="0" smtClean="0"/>
          </a:p>
          <a:p>
            <a:r>
              <a:rPr lang="en-US" b="1" dirty="0" smtClean="0"/>
              <a:t>Selection of Compaction Equipment </a:t>
            </a:r>
            <a:endParaRPr lang="en-US" dirty="0" smtClean="0"/>
          </a:p>
          <a:p>
            <a:r>
              <a:rPr lang="en-US" b="1" dirty="0" smtClean="0"/>
              <a:t>Compaction Operations</a:t>
            </a:r>
            <a:endParaRPr lang="en-US" dirty="0" smtClean="0"/>
          </a:p>
          <a:p>
            <a:r>
              <a:rPr lang="en-US" b="1" dirty="0" smtClean="0"/>
              <a:t>Estimating Compactor Production</a:t>
            </a:r>
            <a:endParaRPr lang="en-US" dirty="0" smtClean="0"/>
          </a:p>
          <a:p>
            <a:r>
              <a:rPr lang="en-US" b="1" dirty="0" smtClean="0"/>
              <a:t> Job Management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Principal types of compaction equipment include:</a:t>
            </a:r>
          </a:p>
          <a:p>
            <a:pPr lvl="1"/>
            <a:r>
              <a:rPr lang="en-US" dirty="0" smtClean="0"/>
              <a:t>tamping foot rollers, </a:t>
            </a:r>
          </a:p>
          <a:p>
            <a:pPr lvl="1"/>
            <a:r>
              <a:rPr lang="en-US" dirty="0" smtClean="0"/>
              <a:t>grid or mesh rollers, </a:t>
            </a:r>
          </a:p>
          <a:p>
            <a:pPr lvl="1"/>
            <a:r>
              <a:rPr lang="en-US" dirty="0" smtClean="0"/>
              <a:t>vibratory compactors, </a:t>
            </a:r>
          </a:p>
          <a:p>
            <a:pPr lvl="1"/>
            <a:r>
              <a:rPr lang="en-US" dirty="0" smtClean="0"/>
              <a:t>smooth steel drum rollers, </a:t>
            </a:r>
          </a:p>
          <a:p>
            <a:pPr lvl="1"/>
            <a:r>
              <a:rPr lang="en-US" dirty="0" smtClean="0"/>
              <a:t>pneumatic rollers, </a:t>
            </a:r>
          </a:p>
          <a:p>
            <a:pPr lvl="1"/>
            <a:r>
              <a:rPr lang="en-US" dirty="0" smtClean="0"/>
              <a:t>segmented pad rollers, and</a:t>
            </a:r>
          </a:p>
          <a:p>
            <a:pPr lvl="1"/>
            <a:r>
              <a:rPr lang="en-US" dirty="0" smtClean="0"/>
              <a:t>tampers or rammers (see Figure 5-3).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Compaction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i="1" dirty="0" smtClean="0"/>
              <a:t>Compaction:</a:t>
            </a:r>
          </a:p>
          <a:p>
            <a:pPr lvl="1"/>
            <a:r>
              <a:rPr lang="en-US" dirty="0" smtClean="0"/>
              <a:t>is the process of increasing the density of a soil by mechanically forcing the soil particles closer together, thereby expelling air from the void spaces in the soil. </a:t>
            </a:r>
          </a:p>
          <a:p>
            <a:pPr lvl="1"/>
            <a:r>
              <a:rPr lang="en-US" dirty="0" smtClean="0"/>
              <a:t>It should not be confused with </a:t>
            </a:r>
            <a:r>
              <a:rPr lang="en-US" i="1" dirty="0" smtClean="0"/>
              <a:t>consolidation, </a:t>
            </a:r>
          </a:p>
          <a:p>
            <a:r>
              <a:rPr lang="en-US" i="1" dirty="0" smtClean="0"/>
              <a:t>Consolidation:</a:t>
            </a:r>
          </a:p>
          <a:p>
            <a:pPr lvl="1"/>
            <a:r>
              <a:rPr lang="en-US" dirty="0" smtClean="0"/>
              <a:t>is an increase in soil density of a cohesive soil resulting from the expulsion of water from the soil's void spaces. </a:t>
            </a:r>
          </a:p>
          <a:p>
            <a:pPr lvl="1"/>
            <a:r>
              <a:rPr lang="en-US" dirty="0" smtClean="0"/>
              <a:t>Consolidation may require months or years to complete, whereas compaction is accomplished in a matter of hours.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en-US" i="1" dirty="0" smtClean="0"/>
              <a:t>Tamping foot rollers:</a:t>
            </a:r>
          </a:p>
          <a:p>
            <a:pPr lvl="1"/>
            <a:r>
              <a:rPr lang="en-US" dirty="0" smtClean="0"/>
              <a:t>They utilize a compaction drum equipped with a number of protruding feet. </a:t>
            </a:r>
          </a:p>
          <a:p>
            <a:pPr lvl="1"/>
            <a:r>
              <a:rPr lang="en-US" dirty="0" smtClean="0"/>
              <a:t>They are available in a variety of foot sizes and shapes, including the </a:t>
            </a:r>
            <a:r>
              <a:rPr lang="en-US" dirty="0" err="1" smtClean="0"/>
              <a:t>sheepsfoot</a:t>
            </a:r>
            <a:r>
              <a:rPr lang="en-US" dirty="0" smtClean="0"/>
              <a:t> roller.</a:t>
            </a:r>
          </a:p>
          <a:p>
            <a:pPr lvl="1"/>
            <a:r>
              <a:rPr lang="en-US" dirty="0" smtClean="0"/>
              <a:t> How it works?</a:t>
            </a:r>
          </a:p>
          <a:p>
            <a:pPr lvl="2"/>
            <a:r>
              <a:rPr lang="en-US" dirty="0" smtClean="0"/>
              <a:t>During initial compaction, roller feet penetrate the loose material and sink to the lower portion of the lifts. </a:t>
            </a:r>
          </a:p>
          <a:p>
            <a:pPr lvl="2"/>
            <a:r>
              <a:rPr lang="en-US" dirty="0" smtClean="0"/>
              <a:t>As compaction proceeds, the roller rises to the surface or "walks out" of the soil.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FIGURE 5-3: </a:t>
            </a:r>
            <a:r>
              <a:rPr lang="en-US" sz="3200" dirty="0" smtClean="0"/>
              <a:t>Major types of compaction equipment. </a:t>
            </a:r>
            <a:br>
              <a:rPr lang="en-US" sz="3200" dirty="0" smtClean="0"/>
            </a:br>
            <a:r>
              <a:rPr lang="en-US" sz="2400" dirty="0" smtClean="0"/>
              <a:t>(Reprinted by permission of Caterpillar Inc., ©1971)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59156"/>
            <a:ext cx="6276975" cy="51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All tamping foot rollers utilize static weight and manipulation to achieve compaction. </a:t>
            </a:r>
          </a:p>
          <a:p>
            <a:pPr lvl="2"/>
            <a:r>
              <a:rPr lang="en-US" dirty="0" smtClean="0"/>
              <a:t>Therefore, they are most effective on cohesive soils.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sheepsfoot</a:t>
            </a:r>
            <a:r>
              <a:rPr lang="en-US" dirty="0" smtClean="0"/>
              <a:t> roller:</a:t>
            </a:r>
          </a:p>
          <a:p>
            <a:pPr lvl="2"/>
            <a:r>
              <a:rPr lang="en-US" dirty="0" smtClean="0"/>
              <a:t>produces some impact force, and</a:t>
            </a:r>
          </a:p>
          <a:p>
            <a:pPr lvl="2"/>
            <a:r>
              <a:rPr lang="en-US" dirty="0" smtClean="0"/>
              <a:t>tends to displace and tear the soil as the feet enter and leave the soil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FIGURE 5-3: </a:t>
            </a:r>
            <a:r>
              <a:rPr lang="en-US" sz="3200" dirty="0" smtClean="0"/>
              <a:t>Major types of compaction equipment. </a:t>
            </a:r>
            <a:br>
              <a:rPr lang="en-US" sz="3200" dirty="0" smtClean="0"/>
            </a:br>
            <a:r>
              <a:rPr lang="en-US" sz="2400" dirty="0" smtClean="0"/>
              <a:t>(Reprinted by permission of Caterpillar Inc., ©1971)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862888" cy="50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Grid or mesh rollers:</a:t>
            </a:r>
          </a:p>
          <a:p>
            <a:pPr lvl="1"/>
            <a:r>
              <a:rPr lang="en-US" dirty="0" smtClean="0"/>
              <a:t>They utilize a compactor drum made up of a heavy steel mesh.</a:t>
            </a:r>
          </a:p>
          <a:p>
            <a:pPr lvl="1"/>
            <a:r>
              <a:rPr lang="en-US" dirty="0" smtClean="0"/>
              <a:t>Because of their design, they can operate at high speed without scattering the material being compacted. </a:t>
            </a:r>
          </a:p>
          <a:p>
            <a:pPr lvl="1"/>
            <a:r>
              <a:rPr lang="en-US" dirty="0" smtClean="0"/>
              <a:t>Compaction is due to static weight and impact plus limited manipulation. </a:t>
            </a:r>
          </a:p>
          <a:p>
            <a:pPr lvl="1"/>
            <a:r>
              <a:rPr lang="en-US" dirty="0" smtClean="0"/>
              <a:t>Grid rollers are used to:</a:t>
            </a:r>
          </a:p>
          <a:p>
            <a:pPr lvl="2"/>
            <a:r>
              <a:rPr lang="en-US" dirty="0" smtClean="0"/>
              <a:t>compact clean gravels and sands (most effective). </a:t>
            </a:r>
          </a:p>
          <a:p>
            <a:pPr lvl="2"/>
            <a:r>
              <a:rPr lang="en-US" dirty="0" smtClean="0"/>
              <a:t>break up lumps of cohesive soil. </a:t>
            </a:r>
          </a:p>
          <a:p>
            <a:pPr lvl="2"/>
            <a:r>
              <a:rPr lang="en-US" dirty="0" smtClean="0"/>
              <a:t>crush and compact soft rock (rock losing 20% or more in the Los Angeles Abrasion Test).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FIGURE 5-3: </a:t>
            </a:r>
            <a:r>
              <a:rPr lang="en-US" sz="3200" dirty="0" smtClean="0"/>
              <a:t>Major types of compaction equipment. </a:t>
            </a:r>
            <a:br>
              <a:rPr lang="en-US" sz="3200" dirty="0" smtClean="0"/>
            </a:br>
            <a:r>
              <a:rPr lang="en-US" sz="2400" dirty="0" smtClean="0"/>
              <a:t>(Reprinted by permission of Caterpillar Inc., ©1971)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258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i="1" dirty="0" smtClean="0"/>
              <a:t>Vibratory compactors:</a:t>
            </a:r>
          </a:p>
          <a:p>
            <a:pPr lvl="1"/>
            <a:r>
              <a:rPr lang="en-US" dirty="0" smtClean="0"/>
              <a:t>They are available in a wide range of sizes and types. </a:t>
            </a:r>
          </a:p>
          <a:p>
            <a:pPr lvl="1"/>
            <a:r>
              <a:rPr lang="en-US" dirty="0" smtClean="0"/>
              <a:t>In size they range from:</a:t>
            </a:r>
          </a:p>
          <a:p>
            <a:pPr lvl="2"/>
            <a:r>
              <a:rPr lang="en-US" dirty="0" smtClean="0"/>
              <a:t>small hand-operated compactors (Figure 5-4) through </a:t>
            </a:r>
          </a:p>
          <a:p>
            <a:pPr lvl="2"/>
            <a:r>
              <a:rPr lang="en-US" dirty="0" smtClean="0"/>
              <a:t>towed rollers to large self-propelled rollers (Figure 5-5). </a:t>
            </a:r>
          </a:p>
          <a:p>
            <a:pPr lvl="1"/>
            <a:r>
              <a:rPr lang="en-US" dirty="0" smtClean="0"/>
              <a:t>By type they include:</a:t>
            </a:r>
          </a:p>
          <a:p>
            <a:pPr lvl="2"/>
            <a:r>
              <a:rPr lang="en-US" dirty="0" smtClean="0"/>
              <a:t>plate compactors, </a:t>
            </a:r>
          </a:p>
          <a:p>
            <a:pPr lvl="2"/>
            <a:r>
              <a:rPr lang="en-US" dirty="0" smtClean="0"/>
              <a:t>smooth drum rollers, and </a:t>
            </a:r>
          </a:p>
          <a:p>
            <a:pPr lvl="2"/>
            <a:r>
              <a:rPr lang="en-US" dirty="0" smtClean="0"/>
              <a:t>tamping foot rollers. </a:t>
            </a:r>
          </a:p>
          <a:p>
            <a:pPr lvl="1"/>
            <a:r>
              <a:rPr lang="en-US" dirty="0" smtClean="0"/>
              <a:t>Small walk behind vibratory plate compactors and vibratory rollers are used primarily for compacting around the structures and in other confined area.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FIGURE 5-3: </a:t>
            </a:r>
            <a:r>
              <a:rPr lang="en-US" sz="3200" dirty="0" smtClean="0"/>
              <a:t>Major types of compaction equipment. </a:t>
            </a:r>
            <a:br>
              <a:rPr lang="en-US" sz="3200" dirty="0" smtClean="0"/>
            </a:br>
            <a:r>
              <a:rPr lang="en-US" sz="2400" dirty="0" smtClean="0"/>
              <a:t>(Reprinted by permission of Caterpillar Inc., ©1971)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34125"/>
            <a:ext cx="6072187" cy="49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FIGURE 5-4</a:t>
            </a:r>
            <a:r>
              <a:rPr lang="en-US" sz="3200" dirty="0" smtClean="0"/>
              <a:t>: Walk-behind vibratory plate compactor.</a:t>
            </a:r>
            <a:br>
              <a:rPr lang="en-US" sz="3200" dirty="0" smtClean="0"/>
            </a:br>
            <a:r>
              <a:rPr lang="en-US" sz="2400" dirty="0" smtClean="0"/>
              <a:t>(Courtesy of </a:t>
            </a:r>
            <a:r>
              <a:rPr lang="en-US" sz="2400" dirty="0" err="1" smtClean="0"/>
              <a:t>Wacker</a:t>
            </a:r>
            <a:r>
              <a:rPr lang="en-US" sz="2400" dirty="0" smtClean="0"/>
              <a:t> Corp.)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5688" r="2293"/>
          <a:stretch>
            <a:fillRect/>
          </a:stretch>
        </p:blipFill>
        <p:spPr bwMode="auto">
          <a:xfrm>
            <a:off x="2438400" y="1371600"/>
            <a:ext cx="4572000" cy="502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5-5</a:t>
            </a:r>
            <a:r>
              <a:rPr lang="en-US" sz="3200" dirty="0" smtClean="0"/>
              <a:t>: Vibratory tamping foot compactor. </a:t>
            </a:r>
            <a:br>
              <a:rPr lang="en-US" sz="3200" dirty="0" smtClean="0"/>
            </a:br>
            <a:r>
              <a:rPr lang="en-US" sz="2400" dirty="0" smtClean="0"/>
              <a:t>[Courtesy of BOMAG (USA)]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2302" t="566" r="6349" b="7628"/>
          <a:stretch>
            <a:fillRect/>
          </a:stretch>
        </p:blipFill>
        <p:spPr bwMode="auto">
          <a:xfrm>
            <a:off x="2590800" y="12954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Compaction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Compaction has been employed for centuries to improve the engineering properties of soil.</a:t>
            </a:r>
          </a:p>
          <a:p>
            <a:pPr lvl="0"/>
            <a:r>
              <a:rPr lang="en-US" dirty="0" smtClean="0"/>
              <a:t>Improvements include:</a:t>
            </a:r>
          </a:p>
          <a:p>
            <a:pPr lvl="1"/>
            <a:r>
              <a:rPr lang="en-US" dirty="0" smtClean="0"/>
              <a:t>increased bearing strength, </a:t>
            </a:r>
          </a:p>
          <a:p>
            <a:pPr lvl="1"/>
            <a:r>
              <a:rPr lang="en-US" dirty="0" smtClean="0"/>
              <a:t>reduced compressibility, </a:t>
            </a:r>
          </a:p>
          <a:p>
            <a:pPr lvl="1"/>
            <a:r>
              <a:rPr lang="en-US" dirty="0" smtClean="0"/>
              <a:t>improved volume-change characteristics, and</a:t>
            </a:r>
          </a:p>
          <a:p>
            <a:pPr lvl="1"/>
            <a:r>
              <a:rPr lang="en-US" dirty="0" smtClean="0"/>
              <a:t>reduced permeability.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Vibratory plate compactors are also available as attachments for hydraulic excavators. </a:t>
            </a:r>
          </a:p>
          <a:p>
            <a:pPr lvl="1"/>
            <a:r>
              <a:rPr lang="en-US" dirty="0" smtClean="0"/>
              <a:t>The towed and self-propelled units are utilized in general earthwork.</a:t>
            </a:r>
          </a:p>
          <a:p>
            <a:pPr lvl="1"/>
            <a:r>
              <a:rPr lang="en-US" dirty="0" smtClean="0"/>
              <a:t>Large self propelled smooth drum vibratory rollers are often used for compacting bituminous bases and pavements.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00600"/>
          </a:xfrm>
        </p:spPr>
        <p:txBody>
          <a:bodyPr>
            <a:normAutofit/>
          </a:bodyPr>
          <a:lstStyle/>
          <a:p>
            <a:r>
              <a:rPr lang="en-US" i="1" dirty="0" smtClean="0"/>
              <a:t>Steel wheel </a:t>
            </a:r>
            <a:r>
              <a:rPr lang="en-US" dirty="0" smtClean="0"/>
              <a:t>or </a:t>
            </a:r>
            <a:r>
              <a:rPr lang="en-US" i="1" dirty="0" smtClean="0"/>
              <a:t>smooth drum rollers :</a:t>
            </a:r>
          </a:p>
          <a:p>
            <a:pPr lvl="1"/>
            <a:r>
              <a:rPr lang="en-US" dirty="0" smtClean="0"/>
              <a:t>They</a:t>
            </a:r>
            <a:r>
              <a:rPr lang="en-US" i="1" dirty="0" smtClean="0"/>
              <a:t> </a:t>
            </a:r>
            <a:r>
              <a:rPr lang="en-US" dirty="0" smtClean="0"/>
              <a:t>are used for compacting:</a:t>
            </a:r>
          </a:p>
          <a:p>
            <a:pPr lvl="2"/>
            <a:r>
              <a:rPr lang="en-US" dirty="0" smtClean="0"/>
              <a:t>granular bases, </a:t>
            </a:r>
          </a:p>
          <a:p>
            <a:pPr lvl="2"/>
            <a:r>
              <a:rPr lang="en-US" dirty="0" smtClean="0"/>
              <a:t>asphaltic bases, and </a:t>
            </a:r>
          </a:p>
          <a:p>
            <a:pPr lvl="2"/>
            <a:r>
              <a:rPr lang="en-US" dirty="0" smtClean="0"/>
              <a:t>asphalt pavements.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compactive force involved is primarily static weight.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FIGURE 5-3: </a:t>
            </a:r>
            <a:r>
              <a:rPr lang="en-US" sz="3200" dirty="0" smtClean="0"/>
              <a:t>Major types of compaction equipment. </a:t>
            </a:r>
            <a:br>
              <a:rPr lang="en-US" sz="3200" dirty="0" smtClean="0"/>
            </a:br>
            <a:r>
              <a:rPr lang="en-US" sz="2400" dirty="0" smtClean="0"/>
              <a:t>(Reprinted by permission of Caterpillar Inc., ©1971)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49114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i="1" dirty="0" smtClean="0"/>
              <a:t>Rubber-tired </a:t>
            </a:r>
            <a:r>
              <a:rPr lang="en-US" dirty="0" smtClean="0"/>
              <a:t>or </a:t>
            </a:r>
            <a:r>
              <a:rPr lang="en-US" i="1" dirty="0" smtClean="0"/>
              <a:t>pneumatic rollers :</a:t>
            </a:r>
          </a:p>
          <a:p>
            <a:pPr lvl="1"/>
            <a:r>
              <a:rPr lang="en-US" dirty="0" smtClean="0"/>
              <a:t>They</a:t>
            </a:r>
            <a:r>
              <a:rPr lang="en-US" i="1" dirty="0" smtClean="0"/>
              <a:t> </a:t>
            </a:r>
            <a:r>
              <a:rPr lang="en-US" dirty="0" smtClean="0"/>
              <a:t>are available as:</a:t>
            </a:r>
          </a:p>
          <a:p>
            <a:pPr lvl="2"/>
            <a:r>
              <a:rPr lang="en-US" dirty="0" smtClean="0"/>
              <a:t>light- to medium weight multi tired rollers and</a:t>
            </a:r>
          </a:p>
          <a:p>
            <a:pPr lvl="2"/>
            <a:r>
              <a:rPr lang="en-US" dirty="0" smtClean="0"/>
              <a:t>heavy pneumatic rollers. </a:t>
            </a:r>
          </a:p>
          <a:p>
            <a:pPr lvl="1"/>
            <a:r>
              <a:rPr lang="en-US" smtClean="0"/>
              <a:t>Wobble-wheel rollers are multi tired rollers with wheels mounted at an angle so that they appear to wobble as they travel. </a:t>
            </a:r>
          </a:p>
          <a:p>
            <a:pPr lvl="2"/>
            <a:r>
              <a:rPr lang="en-US" smtClean="0"/>
              <a:t>This imparts a kneading action to the soil. </a:t>
            </a:r>
          </a:p>
          <a:p>
            <a:pPr lvl="1"/>
            <a:r>
              <a:rPr lang="en-US" smtClean="0"/>
              <a:t>Heavy pneumatic rollers weighing up to 200 tons are used for dam construction, compaction of thick lifts, and proof rolling. </a:t>
            </a:r>
          </a:p>
          <a:p>
            <a:pPr lvl="1"/>
            <a:r>
              <a:rPr lang="en-US" smtClean="0"/>
              <a:t>Pneumatic </a:t>
            </a:r>
            <a:r>
              <a:rPr lang="en-US" dirty="0" smtClean="0"/>
              <a:t>rollers are </a:t>
            </a:r>
          </a:p>
          <a:p>
            <a:pPr lvl="2"/>
            <a:r>
              <a:rPr lang="en-US" dirty="0" smtClean="0"/>
              <a:t>effective on almost all types of soils </a:t>
            </a:r>
          </a:p>
          <a:p>
            <a:pPr lvl="2"/>
            <a:r>
              <a:rPr lang="en-US" dirty="0" smtClean="0"/>
              <a:t>least effective on-clean sands and gravels.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FIGURE 5-3: </a:t>
            </a:r>
            <a:r>
              <a:rPr lang="en-US" sz="3200" dirty="0" smtClean="0"/>
              <a:t>Major types of compaction equipment. </a:t>
            </a:r>
            <a:br>
              <a:rPr lang="en-US" sz="3200" dirty="0" smtClean="0"/>
            </a:br>
            <a:r>
              <a:rPr lang="en-US" sz="2400" dirty="0" smtClean="0"/>
              <a:t>(Reprinted by permission of Caterpillar Inc., ©1971)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7836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Segmented pad rollers :</a:t>
            </a:r>
          </a:p>
          <a:p>
            <a:pPr lvl="1"/>
            <a:r>
              <a:rPr lang="en-US" dirty="0" smtClean="0"/>
              <a:t>They</a:t>
            </a:r>
            <a:r>
              <a:rPr lang="en-US" i="1" dirty="0" smtClean="0"/>
              <a:t> </a:t>
            </a:r>
            <a:r>
              <a:rPr lang="en-US" dirty="0" smtClean="0"/>
              <a:t>are somewhat similar to tamping foot rollers except that they utilize pads shaped as segments of a circle instead of feet on the roller drum.</a:t>
            </a:r>
          </a:p>
          <a:p>
            <a:pPr lvl="1"/>
            <a:r>
              <a:rPr lang="en-US" dirty="0" smtClean="0"/>
              <a:t>As a result, they produce less surface disturbance than do tamping foot rollers.</a:t>
            </a:r>
          </a:p>
          <a:p>
            <a:pPr lvl="1"/>
            <a:r>
              <a:rPr lang="en-US" dirty="0" smtClean="0"/>
              <a:t>Segmented pad rollers are effective on a wide range of soil types.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FIGURE 5-3: </a:t>
            </a:r>
            <a:r>
              <a:rPr lang="en-US" sz="3200" dirty="0" smtClean="0"/>
              <a:t>Major types of compaction equipment. </a:t>
            </a:r>
            <a:br>
              <a:rPr lang="en-US" sz="3200" dirty="0" smtClean="0"/>
            </a:br>
            <a:r>
              <a:rPr lang="en-US" sz="2400" dirty="0" smtClean="0"/>
              <a:t>(Reprinted by permission of Caterpillar Inc., ©1971)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377241"/>
            <a:ext cx="5743575" cy="502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Rammers </a:t>
            </a:r>
            <a:r>
              <a:rPr lang="en-US" dirty="0" smtClean="0"/>
              <a:t>or </a:t>
            </a:r>
            <a:r>
              <a:rPr lang="en-US" i="1" dirty="0" smtClean="0"/>
              <a:t>tampers :</a:t>
            </a:r>
          </a:p>
          <a:p>
            <a:pPr lvl="1"/>
            <a:r>
              <a:rPr lang="en-US" dirty="0" smtClean="0"/>
              <a:t>They</a:t>
            </a:r>
            <a:r>
              <a:rPr lang="en-US" i="1" dirty="0" smtClean="0"/>
              <a:t> </a:t>
            </a:r>
            <a:r>
              <a:rPr lang="en-US" dirty="0" smtClean="0"/>
              <a:t>are small impact-type compactors which are primarily used for compaction in confined areas. </a:t>
            </a:r>
          </a:p>
          <a:p>
            <a:pPr lvl="1"/>
            <a:r>
              <a:rPr lang="en-US" dirty="0" smtClean="0"/>
              <a:t>Some rammers, like the one shown in Figure 5-6, are classified as vibratory rammers because of their operating frequency.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5-6</a:t>
            </a:r>
            <a:r>
              <a:rPr lang="en-US" sz="3600" dirty="0" smtClean="0"/>
              <a:t>: Small vibratory rammer. </a:t>
            </a:r>
            <a:br>
              <a:rPr lang="en-US" sz="3600" dirty="0" smtClean="0"/>
            </a:br>
            <a:r>
              <a:rPr lang="en-US" sz="2800" dirty="0" smtClean="0"/>
              <a:t>(Courtesy of </a:t>
            </a:r>
            <a:r>
              <a:rPr lang="en-US" sz="2800" dirty="0" err="1" smtClean="0"/>
              <a:t>Wacker</a:t>
            </a:r>
            <a:r>
              <a:rPr lang="en-US" sz="2800" dirty="0" smtClean="0"/>
              <a:t> Corp.)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40628"/>
          <a:stretch>
            <a:fillRect/>
          </a:stretch>
        </p:blipFill>
        <p:spPr bwMode="auto">
          <a:xfrm>
            <a:off x="2667000" y="1333500"/>
            <a:ext cx="3886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Compaction in Confined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The equipment available for compaction in confined areas such as:</a:t>
            </a:r>
          </a:p>
          <a:p>
            <a:pPr lvl="1"/>
            <a:r>
              <a:rPr lang="en-US" dirty="0" smtClean="0"/>
              <a:t>trenches and around foundations includes small vibratory plate compactors (Figure 5-4), </a:t>
            </a:r>
          </a:p>
          <a:p>
            <a:pPr lvl="1"/>
            <a:r>
              <a:rPr lang="en-US" dirty="0" smtClean="0"/>
              <a:t>tampers or rammers (Figure 5-6), </a:t>
            </a:r>
          </a:p>
          <a:p>
            <a:pPr lvl="1"/>
            <a:r>
              <a:rPr lang="en-US" dirty="0" smtClean="0"/>
              <a:t>walk-behind static and vibratory rollers (Figure 5-7), and </a:t>
            </a:r>
          </a:p>
          <a:p>
            <a:pPr lvl="1"/>
            <a:r>
              <a:rPr lang="en-US" dirty="0" smtClean="0"/>
              <a:t>attachments for backhoes and hydraulic excavators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Compaction Wheels</a:t>
            </a:r>
            <a:r>
              <a:rPr lang="en-US" dirty="0" smtClean="0"/>
              <a:t> (Figure 5-8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Vibratory plate attachments </a:t>
            </a:r>
            <a:r>
              <a:rPr lang="en-US" dirty="0" smtClean="0"/>
              <a:t>(Figure 5-9)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Compaction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equipment and methods employed for compaction in </a:t>
            </a:r>
            <a:r>
              <a:rPr lang="en-US" u="sng" dirty="0" smtClean="0"/>
              <a:t>building construction </a:t>
            </a:r>
            <a:r>
              <a:rPr lang="en-US" dirty="0" smtClean="0"/>
              <a:t>are usually somewhat different from those employed in </a:t>
            </a:r>
            <a:r>
              <a:rPr lang="en-US" u="sng" dirty="0" smtClean="0"/>
              <a:t>heavy and highway construction</a:t>
            </a:r>
            <a:r>
              <a:rPr lang="en-US" dirty="0" smtClean="0"/>
              <a:t> because of:</a:t>
            </a:r>
          </a:p>
          <a:p>
            <a:pPr lvl="1"/>
            <a:r>
              <a:rPr lang="en-US" dirty="0" smtClean="0"/>
              <a:t> the limited differential settlement that can be tolerated by a building foundation, </a:t>
            </a:r>
          </a:p>
          <a:p>
            <a:pPr lvl="1"/>
            <a:r>
              <a:rPr lang="en-US" dirty="0" smtClean="0"/>
              <a:t>the necessity for working in confined areas close to structures, and </a:t>
            </a:r>
          </a:p>
          <a:p>
            <a:pPr lvl="1"/>
            <a:r>
              <a:rPr lang="en-US" dirty="0" smtClean="0"/>
              <a:t>the smaller quantity of earthwork involved.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FIGURE 5-4</a:t>
            </a:r>
            <a:r>
              <a:rPr lang="en-US" sz="3200" dirty="0" smtClean="0"/>
              <a:t>: Walk-behind vibratory plate compactor.</a:t>
            </a:r>
            <a:br>
              <a:rPr lang="en-US" sz="3200" dirty="0" smtClean="0"/>
            </a:br>
            <a:r>
              <a:rPr lang="en-US" sz="2400" dirty="0" smtClean="0"/>
              <a:t>(Courtesy of </a:t>
            </a:r>
            <a:r>
              <a:rPr lang="en-US" sz="2400" dirty="0" err="1" smtClean="0"/>
              <a:t>Wacker</a:t>
            </a:r>
            <a:r>
              <a:rPr lang="en-US" sz="2400" dirty="0" smtClean="0"/>
              <a:t> Corp.)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5688" r="2293"/>
          <a:stretch>
            <a:fillRect/>
          </a:stretch>
        </p:blipFill>
        <p:spPr bwMode="auto">
          <a:xfrm>
            <a:off x="2438400" y="1371600"/>
            <a:ext cx="4572000" cy="502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5-6</a:t>
            </a:r>
            <a:r>
              <a:rPr lang="en-US" sz="3600" dirty="0" smtClean="0"/>
              <a:t>: Small vibratory rammer. </a:t>
            </a:r>
            <a:br>
              <a:rPr lang="en-US" sz="3600" dirty="0" smtClean="0"/>
            </a:br>
            <a:r>
              <a:rPr lang="en-US" sz="2800" dirty="0" smtClean="0"/>
              <a:t>(Courtesy of </a:t>
            </a:r>
            <a:r>
              <a:rPr lang="en-US" sz="2800" dirty="0" err="1" smtClean="0"/>
              <a:t>Wacker</a:t>
            </a:r>
            <a:r>
              <a:rPr lang="en-US" sz="2800" dirty="0" smtClean="0"/>
              <a:t> Corp.)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40628"/>
          <a:stretch>
            <a:fillRect/>
          </a:stretch>
        </p:blipFill>
        <p:spPr bwMode="auto">
          <a:xfrm>
            <a:off x="2667000" y="1333500"/>
            <a:ext cx="3886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5-7: </a:t>
            </a:r>
            <a:r>
              <a:rPr lang="en-US" sz="3200" dirty="0" smtClean="0"/>
              <a:t>Walk-behind vibratory roller with remote control. </a:t>
            </a:r>
            <a:br>
              <a:rPr lang="en-US" sz="3200" dirty="0" smtClean="0"/>
            </a:br>
            <a:r>
              <a:rPr lang="en-US" sz="2400" dirty="0" smtClean="0"/>
              <a:t>(Courtesy of </a:t>
            </a:r>
            <a:r>
              <a:rPr lang="en-US" sz="2400" dirty="0" err="1" smtClean="0"/>
              <a:t>Wacker</a:t>
            </a:r>
            <a:r>
              <a:rPr lang="en-US" sz="2400" dirty="0" smtClean="0"/>
              <a:t> Corporation)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34098" r="702"/>
          <a:stretch>
            <a:fillRect/>
          </a:stretch>
        </p:blipFill>
        <p:spPr bwMode="auto">
          <a:xfrm>
            <a:off x="2362200" y="1676400"/>
            <a:ext cx="4648200" cy="460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FIGURE 5-8: </a:t>
            </a:r>
            <a:r>
              <a:rPr lang="en-US" sz="2400" dirty="0" smtClean="0"/>
              <a:t>Compaction wheel mounted on hydraulic excavator. </a:t>
            </a:r>
            <a:br>
              <a:rPr lang="en-US" sz="2400" dirty="0" smtClean="0"/>
            </a:br>
            <a:r>
              <a:rPr lang="en-US" sz="1800" dirty="0" smtClean="0"/>
              <a:t>(Courtesy of American Compaction Equipment, Inc.)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8966" t="1520" r="1221" b="1176"/>
          <a:stretch>
            <a:fillRect/>
          </a:stretch>
        </p:blipFill>
        <p:spPr bwMode="auto">
          <a:xfrm>
            <a:off x="2819400" y="15240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FIGURE 5-9:</a:t>
            </a:r>
            <a:r>
              <a:rPr lang="en-US" sz="2800" dirty="0" smtClean="0"/>
              <a:t> Vibratory plate compactor for excavator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b="5000"/>
          <a:stretch>
            <a:fillRect/>
          </a:stretch>
        </p:blipFill>
        <p:spPr bwMode="auto">
          <a:xfrm>
            <a:off x="1981200" y="1981200"/>
            <a:ext cx="51816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FIGURE 5-9:</a:t>
            </a:r>
            <a:r>
              <a:rPr lang="en-US" sz="2400" dirty="0" smtClean="0"/>
              <a:t> Vibratory plate compactor attachment for excavator</a:t>
            </a:r>
            <a:br>
              <a:rPr lang="en-US" sz="2400" dirty="0" smtClean="0"/>
            </a:br>
            <a:r>
              <a:rPr lang="en-US" sz="1800" dirty="0" smtClean="0"/>
              <a:t>(Courtesy of Ingersoll-Rand </a:t>
            </a:r>
            <a:r>
              <a:rPr lang="en-US" sz="1800" dirty="0" err="1" smtClean="0"/>
              <a:t>Tramac</a:t>
            </a:r>
            <a:r>
              <a:rPr lang="en-US" sz="1800" dirty="0" smtClean="0"/>
              <a:t>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11468"/>
          <a:stretch>
            <a:fillRect/>
          </a:stretch>
        </p:blipFill>
        <p:spPr bwMode="auto">
          <a:xfrm>
            <a:off x="1143000" y="1219199"/>
            <a:ext cx="7086600" cy="517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Selection of Compaction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proper selection of compaction equipment is an important factor in obtaining the required soil density with a minimum expenditure of time and effort. </a:t>
            </a:r>
          </a:p>
          <a:p>
            <a:pPr lvl="0"/>
            <a:r>
              <a:rPr lang="en-US" dirty="0" smtClean="0"/>
              <a:t>The chart in Figure 5-10 provides a rough guide to the selection of compaction equipment based on soil type.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FIGURE 5-10: </a:t>
            </a:r>
            <a:r>
              <a:rPr lang="en-US" sz="2800" dirty="0" smtClean="0"/>
              <a:t>Compaction equipment selection guide.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b="4742"/>
          <a:stretch>
            <a:fillRect/>
          </a:stretch>
        </p:blipFill>
        <p:spPr bwMode="auto">
          <a:xfrm>
            <a:off x="2133600" y="16764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Compaction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degree of compaction may be achieved in a particular soil depends on:</a:t>
            </a:r>
          </a:p>
          <a:p>
            <a:pPr lvl="1"/>
            <a:r>
              <a:rPr lang="en-US" dirty="0" smtClean="0"/>
              <a:t>the soil's physical and chemical properties (see Chapter 2), </a:t>
            </a:r>
          </a:p>
          <a:p>
            <a:pPr lvl="1"/>
            <a:r>
              <a:rPr lang="en-US" dirty="0" smtClean="0"/>
              <a:t>the soil's moisture content, </a:t>
            </a:r>
          </a:p>
          <a:p>
            <a:pPr lvl="1"/>
            <a:r>
              <a:rPr lang="en-US" dirty="0" smtClean="0"/>
              <a:t>the compaction method employed, </a:t>
            </a:r>
          </a:p>
          <a:p>
            <a:pPr lvl="1"/>
            <a:r>
              <a:rPr lang="en-US" dirty="0" smtClean="0"/>
              <a:t>the amount of compactive effort, and</a:t>
            </a:r>
          </a:p>
          <a:p>
            <a:pPr lvl="1"/>
            <a:r>
              <a:rPr lang="en-US" dirty="0" smtClean="0"/>
              <a:t>the thickness of the soil layer being compacted (lift thickness).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Compaction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four basic compaction forces are:</a:t>
            </a:r>
          </a:p>
          <a:p>
            <a:pPr lvl="1"/>
            <a:r>
              <a:rPr lang="en-US" dirty="0" smtClean="0"/>
              <a:t>static weight, </a:t>
            </a:r>
          </a:p>
          <a:p>
            <a:pPr lvl="1"/>
            <a:r>
              <a:rPr lang="en-US" dirty="0" smtClean="0"/>
              <a:t>manipulation (or kneading), </a:t>
            </a:r>
          </a:p>
          <a:p>
            <a:pPr lvl="1"/>
            <a:r>
              <a:rPr lang="en-US" dirty="0" smtClean="0"/>
              <a:t>impact, and </a:t>
            </a:r>
          </a:p>
          <a:p>
            <a:pPr lvl="1"/>
            <a:r>
              <a:rPr lang="en-US" dirty="0" smtClean="0"/>
              <a:t>vibration.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Compaction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Although all compactors utilize static weight to achieve compaction, most compactors combine this with one or more of the other compaction forces. </a:t>
            </a:r>
          </a:p>
          <a:p>
            <a:pPr lvl="1"/>
            <a:r>
              <a:rPr lang="en-US" dirty="0" smtClean="0"/>
              <a:t>For example, a plate vibrator combines static weight with vibration. </a:t>
            </a:r>
          </a:p>
          <a:p>
            <a:pPr lvl="0"/>
            <a:r>
              <a:rPr lang="en-US" dirty="0" smtClean="0"/>
              <a:t>Manipulation of soil under pressure to produce compaction is most effective in plastic soils.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Compaction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forces involved in impact and vibration are similar except for their frequency. </a:t>
            </a:r>
          </a:p>
          <a:p>
            <a:pPr lvl="1"/>
            <a:r>
              <a:rPr lang="en-US" dirty="0" smtClean="0"/>
              <a:t>Impact or tamping involves blows delivered at low frequencies: </a:t>
            </a:r>
          </a:p>
          <a:p>
            <a:pPr lvl="2"/>
            <a:r>
              <a:rPr lang="en-US" dirty="0" smtClean="0"/>
              <a:t>usually about 10 cycles per second (Hz), </a:t>
            </a:r>
          </a:p>
          <a:p>
            <a:pPr lvl="2"/>
            <a:r>
              <a:rPr lang="en-US" dirty="0" smtClean="0"/>
              <a:t>It is most effective in plastic soils.</a:t>
            </a:r>
          </a:p>
          <a:p>
            <a:pPr lvl="1"/>
            <a:r>
              <a:rPr lang="en-US" dirty="0" smtClean="0"/>
              <a:t>Vibration involves higher frequencies:</a:t>
            </a:r>
          </a:p>
          <a:p>
            <a:pPr lvl="2"/>
            <a:r>
              <a:rPr lang="en-US" dirty="0" smtClean="0"/>
              <a:t>may extend to 80 cycles per second (Hz) or more.</a:t>
            </a:r>
          </a:p>
          <a:p>
            <a:pPr lvl="2"/>
            <a:r>
              <a:rPr lang="en-US" dirty="0" smtClean="0"/>
              <a:t>Vibration is particularly effective in compaction of </a:t>
            </a:r>
            <a:r>
              <a:rPr lang="en-US" dirty="0" err="1" smtClean="0"/>
              <a:t>cohesionless</a:t>
            </a:r>
            <a:r>
              <a:rPr lang="en-US" dirty="0" smtClean="0"/>
              <a:t> soils such as sand and gravel.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154-3B9D-42FD-98AD-A0A0F77457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C742A1CB18B43BA911248B3D1DA20" ma:contentTypeVersion="0" ma:contentTypeDescription="Create a new document." ma:contentTypeScope="" ma:versionID="317518d1fe4f9fc5e37dfb98adf3c06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5C3AB-A10F-4B2A-8F86-942EC87AE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67250F8-3437-4F6D-B2BD-8FD4DADAB7FB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932E7A0-E624-4C73-B41E-06B847D9DA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2637</Words>
  <Application>Microsoft Office PowerPoint</Application>
  <PresentationFormat>On-screen Show (4:3)</PresentationFormat>
  <Paragraphs>355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Chapter 5 </vt:lpstr>
      <vt:lpstr>5-1 PRINCIPLES OF COMPACTION</vt:lpstr>
      <vt:lpstr>The Compaction Process</vt:lpstr>
      <vt:lpstr>The Compaction Process</vt:lpstr>
      <vt:lpstr>The Compaction Process</vt:lpstr>
      <vt:lpstr>The Compaction Process</vt:lpstr>
      <vt:lpstr>The Compaction Process</vt:lpstr>
      <vt:lpstr>The Compaction Process</vt:lpstr>
      <vt:lpstr>The Compaction Process</vt:lpstr>
      <vt:lpstr>The Compaction Process</vt:lpstr>
      <vt:lpstr>Optimum Moisture Content</vt:lpstr>
      <vt:lpstr>TABLE 5-1: Characteristics of Proctor compaction tests</vt:lpstr>
      <vt:lpstr>Optimum Moisture Content</vt:lpstr>
      <vt:lpstr>Optimum Moisture Content</vt:lpstr>
      <vt:lpstr>FIGURE 5-1: Typical compaction test results.</vt:lpstr>
      <vt:lpstr>Optimum Moisture Content</vt:lpstr>
      <vt:lpstr>Optimum Moisture Content</vt:lpstr>
      <vt:lpstr>Optimum Moisture Content</vt:lpstr>
      <vt:lpstr>FIGURE 5-2: Modified Proctor Test results for various soils. (Courtesy of Dr. Harvey E. Wahls)</vt:lpstr>
      <vt:lpstr>Compaction Specifications</vt:lpstr>
      <vt:lpstr>Compaction Specifications</vt:lpstr>
      <vt:lpstr>Compaction Specifications</vt:lpstr>
      <vt:lpstr>Compaction Specifications</vt:lpstr>
      <vt:lpstr>Compaction Specifications</vt:lpstr>
      <vt:lpstr>Measuring Field Density</vt:lpstr>
      <vt:lpstr>Measuring Field Density</vt:lpstr>
      <vt:lpstr>Measuring Field Density</vt:lpstr>
      <vt:lpstr>5-2 COMPACTION EQUIPMENT AND PROCEDURES</vt:lpstr>
      <vt:lpstr>Types of Compaction Equipment</vt:lpstr>
      <vt:lpstr>Types of Compaction Equipment</vt:lpstr>
      <vt:lpstr>FIGURE 5-3: Major types of compaction equipment.  (Reprinted by permission of Caterpillar Inc., ©1971)</vt:lpstr>
      <vt:lpstr>Types of Compaction Equipment</vt:lpstr>
      <vt:lpstr>FIGURE 5-3: Major types of compaction equipment.  (Reprinted by permission of Caterpillar Inc., ©1971)</vt:lpstr>
      <vt:lpstr>Types of Compaction Equipment</vt:lpstr>
      <vt:lpstr>FIGURE 5-3: Major types of compaction equipment.  (Reprinted by permission of Caterpillar Inc., ©1971)</vt:lpstr>
      <vt:lpstr>Types of Compaction Equipment</vt:lpstr>
      <vt:lpstr>FIGURE 5-3: Major types of compaction equipment.  (Reprinted by permission of Caterpillar Inc., ©1971)</vt:lpstr>
      <vt:lpstr>FIGURE 5-4: Walk-behind vibratory plate compactor. (Courtesy of Wacker Corp.)</vt:lpstr>
      <vt:lpstr>FIGURE 5-5: Vibratory tamping foot compactor.  [Courtesy of BOMAG (USA)]</vt:lpstr>
      <vt:lpstr>Types of Compaction Equipment</vt:lpstr>
      <vt:lpstr>Types of Compaction Equipment</vt:lpstr>
      <vt:lpstr>FIGURE 5-3: Major types of compaction equipment.  (Reprinted by permission of Caterpillar Inc., ©1971)</vt:lpstr>
      <vt:lpstr>Types of Compaction Equipment</vt:lpstr>
      <vt:lpstr>FIGURE 5-3: Major types of compaction equipment.  (Reprinted by permission of Caterpillar Inc., ©1971)</vt:lpstr>
      <vt:lpstr>Types of Compaction Equipment</vt:lpstr>
      <vt:lpstr>FIGURE 5-3: Major types of compaction equipment.  (Reprinted by permission of Caterpillar Inc., ©1971)</vt:lpstr>
      <vt:lpstr>Types of Compaction Equipment</vt:lpstr>
      <vt:lpstr>FIGURE 5-6: Small vibratory rammer.  (Courtesy of Wacker Corp.)</vt:lpstr>
      <vt:lpstr>Compaction in Confined Areas</vt:lpstr>
      <vt:lpstr>FIGURE 5-4: Walk-behind vibratory plate compactor. (Courtesy of Wacker Corp.)</vt:lpstr>
      <vt:lpstr>FIGURE 5-6: Small vibratory rammer.  (Courtesy of Wacker Corp.)</vt:lpstr>
      <vt:lpstr>FIGURE 5-7: Walk-behind vibratory roller with remote control.  (Courtesy of Wacker Corporation)</vt:lpstr>
      <vt:lpstr>FIGURE 5-8: Compaction wheel mounted on hydraulic excavator.  (Courtesy of American Compaction Equipment, Inc.)</vt:lpstr>
      <vt:lpstr>FIGURE 5-9: Vibratory plate compactor for excavator</vt:lpstr>
      <vt:lpstr>FIGURE 5-9: Vibratory plate compactor attachment for excavator (Courtesy of Ingersoll-Rand Tramac)</vt:lpstr>
      <vt:lpstr>Selection of Compaction Equipment</vt:lpstr>
      <vt:lpstr>FIGURE 5-10: Compaction equipment selection guide.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Windows User</dc:creator>
  <cp:lastModifiedBy>k</cp:lastModifiedBy>
  <cp:revision>103</cp:revision>
  <dcterms:created xsi:type="dcterms:W3CDTF">2009-10-16T18:09:23Z</dcterms:created>
  <dcterms:modified xsi:type="dcterms:W3CDTF">2011-10-04T19:52:49Z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0x010100611C742A1CB18B43BA911248B3D1DA20</vt:lpwstr>
  </property>
</Properties>
</file>