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A0020F-1FAA-401B-9BDA-DE9C0937E2B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D67A06-E8DB-4D99-B2D4-9651A0D0853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67A06-E8DB-4D99-B2D4-9651A0D08537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1254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A960C12-A240-4846-BF3F-548643A44037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78CDA7-4FBF-447B-A3DE-F9CA310F2526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dirty="0"/>
              <a:t>BCH 312 [PRACTICAL]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0" y="2276872"/>
            <a:ext cx="889248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x-none" sz="3200" b="1">
                <a:solidFill>
                  <a:schemeClr val="tx2"/>
                </a:solidFill>
              </a:rPr>
              <a:t>Buffer Capacity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567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0254715-FBBF-4D9E-9E2A-C5657AE87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27863"/>
            <a:ext cx="8208911" cy="660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7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620688"/>
            <a:ext cx="6918389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Objective: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63442" y="1351426"/>
            <a:ext cx="88010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latin typeface="Calibri" panose="020F0502020204030204" pitchFamily="34" charset="0"/>
              </a:rPr>
              <a:t>1. To understand the concept of buffer capacity.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2.To determine the maximum buffer capacity of a number of buffer solutions.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3.To establish the relationship between buffer capacity and buffer concentration. </a:t>
            </a:r>
          </a:p>
          <a:p>
            <a:pPr lvl="1" algn="l" rtl="0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9720" y="280387"/>
            <a:ext cx="912428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Introduction: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Buffer</a:t>
            </a:r>
            <a:r>
              <a:rPr lang="en-US" dirty="0">
                <a:latin typeface="Calibri" panose="020F0502020204030204" pitchFamily="34" charset="0"/>
              </a:rPr>
              <a:t> solutions, are solutions that can resist changes in pH upon addition of small amounts of acid/base. 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 Common buffer mixtures contain two substances, a conjugate acid and a conjugate base.</a:t>
            </a:r>
          </a:p>
          <a:p>
            <a:pPr algn="l" rtl="0"/>
            <a:endParaRPr lang="en-US" dirty="0">
              <a:latin typeface="Calibri" panose="020F0502020204030204" pitchFamily="34" charset="0"/>
            </a:endParaRPr>
          </a:p>
          <a:p>
            <a:pPr algn="l" rtl="0"/>
            <a:r>
              <a:rPr lang="en-US" dirty="0">
                <a:latin typeface="Calibri" panose="020F0502020204030204" pitchFamily="34" charset="0"/>
              </a:rPr>
              <a:t>- Together the two species (conjugate acid and conjugate base)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resist large changes in pH </a:t>
            </a:r>
            <a:r>
              <a:rPr lang="en-US" dirty="0">
                <a:latin typeface="Calibri" panose="020F0502020204030204" pitchFamily="34" charset="0"/>
              </a:rPr>
              <a:t>by absorbing the H+ ions or OH- ions added to the system. When H+ ions are added to the system they will react with the conjugate base in the buffer. When OH- ions are added they will react with the conjugate acid in the buffer. </a:t>
            </a:r>
          </a:p>
        </p:txBody>
      </p:sp>
    </p:spTree>
    <p:extLst>
      <p:ext uri="{BB962C8B-B14F-4D97-AF65-F5344CB8AC3E}">
        <p14:creationId xmlns:p14="http://schemas.microsoft.com/office/powerpoint/2010/main" val="3150639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260648"/>
            <a:ext cx="89644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 When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H</a:t>
            </a:r>
            <a:r>
              <a:rPr lang="en-US" sz="2000" baseline="30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+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ions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are added to the system they will react with the conjugate base in the buffer as follows, </a:t>
            </a:r>
          </a:p>
          <a:p>
            <a:pPr algn="l" rtl="0"/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                                     </a:t>
            </a:r>
          </a:p>
          <a:p>
            <a:pPr algn="ctr" rtl="0"/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      H</a:t>
            </a:r>
            <a:r>
              <a:rPr lang="en-US" sz="2000" b="1" baseline="30000" dirty="0">
                <a:latin typeface="Calibri" panose="020F0502020204030204" pitchFamily="34" charset="0"/>
                <a:cs typeface="Aparajita" pitchFamily="34" charset="0"/>
              </a:rPr>
              <a:t>+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+ A</a:t>
            </a:r>
            <a:r>
              <a:rPr lang="en-US" sz="2000" b="1" baseline="30000" dirty="0">
                <a:latin typeface="Calibri" panose="020F0502020204030204" pitchFamily="34" charset="0"/>
                <a:cs typeface="Aparajita" pitchFamily="34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HA 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-When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OH</a:t>
            </a:r>
            <a:r>
              <a:rPr lang="en-US" sz="2000" baseline="30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ions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are added they will react with the conjugate acid in the buffer as follows,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                             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ctr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OH</a:t>
            </a:r>
            <a:r>
              <a:rPr lang="en-US" sz="2000" b="1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 + HA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          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 A</a:t>
            </a:r>
            <a:r>
              <a:rPr lang="en-US" sz="2000" b="1" baseline="30000" dirty="0">
                <a:latin typeface="Calibri" panose="020F0502020204030204" pitchFamily="34" charset="0"/>
                <a:cs typeface="Aparajita" pitchFamily="34" charset="0"/>
              </a:rPr>
              <a:t>-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 + H</a:t>
            </a:r>
            <a:r>
              <a:rPr lang="en-US" sz="2000" b="1" baseline="-25000" dirty="0">
                <a:latin typeface="Calibri" panose="020F0502020204030204" pitchFamily="34" charset="0"/>
                <a:cs typeface="Aparajita" pitchFamily="34" charset="0"/>
              </a:rPr>
              <a:t>2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O </a:t>
            </a:r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Thus the buffer is effective as long as it does not run out of one of its components.</a:t>
            </a:r>
          </a:p>
        </p:txBody>
      </p:sp>
      <p:cxnSp>
        <p:nvCxnSpPr>
          <p:cNvPr id="4" name="رابط كسهم مستقيم 3"/>
          <p:cNvCxnSpPr/>
          <p:nvPr/>
        </p:nvCxnSpPr>
        <p:spPr>
          <a:xfrm>
            <a:off x="4644008" y="1412776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كسهم مستقيم 4"/>
          <p:cNvCxnSpPr/>
          <p:nvPr/>
        </p:nvCxnSpPr>
        <p:spPr>
          <a:xfrm>
            <a:off x="4427984" y="3212976"/>
            <a:ext cx="57606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50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Calibri" panose="020F0502020204030204" pitchFamily="34" charset="0"/>
              </a:rPr>
              <a:t> 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</a:rPr>
              <a:t>-Quantitative measure of this resistance to pH changes is called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</a:rPr>
              <a:t>buffer capacity</a:t>
            </a:r>
            <a:r>
              <a:rPr lang="en-US" sz="2000" dirty="0">
                <a:latin typeface="Calibri" panose="020F0502020204030204" pitchFamily="34" charset="0"/>
              </a:rPr>
              <a:t>. </a:t>
            </a:r>
          </a:p>
          <a:p>
            <a:pPr algn="l" rtl="0"/>
            <a:endParaRPr lang="en-US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 rtl="0"/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-Buffer capacity </a:t>
            </a:r>
            <a:r>
              <a:rPr lang="en-US" sz="2000" dirty="0">
                <a:latin typeface="Calibri" panose="020F0502020204030204" pitchFamily="34" charset="0"/>
              </a:rPr>
              <a:t>can be defined in many ways, it can be defined as the number of moles of H+/OH- ions that must be added to one liter of the buffer in order to decrease /increase the pH by one unit respectively. </a:t>
            </a:r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0" y="2708920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-The buffer capacity is expressed as  β and can be derived from </a:t>
            </a: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Henderson 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Hasselbalch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equation;</a:t>
            </a:r>
          </a:p>
          <a:p>
            <a:pPr rtl="0"/>
            <a:endParaRPr lang="en-US" sz="2000" dirty="0">
              <a:latin typeface="Calibri" panose="020F0502020204030204" pitchFamily="34" charset="0"/>
            </a:endParaRPr>
          </a:p>
          <a:p>
            <a:pPr rtl="0"/>
            <a:endParaRPr lang="en-US" sz="2000" dirty="0">
              <a:latin typeface="Calibri" panose="020F0502020204030204" pitchFamily="34" charset="0"/>
            </a:endParaRPr>
          </a:p>
          <a:p>
            <a:pPr rtl="0"/>
            <a:endParaRPr lang="en-US" sz="2000" dirty="0">
              <a:latin typeface="Calibri" panose="020F0502020204030204" pitchFamily="34" charset="0"/>
            </a:endParaRPr>
          </a:p>
          <a:p>
            <a:pPr rtl="0"/>
            <a:endParaRPr lang="en-US" sz="2000" dirty="0">
              <a:latin typeface="Calibri" panose="020F0502020204030204" pitchFamily="34" charset="0"/>
            </a:endParaRPr>
          </a:p>
          <a:p>
            <a:pPr rtl="0"/>
            <a:endParaRPr lang="en-US" sz="2000" dirty="0">
              <a:latin typeface="Calibri" panose="020F0502020204030204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-Where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β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is the buffer capacity ,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[H</a:t>
            </a:r>
            <a:r>
              <a:rPr lang="en-US" sz="2000" b="1" baseline="30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+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] =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the hydrogen ion concentration of the buffer ,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Aparajita" pitchFamily="34" charset="0"/>
              </a:rPr>
              <a:t>[C]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is concentration  of the buffer.</a:t>
            </a:r>
          </a:p>
          <a:p>
            <a:pPr algn="l" rtl="0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-From the equation that the buffer capacity is directly proportional to the buffer concentration.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3418" y="3573016"/>
            <a:ext cx="3857652" cy="1235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8684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43608" y="2327777"/>
            <a:ext cx="7335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How to calculate the buffer capacity practically?</a:t>
            </a:r>
          </a:p>
        </p:txBody>
      </p:sp>
    </p:spTree>
    <p:extLst>
      <p:ext uri="{BB962C8B-B14F-4D97-AF65-F5344CB8AC3E}">
        <p14:creationId xmlns:p14="http://schemas.microsoft.com/office/powerpoint/2010/main" val="112224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188640"/>
            <a:ext cx="882047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b="1" u="sng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Method</a:t>
            </a:r>
            <a:r>
              <a:rPr lang="en-US" sz="2000" u="sng" dirty="0">
                <a:latin typeface="Calibri" panose="020F0502020204030204" pitchFamily="34" charset="0"/>
                <a:cs typeface="Aparajita" pitchFamily="34" charset="0"/>
              </a:rPr>
              <a:t> :</a:t>
            </a:r>
          </a:p>
          <a:p>
            <a:pPr algn="l"/>
            <a:endParaRPr lang="en-US" sz="2000" u="sng" dirty="0">
              <a:latin typeface="Calibri" panose="020F0502020204030204" pitchFamily="34" charset="0"/>
              <a:cs typeface="Aparajita" pitchFamily="34" charset="0"/>
            </a:endParaRPr>
          </a:p>
          <a:p>
            <a:pPr algn="l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You are provided with two acetate buffer (pH=5) ;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0.1 M acetate buffer 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and </a:t>
            </a:r>
            <a:r>
              <a:rPr lang="en-US" sz="2000" b="1" dirty="0">
                <a:latin typeface="Calibri" panose="020F0502020204030204" pitchFamily="34" charset="0"/>
                <a:cs typeface="Aparajita" pitchFamily="34" charset="0"/>
              </a:rPr>
              <a:t>0.2 M acetate buffer . </a:t>
            </a:r>
          </a:p>
          <a:p>
            <a:pPr algn="l"/>
            <a:endParaRPr lang="en-US" sz="2000" dirty="0">
              <a:latin typeface="Calibri" panose="020F0502020204030204" pitchFamily="34" charset="0"/>
              <a:cs typeface="Aparajita" pitchFamily="34" charset="0"/>
            </a:endParaRPr>
          </a:p>
          <a:p>
            <a:pPr algn="l" rtl="0"/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-Calculate the buffer capacity by titration for both buffers (using 8 ml), by 2 M </a:t>
            </a:r>
            <a:r>
              <a:rPr lang="en-US" sz="2000" dirty="0" err="1">
                <a:latin typeface="Calibri" panose="020F0502020204030204" pitchFamily="34" charset="0"/>
                <a:cs typeface="Aparajita" pitchFamily="34" charset="0"/>
              </a:rPr>
              <a:t>HCl</a:t>
            </a:r>
            <a:r>
              <a:rPr lang="en-US" sz="2000" dirty="0">
                <a:latin typeface="Calibri" panose="020F0502020204030204" pitchFamily="34" charset="0"/>
                <a:cs typeface="Aparajita" pitchFamily="34" charset="0"/>
              </a:rPr>
              <a:t> (0.5 ml)  then compare between them (which one has higher buffer capacity and why?) </a:t>
            </a:r>
            <a:endParaRPr lang="ar-SA" sz="2000" dirty="0">
              <a:latin typeface="Calibri" panose="020F050202020403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4367762"/>
            <a:ext cx="8964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Question: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What do you conclude finally about the relationship between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,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Buffer concentration and buffer capacity 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ea typeface="Times New Roman" pitchFamily="18" charset="0"/>
                <a:cs typeface="Aparajita" pitchFamily="34" charset="0"/>
              </a:rPr>
              <a:t>?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Calibri" panose="020F0502020204030204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23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E8FB29B8-1540-477F-9A55-241767964BB6}"/>
              </a:ext>
            </a:extLst>
          </p:cNvPr>
          <p:cNvSpPr/>
          <p:nvPr/>
        </p:nvSpPr>
        <p:spPr>
          <a:xfrm>
            <a:off x="-15026" y="692696"/>
            <a:ext cx="8964488" cy="4892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1" u="sng" dirty="0">
                <a:solidFill>
                  <a:srgbClr val="C00000"/>
                </a:solidFill>
                <a:latin typeface="Calibri" panose="020F0502020204030204" pitchFamily="34" charset="0"/>
                <a:cs typeface="Aparajita" pitchFamily="34" charset="0"/>
              </a:rPr>
              <a:t>Method</a:t>
            </a:r>
            <a:r>
              <a:rPr lang="en-US" u="sng" dirty="0">
                <a:latin typeface="Calibri" panose="020F0502020204030204" pitchFamily="34" charset="0"/>
                <a:cs typeface="Aparajita" pitchFamily="34" charset="0"/>
              </a:rPr>
              <a:t> :</a:t>
            </a:r>
          </a:p>
          <a:p>
            <a:pPr algn="l" rtl="0">
              <a:lnSpc>
                <a:spcPct val="150000"/>
              </a:lnSpc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You are provided with two acetate buffer (pH=5) ; 0.1 M acetate buffer and 0.2 M acetate buffer .</a:t>
            </a: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In one beaker add 8ml of the 0.1 M acetate buffer, and in another beaker add 8ml of 0.2 M acetate buffer.</a:t>
            </a: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Start the titration by adding 0.5 ml of 0.1 M HCl from the burette and determine the pH of the solution after each addition.</a:t>
            </a: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Continue adding acid in until pH falls to about 2 pH units from your starting pH . </a:t>
            </a: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Plot a Curve of pH against ml of HCl added.</a:t>
            </a:r>
          </a:p>
          <a:p>
            <a:pPr algn="l" rtl="0">
              <a:lnSpc>
                <a:spcPct val="150000"/>
              </a:lnSpc>
            </a:pPr>
            <a:r>
              <a:rPr lang="en-GB" sz="2000" dirty="0">
                <a:latin typeface="Calibri" panose="020F0502020204030204" pitchFamily="34" charset="0"/>
                <a:cs typeface="Aparajita" pitchFamily="34" charset="0"/>
              </a:rPr>
              <a:t>- Calculate the buffer capacity (which one has higher buffer capacity. why?) </a:t>
            </a:r>
          </a:p>
        </p:txBody>
      </p:sp>
    </p:spTree>
    <p:extLst>
      <p:ext uri="{BB962C8B-B14F-4D97-AF65-F5344CB8AC3E}">
        <p14:creationId xmlns:p14="http://schemas.microsoft.com/office/powerpoint/2010/main" val="1359214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594D8C15-25F6-42C9-8E67-076E5CACF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6691"/>
            <a:ext cx="8352927" cy="647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61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مخصص 12">
      <a:dk1>
        <a:sysClr val="windowText" lastClr="000000"/>
      </a:dk1>
      <a:lt1>
        <a:sysClr val="window" lastClr="FFFFFF"/>
      </a:lt1>
      <a:dk2>
        <a:srgbClr val="C00000"/>
      </a:dk2>
      <a:lt2>
        <a:srgbClr val="DEDEE0"/>
      </a:lt2>
      <a:accent1>
        <a:srgbClr val="C0000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13802</TotalTime>
  <Words>565</Words>
  <Application>Microsoft Office PowerPoint</Application>
  <PresentationFormat>عرض على الشاشة (4:3)</PresentationFormat>
  <Paragraphs>58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Aparajita</vt:lpstr>
      <vt:lpstr>Arial</vt:lpstr>
      <vt:lpstr>Arial Black</vt:lpstr>
      <vt:lpstr>Calibri</vt:lpstr>
      <vt:lpstr>Tahoma</vt:lpstr>
      <vt:lpstr>Times New Roman</vt:lpstr>
      <vt:lpstr>أساسية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ls s</cp:lastModifiedBy>
  <cp:revision>115</cp:revision>
  <dcterms:created xsi:type="dcterms:W3CDTF">2015-01-31T18:51:18Z</dcterms:created>
  <dcterms:modified xsi:type="dcterms:W3CDTF">2018-10-21T17:37:09Z</dcterms:modified>
</cp:coreProperties>
</file>