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78" r:id="rId3"/>
    <p:sldId id="257" r:id="rId4"/>
    <p:sldId id="258" r:id="rId5"/>
    <p:sldId id="259" r:id="rId6"/>
    <p:sldId id="260" r:id="rId7"/>
    <p:sldId id="277" r:id="rId8"/>
    <p:sldId id="261" r:id="rId9"/>
    <p:sldId id="262" r:id="rId10"/>
    <p:sldId id="280" r:id="rId11"/>
    <p:sldId id="281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6" r:id="rId23"/>
    <p:sldId id="274" r:id="rId24"/>
    <p:sldId id="279" r:id="rId25"/>
    <p:sldId id="275" r:id="rId2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706F8-42FD-477E-B27D-14B90202D544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87D9C-21E6-42BD-9379-4ABB416FF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23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7EEF1-6F7C-4F51-90CE-9E9F9BF3717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3746-E3ED-4091-9539-5D1E27CEE1B5}" type="datetimeFigureOut">
              <a:rPr lang="ar-SA" smtClean="0"/>
              <a:pPr/>
              <a:t>30/05/1434</a:t>
            </a:fld>
            <a:endParaRPr lang="ar-S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4ECF8F-D1E1-4BE7-AE4E-5DBB4E36DBE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3746-E3ED-4091-9539-5D1E27CEE1B5}" type="datetimeFigureOut">
              <a:rPr lang="ar-SA" smtClean="0"/>
              <a:pPr/>
              <a:t>30/05/1434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CF8F-D1E1-4BE7-AE4E-5DBB4E36DBE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3746-E3ED-4091-9539-5D1E27CEE1B5}" type="datetimeFigureOut">
              <a:rPr lang="ar-SA" smtClean="0"/>
              <a:pPr/>
              <a:t>30/05/1434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CF8F-D1E1-4BE7-AE4E-5DBB4E36DBE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3746-E3ED-4091-9539-5D1E27CEE1B5}" type="datetimeFigureOut">
              <a:rPr lang="ar-SA" smtClean="0"/>
              <a:pPr/>
              <a:t>30/05/1434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4ECF8F-D1E1-4BE7-AE4E-5DBB4E36DBE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3746-E3ED-4091-9539-5D1E27CEE1B5}" type="datetimeFigureOut">
              <a:rPr lang="ar-SA" smtClean="0"/>
              <a:pPr/>
              <a:t>30/05/1434</a:t>
            </a:fld>
            <a:endParaRPr lang="ar-S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CF8F-D1E1-4BE7-AE4E-5DBB4E36DBE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3746-E3ED-4091-9539-5D1E27CEE1B5}" type="datetimeFigureOut">
              <a:rPr lang="ar-SA" smtClean="0"/>
              <a:pPr/>
              <a:t>30/05/1434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CF8F-D1E1-4BE7-AE4E-5DBB4E36DBE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3746-E3ED-4091-9539-5D1E27CEE1B5}" type="datetimeFigureOut">
              <a:rPr lang="ar-SA" smtClean="0"/>
              <a:pPr/>
              <a:t>30/05/1434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A4ECF8F-D1E1-4BE7-AE4E-5DBB4E36DBE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3746-E3ED-4091-9539-5D1E27CEE1B5}" type="datetimeFigureOut">
              <a:rPr lang="ar-SA" smtClean="0"/>
              <a:pPr/>
              <a:t>30/05/1434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CF8F-D1E1-4BE7-AE4E-5DBB4E36DBE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3746-E3ED-4091-9539-5D1E27CEE1B5}" type="datetimeFigureOut">
              <a:rPr lang="ar-SA" smtClean="0"/>
              <a:pPr/>
              <a:t>30/05/1434</a:t>
            </a:fld>
            <a:endParaRPr lang="ar-S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CF8F-D1E1-4BE7-AE4E-5DBB4E36DBE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3746-E3ED-4091-9539-5D1E27CEE1B5}" type="datetimeFigureOut">
              <a:rPr lang="ar-SA" smtClean="0"/>
              <a:pPr/>
              <a:t>30/05/1434</a:t>
            </a:fld>
            <a:endParaRPr lang="ar-S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CF8F-D1E1-4BE7-AE4E-5DBB4E36DBE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3746-E3ED-4091-9539-5D1E27CEE1B5}" type="datetimeFigureOut">
              <a:rPr lang="ar-SA" smtClean="0"/>
              <a:pPr/>
              <a:t>30/05/1434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CF8F-D1E1-4BE7-AE4E-5DBB4E36DBE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F03746-E3ED-4091-9539-5D1E27CEE1B5}" type="datetimeFigureOut">
              <a:rPr lang="ar-SA" smtClean="0"/>
              <a:pPr/>
              <a:t>30/05/1434</a:t>
            </a:fld>
            <a:endParaRPr lang="ar-S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4ECF8F-D1E1-4BE7-AE4E-5DBB4E36DBE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METAMORPHIC ROCKS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- 5</a:t>
            </a:r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714" r="1857"/>
          <a:stretch>
            <a:fillRect/>
          </a:stretch>
        </p:blipFill>
        <p:spPr bwMode="auto">
          <a:xfrm>
            <a:off x="1514475" y="457200"/>
            <a:ext cx="6096000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 of Metamorphism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000" dirty="0" smtClean="0"/>
              <a:t>Different locations in the crust experience different levels of heat and pressure as result the rocks may experience different </a:t>
            </a:r>
            <a:r>
              <a:rPr lang="en-US" sz="2000" b="1" dirty="0" smtClean="0">
                <a:solidFill>
                  <a:srgbClr val="FF0000"/>
                </a:solidFill>
              </a:rPr>
              <a:t>grades of metamorphism</a:t>
            </a:r>
            <a:r>
              <a:rPr lang="en-US" sz="2000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endParaRPr lang="en-US" sz="20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/>
              <a:t>The changes that occur during metamorphism are recorded in the form of texture and mineral assemblages.</a:t>
            </a:r>
          </a:p>
          <a:p>
            <a:pPr algn="just">
              <a:buFont typeface="Wingdings" pitchFamily="2" charset="2"/>
              <a:buChar char="Ø"/>
            </a:pPr>
            <a:endParaRPr lang="en-US" sz="20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/>
              <a:t>High grade metamorphic rocks are greatly altered from its original form and often have a completely different mineralogy than the parent rock. 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885" y="4762500"/>
            <a:ext cx="33337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3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minerals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2895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1500" dirty="0"/>
              <a:t>Through the study of metamorphic rocks </a:t>
            </a:r>
            <a:r>
              <a:rPr lang="en-US" sz="1500" dirty="0" smtClean="0"/>
              <a:t>it has been found that some minerals are good </a:t>
            </a:r>
            <a:r>
              <a:rPr lang="en-US" sz="1500" dirty="0"/>
              <a:t>indicators of the metamorphic environment in which </a:t>
            </a:r>
            <a:r>
              <a:rPr lang="en-US" sz="1500" dirty="0" smtClean="0"/>
              <a:t>they formed</a:t>
            </a:r>
            <a:r>
              <a:rPr lang="en-US" sz="1500" dirty="0"/>
              <a:t>. </a:t>
            </a:r>
            <a:r>
              <a:rPr lang="en-US" sz="1500" dirty="0" smtClean="0"/>
              <a:t>These minerals are known as </a:t>
            </a:r>
            <a:r>
              <a:rPr lang="en-US" sz="1500" b="1" dirty="0" smtClean="0">
                <a:solidFill>
                  <a:srgbClr val="FF0000"/>
                </a:solidFill>
              </a:rPr>
              <a:t>index minerals</a:t>
            </a:r>
            <a:r>
              <a:rPr lang="en-US" sz="1500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endParaRPr lang="en-US" sz="15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1500" dirty="0" smtClean="0"/>
              <a:t>Using </a:t>
            </a:r>
            <a:r>
              <a:rPr lang="en-US" sz="1500" dirty="0"/>
              <a:t>these index minerals, geologists distinguish among different zones </a:t>
            </a:r>
            <a:r>
              <a:rPr lang="en-US" sz="1500" dirty="0" smtClean="0"/>
              <a:t>of regional </a:t>
            </a:r>
            <a:r>
              <a:rPr lang="en-US" sz="1500" dirty="0"/>
              <a:t>metamorphism. </a:t>
            </a:r>
            <a:endParaRPr lang="en-US" sz="1500" dirty="0" smtClean="0"/>
          </a:p>
          <a:p>
            <a:pPr algn="just">
              <a:buFont typeface="Wingdings" pitchFamily="2" charset="2"/>
              <a:buChar char="Ø"/>
            </a:pPr>
            <a:endParaRPr lang="en-US" sz="15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1500" dirty="0" smtClean="0"/>
              <a:t>For </a:t>
            </a:r>
            <a:r>
              <a:rPr lang="en-US" sz="1500" dirty="0"/>
              <a:t>example, the mineral </a:t>
            </a:r>
            <a:r>
              <a:rPr lang="en-US" sz="1500" b="1" dirty="0">
                <a:solidFill>
                  <a:srgbClr val="FF0000"/>
                </a:solidFill>
              </a:rPr>
              <a:t>chlorite</a:t>
            </a:r>
            <a:r>
              <a:rPr lang="en-US" sz="1500" dirty="0"/>
              <a:t> begins to form when </a:t>
            </a:r>
            <a:r>
              <a:rPr lang="en-US" sz="1500" dirty="0" smtClean="0"/>
              <a:t>temperatures are </a:t>
            </a:r>
            <a:r>
              <a:rPr lang="en-US" sz="1500" dirty="0"/>
              <a:t>relatively low, less than 200 °C </a:t>
            </a:r>
            <a:r>
              <a:rPr lang="en-US" sz="1500" dirty="0" smtClean="0"/>
              <a:t>Thus</a:t>
            </a:r>
            <a:r>
              <a:rPr lang="en-US" sz="1500" dirty="0"/>
              <a:t>, rocks that contain </a:t>
            </a:r>
            <a:r>
              <a:rPr lang="en-US" sz="1500" dirty="0" smtClean="0"/>
              <a:t>chlorite are </a:t>
            </a:r>
            <a:r>
              <a:rPr lang="en-US" sz="1500" dirty="0"/>
              <a:t>referred to as low-grade</a:t>
            </a:r>
            <a:r>
              <a:rPr lang="en-US" sz="1500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endParaRPr lang="en-US" sz="15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1500" dirty="0" smtClean="0"/>
              <a:t> </a:t>
            </a:r>
            <a:r>
              <a:rPr lang="en-US" sz="1500" dirty="0"/>
              <a:t>By contrast, the mineral </a:t>
            </a:r>
            <a:r>
              <a:rPr lang="en-US" sz="1500" b="1" dirty="0" err="1">
                <a:solidFill>
                  <a:srgbClr val="FF0000"/>
                </a:solidFill>
              </a:rPr>
              <a:t>sillimanite</a:t>
            </a:r>
            <a:r>
              <a:rPr lang="en-US" sz="1500" dirty="0"/>
              <a:t> only </a:t>
            </a:r>
            <a:r>
              <a:rPr lang="en-US" sz="1500" dirty="0" smtClean="0"/>
              <a:t>forms in </a:t>
            </a:r>
            <a:r>
              <a:rPr lang="en-US" sz="1500" dirty="0"/>
              <a:t>extreme environments where temperatures exceed 500 °C, and rocks containing it are considered high-grade.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247" y="4267200"/>
            <a:ext cx="4977353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5408" y="4585037"/>
            <a:ext cx="31125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rtl="0">
              <a:buFont typeface="Wingdings" pitchFamily="2" charset="2"/>
              <a:buChar char="Ø"/>
            </a:pPr>
            <a:r>
              <a:rPr lang="en-US" sz="1500" dirty="0">
                <a:solidFill>
                  <a:schemeClr val="tx2"/>
                </a:solidFill>
              </a:rPr>
              <a:t>Quartz and Feldspar also appear in metamorphic products but since they are found in both low and high grade metamorphic rocks, they are not considered as index minerals.</a:t>
            </a:r>
            <a:endParaRPr lang="en-US" sz="1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0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Metamorphic </a:t>
            </a:r>
            <a:r>
              <a:rPr lang="en-US" dirty="0" smtClean="0"/>
              <a:t>rock textures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5257800" cy="5303838"/>
          </a:xfrm>
        </p:spPr>
        <p:txBody>
          <a:bodyPr>
            <a:normAutofit fontScale="47500" lnSpcReduction="20000"/>
          </a:bodyPr>
          <a:lstStyle/>
          <a:p>
            <a:pPr algn="just" rtl="0">
              <a:buFont typeface="Wingdings" pitchFamily="2" charset="2"/>
              <a:buChar char="Ø"/>
            </a:pPr>
            <a:r>
              <a:rPr lang="en-US" dirty="0"/>
              <a:t>Metamorphic rocks exhibit a variety of textures.  They can be either foliated or granular. </a:t>
            </a: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endParaRPr lang="en-US" dirty="0"/>
          </a:p>
          <a:p>
            <a:pPr algn="just" rtl="0"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Foliation </a:t>
            </a:r>
            <a:r>
              <a:rPr lang="en-US" dirty="0"/>
              <a:t>refers to any planar arrangement of mineral grains or structural features within a rock</a:t>
            </a:r>
            <a:r>
              <a:rPr lang="en-US" dirty="0" smtClean="0"/>
              <a:t>.</a:t>
            </a:r>
          </a:p>
          <a:p>
            <a:pPr algn="just" rtl="0">
              <a:buFont typeface="Wingdings" pitchFamily="2" charset="2"/>
              <a:buChar char="Ø"/>
            </a:pPr>
            <a:endParaRPr lang="en-US" dirty="0"/>
          </a:p>
          <a:p>
            <a:pPr algn="just" rtl="0">
              <a:buFont typeface="Wingdings" pitchFamily="2" charset="2"/>
              <a:buChar char="Ø"/>
            </a:pPr>
            <a:r>
              <a:rPr lang="en-US" dirty="0"/>
              <a:t>Most metamorphic rocks form in the influence of a directed stress field. Because of this they develop conspicuous directional textures. </a:t>
            </a: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r>
              <a:rPr lang="en-US" dirty="0" smtClean="0"/>
              <a:t>As </a:t>
            </a:r>
            <a:r>
              <a:rPr lang="en-US" dirty="0"/>
              <a:t>metamorphism proceeds, the sheet structure silicates (flat minerals with basal cleavage) such as mica (biotite and muscovite) and chlorite start to grow. </a:t>
            </a: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sheets orient themselves perpendicular to the direction of maximum stress. </a:t>
            </a: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new parallel mineral flakes produce a planar texture called foliation. (from the Latin folium - leaf). </a:t>
            </a: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r>
              <a:rPr lang="en-US" dirty="0" smtClean="0"/>
              <a:t>Foliation </a:t>
            </a:r>
            <a:r>
              <a:rPr lang="en-US" dirty="0"/>
              <a:t>can be subtle or pronounced depending on the degree of metamorphism.</a:t>
            </a:r>
          </a:p>
          <a:p>
            <a:pPr algn="just" rtl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636" r="5455"/>
          <a:stretch>
            <a:fillRect/>
          </a:stretch>
        </p:blipFill>
        <p:spPr bwMode="auto">
          <a:xfrm>
            <a:off x="5829301" y="1219201"/>
            <a:ext cx="2971800" cy="261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oliadevel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5981700" y="3914775"/>
            <a:ext cx="265513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Metamorphic </a:t>
            </a:r>
            <a:r>
              <a:rPr lang="en-US" dirty="0" smtClean="0"/>
              <a:t>rock textures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562600" cy="5257800"/>
          </a:xfrm>
        </p:spPr>
        <p:txBody>
          <a:bodyPr>
            <a:normAutofit fontScale="55000" lnSpcReduction="20000"/>
          </a:bodyPr>
          <a:lstStyle/>
          <a:p>
            <a:pPr algn="just" rtl="0"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The foliated textures </a:t>
            </a:r>
            <a:r>
              <a:rPr lang="en-US" dirty="0"/>
              <a:t>develop in the sequence listed below as temperature and pressure increases. Here we just define the textures. Below are descriptions and illustrations of how each texture develops. </a:t>
            </a: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endParaRPr lang="en-US" dirty="0"/>
          </a:p>
          <a:p>
            <a:pPr algn="just" rtl="0">
              <a:buFont typeface="Wingdings" pitchFamily="2" charset="2"/>
              <a:buChar char="Ø"/>
            </a:pPr>
            <a:r>
              <a:rPr lang="en-US" b="1" dirty="0" err="1">
                <a:solidFill>
                  <a:srgbClr val="FF0000"/>
                </a:solidFill>
              </a:rPr>
              <a:t>Slaty</a:t>
            </a:r>
            <a:r>
              <a:rPr lang="en-US" b="1" dirty="0">
                <a:solidFill>
                  <a:srgbClr val="FF0000"/>
                </a:solidFill>
              </a:rPr>
              <a:t> cleavage </a:t>
            </a:r>
            <a:r>
              <a:rPr lang="en-US" dirty="0"/>
              <a:t>is formed as a result of parallel foliation (layering) of fine-grained platy minerals (chlorite) in a direction perpendicular to the direction of maximum stress. </a:t>
            </a:r>
            <a:r>
              <a:rPr lang="en-US" dirty="0" err="1"/>
              <a:t>Exmaples</a:t>
            </a:r>
            <a:r>
              <a:rPr lang="en-US" dirty="0"/>
              <a:t> of such rocks are </a:t>
            </a:r>
            <a:r>
              <a:rPr lang="en-US" b="1" dirty="0">
                <a:solidFill>
                  <a:srgbClr val="FF0000"/>
                </a:solidFill>
              </a:rPr>
              <a:t>Slate and </a:t>
            </a:r>
            <a:r>
              <a:rPr lang="en-US" b="1" dirty="0" err="1">
                <a:solidFill>
                  <a:srgbClr val="FF0000"/>
                </a:solidFill>
              </a:rPr>
              <a:t>Phyllite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  <a:p>
            <a:pPr algn="just" rtl="0">
              <a:buFont typeface="Wingdings" pitchFamily="2" charset="2"/>
              <a:buChar char="Ø"/>
            </a:pPr>
            <a:endParaRPr lang="en-US" dirty="0"/>
          </a:p>
          <a:p>
            <a:pPr algn="just" rtl="0">
              <a:buFont typeface="Wingdings" pitchFamily="2" charset="2"/>
              <a:buChar char="Ø"/>
            </a:pPr>
            <a:r>
              <a:rPr lang="en-US" b="1" dirty="0" err="1">
                <a:solidFill>
                  <a:srgbClr val="FF0000"/>
                </a:solidFill>
              </a:rPr>
              <a:t>Schistosity</a:t>
            </a:r>
            <a:r>
              <a:rPr lang="en-US" dirty="0"/>
              <a:t> is formed as a result of the layering in a coarse grained, crystalline rock due to the parallel arrangement of platy mineral grains such as muscovite and biotite. </a:t>
            </a: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r>
              <a:rPr lang="en-US" dirty="0" smtClean="0"/>
              <a:t>Other </a:t>
            </a:r>
            <a:r>
              <a:rPr lang="en-US" dirty="0"/>
              <a:t>minerals present are typically quartz and feldspar, plus a variety of other minerals such as garnet, </a:t>
            </a:r>
            <a:r>
              <a:rPr lang="en-US" dirty="0" err="1"/>
              <a:t>staurolite</a:t>
            </a:r>
            <a:r>
              <a:rPr lang="en-US" dirty="0"/>
              <a:t>, </a:t>
            </a:r>
            <a:r>
              <a:rPr lang="en-US" dirty="0" err="1"/>
              <a:t>kyanite</a:t>
            </a:r>
            <a:r>
              <a:rPr lang="en-US" dirty="0"/>
              <a:t>, </a:t>
            </a:r>
            <a:r>
              <a:rPr lang="en-US" dirty="0" err="1"/>
              <a:t>sillimanite</a:t>
            </a:r>
            <a:r>
              <a:rPr lang="en-US" dirty="0"/>
              <a:t>.</a:t>
            </a:r>
          </a:p>
          <a:p>
            <a:pPr algn="just" rtl="0">
              <a:buFont typeface="Wingdings" pitchFamily="2" charset="2"/>
              <a:buChar char="Ø"/>
            </a:pPr>
            <a:endParaRPr lang="ar-SA" dirty="0"/>
          </a:p>
        </p:txBody>
      </p:sp>
      <p:pic>
        <p:nvPicPr>
          <p:cNvPr id="21506" name="Picture 2" descr="foliasch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3550" y="3590925"/>
            <a:ext cx="172647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42000" t="18000" r="2000" b="24400"/>
          <a:stretch>
            <a:fillRect/>
          </a:stretch>
        </p:blipFill>
        <p:spPr bwMode="auto">
          <a:xfrm>
            <a:off x="6238875" y="1666875"/>
            <a:ext cx="213360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7100" y="3733800"/>
            <a:ext cx="185035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Metamorphic </a:t>
            </a:r>
            <a:r>
              <a:rPr lang="en-US" dirty="0" smtClean="0"/>
              <a:t>rock textures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 fontScale="92500"/>
          </a:bodyPr>
          <a:lstStyle/>
          <a:p>
            <a:pPr algn="just" rtl="0"/>
            <a:r>
              <a:rPr lang="en-US" b="1" dirty="0">
                <a:solidFill>
                  <a:srgbClr val="FF0000"/>
                </a:solidFill>
              </a:rPr>
              <a:t>Mineral Banding (Gneiss) </a:t>
            </a:r>
            <a:r>
              <a:rPr lang="en-US" dirty="0"/>
              <a:t>is the layering in a rock in which bands or lenses of granular minerals (quartz and feldspar) alternate with bands or lenses in which platy (mica) or elongate (amphibole) minerals predominate.</a:t>
            </a:r>
          </a:p>
          <a:p>
            <a:pPr algn="just" rtl="0"/>
            <a:endParaRPr lang="ar-SA" dirty="0"/>
          </a:p>
        </p:txBody>
      </p:sp>
      <p:pic>
        <p:nvPicPr>
          <p:cNvPr id="22530" name="Picture 2" descr="foliaban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295400"/>
            <a:ext cx="205633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038600"/>
            <a:ext cx="3528862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Metamorphic </a:t>
            </a:r>
            <a:r>
              <a:rPr lang="en-US" dirty="0" smtClean="0"/>
              <a:t>rock textures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 fontScale="92500" lnSpcReduction="20000"/>
          </a:bodyPr>
          <a:lstStyle/>
          <a:p>
            <a:pPr algn="just" rtl="0"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Non foliated textures </a:t>
            </a:r>
            <a:r>
              <a:rPr lang="en-US" dirty="0"/>
              <a:t>are formed around igneous intrusions where the temperatures are high but the pressures are relatively low and equal in all directions (confining pressure). </a:t>
            </a: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original minerals within the rock </a:t>
            </a:r>
            <a:r>
              <a:rPr lang="en-US" dirty="0" err="1"/>
              <a:t>recrystallize</a:t>
            </a:r>
            <a:r>
              <a:rPr lang="en-US" dirty="0"/>
              <a:t> into larger sizes and the atoms become more tightly packed together, increasing the density of the rock. </a:t>
            </a: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r>
              <a:rPr lang="en-US" dirty="0" smtClean="0"/>
              <a:t>Examples </a:t>
            </a:r>
            <a:r>
              <a:rPr lang="en-US" dirty="0"/>
              <a:t>of such rock types are </a:t>
            </a:r>
            <a:r>
              <a:rPr lang="en-US" b="1" dirty="0">
                <a:solidFill>
                  <a:srgbClr val="FF0000"/>
                </a:solidFill>
              </a:rPr>
              <a:t>Quartzite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Marble</a:t>
            </a:r>
            <a:r>
              <a:rPr lang="en-US" dirty="0"/>
              <a:t>.</a:t>
            </a:r>
          </a:p>
          <a:p>
            <a:pPr algn="just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Metamorphic </a:t>
            </a:r>
            <a:r>
              <a:rPr lang="en-US" dirty="0" smtClean="0"/>
              <a:t>rock textures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buFont typeface="Wingdings" pitchFamily="2" charset="2"/>
              <a:buChar char="Ø"/>
            </a:pPr>
            <a:r>
              <a:rPr lang="en-US" dirty="0"/>
              <a:t>When the parent rock is composed only of a single mineral, metamorphism changes the rocks into one composed of the same mineral but with a coarser texture. </a:t>
            </a: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r>
              <a:rPr lang="en-US" dirty="0" smtClean="0"/>
              <a:t>Example </a:t>
            </a:r>
            <a:r>
              <a:rPr lang="en-US" b="1" dirty="0">
                <a:solidFill>
                  <a:srgbClr val="FF0000"/>
                </a:solidFill>
              </a:rPr>
              <a:t>Limestone changes to Marble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Quartz Sandstone changes to Quartzite</a:t>
            </a:r>
            <a:endParaRPr lang="ar-S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Metamorphic </a:t>
            </a:r>
            <a:r>
              <a:rPr lang="en-US" dirty="0" smtClean="0"/>
              <a:t>rock textures</a:t>
            </a:r>
            <a:endParaRPr lang="ar-S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/>
              <a:t>In contrast, metamorphism of a parent rock containing several minerals usually forms a rock with new and different minerals and a new texture.</a:t>
            </a:r>
          </a:p>
          <a:p>
            <a:pPr algn="just">
              <a:buFont typeface="Wingdings" pitchFamily="2" charset="2"/>
              <a:buChar char="Ø"/>
            </a:pPr>
            <a:endParaRPr lang="en-US" dirty="0" smtClean="0"/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For example, a typical shale contains large amounts of clay, as well as quartz and feldspar. </a:t>
            </a:r>
          </a:p>
          <a:p>
            <a:pPr algn="just">
              <a:buFont typeface="Wingdings" pitchFamily="2" charset="2"/>
              <a:buChar char="Ø"/>
            </a:pPr>
            <a:endParaRPr lang="en-US" dirty="0" smtClean="0"/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When heated, some of those minerals decompose, and their atoms recombine to form new minerals such as mica, garnet, and a different kind of feldspar to form a  rock called </a:t>
            </a:r>
            <a:r>
              <a:rPr lang="en-US" b="1" dirty="0" smtClean="0">
                <a:solidFill>
                  <a:srgbClr val="FF0000"/>
                </a:solidFill>
              </a:rPr>
              <a:t>hornfels</a:t>
            </a:r>
            <a:r>
              <a:rPr lang="en-US" dirty="0" smtClean="0"/>
              <a:t> which has a different texture and as well as minerals than shale.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Metamorphic Rocks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657600" cy="4525963"/>
          </a:xfrm>
        </p:spPr>
        <p:txBody>
          <a:bodyPr>
            <a:normAutofit fontScale="85000" lnSpcReduction="10000"/>
          </a:bodyPr>
          <a:lstStyle/>
          <a:p>
            <a:pPr algn="just" rtl="0">
              <a:buNone/>
            </a:pPr>
            <a:r>
              <a:rPr lang="en-US" dirty="0"/>
              <a:t> 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dirty="0"/>
              <a:t>Metamorphic Rocks are divided into two basic </a:t>
            </a:r>
            <a:r>
              <a:rPr lang="en-US" dirty="0" smtClean="0"/>
              <a:t>divisions</a:t>
            </a:r>
          </a:p>
          <a:p>
            <a:pPr algn="just" rtl="0">
              <a:buFont typeface="Wingdings" pitchFamily="2" charset="2"/>
              <a:buChar char="Ø"/>
            </a:pPr>
            <a:endParaRPr lang="en-US" dirty="0"/>
          </a:p>
          <a:p>
            <a:pPr algn="just" rtl="0">
              <a:buFont typeface="Wingdings" pitchFamily="2" charset="2"/>
              <a:buChar char="Ø"/>
            </a:pPr>
            <a:r>
              <a:rPr lang="en-US" dirty="0"/>
              <a:t>1. </a:t>
            </a:r>
            <a:r>
              <a:rPr lang="en-US" b="1" dirty="0">
                <a:solidFill>
                  <a:srgbClr val="FF0000"/>
                </a:solidFill>
              </a:rPr>
              <a:t>Foliated/Banded 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just" rtl="0">
              <a:buFont typeface="Wingdings" pitchFamily="2" charset="2"/>
              <a:buChar char="Ø"/>
            </a:pPr>
            <a:endParaRPr lang="en-US" dirty="0"/>
          </a:p>
          <a:p>
            <a:pPr algn="just" rtl="0">
              <a:buFont typeface="Wingdings" pitchFamily="2" charset="2"/>
              <a:buChar char="Ø"/>
            </a:pPr>
            <a:r>
              <a:rPr lang="en-US" dirty="0" smtClean="0"/>
              <a:t>2.</a:t>
            </a:r>
            <a:r>
              <a:rPr lang="en-US" b="1" dirty="0" smtClean="0">
                <a:solidFill>
                  <a:srgbClr val="FF0000"/>
                </a:solidFill>
              </a:rPr>
              <a:t>Non-Foliated</a:t>
            </a:r>
            <a:r>
              <a:rPr lang="en-US" dirty="0" smtClean="0"/>
              <a:t> </a:t>
            </a:r>
            <a:r>
              <a:rPr lang="en-US" dirty="0"/>
              <a:t>(also, granular or </a:t>
            </a:r>
            <a:r>
              <a:rPr lang="en-US" dirty="0" err="1"/>
              <a:t>equidimensional</a:t>
            </a:r>
            <a:r>
              <a:rPr lang="en-US" dirty="0" smtClean="0"/>
              <a:t>)</a:t>
            </a:r>
            <a:endParaRPr lang="en-US" dirty="0"/>
          </a:p>
          <a:p>
            <a:pPr algn="just" rtl="0"/>
            <a:endParaRPr lang="ar-S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9075" y="1476375"/>
            <a:ext cx="24955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00" y="2514600"/>
            <a:ext cx="24193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estcl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4040" y="106681"/>
            <a:ext cx="545556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1247775" y="0"/>
            <a:ext cx="6644845" cy="6858000"/>
            <a:chOff x="1247775" y="0"/>
            <a:chExt cx="6644845" cy="685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47775" y="0"/>
              <a:ext cx="6644845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5562600" y="6096000"/>
              <a:ext cx="22098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Foliated metamorphic rocks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953000" cy="5257800"/>
          </a:xfrm>
        </p:spPr>
        <p:txBody>
          <a:bodyPr>
            <a:normAutofit fontScale="55000" lnSpcReduction="20000"/>
          </a:bodyPr>
          <a:lstStyle/>
          <a:p>
            <a:pPr lvl="0" algn="just" rtl="0"/>
            <a:r>
              <a:rPr lang="en-US" b="1" dirty="0" smtClean="0">
                <a:solidFill>
                  <a:srgbClr val="FF0000"/>
                </a:solidFill>
              </a:rPr>
              <a:t>Slate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a fine </a:t>
            </a:r>
            <a:r>
              <a:rPr lang="en-US" dirty="0"/>
              <a:t>grained (less than 0.5 mm) foliated rock composed of mica flakes. </a:t>
            </a:r>
            <a:endParaRPr lang="en-US" dirty="0" smtClean="0"/>
          </a:p>
          <a:p>
            <a:pPr lvl="0" algn="just" rtl="0"/>
            <a:endParaRPr lang="en-US" dirty="0" smtClean="0"/>
          </a:p>
          <a:p>
            <a:pPr lvl="0" algn="just" rtl="0"/>
            <a:r>
              <a:rPr lang="en-US" dirty="0" smtClean="0"/>
              <a:t>Slate </a:t>
            </a:r>
            <a:r>
              <a:rPr lang="en-US" dirty="0"/>
              <a:t>is dull colored and closely resembles shale. </a:t>
            </a:r>
            <a:endParaRPr lang="en-US" dirty="0" smtClean="0"/>
          </a:p>
          <a:p>
            <a:pPr lvl="0" algn="just" rtl="0"/>
            <a:endParaRPr lang="en-US" dirty="0" smtClean="0"/>
          </a:p>
          <a:p>
            <a:pPr lvl="0" algn="just" rtl="0"/>
            <a:r>
              <a:rPr lang="en-US" dirty="0" smtClean="0"/>
              <a:t>The </a:t>
            </a:r>
            <a:r>
              <a:rPr lang="en-US" dirty="0"/>
              <a:t>most important characteristic of shale is its tendency to break into flat slabs. </a:t>
            </a:r>
            <a:endParaRPr lang="en-US" dirty="0" smtClean="0"/>
          </a:p>
          <a:p>
            <a:pPr lvl="0" algn="just" rtl="0"/>
            <a:endParaRPr lang="en-US" dirty="0" smtClean="0"/>
          </a:p>
          <a:p>
            <a:pPr lvl="0" algn="just" rtl="0"/>
            <a:r>
              <a:rPr lang="en-US" dirty="0" smtClean="0"/>
              <a:t>Slate </a:t>
            </a:r>
            <a:r>
              <a:rPr lang="en-US" dirty="0"/>
              <a:t>is generally formed by low grade metamorphism of shale, mudstone or siltstone. </a:t>
            </a:r>
            <a:endParaRPr lang="en-US" dirty="0" smtClean="0"/>
          </a:p>
          <a:p>
            <a:pPr lvl="0" algn="just" rtl="0"/>
            <a:endParaRPr lang="en-US" dirty="0" smtClean="0"/>
          </a:p>
          <a:p>
            <a:pPr lvl="0" algn="just" rtl="0"/>
            <a:r>
              <a:rPr lang="en-US" dirty="0" smtClean="0"/>
              <a:t>Color </a:t>
            </a:r>
            <a:r>
              <a:rPr lang="en-US" dirty="0"/>
              <a:t>of slate depends upon its mineral composition. </a:t>
            </a:r>
            <a:endParaRPr lang="en-US" dirty="0" smtClean="0"/>
          </a:p>
          <a:p>
            <a:pPr lvl="0" algn="just" rtl="0"/>
            <a:endParaRPr lang="en-US" dirty="0" smtClean="0"/>
          </a:p>
          <a:p>
            <a:pPr lvl="0" algn="just" rtl="0"/>
            <a:r>
              <a:rPr lang="en-US" dirty="0" smtClean="0"/>
              <a:t>Black </a:t>
            </a:r>
            <a:r>
              <a:rPr lang="en-US" dirty="0"/>
              <a:t>slate contains organic material. Red slate contains Iron Oxide. </a:t>
            </a:r>
            <a:endParaRPr lang="en-US" dirty="0" smtClean="0"/>
          </a:p>
          <a:p>
            <a:pPr lvl="0" algn="just" rtl="0"/>
            <a:endParaRPr lang="en-US" dirty="0" smtClean="0"/>
          </a:p>
          <a:p>
            <a:pPr lvl="0" algn="just" rtl="0"/>
            <a:r>
              <a:rPr lang="en-US" dirty="0" smtClean="0"/>
              <a:t>Green </a:t>
            </a:r>
            <a:r>
              <a:rPr lang="en-US" dirty="0"/>
              <a:t>slate contains chlorite.</a:t>
            </a:r>
          </a:p>
          <a:p>
            <a:pPr algn="just" rtl="0"/>
            <a:endParaRPr lang="ar-SA" dirty="0"/>
          </a:p>
        </p:txBody>
      </p:sp>
      <p:pic>
        <p:nvPicPr>
          <p:cNvPr id="5122" name="Picture 2" descr="http://t2.gstatic.com/images?q=tbn:ANd9GcTBYKt6YrlIRE_EBa2f5SxX1QeKyHoA_8p0S7zwbVKT5BqyH_7Wmw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752600"/>
            <a:ext cx="2819400" cy="1952697"/>
          </a:xfrm>
          <a:prstGeom prst="rect">
            <a:avLst/>
          </a:prstGeom>
          <a:noFill/>
        </p:spPr>
      </p:pic>
      <p:pic>
        <p:nvPicPr>
          <p:cNvPr id="5124" name="Picture 4" descr="http://t0.gstatic.com/images?q=tbn:ANd9GcQG5fRZij6mwwcfz7b2Ri-U9BVwqkPcaFqbXfWKFCGxzhOIpinIFg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267200"/>
            <a:ext cx="2667000" cy="1997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Foliated metamorphic rocks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5029200"/>
          </a:xfrm>
        </p:spPr>
        <p:txBody>
          <a:bodyPr>
            <a:normAutofit fontScale="62500" lnSpcReduction="20000"/>
          </a:bodyPr>
          <a:lstStyle/>
          <a:p>
            <a:pPr lvl="0" algn="just" rtl="0"/>
            <a:r>
              <a:rPr lang="en-US" b="1" dirty="0">
                <a:solidFill>
                  <a:srgbClr val="FF0000"/>
                </a:solidFill>
              </a:rPr>
              <a:t>Phyllite</a:t>
            </a:r>
            <a:r>
              <a:rPr lang="en-US" dirty="0"/>
              <a:t>: It represents a degree of metamorphism in between slate and </a:t>
            </a:r>
            <a:r>
              <a:rPr lang="en-US" dirty="0" smtClean="0"/>
              <a:t>schist. </a:t>
            </a:r>
          </a:p>
          <a:p>
            <a:pPr lvl="0" algn="just" rtl="0"/>
            <a:endParaRPr lang="en-US" dirty="0" smtClean="0"/>
          </a:p>
          <a:p>
            <a:pPr lvl="0" algn="just" rtl="0"/>
            <a:r>
              <a:rPr lang="en-US" dirty="0" smtClean="0"/>
              <a:t>Its </a:t>
            </a:r>
            <a:r>
              <a:rPr lang="en-US" dirty="0"/>
              <a:t>constituent platy minerals are larger than those in slate but still not large enough to be identified with the naked eye</a:t>
            </a:r>
            <a:r>
              <a:rPr lang="en-US" dirty="0" smtClean="0"/>
              <a:t>.</a:t>
            </a:r>
          </a:p>
          <a:p>
            <a:pPr lvl="0" algn="just" rtl="0"/>
            <a:endParaRPr lang="en-US" dirty="0" smtClean="0"/>
          </a:p>
          <a:p>
            <a:pPr lvl="0" algn="just" rtl="0"/>
            <a:r>
              <a:rPr lang="en-US" dirty="0" smtClean="0"/>
              <a:t> </a:t>
            </a:r>
            <a:r>
              <a:rPr lang="en-US" dirty="0"/>
              <a:t>Phyllite appears similar to slate but can be distinguished from slate by its glossy sheen and wavy surface. </a:t>
            </a:r>
            <a:endParaRPr lang="en-US" dirty="0" smtClean="0"/>
          </a:p>
          <a:p>
            <a:pPr lvl="0" algn="just" rtl="0"/>
            <a:endParaRPr lang="en-US" dirty="0" smtClean="0"/>
          </a:p>
          <a:p>
            <a:pPr lvl="0" algn="just" rtl="0"/>
            <a:r>
              <a:rPr lang="en-US" dirty="0" err="1" smtClean="0"/>
              <a:t>Phyllite</a:t>
            </a:r>
            <a:r>
              <a:rPr lang="en-US" dirty="0" smtClean="0"/>
              <a:t> </a:t>
            </a:r>
            <a:r>
              <a:rPr lang="en-US" dirty="0"/>
              <a:t>also breaks as a flat surface and is composed of fine crystals of muscovite or chlorite or both.</a:t>
            </a:r>
          </a:p>
          <a:p>
            <a:pPr algn="just" rtl="0"/>
            <a:endParaRPr lang="ar-SA" dirty="0"/>
          </a:p>
        </p:txBody>
      </p:sp>
      <p:pic>
        <p:nvPicPr>
          <p:cNvPr id="4098" name="Picture 2" descr="http://t3.gstatic.com/images?q=tbn:ANd9GcR079a7bWoIwsLTdxCIxUsFHAoXV0fqcbGpK6cZfFeIh35-MJGwMw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905000"/>
            <a:ext cx="2667000" cy="1714500"/>
          </a:xfrm>
          <a:prstGeom prst="rect">
            <a:avLst/>
          </a:prstGeom>
          <a:noFill/>
        </p:spPr>
      </p:pic>
      <p:pic>
        <p:nvPicPr>
          <p:cNvPr id="4100" name="Picture 4" descr="http://t0.gstatic.com/images?q=tbn:ANd9GcSl1A1g_QhFm6ohfnnTts27pRhfIbioWVyx3j0VTbUd_MHaC-k7Hg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191000"/>
            <a:ext cx="24003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Foliated metamorphic rocks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5105400" cy="5257800"/>
          </a:xfrm>
        </p:spPr>
        <p:txBody>
          <a:bodyPr>
            <a:normAutofit fontScale="47500" lnSpcReduction="20000"/>
          </a:bodyPr>
          <a:lstStyle/>
          <a:p>
            <a:pPr lvl="0" algn="just" rtl="0">
              <a:buFont typeface="Wingdings" pitchFamily="2" charset="2"/>
              <a:buChar char="Ø"/>
            </a:pPr>
            <a:r>
              <a:rPr lang="en-US" sz="3400" b="1" dirty="0" smtClean="0">
                <a:solidFill>
                  <a:srgbClr val="FF0000"/>
                </a:solidFill>
              </a:rPr>
              <a:t>Schists</a:t>
            </a:r>
            <a:r>
              <a:rPr lang="en-US" sz="3400" dirty="0" smtClean="0"/>
              <a:t> </a:t>
            </a:r>
            <a:r>
              <a:rPr lang="en-US" sz="3400" dirty="0"/>
              <a:t>are medium to coarse grained metamorphic rocks in which platy minerals predominate. </a:t>
            </a:r>
            <a:endParaRPr lang="en-US" sz="3400" dirty="0" smtClean="0"/>
          </a:p>
          <a:p>
            <a:pPr lvl="0" algn="just" rtl="0">
              <a:buFont typeface="Wingdings" pitchFamily="2" charset="2"/>
              <a:buChar char="Ø"/>
            </a:pPr>
            <a:endParaRPr lang="en-US" sz="3400" dirty="0" smtClean="0"/>
          </a:p>
          <a:p>
            <a:pPr lvl="0" algn="just" rtl="0">
              <a:buFont typeface="Wingdings" pitchFamily="2" charset="2"/>
              <a:buChar char="Ø"/>
            </a:pPr>
            <a:r>
              <a:rPr lang="en-US" sz="3400" dirty="0" smtClean="0"/>
              <a:t>These </a:t>
            </a:r>
            <a:r>
              <a:rPr lang="en-US" sz="3400" dirty="0"/>
              <a:t>minerals include muscovite and biotite. </a:t>
            </a:r>
            <a:endParaRPr lang="en-US" sz="3400" dirty="0" smtClean="0"/>
          </a:p>
          <a:p>
            <a:pPr lvl="0" algn="just" rtl="0">
              <a:buFont typeface="Wingdings" pitchFamily="2" charset="2"/>
              <a:buChar char="Ø"/>
            </a:pPr>
            <a:endParaRPr lang="en-US" sz="3400" dirty="0" smtClean="0"/>
          </a:p>
          <a:p>
            <a:pPr lvl="0" algn="just" rtl="0">
              <a:buFont typeface="Wingdings" pitchFamily="2" charset="2"/>
              <a:buChar char="Ø"/>
            </a:pPr>
            <a:r>
              <a:rPr lang="en-US" sz="3400" dirty="0" smtClean="0"/>
              <a:t>These </a:t>
            </a:r>
            <a:r>
              <a:rPr lang="en-US" sz="3400" dirty="0"/>
              <a:t>platy minerals are arranged in a planar fashion that gives the rock its foliated texture. </a:t>
            </a:r>
            <a:endParaRPr lang="en-US" sz="3400" dirty="0" smtClean="0"/>
          </a:p>
          <a:p>
            <a:pPr lvl="0" algn="just" rtl="0">
              <a:buFont typeface="Wingdings" pitchFamily="2" charset="2"/>
              <a:buChar char="Ø"/>
            </a:pPr>
            <a:endParaRPr lang="en-US" sz="3400" dirty="0" smtClean="0"/>
          </a:p>
          <a:p>
            <a:pPr lvl="0" algn="just" rtl="0">
              <a:buFont typeface="Wingdings" pitchFamily="2" charset="2"/>
              <a:buChar char="Ø"/>
            </a:pPr>
            <a:r>
              <a:rPr lang="en-US" sz="3400" dirty="0" smtClean="0"/>
              <a:t>In </a:t>
            </a:r>
            <a:r>
              <a:rPr lang="en-US" sz="3400" dirty="0"/>
              <a:t>addition to mica, schist also contains other minerals such as quartz and feldspars. </a:t>
            </a:r>
            <a:endParaRPr lang="en-US" sz="3400" dirty="0" smtClean="0"/>
          </a:p>
          <a:p>
            <a:pPr lvl="0" algn="just" rtl="0">
              <a:buFont typeface="Wingdings" pitchFamily="2" charset="2"/>
              <a:buChar char="Ø"/>
            </a:pPr>
            <a:endParaRPr lang="en-US" sz="3400" dirty="0" smtClean="0"/>
          </a:p>
          <a:p>
            <a:pPr lvl="0" algn="just" rtl="0">
              <a:buFont typeface="Wingdings" pitchFamily="2" charset="2"/>
              <a:buChar char="Ø"/>
            </a:pPr>
            <a:r>
              <a:rPr lang="en-US" sz="3400" dirty="0" smtClean="0"/>
              <a:t>Like </a:t>
            </a:r>
            <a:r>
              <a:rPr lang="en-US" sz="3400" dirty="0"/>
              <a:t>slate, the parent rock for many schists are also shale which has undergone medium to high grade metamorphism during the process of mountain building. </a:t>
            </a:r>
            <a:endParaRPr lang="en-US" sz="3400" dirty="0" smtClean="0"/>
          </a:p>
          <a:p>
            <a:pPr lvl="0" algn="just" rtl="0">
              <a:buFont typeface="Wingdings" pitchFamily="2" charset="2"/>
              <a:buChar char="Ø"/>
            </a:pPr>
            <a:endParaRPr lang="en-US" sz="3400" dirty="0" smtClean="0"/>
          </a:p>
          <a:p>
            <a:pPr lvl="0" algn="just" rtl="0">
              <a:buFont typeface="Wingdings" pitchFamily="2" charset="2"/>
              <a:buChar char="Ø"/>
            </a:pPr>
            <a:r>
              <a:rPr lang="en-US" sz="3400" dirty="0" smtClean="0"/>
              <a:t>Schist </a:t>
            </a:r>
            <a:r>
              <a:rPr lang="en-US" sz="3400" dirty="0"/>
              <a:t>is the name given to the texture of the metamorphic rock. </a:t>
            </a:r>
            <a:endParaRPr lang="en-US" sz="3400" dirty="0" smtClean="0"/>
          </a:p>
          <a:p>
            <a:pPr lvl="0" algn="just" rtl="0">
              <a:buFont typeface="Wingdings" pitchFamily="2" charset="2"/>
              <a:buChar char="Ø"/>
            </a:pPr>
            <a:endParaRPr lang="en-US" sz="3400" dirty="0" smtClean="0"/>
          </a:p>
          <a:p>
            <a:pPr lvl="0" algn="just" rtl="0">
              <a:buFont typeface="Wingdings" pitchFamily="2" charset="2"/>
              <a:buChar char="Ø"/>
            </a:pPr>
            <a:r>
              <a:rPr lang="en-US" sz="3400" dirty="0" smtClean="0"/>
              <a:t>To </a:t>
            </a:r>
            <a:r>
              <a:rPr lang="en-US" sz="3400" dirty="0"/>
              <a:t>indicate the composition minerals names are used such as mica </a:t>
            </a:r>
            <a:r>
              <a:rPr lang="en-US" sz="3400" dirty="0" err="1"/>
              <a:t>scist</a:t>
            </a:r>
            <a:r>
              <a:rPr lang="en-US" sz="3400" dirty="0"/>
              <a:t>, talc schist, chlorite schist.</a:t>
            </a:r>
          </a:p>
          <a:p>
            <a:pPr algn="just" rtl="0">
              <a:buFont typeface="Wingdings" pitchFamily="2" charset="2"/>
              <a:buChar char="Ø"/>
            </a:pPr>
            <a:endParaRPr lang="ar-SA" dirty="0"/>
          </a:p>
        </p:txBody>
      </p:sp>
      <p:pic>
        <p:nvPicPr>
          <p:cNvPr id="3076" name="Picture 4" descr="http://t3.gstatic.com/images?q=tbn:ANd9GcReOcDUr6ZfXeucWE0Lw91TnSrCC7JP2WnMxbfz3i5Ecl4CPdeq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524000"/>
            <a:ext cx="3206228" cy="2133600"/>
          </a:xfrm>
          <a:prstGeom prst="rect">
            <a:avLst/>
          </a:prstGeom>
          <a:noFill/>
        </p:spPr>
      </p:pic>
      <p:pic>
        <p:nvPicPr>
          <p:cNvPr id="3078" name="Picture 6" descr="http://t0.gstatic.com/images?q=tbn:ANd9GcQ6pGCOM_T9FCAMkuFJYsBPNOhJH8-HNcEU2ANfhGICHP0Mzee1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038600"/>
            <a:ext cx="3124200" cy="2340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Foliated metamorphic rocks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5105400"/>
          </a:xfrm>
        </p:spPr>
        <p:txBody>
          <a:bodyPr>
            <a:normAutofit fontScale="55000" lnSpcReduction="20000"/>
          </a:bodyPr>
          <a:lstStyle/>
          <a:p>
            <a:pPr lvl="0" algn="just" rtl="0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Gneiss</a:t>
            </a:r>
            <a:r>
              <a:rPr lang="en-US" dirty="0" smtClean="0"/>
              <a:t> </a:t>
            </a:r>
            <a:r>
              <a:rPr lang="en-US" dirty="0"/>
              <a:t>is the term applied to medium or coarse grained banded metamorphic rocks in which granular and elongated minerals predominate. </a:t>
            </a:r>
            <a:endParaRPr lang="en-US" dirty="0" smtClean="0"/>
          </a:p>
          <a:p>
            <a:pPr lvl="0" algn="just" rtl="0">
              <a:buFont typeface="Wingdings" pitchFamily="2" charset="2"/>
              <a:buChar char="Ø"/>
            </a:pPr>
            <a:endParaRPr lang="en-US" dirty="0" smtClean="0"/>
          </a:p>
          <a:p>
            <a:pPr lvl="0" algn="just" rtl="0">
              <a:buFont typeface="Wingdings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most common minerals in gneiss are Quartz. Potassium feldspar, Na feldspar. </a:t>
            </a:r>
            <a:endParaRPr lang="en-US" dirty="0" smtClean="0"/>
          </a:p>
          <a:p>
            <a:pPr lvl="0" algn="just" rtl="0">
              <a:buFont typeface="Wingdings" pitchFamily="2" charset="2"/>
              <a:buChar char="Ø"/>
            </a:pPr>
            <a:endParaRPr lang="en-US" dirty="0" smtClean="0"/>
          </a:p>
          <a:p>
            <a:pPr lvl="0" algn="just" rtl="0">
              <a:buFont typeface="Wingdings" pitchFamily="2" charset="2"/>
              <a:buChar char="Ø"/>
            </a:pPr>
            <a:r>
              <a:rPr lang="en-US" dirty="0" smtClean="0"/>
              <a:t>Gneiss </a:t>
            </a:r>
            <a:r>
              <a:rPr lang="en-US" dirty="0"/>
              <a:t>also contains smaller amounts of biotite, muscovite and amphibole that develop a preferred orientation. </a:t>
            </a:r>
            <a:endParaRPr lang="en-US" dirty="0" smtClean="0"/>
          </a:p>
          <a:p>
            <a:pPr lvl="0" algn="just" rtl="0">
              <a:buFont typeface="Wingdings" pitchFamily="2" charset="2"/>
              <a:buChar char="Ø"/>
            </a:pPr>
            <a:endParaRPr lang="en-US" dirty="0" smtClean="0"/>
          </a:p>
          <a:p>
            <a:pPr lvl="0" algn="just" rtl="0">
              <a:buFont typeface="Wingdings" pitchFamily="2" charset="2"/>
              <a:buChar char="Ø"/>
            </a:pPr>
            <a:r>
              <a:rPr lang="en-US" dirty="0" smtClean="0"/>
              <a:t>During </a:t>
            </a:r>
            <a:r>
              <a:rPr lang="en-US" dirty="0"/>
              <a:t>the high grade metamorphism the dark and light colored minerals segregate giving the gneisses their typical banded or layered appearance. </a:t>
            </a:r>
            <a:endParaRPr lang="en-US" dirty="0" smtClean="0"/>
          </a:p>
          <a:p>
            <a:pPr lvl="0" algn="just" rtl="0">
              <a:buFont typeface="Wingdings" pitchFamily="2" charset="2"/>
              <a:buChar char="Ø"/>
            </a:pPr>
            <a:endParaRPr lang="en-US" dirty="0" smtClean="0"/>
          </a:p>
          <a:p>
            <a:pPr lvl="0" algn="just" rtl="0">
              <a:buFont typeface="Wingdings" pitchFamily="2" charset="2"/>
              <a:buChar char="Ø"/>
            </a:pPr>
            <a:r>
              <a:rPr lang="en-US" dirty="0" smtClean="0"/>
              <a:t>Most </a:t>
            </a:r>
            <a:r>
              <a:rPr lang="en-US" dirty="0"/>
              <a:t>gneisses have a </a:t>
            </a:r>
            <a:r>
              <a:rPr lang="en-US" dirty="0" err="1"/>
              <a:t>felsic</a:t>
            </a:r>
            <a:r>
              <a:rPr lang="en-US" dirty="0"/>
              <a:t> composition, however some of them are also formed by the high grade metamorphism of shale.</a:t>
            </a:r>
          </a:p>
          <a:p>
            <a:pPr algn="just" rtl="0"/>
            <a:endParaRPr lang="ar-SA" dirty="0"/>
          </a:p>
        </p:txBody>
      </p:sp>
      <p:pic>
        <p:nvPicPr>
          <p:cNvPr id="2050" name="Picture 2" descr="http://images.wikia.com/geology/images/c/c0/Gneiss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447800"/>
            <a:ext cx="3339698" cy="2438400"/>
          </a:xfrm>
          <a:prstGeom prst="rect">
            <a:avLst/>
          </a:prstGeom>
          <a:noFill/>
        </p:spPr>
      </p:pic>
      <p:pic>
        <p:nvPicPr>
          <p:cNvPr id="2052" name="Picture 4" descr="http://geo.browardearthsciences.org/gnei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7201" y="4076700"/>
            <a:ext cx="3301999" cy="247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1" y="1248041"/>
            <a:ext cx="8001000" cy="548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Foliated metamorphic rocks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Non-foliated metamorphic rocks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6019800" cy="5562600"/>
          </a:xfrm>
        </p:spPr>
        <p:txBody>
          <a:bodyPr>
            <a:normAutofit fontScale="40000" lnSpcReduction="20000"/>
          </a:bodyPr>
          <a:lstStyle/>
          <a:p>
            <a:pPr algn="just" rtl="0">
              <a:buNone/>
            </a:pPr>
            <a:r>
              <a:rPr lang="en-US" dirty="0"/>
              <a:t> </a:t>
            </a:r>
          </a:p>
          <a:p>
            <a:pPr lvl="0" algn="just" rtl="0">
              <a:buFont typeface="Wingdings" pitchFamily="2" charset="2"/>
              <a:buChar char="Ø"/>
            </a:pPr>
            <a:r>
              <a:rPr lang="en-US" sz="4000" b="1" dirty="0">
                <a:solidFill>
                  <a:srgbClr val="FF0000"/>
                </a:solidFill>
              </a:rPr>
              <a:t>Marble</a:t>
            </a:r>
            <a:r>
              <a:rPr lang="en-US" sz="4000" dirty="0"/>
              <a:t>: It is a coarse grained crystalline rock whose parent rock was limestone or </a:t>
            </a:r>
            <a:r>
              <a:rPr lang="en-US" sz="4000" dirty="0" err="1"/>
              <a:t>dolostone</a:t>
            </a:r>
            <a:r>
              <a:rPr lang="en-US" sz="4000" dirty="0" smtClean="0"/>
              <a:t>.</a:t>
            </a:r>
          </a:p>
          <a:p>
            <a:pPr lvl="0" algn="just" rtl="0">
              <a:buFont typeface="Wingdings" pitchFamily="2" charset="2"/>
              <a:buChar char="Ø"/>
            </a:pPr>
            <a:endParaRPr lang="en-US" sz="4000" dirty="0" smtClean="0"/>
          </a:p>
          <a:p>
            <a:pPr lvl="0" algn="just" rtl="0">
              <a:buFont typeface="Wingdings" pitchFamily="2" charset="2"/>
              <a:buChar char="Ø"/>
            </a:pPr>
            <a:r>
              <a:rPr lang="en-US" sz="4000" dirty="0" smtClean="0"/>
              <a:t> </a:t>
            </a:r>
            <a:r>
              <a:rPr lang="en-US" sz="4000" dirty="0"/>
              <a:t>Pure marble is white and is composed entirely of the mineral calcite. </a:t>
            </a:r>
            <a:endParaRPr lang="en-US" sz="4000" dirty="0" smtClean="0"/>
          </a:p>
          <a:p>
            <a:pPr lvl="0" algn="just" rtl="0">
              <a:buFont typeface="Wingdings" pitchFamily="2" charset="2"/>
              <a:buChar char="Ø"/>
            </a:pPr>
            <a:endParaRPr lang="en-US" sz="4000" dirty="0" smtClean="0"/>
          </a:p>
          <a:p>
            <a:pPr lvl="0" algn="just" rtl="0">
              <a:buFont typeface="Wingdings" pitchFamily="2" charset="2"/>
              <a:buChar char="Ø"/>
            </a:pPr>
            <a:r>
              <a:rPr lang="en-US" sz="4000" dirty="0" smtClean="0"/>
              <a:t>The </a:t>
            </a:r>
            <a:r>
              <a:rPr lang="en-US" sz="4000" dirty="0"/>
              <a:t>parent rocks from which marbles are formed often contain some impurities and this imparts color to marble. </a:t>
            </a:r>
            <a:endParaRPr lang="en-US" sz="4000" dirty="0" smtClean="0"/>
          </a:p>
          <a:p>
            <a:pPr lvl="0" algn="just" rtl="0">
              <a:buFont typeface="Wingdings" pitchFamily="2" charset="2"/>
              <a:buChar char="Ø"/>
            </a:pPr>
            <a:endParaRPr lang="en-US" sz="4000" dirty="0" smtClean="0"/>
          </a:p>
          <a:p>
            <a:pPr lvl="0" algn="just" rtl="0">
              <a:buFont typeface="Wingdings" pitchFamily="2" charset="2"/>
              <a:buChar char="Ø"/>
            </a:pPr>
            <a:r>
              <a:rPr lang="en-US" sz="4000" dirty="0" smtClean="0"/>
              <a:t>Marble </a:t>
            </a:r>
            <a:r>
              <a:rPr lang="en-US" sz="4000" dirty="0"/>
              <a:t>can be pink, gray or even black in color</a:t>
            </a:r>
            <a:r>
              <a:rPr lang="en-US" sz="4000" dirty="0" smtClean="0"/>
              <a:t>.</a:t>
            </a:r>
          </a:p>
          <a:p>
            <a:pPr lvl="0" algn="just" rtl="0">
              <a:buFont typeface="Wingdings" pitchFamily="2" charset="2"/>
              <a:buChar char="Ø"/>
            </a:pPr>
            <a:endParaRPr lang="en-US" sz="4000" dirty="0"/>
          </a:p>
          <a:p>
            <a:pPr lvl="0" algn="just" rtl="0">
              <a:buFont typeface="Wingdings" pitchFamily="2" charset="2"/>
              <a:buChar char="Ø"/>
            </a:pPr>
            <a:r>
              <a:rPr lang="en-US" sz="4000" b="1" dirty="0">
                <a:solidFill>
                  <a:srgbClr val="FF0000"/>
                </a:solidFill>
              </a:rPr>
              <a:t>Quartzite</a:t>
            </a:r>
            <a:r>
              <a:rPr lang="en-US" sz="4000" dirty="0"/>
              <a:t>: It is a very hard metamorphic rock formed from quartz sandstone. </a:t>
            </a:r>
            <a:endParaRPr lang="en-US" sz="4000" dirty="0" smtClean="0"/>
          </a:p>
          <a:p>
            <a:pPr lvl="0" algn="just" rtl="0">
              <a:buFont typeface="Wingdings" pitchFamily="2" charset="2"/>
              <a:buChar char="Ø"/>
            </a:pPr>
            <a:endParaRPr lang="en-US" sz="4000" dirty="0" smtClean="0"/>
          </a:p>
          <a:p>
            <a:pPr lvl="0" algn="just" rtl="0">
              <a:buFont typeface="Wingdings" pitchFamily="2" charset="2"/>
              <a:buChar char="Ø"/>
            </a:pPr>
            <a:r>
              <a:rPr lang="en-US" sz="4000" dirty="0" smtClean="0"/>
              <a:t>They </a:t>
            </a:r>
            <a:r>
              <a:rPr lang="en-US" sz="4000" dirty="0"/>
              <a:t>are formed under moderate to high grade metamorphism. </a:t>
            </a:r>
            <a:endParaRPr lang="en-US" sz="4000" dirty="0" smtClean="0"/>
          </a:p>
          <a:p>
            <a:pPr lvl="0" algn="just" rtl="0">
              <a:buFont typeface="Wingdings" pitchFamily="2" charset="2"/>
              <a:buChar char="Ø"/>
            </a:pPr>
            <a:endParaRPr lang="en-US" sz="4000" dirty="0" smtClean="0"/>
          </a:p>
          <a:p>
            <a:pPr lvl="0" algn="just" rtl="0">
              <a:buFont typeface="Wingdings" pitchFamily="2" charset="2"/>
              <a:buChar char="Ø"/>
            </a:pPr>
            <a:r>
              <a:rPr lang="en-US" sz="4000" dirty="0" smtClean="0"/>
              <a:t>The </a:t>
            </a:r>
            <a:r>
              <a:rPr lang="en-US" sz="4000" dirty="0"/>
              <a:t>crystals of quartz fuse together when they undergo metamorphism and as result the crystal size for quartzite is much bigger than its parent rock.</a:t>
            </a:r>
          </a:p>
          <a:p>
            <a:pPr algn="just" rtl="0"/>
            <a:endParaRPr lang="ar-SA" dirty="0"/>
          </a:p>
        </p:txBody>
      </p:sp>
      <p:pic>
        <p:nvPicPr>
          <p:cNvPr id="1026" name="Picture 2" descr="http://web.eps.utk.edu/courses/rock/images/Marble.JPG"/>
          <p:cNvPicPr>
            <a:picLocks noChangeAspect="1" noChangeArrowheads="1"/>
          </p:cNvPicPr>
          <p:nvPr/>
        </p:nvPicPr>
        <p:blipFill>
          <a:blip r:embed="rId2" cstate="print"/>
          <a:srcRect l="18065" t="5161" r="14839" b="1935"/>
          <a:stretch>
            <a:fillRect/>
          </a:stretch>
        </p:blipFill>
        <p:spPr bwMode="auto">
          <a:xfrm>
            <a:off x="6629400" y="1571625"/>
            <a:ext cx="2201334" cy="2286000"/>
          </a:xfrm>
          <a:prstGeom prst="rect">
            <a:avLst/>
          </a:prstGeom>
          <a:noFill/>
        </p:spPr>
      </p:pic>
      <p:pic>
        <p:nvPicPr>
          <p:cNvPr id="1028" name="Picture 4" descr="http://0318ca1.netsolhost.com/Minerals/Minpics1/Quartzite.jpg"/>
          <p:cNvPicPr>
            <a:picLocks noChangeAspect="1" noChangeArrowheads="1"/>
          </p:cNvPicPr>
          <p:nvPr/>
        </p:nvPicPr>
        <p:blipFill>
          <a:blip r:embed="rId3" cstate="print"/>
          <a:srcRect l="13333" t="8136" r="6667" b="5085"/>
          <a:stretch>
            <a:fillRect/>
          </a:stretch>
        </p:blipFill>
        <p:spPr bwMode="auto">
          <a:xfrm>
            <a:off x="6496050" y="4467225"/>
            <a:ext cx="2514600" cy="223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Metamorphism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55000" lnSpcReduction="20000"/>
          </a:bodyPr>
          <a:lstStyle/>
          <a:p>
            <a:pPr algn="just" rtl="0"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Metamorphism</a:t>
            </a:r>
            <a:r>
              <a:rPr lang="en-US" dirty="0"/>
              <a:t> (from the Greek words for “changing form”) is the process by which rising temperature and changes in other environmental conditions transform rocks and minerals</a:t>
            </a:r>
            <a:r>
              <a:rPr lang="en-US" dirty="0" smtClean="0"/>
              <a:t>.</a:t>
            </a:r>
          </a:p>
          <a:p>
            <a:pPr algn="just" rtl="0">
              <a:buFont typeface="Wingdings" pitchFamily="2" charset="2"/>
              <a:buChar char="Ø"/>
            </a:pP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r>
              <a:rPr lang="en-US" dirty="0" smtClean="0"/>
              <a:t>In </a:t>
            </a:r>
            <a:r>
              <a:rPr lang="en-US" dirty="0"/>
              <a:t>other word metamorphism is the transformation of one rock type into another</a:t>
            </a:r>
            <a:r>
              <a:rPr lang="en-US" dirty="0" smtClean="0"/>
              <a:t>.</a:t>
            </a:r>
          </a:p>
          <a:p>
            <a:pPr algn="just" rtl="0">
              <a:buFont typeface="Wingdings" pitchFamily="2" charset="2"/>
              <a:buChar char="Ø"/>
            </a:pP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r>
              <a:rPr lang="en-US" dirty="0"/>
              <a:t>Metamorphism takes place where the </a:t>
            </a:r>
            <a:r>
              <a:rPr lang="en-US" dirty="0" smtClean="0"/>
              <a:t>pre-existing </a:t>
            </a:r>
            <a:r>
              <a:rPr lang="en-US" dirty="0"/>
              <a:t>rocks are subjected to temperature and pressure unlike those in which they were formed. </a:t>
            </a: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r>
              <a:rPr lang="en-US" dirty="0" smtClean="0"/>
              <a:t>In </a:t>
            </a:r>
            <a:r>
              <a:rPr lang="en-US" dirty="0"/>
              <a:t>response to these new conditions the rock gradually changes until it reaches a state of equilibrium with the new environment</a:t>
            </a:r>
            <a:r>
              <a:rPr lang="en-US" dirty="0" smtClean="0"/>
              <a:t>.</a:t>
            </a:r>
          </a:p>
          <a:p>
            <a:pPr algn="just" rtl="0">
              <a:buFont typeface="Wingdings" pitchFamily="2" charset="2"/>
              <a:buChar char="Ø"/>
            </a:pP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r>
              <a:rPr lang="en-US" dirty="0"/>
              <a:t>Metamorphism is always gradual and it ranges from low grade metamorphism to high grade </a:t>
            </a:r>
            <a:r>
              <a:rPr lang="en-US" dirty="0" smtClean="0"/>
              <a:t>metamorphism. </a:t>
            </a:r>
          </a:p>
          <a:p>
            <a:pPr algn="just" rtl="0">
              <a:buFont typeface="Wingdings" pitchFamily="2" charset="2"/>
              <a:buChar char="Ø"/>
            </a:pP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b="1" dirty="0" smtClean="0">
                <a:solidFill>
                  <a:srgbClr val="FF0000"/>
                </a:solidFill>
              </a:rPr>
              <a:t>owever rock </a:t>
            </a:r>
            <a:r>
              <a:rPr lang="en-US" b="1" dirty="0">
                <a:solidFill>
                  <a:srgbClr val="FF0000"/>
                </a:solidFill>
              </a:rPr>
              <a:t>should always be in the solid state during metamorphism</a:t>
            </a:r>
            <a:r>
              <a:rPr lang="en-US" dirty="0"/>
              <a:t>. </a:t>
            </a: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If </a:t>
            </a:r>
            <a:r>
              <a:rPr lang="en-US" b="1" dirty="0">
                <a:solidFill>
                  <a:srgbClr val="FF0000"/>
                </a:solidFill>
              </a:rPr>
              <a:t>the rocks melts at a certain point, then we enter the zone of igneous activity.</a:t>
            </a:r>
          </a:p>
          <a:p>
            <a:pPr algn="just" rtl="0"/>
            <a:endParaRPr lang="en-US" dirty="0"/>
          </a:p>
          <a:p>
            <a:pPr algn="just" rtl="0"/>
            <a:endParaRPr lang="en-US" dirty="0"/>
          </a:p>
          <a:p>
            <a:pPr algn="just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of metamorphism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96962"/>
            <a:ext cx="4724400" cy="5303838"/>
          </a:xfrm>
        </p:spPr>
        <p:txBody>
          <a:bodyPr>
            <a:noAutofit/>
          </a:bodyPr>
          <a:lstStyle/>
          <a:p>
            <a:pPr algn="just" rtl="0">
              <a:buFont typeface="Wingdings" pitchFamily="2" charset="2"/>
              <a:buChar char="Ø"/>
            </a:pPr>
            <a:r>
              <a:rPr lang="en-US" sz="1200" dirty="0"/>
              <a:t>Most metamorphism occurs in one of the three settings:</a:t>
            </a:r>
          </a:p>
          <a:p>
            <a:pPr algn="just" rtl="0">
              <a:buFont typeface="Wingdings" pitchFamily="2" charset="2"/>
              <a:buChar char="Ø"/>
            </a:pPr>
            <a:endParaRPr lang="en-US" sz="1200" dirty="0"/>
          </a:p>
          <a:p>
            <a:pPr lvl="0" algn="just" rtl="0">
              <a:buFont typeface="Wingdings" pitchFamily="2" charset="2"/>
              <a:buChar char="Ø"/>
            </a:pPr>
            <a:r>
              <a:rPr lang="en-US" sz="1200" b="1" dirty="0">
                <a:solidFill>
                  <a:srgbClr val="FF0000"/>
                </a:solidFill>
              </a:rPr>
              <a:t>Contact or thermal metamorphism </a:t>
            </a:r>
            <a:r>
              <a:rPr lang="en-US" sz="1200" dirty="0"/>
              <a:t>occurs where hot magma intrudes cooler country rock. </a:t>
            </a:r>
            <a:r>
              <a:rPr lang="en-US" sz="1200" dirty="0" smtClean="0"/>
              <a:t>The </a:t>
            </a:r>
            <a:r>
              <a:rPr lang="en-US" sz="1200" dirty="0"/>
              <a:t>country rock may be of any type—sedimentary, metamorphic, or igneous. </a:t>
            </a:r>
            <a:endParaRPr lang="en-US" sz="1200" dirty="0" smtClean="0"/>
          </a:p>
          <a:p>
            <a:pPr lvl="0" algn="just" rtl="0">
              <a:buFont typeface="Wingdings" pitchFamily="2" charset="2"/>
              <a:buChar char="Ø"/>
            </a:pPr>
            <a:endParaRPr lang="en-US" sz="1200" dirty="0" smtClean="0"/>
          </a:p>
          <a:p>
            <a:pPr lvl="0" algn="just" rtl="0">
              <a:buFont typeface="Wingdings" pitchFamily="2" charset="2"/>
              <a:buChar char="Ø"/>
            </a:pPr>
            <a:r>
              <a:rPr lang="en-US" sz="1200" dirty="0" smtClean="0"/>
              <a:t>The </a:t>
            </a:r>
            <a:r>
              <a:rPr lang="en-US" sz="1200" dirty="0"/>
              <a:t>highest-grade metamorphic rocks form at the contact, closest to the magma. Lower-grade rocks develop farther out. </a:t>
            </a:r>
            <a:endParaRPr lang="en-US" sz="1200" dirty="0" smtClean="0"/>
          </a:p>
          <a:p>
            <a:pPr lvl="0" algn="just" rtl="0">
              <a:buFont typeface="Wingdings" pitchFamily="2" charset="2"/>
              <a:buChar char="Ø"/>
            </a:pPr>
            <a:endParaRPr lang="en-US" sz="1200" dirty="0" smtClean="0"/>
          </a:p>
          <a:p>
            <a:pPr lvl="0" algn="just" rtl="0">
              <a:buFont typeface="Wingdings" pitchFamily="2" charset="2"/>
              <a:buChar char="Ø"/>
            </a:pPr>
            <a:r>
              <a:rPr lang="en-US" sz="1200" dirty="0" smtClean="0"/>
              <a:t>The </a:t>
            </a:r>
            <a:r>
              <a:rPr lang="en-US" sz="1200" dirty="0"/>
              <a:t>change is driven by the rise in temperature within the host rock surrounding an igneous intrusion</a:t>
            </a:r>
            <a:r>
              <a:rPr lang="en-US" sz="1200" dirty="0" smtClean="0"/>
              <a:t>.</a:t>
            </a:r>
          </a:p>
          <a:p>
            <a:pPr lvl="0" algn="just" rtl="0">
              <a:buFont typeface="Wingdings" pitchFamily="2" charset="2"/>
              <a:buChar char="Ø"/>
            </a:pPr>
            <a:endParaRPr lang="en-US" sz="1200" dirty="0" smtClean="0"/>
          </a:p>
          <a:p>
            <a:pPr>
              <a:buFont typeface="Wingdings" pitchFamily="2" charset="2"/>
              <a:buChar char="Ø"/>
            </a:pPr>
            <a:r>
              <a:rPr lang="en-US" sz="1200" dirty="0" smtClean="0"/>
              <a:t>Most contact metamorphic rocks are fine-grained, </a:t>
            </a:r>
            <a:r>
              <a:rPr lang="en-US" sz="1200" dirty="0" err="1" smtClean="0"/>
              <a:t>dense,tough</a:t>
            </a:r>
            <a:r>
              <a:rPr lang="en-US" sz="1200" dirty="0" smtClean="0"/>
              <a:t> rocks of various chemical compositions. </a:t>
            </a:r>
          </a:p>
          <a:p>
            <a:pPr>
              <a:buFont typeface="Wingdings" pitchFamily="2" charset="2"/>
              <a:buChar char="Ø"/>
            </a:pPr>
            <a:endParaRPr lang="en-US" sz="1200" dirty="0" smtClean="0"/>
          </a:p>
          <a:p>
            <a:pPr>
              <a:buFont typeface="Wingdings" pitchFamily="2" charset="2"/>
              <a:buChar char="Ø"/>
            </a:pPr>
            <a:r>
              <a:rPr lang="en-US" sz="1200" dirty="0" smtClean="0"/>
              <a:t>Because directional pressure is not a major factor, these rocks are not generally foliated.</a:t>
            </a:r>
            <a:endParaRPr lang="en-US" sz="1200" dirty="0"/>
          </a:p>
          <a:p>
            <a:pPr marL="0" indent="0" algn="just" rtl="0">
              <a:buNone/>
            </a:pPr>
            <a:r>
              <a:rPr lang="en-US" sz="1200" dirty="0"/>
              <a:t> </a:t>
            </a:r>
          </a:p>
          <a:p>
            <a:pPr lvl="0" algn="just" rtl="0">
              <a:buFont typeface="Wingdings" pitchFamily="2" charset="2"/>
              <a:buChar char="Ø"/>
            </a:pPr>
            <a:r>
              <a:rPr lang="en-US" sz="1200" b="1" dirty="0">
                <a:solidFill>
                  <a:srgbClr val="FF0000"/>
                </a:solidFill>
              </a:rPr>
              <a:t>Hydrothermal metamorphism </a:t>
            </a:r>
            <a:r>
              <a:rPr lang="en-US" sz="1200" dirty="0"/>
              <a:t>(also called hydrothermal alteration and </a:t>
            </a:r>
            <a:r>
              <a:rPr lang="en-US" sz="1200" dirty="0" err="1"/>
              <a:t>metasomatism</a:t>
            </a:r>
            <a:r>
              <a:rPr lang="en-US" sz="1200" dirty="0"/>
              <a:t>) occurs when hot water and ions dissolved in the hot water react with a rock to change its chemical composition and minerals</a:t>
            </a:r>
            <a:r>
              <a:rPr lang="en-US" sz="1200" dirty="0" smtClean="0"/>
              <a:t>.</a:t>
            </a:r>
          </a:p>
          <a:p>
            <a:pPr lvl="0" algn="just" rtl="0">
              <a:buFont typeface="Wingdings" pitchFamily="2" charset="2"/>
              <a:buChar char="Ø"/>
            </a:pPr>
            <a:endParaRPr lang="en-US" sz="1200" dirty="0"/>
          </a:p>
          <a:p>
            <a:pPr algn="just" rtl="0">
              <a:buFont typeface="Wingdings" pitchFamily="2" charset="2"/>
              <a:buChar char="Ø"/>
            </a:pPr>
            <a:endParaRPr lang="en-US" sz="1200" dirty="0" smtClean="0"/>
          </a:p>
          <a:p>
            <a:pPr lvl="0" algn="just" rtl="0">
              <a:buFont typeface="Wingdings" pitchFamily="2" charset="2"/>
              <a:buChar char="Ø"/>
            </a:pPr>
            <a:r>
              <a:rPr lang="en-US" sz="1200" b="1" dirty="0" smtClean="0">
                <a:solidFill>
                  <a:srgbClr val="FF0000"/>
                </a:solidFill>
              </a:rPr>
              <a:t>Regional metamorphism </a:t>
            </a:r>
            <a:r>
              <a:rPr lang="en-US" sz="1200" dirty="0" smtClean="0"/>
              <a:t>occurs during </a:t>
            </a:r>
            <a:r>
              <a:rPr lang="en-US" sz="1200" dirty="0"/>
              <a:t>the process of mountain building, great quantities of rocks are subjected to directed pressure and high temperatures associated with large scale </a:t>
            </a:r>
            <a:r>
              <a:rPr lang="en-US" sz="1200" dirty="0" smtClean="0"/>
              <a:t>deformation.</a:t>
            </a:r>
          </a:p>
          <a:p>
            <a:pPr lvl="0" algn="just" rtl="0"/>
            <a:endParaRPr lang="en-US" sz="1200" dirty="0"/>
          </a:p>
          <a:p>
            <a:pPr algn="just" rtl="0"/>
            <a:endParaRPr lang="ar-SA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133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295400"/>
            <a:ext cx="1752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22713" r="10310" b="67814"/>
          <a:stretch>
            <a:fillRect/>
          </a:stretch>
        </p:blipFill>
        <p:spPr bwMode="auto">
          <a:xfrm>
            <a:off x="5029200" y="4953000"/>
            <a:ext cx="41148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Agents of metamorphism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algn="just" rtl="0"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Heat</a:t>
            </a:r>
            <a:r>
              <a:rPr lang="en-US" dirty="0"/>
              <a:t> contributes to the process in two ways.  </a:t>
            </a:r>
            <a:r>
              <a:rPr lang="en-US" b="1" dirty="0">
                <a:solidFill>
                  <a:srgbClr val="FF0000"/>
                </a:solidFill>
              </a:rPr>
              <a:t>First, atoms may combine differently at different temperatures.  </a:t>
            </a:r>
            <a:endParaRPr lang="en-US" b="1" dirty="0" smtClean="0">
              <a:solidFill>
                <a:srgbClr val="FF0000"/>
              </a:solidFill>
            </a:endParaRPr>
          </a:p>
          <a:p>
            <a:pPr lvl="0" algn="just" rtl="0">
              <a:buFont typeface="Wingdings" pitchFamily="2" charset="2"/>
              <a:buChar char="Ø"/>
            </a:pPr>
            <a:endParaRPr lang="en-US" b="1" dirty="0" smtClean="0">
              <a:solidFill>
                <a:srgbClr val="FF0000"/>
              </a:solidFill>
            </a:endParaRPr>
          </a:p>
          <a:p>
            <a:pPr lvl="0" algn="just" rtl="0">
              <a:buFont typeface="Wingdings" pitchFamily="2" charset="2"/>
              <a:buChar char="Ø"/>
            </a:pPr>
            <a:r>
              <a:rPr lang="en-US" dirty="0" smtClean="0"/>
              <a:t>This </a:t>
            </a:r>
            <a:r>
              <a:rPr lang="en-US" dirty="0"/>
              <a:t>means that a mineral stable at one temperature might become unstable at a higher (or lower) temperature and be converted to a different mineral with a more stable atomic structure.  </a:t>
            </a:r>
            <a:endParaRPr lang="en-US" dirty="0" smtClean="0"/>
          </a:p>
          <a:p>
            <a:pPr lvl="0" algn="just" rtl="0">
              <a:buFont typeface="Wingdings" pitchFamily="2" charset="2"/>
              <a:buChar char="Ø"/>
            </a:pPr>
            <a:endParaRPr lang="en-US" dirty="0" smtClean="0"/>
          </a:p>
          <a:p>
            <a:pPr lvl="0" algn="just" rtl="0">
              <a:buFont typeface="Wingdings" pitchFamily="2" charset="2"/>
              <a:buChar char="Ø"/>
            </a:pPr>
            <a:r>
              <a:rPr lang="en-US" dirty="0" smtClean="0"/>
              <a:t>This </a:t>
            </a:r>
            <a:r>
              <a:rPr lang="en-US" dirty="0"/>
              <a:t>may or may not involve changing the exact elemental composition.  </a:t>
            </a:r>
            <a:endParaRPr lang="en-US" dirty="0" smtClean="0"/>
          </a:p>
          <a:p>
            <a:pPr lvl="0" algn="just" rtl="0">
              <a:buFont typeface="Wingdings" pitchFamily="2" charset="2"/>
              <a:buChar char="Ø"/>
            </a:pPr>
            <a:endParaRPr lang="en-US" dirty="0" smtClean="0"/>
          </a:p>
          <a:p>
            <a:pPr lvl="0" algn="just" rtl="0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Second</a:t>
            </a:r>
            <a:r>
              <a:rPr lang="en-US" b="1" dirty="0">
                <a:solidFill>
                  <a:srgbClr val="FF0000"/>
                </a:solidFill>
              </a:rPr>
              <a:t>, heat makes practically all chemical reactions go faster,</a:t>
            </a:r>
            <a:r>
              <a:rPr lang="en-US" dirty="0"/>
              <a:t> meaning that mineral transformations are much easier at higher temperature.</a:t>
            </a:r>
          </a:p>
          <a:p>
            <a:pPr algn="just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Agents of metamorphism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 fontScale="55000" lnSpcReduction="20000"/>
          </a:bodyPr>
          <a:lstStyle/>
          <a:p>
            <a:pPr lvl="0" algn="just" rtl="0"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Pressure</a:t>
            </a:r>
            <a:r>
              <a:rPr lang="en-US" dirty="0"/>
              <a:t> also has two effects.  As with heat, it can </a:t>
            </a:r>
            <a:r>
              <a:rPr lang="en-US" dirty="0" smtClean="0"/>
              <a:t>also control </a:t>
            </a:r>
            <a:r>
              <a:rPr lang="en-US" dirty="0"/>
              <a:t>which minerals or forms of minerals are stable.  </a:t>
            </a:r>
            <a:endParaRPr lang="en-US" dirty="0" smtClean="0"/>
          </a:p>
          <a:p>
            <a:pPr lvl="0" algn="just" rtl="0">
              <a:buFont typeface="Wingdings" pitchFamily="2" charset="2"/>
              <a:buChar char="Ø"/>
            </a:pPr>
            <a:endParaRPr lang="en-US" dirty="0" smtClean="0"/>
          </a:p>
          <a:p>
            <a:pPr lvl="0" algn="just" rtl="0">
              <a:buFont typeface="Wingdings" pitchFamily="2" charset="2"/>
              <a:buChar char="Ø"/>
            </a:pPr>
            <a:r>
              <a:rPr lang="en-US" dirty="0" smtClean="0"/>
              <a:t>Some </a:t>
            </a:r>
            <a:r>
              <a:rPr lang="en-US" dirty="0"/>
              <a:t>minerals may be converted to minerals with similar composition but different atomic packing simply because pressure is increased</a:t>
            </a:r>
            <a:r>
              <a:rPr lang="en-US" dirty="0" smtClean="0"/>
              <a:t>.</a:t>
            </a:r>
          </a:p>
          <a:p>
            <a:pPr lvl="0" algn="just" rtl="0">
              <a:buFont typeface="Wingdings" pitchFamily="2" charset="2"/>
              <a:buChar char="Ø"/>
            </a:pPr>
            <a:endParaRPr lang="en-US" dirty="0" smtClean="0"/>
          </a:p>
          <a:p>
            <a:pPr lvl="0" algn="just" rtl="0">
              <a:buFont typeface="Wingdings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exact nature of the pressure is not important in this </a:t>
            </a:r>
            <a:r>
              <a:rPr lang="en-US" dirty="0" smtClean="0"/>
              <a:t>case. Only </a:t>
            </a:r>
            <a:r>
              <a:rPr lang="en-US" dirty="0"/>
              <a:t>the </a:t>
            </a:r>
            <a:r>
              <a:rPr lang="en-US" dirty="0" smtClean="0"/>
              <a:t>amount is important.  </a:t>
            </a:r>
            <a:r>
              <a:rPr lang="en-US" dirty="0"/>
              <a:t>Thus the confining or lithostatic pressure created by deep burial of rocks under sediment may have this effect as well as the directed pressure during mountain building processes. </a:t>
            </a:r>
          </a:p>
          <a:p>
            <a:pPr algn="just" rtl="0">
              <a:buFont typeface="Wingdings" pitchFamily="2" charset="2"/>
              <a:buChar char="Ø"/>
            </a:pPr>
            <a:endParaRPr lang="en-US" dirty="0"/>
          </a:p>
          <a:p>
            <a:pPr algn="just" rtl="0"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The second effect of pressure is to reorient minerals with linear or platy structure or to create a preferred orientation of them as they form.  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just" rtl="0">
              <a:buFont typeface="Wingdings" pitchFamily="2" charset="2"/>
              <a:buChar char="Ø"/>
            </a:pPr>
            <a:endParaRPr lang="en-US" b="1" dirty="0" smtClean="0">
              <a:solidFill>
                <a:srgbClr val="FF0000"/>
              </a:solidFill>
            </a:endParaRPr>
          </a:p>
          <a:p>
            <a:pPr algn="just" rtl="0">
              <a:buFont typeface="Wingdings" pitchFamily="2" charset="2"/>
              <a:buChar char="Ø"/>
            </a:pPr>
            <a:r>
              <a:rPr lang="en-US" dirty="0" smtClean="0"/>
              <a:t>Thus </a:t>
            </a:r>
            <a:r>
              <a:rPr lang="en-US" dirty="0"/>
              <a:t>elongate minerals such as amphiboles, or platy minerals such as clays or micas tend to align themselves parallel to each other when under pressure.  </a:t>
            </a: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endParaRPr lang="en-US" dirty="0" smtClean="0"/>
          </a:p>
          <a:p>
            <a:pPr algn="just" rtl="0">
              <a:buFont typeface="Wingdings" pitchFamily="2" charset="2"/>
              <a:buChar char="Ø"/>
            </a:pPr>
            <a:r>
              <a:rPr lang="en-US" dirty="0" smtClean="0"/>
              <a:t>This </a:t>
            </a:r>
            <a:r>
              <a:rPr lang="en-US" dirty="0"/>
              <a:t>only happens when there is directed pressure; confining pressure does not accomplish it.  </a:t>
            </a:r>
          </a:p>
          <a:p>
            <a:pPr algn="just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ays.outcrop.org/images/rocks/metamorphic/lutge8e/FG07_0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1809750"/>
            <a:ext cx="4410075" cy="3230875"/>
          </a:xfrm>
          <a:prstGeom prst="rect">
            <a:avLst/>
          </a:prstGeom>
          <a:noFill/>
        </p:spPr>
      </p:pic>
      <p:pic>
        <p:nvPicPr>
          <p:cNvPr id="5" name="Picture 2" descr="http://hays.outcrop.org/images/rocks/metamorphic/lutge8e/FG07_0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0575" y="1676399"/>
            <a:ext cx="4493419" cy="348615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438400" y="5334000"/>
            <a:ext cx="4244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Confining Pressure and Directed Pressure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Agents of metamorphism</a:t>
            </a:r>
            <a:endParaRPr lang="ar-S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Agents of metamorphism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buFont typeface="Wingdings" pitchFamily="2" charset="2"/>
              <a:buChar char="Ø"/>
            </a:pPr>
            <a:r>
              <a:rPr lang="en-US" dirty="0" smtClean="0"/>
              <a:t>The diagram illustrates the effect.  A texture of this sort in a metamorphic rock is called </a:t>
            </a:r>
            <a:r>
              <a:rPr lang="en-US" b="1" dirty="0" smtClean="0">
                <a:solidFill>
                  <a:srgbClr val="FF0000"/>
                </a:solidFill>
              </a:rPr>
              <a:t>foliation</a:t>
            </a:r>
            <a:r>
              <a:rPr lang="en-US" dirty="0" smtClean="0"/>
              <a:t> and the rocks are said to be </a:t>
            </a:r>
            <a:r>
              <a:rPr lang="en-US" b="1" dirty="0" smtClean="0">
                <a:solidFill>
                  <a:srgbClr val="FF0000"/>
                </a:solidFill>
              </a:rPr>
              <a:t>foliated</a:t>
            </a:r>
            <a:r>
              <a:rPr lang="en-US" dirty="0" smtClean="0"/>
              <a:t>.</a:t>
            </a:r>
            <a:endParaRPr lang="ar-SA" dirty="0"/>
          </a:p>
        </p:txBody>
      </p:sp>
      <p:pic>
        <p:nvPicPr>
          <p:cNvPr id="1026" name="Picture 2" descr="press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520" y="335280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Agents of metamorphism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700" y="1782762"/>
            <a:ext cx="8305800" cy="3170238"/>
          </a:xfrm>
        </p:spPr>
        <p:txBody>
          <a:bodyPr>
            <a:normAutofit fontScale="70000" lnSpcReduction="20000"/>
          </a:bodyPr>
          <a:lstStyle/>
          <a:p>
            <a:pPr lvl="0" algn="just" rtl="0"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Fluids</a:t>
            </a:r>
            <a:r>
              <a:rPr lang="en-US" dirty="0"/>
              <a:t> serve only to speed up other metamorphic processes, or perhaps even allow them to happen at all.  </a:t>
            </a:r>
            <a:endParaRPr lang="en-US" dirty="0" smtClean="0"/>
          </a:p>
          <a:p>
            <a:pPr lvl="0" algn="just" rtl="0">
              <a:buFont typeface="Wingdings" pitchFamily="2" charset="2"/>
              <a:buChar char="Ø"/>
            </a:pPr>
            <a:endParaRPr lang="en-US" dirty="0" smtClean="0"/>
          </a:p>
          <a:p>
            <a:pPr lvl="0" algn="just" rtl="0">
              <a:buFont typeface="Wingdings" pitchFamily="2" charset="2"/>
              <a:buChar char="Ø"/>
            </a:pPr>
            <a:r>
              <a:rPr lang="en-US" dirty="0" smtClean="0"/>
              <a:t>Chemical </a:t>
            </a:r>
            <a:r>
              <a:rPr lang="en-US" dirty="0"/>
              <a:t>reactions require water, and most proceed much faster as the amount of water goes up.  </a:t>
            </a:r>
            <a:endParaRPr lang="en-US" dirty="0" smtClean="0"/>
          </a:p>
          <a:p>
            <a:pPr lvl="0" algn="just" rtl="0">
              <a:buFont typeface="Wingdings" pitchFamily="2" charset="2"/>
              <a:buChar char="Ø"/>
            </a:pPr>
            <a:endParaRPr lang="en-US" dirty="0" smtClean="0"/>
          </a:p>
          <a:p>
            <a:pPr lvl="0" algn="just" rtl="0">
              <a:buFont typeface="Wingdings" pitchFamily="2" charset="2"/>
              <a:buChar char="Ø"/>
            </a:pPr>
            <a:r>
              <a:rPr lang="en-US" dirty="0" smtClean="0"/>
              <a:t>Dissolved </a:t>
            </a:r>
            <a:r>
              <a:rPr lang="en-US" dirty="0"/>
              <a:t>ions in the fluid also make those mineral transformations that require chemical changes in the minerals to occur, whether by supplying needed ions or flushing away excess ones.</a:t>
            </a:r>
          </a:p>
          <a:p>
            <a:pPr algn="just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228</TotalTime>
  <Words>1721</Words>
  <Application>Microsoft Office PowerPoint</Application>
  <PresentationFormat>On-screen Show (4:3)</PresentationFormat>
  <Paragraphs>188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Trek</vt:lpstr>
      <vt:lpstr>METAMORPHIC ROCKS</vt:lpstr>
      <vt:lpstr>PowerPoint Presentation</vt:lpstr>
      <vt:lpstr>What is Metamorphism</vt:lpstr>
      <vt:lpstr>Environment of metamorphism</vt:lpstr>
      <vt:lpstr>Agents of metamorphism</vt:lpstr>
      <vt:lpstr>Agents of metamorphism</vt:lpstr>
      <vt:lpstr>Agents of metamorphism</vt:lpstr>
      <vt:lpstr>Agents of metamorphism</vt:lpstr>
      <vt:lpstr>Agents of metamorphism</vt:lpstr>
      <vt:lpstr>Grade of Metamorphism</vt:lpstr>
      <vt:lpstr>Index minerals</vt:lpstr>
      <vt:lpstr>Metamorphic rock textures</vt:lpstr>
      <vt:lpstr>Metamorphic rock textures</vt:lpstr>
      <vt:lpstr>Metamorphic rock textures</vt:lpstr>
      <vt:lpstr>Metamorphic rock textures</vt:lpstr>
      <vt:lpstr>Metamorphic rock textures</vt:lpstr>
      <vt:lpstr>Metamorphic rock textures</vt:lpstr>
      <vt:lpstr>Common Metamorphic Rocks</vt:lpstr>
      <vt:lpstr>PowerPoint Presentation</vt:lpstr>
      <vt:lpstr>Foliated metamorphic rocks</vt:lpstr>
      <vt:lpstr>Foliated metamorphic rocks</vt:lpstr>
      <vt:lpstr>Foliated metamorphic rocks</vt:lpstr>
      <vt:lpstr>Foliated metamorphic rocks</vt:lpstr>
      <vt:lpstr>Foliated metamorphic rocks</vt:lpstr>
      <vt:lpstr>Non-foliated metamorphic rocks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METAMORPHIC ROCKS</dc:title>
  <dc:creator>DELL</dc:creator>
  <cp:lastModifiedBy>User</cp:lastModifiedBy>
  <cp:revision>27</cp:revision>
  <dcterms:created xsi:type="dcterms:W3CDTF">2011-04-25T07:10:44Z</dcterms:created>
  <dcterms:modified xsi:type="dcterms:W3CDTF">2013-04-10T06:39:42Z</dcterms:modified>
</cp:coreProperties>
</file>