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65" r:id="rId2"/>
    <p:sldId id="257" r:id="rId3"/>
    <p:sldId id="267" r:id="rId4"/>
    <p:sldId id="268" r:id="rId5"/>
    <p:sldId id="269" r:id="rId6"/>
    <p:sldId id="258" r:id="rId7"/>
    <p:sldId id="259" r:id="rId8"/>
    <p:sldId id="260" r:id="rId9"/>
    <p:sldId id="261" r:id="rId10"/>
    <p:sldId id="270" r:id="rId11"/>
    <p:sldId id="262" r:id="rId12"/>
    <p:sldId id="263"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B34444-5C18-4149-985E-76C4ABAD1220}" type="datetimeFigureOut">
              <a:rPr lang="ar-SA" smtClean="0"/>
              <a:pPr/>
              <a:t>25/03/35</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92ABA9-EE06-45AD-BF15-C54576A390D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492ABA9-EE06-45AD-BF15-C54576A390D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492ABA9-EE06-45AD-BF15-C54576A390D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492ABA9-EE06-45AD-BF15-C54576A390D2}"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492ABA9-EE06-45AD-BF15-C54576A390D2}"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C492ABA9-EE06-45AD-BF15-C54576A390D2}"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C492ABA9-EE06-45AD-BF15-C54576A390D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C492ABA9-EE06-45AD-BF15-C54576A390D2}"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B34444-5C18-4149-985E-76C4ABAD1220}" type="datetimeFigureOut">
              <a:rPr lang="ar-SA" smtClean="0"/>
              <a:pPr/>
              <a:t>25/03/35</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C492ABA9-EE06-45AD-BF15-C54576A390D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B34444-5C18-4149-985E-76C4ABAD1220}" type="datetimeFigureOut">
              <a:rPr lang="ar-SA" smtClean="0"/>
              <a:pPr/>
              <a:t>25/03/35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C492ABA9-EE06-45AD-BF15-C54576A390D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B34444-5C18-4149-985E-76C4ABAD1220}" type="datetimeFigureOut">
              <a:rPr lang="ar-SA" smtClean="0"/>
              <a:pPr/>
              <a:t>25/03/35</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92ABA9-EE06-45AD-BF15-C54576A390D2}"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B34444-5C18-4149-985E-76C4ABAD1220}" type="datetimeFigureOut">
              <a:rPr lang="ar-SA" smtClean="0"/>
              <a:pPr/>
              <a:t>25/03/35</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92ABA9-EE06-45AD-BF15-C54576A390D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rtl="0"/>
            <a:r>
              <a:rPr lang="en-US" dirty="0" smtClean="0">
                <a:cs typeface="Times New Roman" pitchFamily="18" charset="0"/>
              </a:rPr>
              <a:t>Differential staining</a:t>
            </a:r>
            <a:endParaRPr lang="ar-SA" dirty="0"/>
          </a:p>
        </p:txBody>
      </p:sp>
      <p:sp>
        <p:nvSpPr>
          <p:cNvPr id="3" name="Subtitle 2"/>
          <p:cNvSpPr>
            <a:spLocks noGrp="1"/>
          </p:cNvSpPr>
          <p:nvPr>
            <p:ph type="subTitle" idx="1"/>
          </p:nvPr>
        </p:nvSpPr>
        <p:spPr/>
        <p:txBody>
          <a:bodyPr/>
          <a:lstStyle/>
          <a:p>
            <a:pPr algn="l">
              <a:lnSpc>
                <a:spcPct val="80000"/>
              </a:lnSpc>
            </a:pPr>
            <a:r>
              <a:rPr lang="en-US" sz="2400" dirty="0" smtClean="0">
                <a:cs typeface="Arial" pitchFamily="34" charset="0"/>
              </a:rPr>
              <a:t>Spore stain</a:t>
            </a:r>
          </a:p>
          <a:p>
            <a:pPr algn="l">
              <a:lnSpc>
                <a:spcPct val="80000"/>
              </a:lnSpc>
            </a:pPr>
            <a:r>
              <a:rPr lang="en-US" sz="2400" dirty="0" smtClean="0">
                <a:cs typeface="Arial" pitchFamily="34" charset="0"/>
              </a:rPr>
              <a:t>Capsule stain</a:t>
            </a:r>
            <a:endParaRPr lang="ar-SA" dirty="0" smtClean="0"/>
          </a:p>
          <a:p>
            <a:pPr algn="l" rtl="0"/>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lnSpc>
                <a:spcPct val="150000"/>
              </a:lnSpc>
            </a:pPr>
            <a:r>
              <a:rPr lang="en-US" dirty="0" smtClean="0">
                <a:latin typeface="Arial Unicode MS" pitchFamily="34" charset="-128"/>
                <a:ea typeface="Arial Unicode MS" pitchFamily="34" charset="-128"/>
                <a:cs typeface="Arial Unicode MS" pitchFamily="34" charset="-128"/>
              </a:rPr>
              <a:t>This method use </a:t>
            </a:r>
            <a:r>
              <a:rPr lang="en-US" dirty="0" err="1" smtClean="0">
                <a:latin typeface="Arial Unicode MS" pitchFamily="34" charset="-128"/>
                <a:ea typeface="Arial Unicode MS" pitchFamily="34" charset="-128"/>
                <a:cs typeface="Arial Unicode MS" pitchFamily="34" charset="-128"/>
              </a:rPr>
              <a:t>Nigrosin</a:t>
            </a:r>
            <a:r>
              <a:rPr lang="en-US" dirty="0" smtClean="0">
                <a:latin typeface="Arial Unicode MS" pitchFamily="34" charset="-128"/>
                <a:ea typeface="Arial Unicode MS" pitchFamily="34" charset="-128"/>
                <a:cs typeface="Arial Unicode MS" pitchFamily="34" charset="-128"/>
              </a:rPr>
              <a:t> and </a:t>
            </a:r>
            <a:r>
              <a:rPr lang="en-US" dirty="0" err="1" smtClean="0">
                <a:latin typeface="Arial Unicode MS" pitchFamily="34" charset="-128"/>
                <a:ea typeface="Arial Unicode MS" pitchFamily="34" charset="-128"/>
                <a:cs typeface="Arial Unicode MS" pitchFamily="34" charset="-128"/>
              </a:rPr>
              <a:t>Safranin</a:t>
            </a:r>
            <a:r>
              <a:rPr lang="en-US" dirty="0" smtClean="0">
                <a:latin typeface="Arial Unicode MS" pitchFamily="34" charset="-128"/>
                <a:ea typeface="Arial Unicode MS" pitchFamily="34" charset="-128"/>
                <a:cs typeface="Arial Unicode MS" pitchFamily="34" charset="-128"/>
              </a:rPr>
              <a:t> to stain the bacteria and the background leaving capsule unstained as a clear halo surrounding bacteria.</a:t>
            </a:r>
          </a:p>
          <a:p>
            <a:pPr algn="l" rtl="0">
              <a:lnSpc>
                <a:spcPct val="150000"/>
              </a:lnSpc>
            </a:pPr>
            <a:endParaRPr lang="ar-SA" dirty="0"/>
          </a:p>
        </p:txBody>
      </p:sp>
      <p:sp>
        <p:nvSpPr>
          <p:cNvPr id="3" name="Title 2"/>
          <p:cNvSpPr>
            <a:spLocks noGrp="1"/>
          </p:cNvSpPr>
          <p:nvPr>
            <p:ph type="title"/>
          </p:nvPr>
        </p:nvSpPr>
        <p:spPr/>
        <p:txBody>
          <a:bodyPr/>
          <a:lstStyle/>
          <a:p>
            <a:r>
              <a:rPr lang="en-US" dirty="0" smtClean="0"/>
              <a:t>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p:txBody>
          <a:bodyPr>
            <a:normAutofit/>
          </a:bodyPr>
          <a:lstStyle/>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Deliver 1 drop of </a:t>
            </a:r>
            <a:r>
              <a:rPr lang="en-US" dirty="0" err="1" smtClean="0">
                <a:latin typeface="Arial Unicode MS" pitchFamily="34" charset="-128"/>
                <a:ea typeface="Arial Unicode MS" pitchFamily="34" charset="-128"/>
                <a:cs typeface="Arial Unicode MS" pitchFamily="34" charset="-128"/>
              </a:rPr>
              <a:t>Nigrosin</a:t>
            </a:r>
            <a:r>
              <a:rPr lang="en-US" dirty="0" smtClean="0">
                <a:latin typeface="Arial Unicode MS" pitchFamily="34" charset="-128"/>
                <a:ea typeface="Arial Unicode MS" pitchFamily="34" charset="-128"/>
                <a:cs typeface="Arial Unicode MS" pitchFamily="34" charset="-128"/>
              </a:rPr>
              <a:t> by the loop and 1 drop of </a:t>
            </a:r>
            <a:r>
              <a:rPr lang="en-US" dirty="0" err="1" smtClean="0">
                <a:latin typeface="Arial Unicode MS" pitchFamily="34" charset="-128"/>
                <a:ea typeface="Arial Unicode MS" pitchFamily="34" charset="-128"/>
                <a:cs typeface="Arial Unicode MS" pitchFamily="34" charset="-128"/>
              </a:rPr>
              <a:t>safranin</a:t>
            </a:r>
            <a:r>
              <a:rPr lang="en-US" dirty="0" smtClean="0">
                <a:latin typeface="Arial Unicode MS" pitchFamily="34" charset="-128"/>
                <a:ea typeface="Arial Unicode MS" pitchFamily="34" charset="-128"/>
                <a:cs typeface="Arial Unicode MS" pitchFamily="34" charset="-128"/>
              </a:rPr>
              <a:t> at the end of clean slide.</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Mix a loopful of culture ( </a:t>
            </a:r>
            <a:r>
              <a:rPr lang="en-US" i="1" u="sng" dirty="0" err="1" smtClean="0">
                <a:latin typeface="Arial Unicode MS" pitchFamily="34" charset="-128"/>
                <a:ea typeface="Arial Unicode MS" pitchFamily="34" charset="-128"/>
                <a:cs typeface="Arial Unicode MS" pitchFamily="34" charset="-128"/>
              </a:rPr>
              <a:t>Kelbsiella</a:t>
            </a:r>
            <a:r>
              <a:rPr lang="en-US" i="1" u="sng" dirty="0" smtClean="0">
                <a:latin typeface="Arial Unicode MS" pitchFamily="34" charset="-128"/>
                <a:ea typeface="Arial Unicode MS" pitchFamily="34" charset="-128"/>
                <a:cs typeface="Arial Unicode MS" pitchFamily="34" charset="-128"/>
              </a:rPr>
              <a:t> sp</a:t>
            </a:r>
            <a:r>
              <a:rPr lang="en-US" dirty="0" smtClean="0">
                <a:latin typeface="Arial Unicode MS" pitchFamily="34" charset="-128"/>
                <a:ea typeface="Arial Unicode MS" pitchFamily="34" charset="-128"/>
                <a:cs typeface="Arial Unicode MS" pitchFamily="34" charset="-128"/>
              </a:rPr>
              <a:t>.) with the stain.</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Spread the mixture on the slide as a blood film.</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Air dry the film.</a:t>
            </a:r>
          </a:p>
        </p:txBody>
      </p:sp>
      <p:sp>
        <p:nvSpPr>
          <p:cNvPr id="23554"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Capsule stain steps</a:t>
            </a:r>
            <a:endParaRPr lang="ar-SA"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Documents and Settings\user\My Documents\My Pictures\BACTERIAL%20CAPSULES%20ADJUSTED.jpg"/>
          <p:cNvPicPr>
            <a:picLocks noGrp="1" noChangeAspect="1" noChangeArrowheads="1"/>
          </p:cNvPicPr>
          <p:nvPr>
            <p:ph idx="1"/>
          </p:nvPr>
        </p:nvPicPr>
        <p:blipFill>
          <a:blip r:embed="rId2" cstate="print"/>
          <a:stretch>
            <a:fillRect/>
          </a:stretch>
        </p:blipFill>
        <p:spPr>
          <a:xfrm>
            <a:off x="2627784" y="1628800"/>
            <a:ext cx="4260304" cy="4089892"/>
          </a:xfrm>
          <a:noFill/>
        </p:spPr>
      </p:pic>
      <p:sp>
        <p:nvSpPr>
          <p:cNvPr id="24578"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Capsule stain</a:t>
            </a:r>
            <a:endParaRPr lang="ar-SA"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395536" y="1124744"/>
            <a:ext cx="8329613" cy="5112568"/>
          </a:xfrm>
        </p:spPr>
        <p:txBody>
          <a:bodyPr>
            <a:normAutofit fontScale="92500" lnSpcReduction="10000"/>
          </a:bodyPr>
          <a:lstStyle/>
          <a:p>
            <a:pPr algn="l" rtl="0">
              <a:lnSpc>
                <a:spcPct val="150000"/>
              </a:lnSpc>
            </a:pPr>
            <a:r>
              <a:rPr lang="en-US" dirty="0" smtClean="0">
                <a:latin typeface="Arial Unicode MS" pitchFamily="34" charset="-128"/>
                <a:ea typeface="Arial Unicode MS" pitchFamily="34" charset="-128"/>
                <a:cs typeface="Arial Unicode MS" pitchFamily="34" charset="-128"/>
              </a:rPr>
              <a:t>Members of the anaerobic genera </a:t>
            </a:r>
            <a:r>
              <a:rPr lang="en-US" i="1" u="sng" dirty="0" smtClean="0">
                <a:solidFill>
                  <a:srgbClr val="FF0000"/>
                </a:solidFill>
                <a:latin typeface="Arial Unicode MS" pitchFamily="34" charset="-128"/>
                <a:ea typeface="Arial Unicode MS" pitchFamily="34" charset="-128"/>
                <a:cs typeface="Arial Unicode MS" pitchFamily="34" charset="-128"/>
              </a:rPr>
              <a:t>Clostridium</a:t>
            </a:r>
            <a:r>
              <a:rPr lang="en-US" dirty="0" smtClean="0">
                <a:latin typeface="Arial Unicode MS" pitchFamily="34" charset="-128"/>
                <a:ea typeface="Arial Unicode MS" pitchFamily="34" charset="-128"/>
                <a:cs typeface="Arial Unicode MS" pitchFamily="34" charset="-128"/>
              </a:rPr>
              <a:t> species, aerobic </a:t>
            </a:r>
            <a:r>
              <a:rPr lang="en-US" i="1" u="sng" dirty="0" smtClean="0">
                <a:solidFill>
                  <a:srgbClr val="FF0000"/>
                </a:solidFill>
                <a:latin typeface="Arial Unicode MS" pitchFamily="34" charset="-128"/>
                <a:ea typeface="Arial Unicode MS" pitchFamily="34" charset="-128"/>
                <a:cs typeface="Arial Unicode MS" pitchFamily="34" charset="-128"/>
              </a:rPr>
              <a:t>Bacillus</a:t>
            </a:r>
            <a:r>
              <a:rPr lang="en-US" dirty="0" smtClean="0">
                <a:latin typeface="Arial Unicode MS" pitchFamily="34" charset="-128"/>
                <a:ea typeface="Arial Unicode MS" pitchFamily="34" charset="-128"/>
                <a:cs typeface="Arial Unicode MS" pitchFamily="34" charset="-128"/>
              </a:rPr>
              <a:t> species are examples of organisms that have the capacity to exist either as metabolically active </a:t>
            </a:r>
            <a:r>
              <a:rPr lang="en-US" b="1" dirty="0" smtClean="0">
                <a:latin typeface="Arial Unicode MS" pitchFamily="34" charset="-128"/>
                <a:ea typeface="Arial Unicode MS" pitchFamily="34" charset="-128"/>
                <a:cs typeface="Arial Unicode MS" pitchFamily="34" charset="-128"/>
              </a:rPr>
              <a:t>Vegetative cells </a:t>
            </a:r>
            <a:r>
              <a:rPr lang="en-US" dirty="0" smtClean="0">
                <a:latin typeface="Arial Unicode MS" pitchFamily="34" charset="-128"/>
                <a:ea typeface="Arial Unicode MS" pitchFamily="34" charset="-128"/>
                <a:cs typeface="Arial Unicode MS" pitchFamily="34" charset="-128"/>
              </a:rPr>
              <a:t>or resistant metabolically inactive cells </a:t>
            </a:r>
            <a:r>
              <a:rPr lang="en-US" b="1" dirty="0" smtClean="0">
                <a:latin typeface="Arial Unicode MS" pitchFamily="34" charset="-128"/>
                <a:ea typeface="Arial Unicode MS" pitchFamily="34" charset="-128"/>
                <a:cs typeface="Arial Unicode MS" pitchFamily="34" charset="-128"/>
              </a:rPr>
              <a:t>Spores .</a:t>
            </a:r>
          </a:p>
          <a:p>
            <a:pPr algn="l" rtl="0">
              <a:lnSpc>
                <a:spcPct val="150000"/>
              </a:lnSpc>
              <a:buNone/>
            </a:pPr>
            <a:endParaRPr lang="en-US" b="1" dirty="0" smtClean="0">
              <a:latin typeface="Arial Unicode MS" pitchFamily="34" charset="-128"/>
              <a:ea typeface="Arial Unicode MS" pitchFamily="34" charset="-128"/>
              <a:cs typeface="Arial Unicode MS" pitchFamily="34" charset="-128"/>
            </a:endParaRP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Non active, resistant to heating and chemicals. because of the composition of spore layers.</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Remain dormant until favorable conditions return.</a:t>
            </a:r>
          </a:p>
          <a:p>
            <a:pPr algn="l" rtl="0" eaLnBrk="1" hangingPunct="1">
              <a:lnSpc>
                <a:spcPct val="150000"/>
              </a:lnSpc>
              <a:buNone/>
            </a:pPr>
            <a:endParaRPr lang="en-US" sz="2800" dirty="0" smtClean="0">
              <a:latin typeface="Arial Unicode MS" pitchFamily="34" charset="-128"/>
              <a:ea typeface="Arial Unicode MS" pitchFamily="34" charset="-128"/>
              <a:cs typeface="Arial Unicode MS" pitchFamily="34" charset="-128"/>
            </a:endParaRPr>
          </a:p>
          <a:p>
            <a:pPr algn="l" rtl="0" eaLnBrk="1" hangingPunct="1">
              <a:lnSpc>
                <a:spcPct val="150000"/>
              </a:lnSpc>
            </a:pPr>
            <a:endParaRPr lang="ar-SA" sz="2800" dirty="0" smtClean="0">
              <a:latin typeface="Arial Unicode MS" pitchFamily="34" charset="-128"/>
              <a:ea typeface="Arial Unicode MS" pitchFamily="34" charset="-128"/>
              <a:cs typeface="Arial Unicode MS" pitchFamily="34" charset="-128"/>
            </a:endParaRPr>
          </a:p>
        </p:txBody>
      </p:sp>
      <p:sp>
        <p:nvSpPr>
          <p:cNvPr id="18434"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Spore stain</a:t>
            </a:r>
            <a:endParaRPr lang="ar-SA"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poreCyc.jpg"/>
          <p:cNvPicPr>
            <a:picLocks noGrp="1" noChangeAspect="1"/>
          </p:cNvPicPr>
          <p:nvPr>
            <p:ph idx="1"/>
          </p:nvPr>
        </p:nvPicPr>
        <p:blipFill>
          <a:blip r:embed="rId2" cstate="print"/>
          <a:stretch>
            <a:fillRect/>
          </a:stretch>
        </p:blipFill>
        <p:spPr>
          <a:xfrm>
            <a:off x="2176462" y="2215356"/>
            <a:ext cx="4791075" cy="3057525"/>
          </a:xfrm>
        </p:spPr>
      </p:pic>
      <p:sp>
        <p:nvSpPr>
          <p:cNvPr id="3" name="Title 2"/>
          <p:cNvSpPr>
            <a:spLocks noGrp="1"/>
          </p:cNvSpPr>
          <p:nvPr>
            <p:ph type="title"/>
          </p:nvPr>
        </p:nvSpPr>
        <p:spPr/>
        <p:txBody>
          <a:bodyPr>
            <a:normAutofit fontScale="90000"/>
          </a:bodyPr>
          <a:lstStyle/>
          <a:p>
            <a:r>
              <a:rPr lang="en-US" dirty="0" smtClean="0"/>
              <a:t>life cycle of a spore forming bacteria</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248472"/>
          </a:xfrm>
        </p:spPr>
        <p:txBody>
          <a:bodyPr>
            <a:normAutofit/>
          </a:bodyPr>
          <a:lstStyle/>
          <a:p>
            <a:pPr algn="l" rtl="0">
              <a:lnSpc>
                <a:spcPct val="150000"/>
              </a:lnSpc>
            </a:pPr>
            <a:r>
              <a:rPr lang="en-US" b="1" dirty="0" smtClean="0">
                <a:latin typeface="Arial Unicode MS" pitchFamily="34" charset="-128"/>
                <a:ea typeface="Arial Unicode MS" pitchFamily="34" charset="-128"/>
                <a:cs typeface="Arial Unicode MS" pitchFamily="34" charset="-128"/>
              </a:rPr>
              <a:t>Not easily stained</a:t>
            </a:r>
            <a:r>
              <a:rPr lang="en-US" dirty="0" smtClean="0">
                <a:latin typeface="Arial Unicode MS" pitchFamily="34" charset="-128"/>
                <a:ea typeface="Arial Unicode MS" pitchFamily="34" charset="-128"/>
                <a:cs typeface="Arial Unicode MS" pitchFamily="34" charset="-128"/>
              </a:rPr>
              <a:t>:</a:t>
            </a:r>
          </a:p>
          <a:p>
            <a:pPr algn="l" rtl="0">
              <a:lnSpc>
                <a:spcPct val="150000"/>
              </a:lnSpc>
            </a:pPr>
            <a:r>
              <a:rPr lang="en-US" sz="2400" dirty="0" smtClean="0">
                <a:latin typeface="Arial Unicode MS" pitchFamily="34" charset="-128"/>
                <a:ea typeface="Arial Unicode MS" pitchFamily="34" charset="-128"/>
                <a:cs typeface="Arial Unicode MS" pitchFamily="34" charset="-128"/>
              </a:rPr>
              <a:t>Mild heating.</a:t>
            </a:r>
          </a:p>
          <a:p>
            <a:pPr algn="l" rtl="0">
              <a:lnSpc>
                <a:spcPct val="150000"/>
              </a:lnSpc>
            </a:pPr>
            <a:r>
              <a:rPr lang="en-US" sz="2400" dirty="0" smtClean="0">
                <a:latin typeface="Arial Unicode MS" pitchFamily="34" charset="-128"/>
                <a:ea typeface="Arial Unicode MS" pitchFamily="34" charset="-128"/>
                <a:cs typeface="Arial Unicode MS" pitchFamily="34" charset="-128"/>
              </a:rPr>
              <a:t>Use of strong stain. </a:t>
            </a:r>
          </a:p>
          <a:p>
            <a:pPr algn="l" rtl="0">
              <a:lnSpc>
                <a:spcPct val="150000"/>
              </a:lnSpc>
            </a:pPr>
            <a:r>
              <a:rPr lang="en-US" sz="2400" dirty="0" smtClean="0">
                <a:latin typeface="Arial Unicode MS" pitchFamily="34" charset="-128"/>
                <a:ea typeface="Arial Unicode MS" pitchFamily="34" charset="-128"/>
                <a:cs typeface="Arial Unicode MS" pitchFamily="34" charset="-128"/>
              </a:rPr>
              <a:t>Timing of the stain is extended.</a:t>
            </a:r>
          </a:p>
          <a:p>
            <a:pPr algn="l" rtl="0">
              <a:lnSpc>
                <a:spcPct val="150000"/>
              </a:lnSpc>
            </a:pPr>
            <a:endParaRPr lang="en-US" sz="2400" dirty="0" smtClean="0">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l" rtl="0">
              <a:lnSpc>
                <a:spcPct val="170000"/>
              </a:lnSpc>
              <a:buNone/>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1-Primary stain: </a:t>
            </a:r>
          </a:p>
          <a:p>
            <a:pPr algn="l" rtl="0">
              <a:lnSpc>
                <a:spcPct val="170000"/>
              </a:lnSpc>
              <a:buNone/>
            </a:pPr>
            <a:r>
              <a:rPr lang="en-US" sz="2800" dirty="0" smtClean="0">
                <a:solidFill>
                  <a:srgbClr val="00B050"/>
                </a:solidFill>
                <a:latin typeface="Arial Unicode MS" pitchFamily="34" charset="-128"/>
                <a:ea typeface="Arial Unicode MS" pitchFamily="34" charset="-128"/>
                <a:cs typeface="Arial Unicode MS" pitchFamily="34" charset="-128"/>
              </a:rPr>
              <a:t>Malachite green, </a:t>
            </a:r>
            <a:r>
              <a:rPr lang="en-US" sz="2800" dirty="0" smtClean="0">
                <a:latin typeface="Arial Unicode MS" pitchFamily="34" charset="-128"/>
                <a:ea typeface="Arial Unicode MS" pitchFamily="34" charset="-128"/>
                <a:cs typeface="Arial Unicode MS" pitchFamily="34" charset="-128"/>
              </a:rPr>
              <a:t>both vegetative cell and spores will appear green.</a:t>
            </a:r>
          </a:p>
          <a:p>
            <a:pPr algn="l" rtl="0">
              <a:lnSpc>
                <a:spcPct val="170000"/>
              </a:lnSpc>
              <a:buNone/>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2-Decolorizing Agent:</a:t>
            </a:r>
          </a:p>
          <a:p>
            <a:pPr algn="l" rtl="0">
              <a:lnSpc>
                <a:spcPct val="170000"/>
              </a:lnSpc>
              <a:buNone/>
            </a:pPr>
            <a:r>
              <a:rPr lang="en-US" sz="2800" dirty="0" smtClean="0">
                <a:latin typeface="Arial Unicode MS" pitchFamily="34" charset="-128"/>
                <a:ea typeface="Arial Unicode MS" pitchFamily="34" charset="-128"/>
                <a:cs typeface="Arial Unicode MS" pitchFamily="34" charset="-128"/>
              </a:rPr>
              <a:t> Water, it will remove the color from the cell, spores will remain green.</a:t>
            </a:r>
          </a:p>
          <a:p>
            <a:pPr algn="l" rtl="0">
              <a:lnSpc>
                <a:spcPct val="170000"/>
              </a:lnSpc>
              <a:buNone/>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3-Counter stain: </a:t>
            </a:r>
          </a:p>
          <a:p>
            <a:pPr algn="l" rtl="0">
              <a:lnSpc>
                <a:spcPct val="170000"/>
              </a:lnSpc>
              <a:buNone/>
            </a:pPr>
            <a:r>
              <a:rPr lang="en-US" sz="2800" dirty="0" err="1" smtClean="0">
                <a:solidFill>
                  <a:srgbClr val="FF0000"/>
                </a:solidFill>
                <a:latin typeface="Arial Unicode MS" pitchFamily="34" charset="-128"/>
                <a:ea typeface="Arial Unicode MS" pitchFamily="34" charset="-128"/>
                <a:cs typeface="Arial Unicode MS" pitchFamily="34" charset="-128"/>
              </a:rPr>
              <a:t>Safranin</a:t>
            </a:r>
            <a:r>
              <a:rPr lang="en-US" sz="2800" dirty="0" smtClean="0">
                <a:solidFill>
                  <a:srgbClr val="FF0000"/>
                </a:solidFill>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which will be absorbed by the vegetative cell.</a:t>
            </a:r>
            <a:endParaRPr lang="ar-SA" dirty="0" smtClean="0">
              <a:latin typeface="Arial Unicode MS" pitchFamily="34" charset="-128"/>
              <a:ea typeface="Arial Unicode MS" pitchFamily="34" charset="-128"/>
              <a:cs typeface="Arial Unicode MS" pitchFamily="34" charset="-128"/>
            </a:endParaRPr>
          </a:p>
          <a:p>
            <a:pPr>
              <a:lnSpc>
                <a:spcPct val="170000"/>
              </a:lnSpc>
            </a:pPr>
            <a:endParaRPr lang="ar-SA" dirty="0">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p:txBody>
          <a:bodyPr/>
          <a:lstStyle/>
          <a:p>
            <a:r>
              <a:rPr lang="en-US" dirty="0" smtClean="0">
                <a:solidFill>
                  <a:schemeClr val="accent4">
                    <a:lumMod val="75000"/>
                  </a:schemeClr>
                </a:solidFill>
              </a:rPr>
              <a:t>Spore stain reagents </a:t>
            </a:r>
            <a:endParaRPr lang="ar-SA" dirty="0">
              <a:solidFill>
                <a:schemeClr val="accent4">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normAutofit fontScale="92500" lnSpcReduction="20000"/>
          </a:bodyPr>
          <a:lstStyle/>
          <a:p>
            <a:pPr algn="l" rtl="0">
              <a:lnSpc>
                <a:spcPct val="150000"/>
              </a:lnSpc>
            </a:pPr>
            <a:r>
              <a:rPr lang="en-US" dirty="0" smtClean="0">
                <a:latin typeface="Arial Unicode MS" pitchFamily="34" charset="-128"/>
                <a:ea typeface="Arial Unicode MS" pitchFamily="34" charset="-128"/>
                <a:cs typeface="Arial Unicode MS" pitchFamily="34" charset="-128"/>
              </a:rPr>
              <a:t>Apply</a:t>
            </a:r>
            <a:r>
              <a:rPr lang="en-US" dirty="0" smtClean="0">
                <a:solidFill>
                  <a:srgbClr val="00B050"/>
                </a:solidFill>
                <a:latin typeface="Arial Unicode MS" pitchFamily="34" charset="-128"/>
                <a:ea typeface="Arial Unicode MS" pitchFamily="34" charset="-128"/>
                <a:cs typeface="Arial Unicode MS" pitchFamily="34" charset="-128"/>
              </a:rPr>
              <a:t> malachite green</a:t>
            </a:r>
            <a:r>
              <a:rPr lang="en-US" dirty="0" smtClean="0">
                <a:latin typeface="Arial Unicode MS" pitchFamily="34" charset="-128"/>
                <a:ea typeface="Arial Unicode MS" pitchFamily="34" charset="-128"/>
                <a:cs typeface="Arial Unicode MS" pitchFamily="34" charset="-128"/>
              </a:rPr>
              <a:t> for 5 min application of heat is required.</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Rinse with D. water.</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Stain with </a:t>
            </a:r>
            <a:r>
              <a:rPr lang="en-US" dirty="0" smtClean="0">
                <a:solidFill>
                  <a:srgbClr val="FF0000"/>
                </a:solidFill>
                <a:latin typeface="Arial Unicode MS" pitchFamily="34" charset="-128"/>
                <a:ea typeface="Arial Unicode MS" pitchFamily="34" charset="-128"/>
                <a:cs typeface="Arial Unicode MS" pitchFamily="34" charset="-128"/>
              </a:rPr>
              <a:t>safranin</a:t>
            </a:r>
            <a:r>
              <a:rPr lang="en-US" dirty="0" smtClean="0">
                <a:latin typeface="Arial Unicode MS" pitchFamily="34" charset="-128"/>
                <a:ea typeface="Arial Unicode MS" pitchFamily="34" charset="-128"/>
                <a:cs typeface="Arial Unicode MS" pitchFamily="34" charset="-128"/>
              </a:rPr>
              <a:t> for 1 min.</a:t>
            </a:r>
          </a:p>
          <a:p>
            <a:pPr algn="l" rtl="0" eaLnBrk="1" hangingPunct="1">
              <a:lnSpc>
                <a:spcPct val="150000"/>
              </a:lnSpc>
              <a:buNone/>
            </a:pPr>
            <a:endParaRPr lang="en-US" dirty="0" smtClean="0">
              <a:latin typeface="Arial Unicode MS" pitchFamily="34" charset="-128"/>
              <a:ea typeface="Arial Unicode MS" pitchFamily="34" charset="-128"/>
              <a:cs typeface="Arial Unicode MS" pitchFamily="34" charset="-128"/>
            </a:endParaRP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Observation:</a:t>
            </a:r>
          </a:p>
          <a:p>
            <a:pPr algn="l" rtl="0" eaLnBrk="1" hangingPunct="1">
              <a:lnSpc>
                <a:spcPct val="150000"/>
              </a:lnSpc>
            </a:pPr>
            <a:r>
              <a:rPr lang="en-US" dirty="0" smtClean="0">
                <a:latin typeface="Arial Unicode MS" pitchFamily="34" charset="-128"/>
                <a:ea typeface="Arial Unicode MS" pitchFamily="34" charset="-128"/>
                <a:cs typeface="Arial Unicode MS" pitchFamily="34" charset="-128"/>
              </a:rPr>
              <a:t>Spores appear </a:t>
            </a:r>
            <a:r>
              <a:rPr lang="en-US" dirty="0" smtClean="0">
                <a:solidFill>
                  <a:srgbClr val="00B050"/>
                </a:solidFill>
                <a:latin typeface="Arial Unicode MS" pitchFamily="34" charset="-128"/>
                <a:ea typeface="Arial Unicode MS" pitchFamily="34" charset="-128"/>
                <a:cs typeface="Arial Unicode MS" pitchFamily="34" charset="-128"/>
              </a:rPr>
              <a:t>green </a:t>
            </a:r>
            <a:r>
              <a:rPr lang="en-US" dirty="0" smtClean="0">
                <a:latin typeface="Arial Unicode MS" pitchFamily="34" charset="-128"/>
                <a:ea typeface="Arial Unicode MS" pitchFamily="34" charset="-128"/>
                <a:cs typeface="Arial Unicode MS" pitchFamily="34" charset="-128"/>
              </a:rPr>
              <a:t>While vegetative bacteria or non spore forming bacteria appear</a:t>
            </a:r>
            <a:r>
              <a:rPr lang="en-US" dirty="0" smtClean="0">
                <a:solidFill>
                  <a:srgbClr val="FF0000"/>
                </a:solidFill>
                <a:latin typeface="Arial Unicode MS" pitchFamily="34" charset="-128"/>
                <a:ea typeface="Arial Unicode MS" pitchFamily="34" charset="-128"/>
                <a:cs typeface="Arial Unicode MS" pitchFamily="34" charset="-128"/>
              </a:rPr>
              <a:t> red/pink</a:t>
            </a:r>
            <a:endParaRPr lang="ar-SA" dirty="0" smtClean="0">
              <a:solidFill>
                <a:srgbClr val="FF0000"/>
              </a:solidFill>
              <a:latin typeface="Arial Unicode MS" pitchFamily="34" charset="-128"/>
              <a:ea typeface="Arial Unicode MS" pitchFamily="34" charset="-128"/>
              <a:cs typeface="Arial Unicode MS" pitchFamily="34" charset="-128"/>
            </a:endParaRPr>
          </a:p>
        </p:txBody>
      </p:sp>
      <p:sp>
        <p:nvSpPr>
          <p:cNvPr id="19458" name="Title 1"/>
          <p:cNvSpPr>
            <a:spLocks noGrp="1"/>
          </p:cNvSpPr>
          <p:nvPr>
            <p:ph type="title"/>
          </p:nvPr>
        </p:nvSpPr>
        <p:spPr/>
        <p:txBody>
          <a:bodyPr/>
          <a:lstStyle/>
          <a:p>
            <a:pPr eaLnBrk="1" fontAlgn="auto" hangingPunct="1">
              <a:spcAft>
                <a:spcPts val="0"/>
              </a:spcAft>
              <a:defRPr/>
            </a:pPr>
            <a:r>
              <a:rPr lang="en-US" dirty="0" smtClean="0">
                <a:solidFill>
                  <a:schemeClr val="accent4">
                    <a:lumMod val="75000"/>
                  </a:schemeClr>
                </a:solidFill>
                <a:cs typeface="+mn-cs"/>
              </a:rPr>
              <a:t> Spore stain steps</a:t>
            </a:r>
            <a:endParaRPr lang="ar-SA" dirty="0" smtClean="0">
              <a:solidFill>
                <a:schemeClr val="accent4">
                  <a:lumMod val="75000"/>
                </a:schemeClr>
              </a:solidFill>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Documents and Settings\user\My Documents\My Pictures\04-19_EndosporeStain_L.jpg"/>
          <p:cNvPicPr>
            <a:picLocks noGrp="1" noChangeAspect="1" noChangeArrowheads="1"/>
          </p:cNvPicPr>
          <p:nvPr>
            <p:ph idx="1"/>
          </p:nvPr>
        </p:nvPicPr>
        <p:blipFill>
          <a:blip r:embed="rId2" cstate="print"/>
          <a:stretch>
            <a:fillRect/>
          </a:stretch>
        </p:blipFill>
        <p:spPr>
          <a:xfrm>
            <a:off x="1851034" y="1481138"/>
            <a:ext cx="5441931" cy="4525962"/>
          </a:xfrm>
          <a:noFill/>
        </p:spPr>
      </p:pic>
      <p:sp>
        <p:nvSpPr>
          <p:cNvPr id="20482"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Spore stain</a:t>
            </a:r>
            <a:endParaRPr lang="ar-SA"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normAutofit/>
          </a:bodyPr>
          <a:lstStyle/>
          <a:p>
            <a:pPr algn="l" rtl="0" eaLnBrk="1" hangingPunct="1">
              <a:lnSpc>
                <a:spcPct val="150000"/>
              </a:lnSpc>
            </a:pPr>
            <a:r>
              <a:rPr lang="en-US" sz="2400" dirty="0" smtClean="0">
                <a:latin typeface="Arial Unicode MS" pitchFamily="34" charset="-128"/>
                <a:ea typeface="Arial Unicode MS" pitchFamily="34" charset="-128"/>
                <a:cs typeface="Arial Unicode MS" pitchFamily="34" charset="-128"/>
              </a:rPr>
              <a:t>A Capsule is gelatinous outer layer that is secreted by the cell and that surrounds and adheres to the cell wall. Capsules are virulent and capable of producing disease, since the structure protects bacteria against phagocytes of the host cell.</a:t>
            </a:r>
          </a:p>
          <a:p>
            <a:pPr algn="l" rtl="0">
              <a:lnSpc>
                <a:spcPct val="150000"/>
              </a:lnSpc>
            </a:pPr>
            <a:r>
              <a:rPr lang="en-US" sz="2400" dirty="0" smtClean="0">
                <a:latin typeface="Arial Unicode MS" pitchFamily="34" charset="-128"/>
                <a:ea typeface="Arial Unicode MS" pitchFamily="34" charset="-128"/>
                <a:cs typeface="Arial Unicode MS" pitchFamily="34" charset="-128"/>
              </a:rPr>
              <a:t>Capsules are non ionic, uncharged because they are composed of polysaccharides.</a:t>
            </a:r>
          </a:p>
          <a:p>
            <a:pPr algn="l" rtl="0" eaLnBrk="1" hangingPunct="1">
              <a:lnSpc>
                <a:spcPct val="150000"/>
              </a:lnSpc>
              <a:buNone/>
            </a:pPr>
            <a:endParaRPr lang="en-US" sz="2400" dirty="0" smtClean="0">
              <a:latin typeface="Arial Unicode MS" pitchFamily="34" charset="-128"/>
              <a:ea typeface="Arial Unicode MS" pitchFamily="34" charset="-128"/>
              <a:cs typeface="Arial Unicode MS" pitchFamily="34" charset="-128"/>
            </a:endParaRPr>
          </a:p>
        </p:txBody>
      </p:sp>
      <p:sp>
        <p:nvSpPr>
          <p:cNvPr id="21506"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Capsule stain</a:t>
            </a:r>
            <a:endParaRPr lang="ar-SA"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normAutofit/>
          </a:bodyPr>
          <a:lstStyle/>
          <a:p>
            <a:pPr algn="l" rtl="0" eaLnBrk="1" hangingPunct="1">
              <a:lnSpc>
                <a:spcPct val="150000"/>
              </a:lnSpc>
            </a:pPr>
            <a:r>
              <a:rPr lang="en-US" b="1" dirty="0" smtClean="0">
                <a:latin typeface="Arial Unicode MS" pitchFamily="34" charset="-128"/>
                <a:ea typeface="Arial Unicode MS" pitchFamily="34" charset="-128"/>
                <a:cs typeface="Arial Unicode MS" pitchFamily="34" charset="-128"/>
              </a:rPr>
              <a:t>Capsule staining  </a:t>
            </a:r>
            <a:r>
              <a:rPr lang="en-US" dirty="0" smtClean="0">
                <a:latin typeface="Arial Unicode MS" pitchFamily="34" charset="-128"/>
                <a:ea typeface="Arial Unicode MS" pitchFamily="34" charset="-128"/>
                <a:cs typeface="Arial Unicode MS" pitchFamily="34" charset="-128"/>
              </a:rPr>
              <a:t>is more difficult than other types of differential staining procedures because the capsular material are water-soluble and maybe removed by washing. Smear shouldn’t be heated because the resultant cell shrinkage may create a clear zone around the organism that can be mistaken for the capsule.</a:t>
            </a:r>
            <a:endParaRPr lang="en-US" b="1" dirty="0" smtClean="0">
              <a:latin typeface="Arial Unicode MS" pitchFamily="34" charset="-128"/>
              <a:ea typeface="Arial Unicode MS" pitchFamily="34" charset="-128"/>
              <a:cs typeface="Arial Unicode MS" pitchFamily="34" charset="-128"/>
            </a:endParaRPr>
          </a:p>
          <a:p>
            <a:pPr algn="l" rtl="0" eaLnBrk="1" hangingPunct="1">
              <a:lnSpc>
                <a:spcPct val="150000"/>
              </a:lnSpc>
            </a:pPr>
            <a:endParaRPr lang="ar-SA" dirty="0" smtClean="0">
              <a:latin typeface="Arial Unicode MS" pitchFamily="34" charset="-128"/>
              <a:ea typeface="Arial Unicode MS" pitchFamily="34" charset="-128"/>
              <a:cs typeface="Arial Unicode MS" pitchFamily="34" charset="-128"/>
            </a:endParaRPr>
          </a:p>
        </p:txBody>
      </p:sp>
      <p:sp>
        <p:nvSpPr>
          <p:cNvPr id="22530" name="Title 1"/>
          <p:cNvSpPr>
            <a:spLocks noGrp="1"/>
          </p:cNvSpPr>
          <p:nvPr>
            <p:ph type="title"/>
          </p:nvPr>
        </p:nvSpPr>
        <p:spPr/>
        <p:txBody>
          <a:bodyPr/>
          <a:lstStyle/>
          <a:p>
            <a:pPr eaLnBrk="1" fontAlgn="auto" hangingPunct="1">
              <a:spcAft>
                <a:spcPts val="0"/>
              </a:spcAft>
              <a:defRPr/>
            </a:pPr>
            <a:r>
              <a:rPr lang="en-US" dirty="0" smtClean="0">
                <a:cs typeface="Times New Roman" pitchFamily="18" charset="0"/>
              </a:rPr>
              <a:t>Capsule stain</a:t>
            </a:r>
            <a:endParaRPr lang="ar-SA"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469</TotalTime>
  <Words>376</Words>
  <Application>Microsoft Office PowerPoint</Application>
  <PresentationFormat>عرض على الشاشة (3:4)‏</PresentationFormat>
  <Paragraphs>42</Paragraphs>
  <Slides>12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12</vt:i4>
      </vt:variant>
    </vt:vector>
  </HeadingPairs>
  <TitlesOfParts>
    <vt:vector size="20" baseType="lpstr">
      <vt:lpstr>Arial Unicode MS</vt:lpstr>
      <vt:lpstr>Arial</vt:lpstr>
      <vt:lpstr>Lucida Sans Unicode</vt:lpstr>
      <vt:lpstr>Times New Roman</vt:lpstr>
      <vt:lpstr>Verdana</vt:lpstr>
      <vt:lpstr>Wingdings 2</vt:lpstr>
      <vt:lpstr>Wingdings 3</vt:lpstr>
      <vt:lpstr>Concourse</vt:lpstr>
      <vt:lpstr>Differential staining</vt:lpstr>
      <vt:lpstr>Spore stain</vt:lpstr>
      <vt:lpstr>life cycle of a spore forming bacteria</vt:lpstr>
      <vt:lpstr>  </vt:lpstr>
      <vt:lpstr>Spore stain reagents </vt:lpstr>
      <vt:lpstr> Spore stain steps</vt:lpstr>
      <vt:lpstr>Spore stain</vt:lpstr>
      <vt:lpstr>Capsule stain</vt:lpstr>
      <vt:lpstr>Capsule stain</vt:lpstr>
      <vt:lpstr> </vt:lpstr>
      <vt:lpstr>Capsule stain steps</vt:lpstr>
      <vt:lpstr>Capsule stain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Spore stain</dc:title>
  <dc:creator>Najola</dc:creator>
  <cp:lastModifiedBy>اميرة الحوالي</cp:lastModifiedBy>
  <cp:revision>30</cp:revision>
  <dcterms:created xsi:type="dcterms:W3CDTF">2011-10-09T19:24:30Z</dcterms:created>
  <dcterms:modified xsi:type="dcterms:W3CDTF">2014-01-26T16:00:12Z</dcterms:modified>
</cp:coreProperties>
</file>