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434" r:id="rId2"/>
    <p:sldId id="436" r:id="rId3"/>
    <p:sldId id="435" r:id="rId4"/>
    <p:sldId id="470" r:id="rId5"/>
    <p:sldId id="471" r:id="rId6"/>
    <p:sldId id="474" r:id="rId7"/>
    <p:sldId id="446" r:id="rId8"/>
    <p:sldId id="475" r:id="rId9"/>
    <p:sldId id="476" r:id="rId10"/>
    <p:sldId id="477" r:id="rId11"/>
    <p:sldId id="479" r:id="rId12"/>
    <p:sldId id="480" r:id="rId13"/>
    <p:sldId id="481" r:id="rId14"/>
    <p:sldId id="482" r:id="rId15"/>
    <p:sldId id="483" r:id="rId16"/>
    <p:sldId id="484" r:id="rId17"/>
    <p:sldId id="478" r:id="rId18"/>
    <p:sldId id="4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C6"/>
    <a:srgbClr val="FEFE7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103" d="100"/>
          <a:sy n="103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58B4-B7BD-4F46-864B-DBF50BF46D34}" type="datetimeFigureOut">
              <a:rPr lang="en-US" smtClean="0"/>
              <a:pPr/>
              <a:t>23/2/2016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7382-2AFA-48CB-BF8F-9F23D252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23/2/2016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7AE39-E3D1-4D23-8ABA-77B39C2A7596}" type="datetimeFigureOut">
              <a:rPr lang="en-US" smtClean="0"/>
              <a:pPr/>
              <a:t>23/2/2016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amza.ca/media/service_pics/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https://www.chem.wisc.edu/deptfiles/content/Organic-Path-Page-2.png"/>
          <p:cNvPicPr>
            <a:picLocks noChangeAspect="1" noChangeArrowheads="1"/>
          </p:cNvPicPr>
          <p:nvPr/>
        </p:nvPicPr>
        <p:blipFill>
          <a:blip r:embed="rId3"/>
          <a:srcRect l="1621" t="80711" r="34353" b="4133"/>
          <a:stretch>
            <a:fillRect/>
          </a:stretch>
        </p:blipFill>
        <p:spPr bwMode="auto">
          <a:xfrm>
            <a:off x="0" y="1981200"/>
            <a:ext cx="6019800" cy="838200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  <a:reflection blurRad="6350" stA="50000" endA="300" endPos="90000" dir="5400000" sy="-100000" algn="bl" rotWithShape="0"/>
          </a:effectLst>
        </p:spPr>
      </p:pic>
      <p:sp>
        <p:nvSpPr>
          <p:cNvPr id="9" name="Subtitle 2"/>
          <p:cNvSpPr>
            <a:spLocks noGrp="1"/>
          </p:cNvSpPr>
          <p:nvPr/>
        </p:nvSpPr>
        <p:spPr>
          <a:xfrm>
            <a:off x="1600200" y="3810000"/>
            <a:ext cx="6096000" cy="1828800"/>
          </a:xfrm>
          <a:prstGeom prst="rect">
            <a:avLst/>
          </a:prstGeom>
          <a:solidFill>
            <a:srgbClr val="00B050"/>
          </a:solidFill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By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Dr. Mohamed El-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Newehy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0"/>
            <a:r>
              <a:rPr lang="en-US" sz="2400" b="1" i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Chemistry Department, College of  Science, King Saud University</a:t>
            </a:r>
          </a:p>
          <a:p>
            <a:pPr lvl="0"/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http://fac.ksu.edu.sa/melnewehy</a:t>
            </a:r>
            <a:endParaRPr lang="en-US" sz="2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4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4"/>
          <a:srcRect l="16842" t="20000" r="13684" b="28000"/>
          <a:stretch>
            <a:fillRect/>
          </a:stretch>
        </p:blipFill>
        <p:spPr bwMode="auto">
          <a:xfrm>
            <a:off x="6477000" y="152400"/>
            <a:ext cx="2514600" cy="990600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82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5238" y="149517"/>
            <a:ext cx="701461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Aromatic Compounds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545" y="8923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sz="2000" dirty="0" smtClean="0">
                <a:cs typeface="Arial" panose="020B0604020202020204" pitchFamily="34" charset="0"/>
              </a:rPr>
              <a:t>- Two groups with special names occur frequently in aromatic compounds; the </a:t>
            </a:r>
            <a:r>
              <a:rPr lang="en-US" sz="20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phenyl group</a:t>
            </a:r>
            <a:r>
              <a:rPr lang="en-US" sz="2000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2000" dirty="0" smtClean="0">
                <a:cs typeface="Arial" panose="020B0604020202020204" pitchFamily="34" charset="0"/>
              </a:rPr>
              <a:t>and the </a:t>
            </a:r>
            <a:r>
              <a:rPr lang="en-US" sz="20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benzyl group</a:t>
            </a:r>
            <a:r>
              <a:rPr lang="en-US" sz="2000" dirty="0" smtClean="0">
                <a:cs typeface="Arial" panose="020B0604020202020204" pitchFamily="34" charset="0"/>
              </a:rPr>
              <a:t>. 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7" name="Picture 7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32339" r="5651" b="18518"/>
          <a:stretch/>
        </p:blipFill>
        <p:spPr bwMode="auto">
          <a:xfrm>
            <a:off x="1424708" y="1905000"/>
            <a:ext cx="6271492" cy="103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23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r="4367" b="4025"/>
          <a:stretch/>
        </p:blipFill>
        <p:spPr bwMode="auto">
          <a:xfrm>
            <a:off x="1524000" y="3840018"/>
            <a:ext cx="5029200" cy="16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3276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sz="20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- Examples; </a:t>
            </a:r>
          </a:p>
        </p:txBody>
      </p:sp>
      <p:pic>
        <p:nvPicPr>
          <p:cNvPr id="48230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9" r="5732" b="23573"/>
          <a:stretch/>
        </p:blipFill>
        <p:spPr bwMode="auto">
          <a:xfrm>
            <a:off x="6849140" y="4350327"/>
            <a:ext cx="1544405" cy="90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7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78333" y="149517"/>
            <a:ext cx="39084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Benzene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17197" y="798944"/>
            <a:ext cx="5756832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Aromatic Substitution 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33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64284" r="24914" b="20230"/>
          <a:stretch/>
        </p:blipFill>
        <p:spPr bwMode="auto">
          <a:xfrm>
            <a:off x="3474804" y="4661926"/>
            <a:ext cx="3002196" cy="97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333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t="28283" r="8295" b="11447"/>
          <a:stretch/>
        </p:blipFill>
        <p:spPr bwMode="auto">
          <a:xfrm>
            <a:off x="3581400" y="5791200"/>
            <a:ext cx="307839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18460" y="1371600"/>
            <a:ext cx="1764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1) Halogenation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460" y="2209800"/>
            <a:ext cx="132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2) Nitration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8460" y="3212068"/>
            <a:ext cx="1562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3) </a:t>
            </a:r>
            <a:r>
              <a:rPr lang="en-US" b="1" dirty="0" err="1" smtClean="0">
                <a:solidFill>
                  <a:srgbClr val="00B050"/>
                </a:solidFill>
              </a:rPr>
              <a:t>Sulfonation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18460" y="4355068"/>
            <a:ext cx="3029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4) Alkylation (</a:t>
            </a:r>
            <a:r>
              <a:rPr lang="en-US" b="1" dirty="0" err="1" smtClean="0">
                <a:solidFill>
                  <a:srgbClr val="00B050"/>
                </a:solidFill>
              </a:rPr>
              <a:t>Friedel</a:t>
            </a:r>
            <a:r>
              <a:rPr lang="en-US" b="1" dirty="0" smtClean="0">
                <a:solidFill>
                  <a:srgbClr val="00B050"/>
                </a:solidFill>
              </a:rPr>
              <a:t>-Crafts)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8460" y="5650468"/>
            <a:ext cx="294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5) Acylation (</a:t>
            </a:r>
            <a:r>
              <a:rPr lang="en-US" b="1" dirty="0" err="1" smtClean="0">
                <a:solidFill>
                  <a:srgbClr val="00B050"/>
                </a:solidFill>
              </a:rPr>
              <a:t>Friedel</a:t>
            </a:r>
            <a:r>
              <a:rPr lang="en-US" b="1" dirty="0" smtClean="0">
                <a:solidFill>
                  <a:srgbClr val="00B050"/>
                </a:solidFill>
              </a:rPr>
              <a:t>-Crafts)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7700" r="15707" b="77461"/>
          <a:stretch/>
        </p:blipFill>
        <p:spPr bwMode="auto">
          <a:xfrm>
            <a:off x="3327399" y="1459345"/>
            <a:ext cx="3225801" cy="84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28444" r="19570" b="58960"/>
          <a:stretch/>
        </p:blipFill>
        <p:spPr bwMode="auto">
          <a:xfrm>
            <a:off x="3528291" y="2389969"/>
            <a:ext cx="2872509" cy="71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46348" r="15707" b="40528"/>
          <a:stretch/>
        </p:blipFill>
        <p:spPr bwMode="auto">
          <a:xfrm>
            <a:off x="3489783" y="3336763"/>
            <a:ext cx="3058182" cy="7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8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78333" y="149517"/>
            <a:ext cx="39084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Benzene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17197" y="798944"/>
            <a:ext cx="5756832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Aromatic Substitution 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295400"/>
            <a:ext cx="6061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The Mechanism of Electrophilic Aromatic Substitution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76385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We </a:t>
            </a:r>
            <a:r>
              <a:rPr lang="en-US" dirty="0"/>
              <a:t>can generalize this two-step mechanism for all the electrophilic aromatic </a:t>
            </a:r>
            <a:r>
              <a:rPr lang="en-US" dirty="0" smtClean="0"/>
              <a:t>substitutions.</a:t>
            </a:r>
            <a:endParaRPr lang="en-US" dirty="0"/>
          </a:p>
        </p:txBody>
      </p:sp>
      <p:pic>
        <p:nvPicPr>
          <p:cNvPr id="20" name="Picture 1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18846" r="4378"/>
          <a:stretch/>
        </p:blipFill>
        <p:spPr bwMode="auto">
          <a:xfrm>
            <a:off x="2362200" y="2133600"/>
            <a:ext cx="4572000" cy="83820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3200400"/>
            <a:ext cx="1968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Halogenation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5623" r="5598" b="8834"/>
          <a:stretch/>
        </p:blipFill>
        <p:spPr bwMode="auto">
          <a:xfrm>
            <a:off x="3352800" y="3560496"/>
            <a:ext cx="2811693" cy="120626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7" r="6071" b="9289"/>
          <a:stretch/>
        </p:blipFill>
        <p:spPr bwMode="auto">
          <a:xfrm>
            <a:off x="3011144" y="4794466"/>
            <a:ext cx="3618256" cy="97599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" r="4096" b="10785"/>
          <a:stretch/>
        </p:blipFill>
        <p:spPr bwMode="auto">
          <a:xfrm>
            <a:off x="2743200" y="5820408"/>
            <a:ext cx="4138295" cy="915212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8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78333" y="149517"/>
            <a:ext cx="39084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Benzene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17197" y="798944"/>
            <a:ext cx="5756832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Aromatic Substitution 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1295400"/>
            <a:ext cx="6213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The Mechanism of Electrophilic Aromatic Substitution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563469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Nitration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1853625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 smtClean="0"/>
              <a:t>In </a:t>
            </a:r>
            <a:r>
              <a:rPr lang="en-US" sz="1600" i="1" dirty="0"/>
              <a:t>aromatic nitration reactions, the </a:t>
            </a:r>
            <a:r>
              <a:rPr lang="en-US" sz="1600" i="1" dirty="0">
                <a:solidFill>
                  <a:srgbClr val="00B050"/>
                </a:solidFill>
              </a:rPr>
              <a:t>sulfuric acid catalyst </a:t>
            </a:r>
            <a:r>
              <a:rPr lang="en-US" sz="1600" i="1" dirty="0"/>
              <a:t>protonates the </a:t>
            </a:r>
            <a:r>
              <a:rPr lang="en-US" sz="1600" i="1" dirty="0">
                <a:solidFill>
                  <a:srgbClr val="00B050"/>
                </a:solidFill>
              </a:rPr>
              <a:t>nitric acid</a:t>
            </a:r>
            <a:r>
              <a:rPr lang="en-US" sz="1600" i="1" dirty="0"/>
              <a:t>, which then loses water to generate the </a:t>
            </a:r>
            <a:r>
              <a:rPr lang="en-US" sz="1600" b="1" i="1" dirty="0" err="1">
                <a:solidFill>
                  <a:srgbClr val="00B050"/>
                </a:solidFill>
              </a:rPr>
              <a:t>nitronium</a:t>
            </a:r>
            <a:r>
              <a:rPr lang="en-US" sz="1600" b="1" i="1" dirty="0">
                <a:solidFill>
                  <a:srgbClr val="00B050"/>
                </a:solidFill>
              </a:rPr>
              <a:t> ion </a:t>
            </a:r>
            <a:r>
              <a:rPr lang="en-US" sz="1600" i="1" dirty="0">
                <a:solidFill>
                  <a:srgbClr val="00B050"/>
                </a:solidFill>
              </a:rPr>
              <a:t>(NO</a:t>
            </a:r>
            <a:r>
              <a:rPr lang="en-US" sz="1600" i="1" baseline="-25000" dirty="0">
                <a:solidFill>
                  <a:srgbClr val="00B050"/>
                </a:solidFill>
              </a:rPr>
              <a:t>2</a:t>
            </a:r>
            <a:r>
              <a:rPr lang="en-US" sz="1600" i="1" baseline="30000" dirty="0">
                <a:solidFill>
                  <a:srgbClr val="00B050"/>
                </a:solidFill>
              </a:rPr>
              <a:t>+</a:t>
            </a:r>
            <a:r>
              <a:rPr lang="en-US" sz="1600" i="1" dirty="0">
                <a:solidFill>
                  <a:srgbClr val="00B050"/>
                </a:solidFill>
              </a:rPr>
              <a:t>), </a:t>
            </a:r>
            <a:r>
              <a:rPr lang="en-US" sz="1600" i="1" dirty="0"/>
              <a:t>which contains a positively charged nitrogen atom.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5525" r="1639" b="8839"/>
          <a:stretch/>
        </p:blipFill>
        <p:spPr bwMode="auto">
          <a:xfrm>
            <a:off x="2209800" y="2514600"/>
            <a:ext cx="4728528" cy="137160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4038600"/>
            <a:ext cx="1968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rgbClr val="0070C0"/>
                </a:solidFill>
              </a:rPr>
              <a:t>Sulfonation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43434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 smtClean="0"/>
              <a:t>We </a:t>
            </a:r>
            <a:r>
              <a:rPr lang="en-US" sz="1600" i="1" dirty="0"/>
              <a:t>use either concentrated or </a:t>
            </a:r>
            <a:r>
              <a:rPr lang="en-US" sz="1600" i="1" dirty="0">
                <a:solidFill>
                  <a:srgbClr val="00B050"/>
                </a:solidFill>
              </a:rPr>
              <a:t>fuming sulfuric acid</a:t>
            </a:r>
            <a:r>
              <a:rPr lang="en-US" sz="1600" i="1" dirty="0"/>
              <a:t>, and the electrophile may be sulfur trioxide, SO</a:t>
            </a:r>
            <a:r>
              <a:rPr lang="en-US" sz="1600" i="1" baseline="-25000" dirty="0"/>
              <a:t>3</a:t>
            </a:r>
            <a:r>
              <a:rPr lang="en-US" sz="1600" i="1" dirty="0"/>
              <a:t>, or </a:t>
            </a:r>
            <a:r>
              <a:rPr lang="en-US" sz="1600" i="1" dirty="0">
                <a:solidFill>
                  <a:srgbClr val="00B050"/>
                </a:solidFill>
              </a:rPr>
              <a:t>protonated sulfur trioxide, </a:t>
            </a:r>
            <a:r>
              <a:rPr lang="en-US" sz="1600" i="1" baseline="30000" dirty="0">
                <a:solidFill>
                  <a:srgbClr val="00B050"/>
                </a:solidFill>
              </a:rPr>
              <a:t>+</a:t>
            </a:r>
            <a:r>
              <a:rPr lang="en-US" sz="1600" i="1" dirty="0">
                <a:solidFill>
                  <a:srgbClr val="00B050"/>
                </a:solidFill>
              </a:rPr>
              <a:t>SO</a:t>
            </a:r>
            <a:r>
              <a:rPr lang="en-US" sz="1600" i="1" baseline="-25000" dirty="0">
                <a:solidFill>
                  <a:srgbClr val="00B050"/>
                </a:solidFill>
              </a:rPr>
              <a:t>3</a:t>
            </a:r>
            <a:r>
              <a:rPr lang="en-US" sz="1600" i="1" dirty="0">
                <a:solidFill>
                  <a:srgbClr val="00B050"/>
                </a:solidFill>
              </a:rPr>
              <a:t>H</a:t>
            </a:r>
            <a:r>
              <a:rPr lang="en-US" sz="1600" i="1" dirty="0"/>
              <a:t>.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676" r="41745" b="15468"/>
          <a:stretch/>
        </p:blipFill>
        <p:spPr bwMode="auto">
          <a:xfrm>
            <a:off x="3352800" y="4928175"/>
            <a:ext cx="2916382" cy="1704108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95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78333" y="149517"/>
            <a:ext cx="39084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Benzene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17197" y="798944"/>
            <a:ext cx="5756832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Electrophilic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Aromatic Substitution Reactions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295400"/>
            <a:ext cx="6061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The Mechanism of Electrophilic Aromatic Substitution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563469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0070C0"/>
                </a:solidFill>
              </a:rPr>
              <a:t>Friedel</a:t>
            </a:r>
            <a:r>
              <a:rPr lang="en-US" b="1" dirty="0">
                <a:solidFill>
                  <a:srgbClr val="0070C0"/>
                </a:solidFill>
              </a:rPr>
              <a:t>–Crafts </a:t>
            </a:r>
            <a:r>
              <a:rPr lang="en-US" b="1" dirty="0" smtClean="0">
                <a:solidFill>
                  <a:srgbClr val="0070C0"/>
                </a:solidFill>
              </a:rPr>
              <a:t>Alkylation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1853625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The </a:t>
            </a:r>
            <a:r>
              <a:rPr lang="en-US" sz="1600" i="1" dirty="0">
                <a:solidFill>
                  <a:srgbClr val="00B050"/>
                </a:solidFill>
              </a:rPr>
              <a:t>electrophile is a carbocation</a:t>
            </a:r>
            <a:r>
              <a:rPr lang="en-US" sz="1600" i="1" dirty="0"/>
              <a:t>, which can be formed either by removing a halide ion from an </a:t>
            </a:r>
            <a:r>
              <a:rPr lang="en-US" sz="1600" i="1" dirty="0">
                <a:solidFill>
                  <a:srgbClr val="00B050"/>
                </a:solidFill>
              </a:rPr>
              <a:t>alkyl halide </a:t>
            </a:r>
            <a:r>
              <a:rPr lang="en-US" sz="1600" i="1" dirty="0"/>
              <a:t>with </a:t>
            </a:r>
            <a:r>
              <a:rPr lang="en-US" sz="1600" i="1" dirty="0">
                <a:solidFill>
                  <a:srgbClr val="00B050"/>
                </a:solidFill>
              </a:rPr>
              <a:t>a Lewis acid catalyst (for example, AlCl</a:t>
            </a:r>
            <a:r>
              <a:rPr lang="en-US" sz="1600" i="1" baseline="-25000" dirty="0">
                <a:solidFill>
                  <a:srgbClr val="00B050"/>
                </a:solidFill>
              </a:rPr>
              <a:t>3</a:t>
            </a:r>
            <a:r>
              <a:rPr lang="en-US" sz="1600" i="1" dirty="0">
                <a:solidFill>
                  <a:srgbClr val="00B050"/>
                </a:solidFill>
              </a:rPr>
              <a:t>) </a:t>
            </a:r>
            <a:r>
              <a:rPr lang="en-US" sz="1600" i="1" dirty="0" smtClean="0"/>
              <a:t>. </a:t>
            </a:r>
            <a:endParaRPr lang="en-US" sz="1600" i="1" dirty="0"/>
          </a:p>
        </p:txBody>
      </p:sp>
      <p:sp>
        <p:nvSpPr>
          <p:cNvPr id="6" name="Rectangle 5"/>
          <p:cNvSpPr/>
          <p:nvPr/>
        </p:nvSpPr>
        <p:spPr>
          <a:xfrm>
            <a:off x="609600" y="4038600"/>
            <a:ext cx="3964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0070C0"/>
                </a:solidFill>
              </a:rPr>
              <a:t>Friedel</a:t>
            </a:r>
            <a:r>
              <a:rPr lang="en-US" b="1" dirty="0">
                <a:solidFill>
                  <a:srgbClr val="0070C0"/>
                </a:solidFill>
              </a:rPr>
              <a:t>–Crafts </a:t>
            </a:r>
            <a:r>
              <a:rPr lang="en-US" b="1" dirty="0" smtClean="0">
                <a:solidFill>
                  <a:srgbClr val="0070C0"/>
                </a:solidFill>
              </a:rPr>
              <a:t> Acylation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6800" y="43434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The </a:t>
            </a:r>
            <a:r>
              <a:rPr lang="en-US" sz="1600" i="1" dirty="0">
                <a:solidFill>
                  <a:srgbClr val="00B050"/>
                </a:solidFill>
              </a:rPr>
              <a:t>electrophile is an acyl cation </a:t>
            </a:r>
            <a:r>
              <a:rPr lang="en-US" sz="1600" i="1" dirty="0"/>
              <a:t>generated from an acid derivative, usually an </a:t>
            </a:r>
            <a:r>
              <a:rPr lang="en-US" sz="1600" i="1" dirty="0">
                <a:solidFill>
                  <a:srgbClr val="00B050"/>
                </a:solidFill>
              </a:rPr>
              <a:t>acyl halide</a:t>
            </a:r>
            <a:r>
              <a:rPr lang="en-US" sz="1600" i="1" dirty="0"/>
              <a:t>. The reaction provides a useful general route to aromatic ketones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4348" r="2190" b="7246"/>
          <a:stretch/>
        </p:blipFill>
        <p:spPr bwMode="auto">
          <a:xfrm>
            <a:off x="2209800" y="2514600"/>
            <a:ext cx="4876800" cy="144780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-1" r="1627" b="5953"/>
          <a:stretch/>
        </p:blipFill>
        <p:spPr bwMode="auto">
          <a:xfrm>
            <a:off x="2362199" y="4935855"/>
            <a:ext cx="4611929" cy="169354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99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78333" y="149517"/>
            <a:ext cx="39084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Benzene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88731" y="798944"/>
            <a:ext cx="4613764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Disubstituted Benzenes: Orientation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219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i="1" dirty="0" smtClean="0"/>
              <a:t>- Substituents </a:t>
            </a:r>
            <a:r>
              <a:rPr lang="en-US" i="1" dirty="0"/>
              <a:t>already present on an aromatic ring determine the position taken by </a:t>
            </a:r>
            <a:r>
              <a:rPr lang="en-US" i="1" dirty="0" smtClean="0"/>
              <a:t>a new </a:t>
            </a:r>
            <a:r>
              <a:rPr lang="en-US" i="1" dirty="0"/>
              <a:t>substituent. </a:t>
            </a:r>
            <a:r>
              <a:rPr lang="en-US" dirty="0"/>
              <a:t>For example, nitration of toluene gives mainly a mixture of </a:t>
            </a:r>
            <a:r>
              <a:rPr lang="en-US" i="1" dirty="0"/>
              <a:t>o</a:t>
            </a:r>
            <a:r>
              <a:rPr lang="en-US" dirty="0"/>
              <a:t>- </a:t>
            </a:r>
            <a:r>
              <a:rPr lang="en-US" dirty="0" smtClean="0"/>
              <a:t>and </a:t>
            </a:r>
            <a:r>
              <a:rPr lang="en-US" i="1" dirty="0" smtClean="0"/>
              <a:t>p</a:t>
            </a:r>
            <a:r>
              <a:rPr lang="en-US" dirty="0" smtClean="0"/>
              <a:t>-</a:t>
            </a:r>
            <a:r>
              <a:rPr lang="en-US" dirty="0" err="1" smtClean="0"/>
              <a:t>nitrotoluene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306669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/>
              <a:t>- On </a:t>
            </a:r>
            <a:r>
              <a:rPr lang="en-US" dirty="0"/>
              <a:t>the other hand, nitration of nitrobenzene under similar conditions gives </a:t>
            </a:r>
            <a:r>
              <a:rPr lang="en-US" dirty="0" smtClean="0"/>
              <a:t>mainly the </a:t>
            </a:r>
            <a:r>
              <a:rPr lang="en-US" i="1" dirty="0"/>
              <a:t>meta </a:t>
            </a:r>
            <a:r>
              <a:rPr lang="en-US" dirty="0"/>
              <a:t>isomer.</a:t>
            </a:r>
          </a:p>
        </p:txBody>
      </p:sp>
      <p:pic>
        <p:nvPicPr>
          <p:cNvPr id="4792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6828" r="30781" b="9970"/>
          <a:stretch/>
        </p:blipFill>
        <p:spPr bwMode="auto">
          <a:xfrm>
            <a:off x="2514600" y="1905000"/>
            <a:ext cx="4355867" cy="216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92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t="14275" r="2036" b="9703"/>
          <a:stretch/>
        </p:blipFill>
        <p:spPr bwMode="auto">
          <a:xfrm>
            <a:off x="2830945" y="4895917"/>
            <a:ext cx="3112655" cy="180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1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78333" y="149517"/>
            <a:ext cx="39084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Benzene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10989" r="1600" b="3948"/>
          <a:stretch/>
        </p:blipFill>
        <p:spPr bwMode="auto">
          <a:xfrm>
            <a:off x="457200" y="1524000"/>
            <a:ext cx="4477327" cy="51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20095" y="798944"/>
            <a:ext cx="6151043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Disubstituted Benzenes: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&amp; Reactivity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219200"/>
            <a:ext cx="57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Directing and Activating Effects of Common Functional Groups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29028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 i="1" dirty="0" err="1" smtClean="0"/>
              <a:t>Substituents</a:t>
            </a:r>
            <a:r>
              <a:rPr lang="en-US" sz="1600" b="1" i="1" dirty="0" smtClean="0"/>
              <a:t> that </a:t>
            </a:r>
            <a:r>
              <a:rPr lang="en-US" sz="1600" b="1" i="1" dirty="0" smtClean="0">
                <a:solidFill>
                  <a:srgbClr val="FF0000"/>
                </a:solidFill>
              </a:rPr>
              <a:t>release electrons </a:t>
            </a:r>
            <a:r>
              <a:rPr lang="en-US" sz="1600" b="1" i="1" dirty="0" smtClean="0"/>
              <a:t>to the ring will </a:t>
            </a:r>
            <a:r>
              <a:rPr lang="en-US" sz="1600" b="1" i="1" dirty="0" smtClean="0">
                <a:solidFill>
                  <a:srgbClr val="FF0000"/>
                </a:solidFill>
              </a:rPr>
              <a:t>activate the ring </a:t>
            </a:r>
            <a:r>
              <a:rPr lang="en-US" sz="1600" b="1" i="1" dirty="0" smtClean="0"/>
              <a:t>toward electrophilic substitution.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38172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 i="1" dirty="0" smtClean="0"/>
              <a:t>Substituents that </a:t>
            </a:r>
            <a:r>
              <a:rPr lang="en-US" sz="1600" b="1" i="1" dirty="0" smtClean="0">
                <a:solidFill>
                  <a:srgbClr val="FF0000"/>
                </a:solidFill>
              </a:rPr>
              <a:t>withdraw electrons </a:t>
            </a:r>
            <a:r>
              <a:rPr lang="en-US" sz="1600" b="1" i="1" dirty="0" smtClean="0"/>
              <a:t>from the ring will </a:t>
            </a:r>
            <a:r>
              <a:rPr lang="en-US" sz="1600" b="1" i="1" dirty="0" smtClean="0">
                <a:solidFill>
                  <a:srgbClr val="FF0000"/>
                </a:solidFill>
              </a:rPr>
              <a:t>deactivate the ring </a:t>
            </a:r>
            <a:r>
              <a:rPr lang="en-US" sz="1600" b="1" i="1" dirty="0" smtClean="0"/>
              <a:t>toward electrophilic substitution.</a:t>
            </a:r>
          </a:p>
        </p:txBody>
      </p:sp>
    </p:spTree>
    <p:extLst>
      <p:ext uri="{BB962C8B-B14F-4D97-AF65-F5344CB8AC3E}">
        <p14:creationId xmlns:p14="http://schemas.microsoft.com/office/powerpoint/2010/main" val="26020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78333" y="149517"/>
            <a:ext cx="39084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Benzene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38908" y="798944"/>
            <a:ext cx="5713424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Side-Chain Reactions of Benzene-Derivatives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141" y="1307068"/>
            <a:ext cx="4345479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Halogenation of an Alkyl Side Chain</a:t>
            </a:r>
          </a:p>
        </p:txBody>
      </p:sp>
      <p:pic>
        <p:nvPicPr>
          <p:cNvPr id="480283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24375"/>
            <a:ext cx="5029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028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33725"/>
            <a:ext cx="4343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028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5622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3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78333" y="149517"/>
            <a:ext cx="39084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Benzene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38908" y="798944"/>
            <a:ext cx="5713424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Side-Chain Reactions of Benzene-Derivatives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141" y="1307068"/>
            <a:ext cx="4040859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 of an Alkyl Side Chain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676400"/>
            <a:ext cx="807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dirty="0" smtClean="0"/>
              <a:t>- Conversion into a carboxyl group, </a:t>
            </a:r>
            <a:r>
              <a:rPr lang="en-US" dirty="0" smtClean="0">
                <a:solidFill>
                  <a:srgbClr val="00B0F0"/>
                </a:solidFill>
              </a:rPr>
              <a:t>-COOH</a:t>
            </a:r>
            <a:r>
              <a:rPr lang="en-US" dirty="0" smtClean="0"/>
              <a:t>, by treatment with </a:t>
            </a:r>
            <a:r>
              <a:rPr lang="en-US" dirty="0" smtClean="0">
                <a:solidFill>
                  <a:srgbClr val="FF0000"/>
                </a:solidFill>
              </a:rPr>
              <a:t>hot potassium permanganate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981200"/>
            <a:ext cx="807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dirty="0" smtClean="0"/>
              <a:t>- Regardless the </a:t>
            </a:r>
            <a:r>
              <a:rPr lang="en-US" dirty="0" smtClean="0">
                <a:solidFill>
                  <a:srgbClr val="00B0F0"/>
                </a:solidFill>
              </a:rPr>
              <a:t>length of the alkyl chain</a:t>
            </a:r>
            <a:r>
              <a:rPr lang="en-US" dirty="0" smtClean="0"/>
              <a:t>, the product is always the same.</a:t>
            </a:r>
            <a:endParaRPr lang="en-US" dirty="0"/>
          </a:p>
        </p:txBody>
      </p:sp>
      <p:pic>
        <p:nvPicPr>
          <p:cNvPr id="48129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162425"/>
            <a:ext cx="44291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3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057400"/>
            <a:ext cx="5410200" cy="76944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Aromatic </a:t>
            </a:r>
            <a:r>
              <a:rPr lang="en-US" sz="4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Compounds</a:t>
            </a:r>
            <a:endParaRPr lang="en-US" sz="4400" b="1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2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6904" y="149517"/>
            <a:ext cx="553125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Structure of Benzene Ring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364" y="831396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just"/>
            <a:r>
              <a:rPr lang="en-US" b="1" dirty="0" smtClean="0"/>
              <a:t>- </a:t>
            </a:r>
            <a:r>
              <a:rPr lang="en-US" b="1" dirty="0" smtClean="0">
                <a:solidFill>
                  <a:srgbClr val="FF0000"/>
                </a:solidFill>
              </a:rPr>
              <a:t>Benzene</a:t>
            </a:r>
            <a:r>
              <a:rPr lang="en-US" dirty="0" smtClean="0"/>
              <a:t> is </a:t>
            </a:r>
            <a:r>
              <a:rPr lang="en-US" dirty="0"/>
              <a:t>the </a:t>
            </a:r>
            <a:r>
              <a:rPr lang="en-US" i="1" dirty="0">
                <a:solidFill>
                  <a:srgbClr val="FF0000"/>
                </a:solidFill>
              </a:rPr>
              <a:t>parent hydrocarbon of </a:t>
            </a:r>
            <a:r>
              <a:rPr lang="en-US" b="1" i="1" dirty="0" smtClean="0">
                <a:solidFill>
                  <a:srgbClr val="FF0000"/>
                </a:solidFill>
              </a:rPr>
              <a:t>aromatic </a:t>
            </a:r>
            <a:r>
              <a:rPr lang="en-US" b="1" i="1" dirty="0">
                <a:solidFill>
                  <a:srgbClr val="FF0000"/>
                </a:solidFill>
              </a:rPr>
              <a:t>compounds</a:t>
            </a:r>
            <a:r>
              <a:rPr lang="en-US" dirty="0"/>
              <a:t>, </a:t>
            </a:r>
            <a:r>
              <a:rPr lang="en-US" dirty="0" smtClean="0"/>
              <a:t>because of </a:t>
            </a:r>
            <a:r>
              <a:rPr lang="en-US" dirty="0"/>
              <a:t>their special chemical </a:t>
            </a:r>
            <a:r>
              <a:rPr lang="en-US" dirty="0" smtClean="0"/>
              <a:t>properties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230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- Today a compound is said to be aromatic if it is </a:t>
            </a:r>
            <a:r>
              <a:rPr lang="en-US" b="1" i="1" dirty="0" smtClean="0">
                <a:solidFill>
                  <a:srgbClr val="FF0000"/>
                </a:solidFill>
              </a:rPr>
              <a:t>benzene-like in its properties</a:t>
            </a:r>
            <a:r>
              <a:rPr lang="en-US" i="1" dirty="0" smtClean="0"/>
              <a:t>. 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698" y="1752600"/>
            <a:ext cx="276389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Benzene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8153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Molecular formula = 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6</a:t>
            </a:r>
            <a:endParaRPr lang="en-US" b="1" dirty="0"/>
          </a:p>
          <a:p>
            <a:pPr marL="176213"/>
            <a:r>
              <a:rPr lang="en-US" sz="1600" i="1" dirty="0" smtClean="0"/>
              <a:t>The </a:t>
            </a:r>
            <a:r>
              <a:rPr lang="en-US" sz="1600" i="1" dirty="0"/>
              <a:t>carbon-to-hydrogen ratio in benzene, </a:t>
            </a:r>
            <a:r>
              <a:rPr lang="en-US" sz="1600" i="1" dirty="0" smtClean="0"/>
              <a:t>suggests </a:t>
            </a:r>
            <a:r>
              <a:rPr lang="en-US" sz="1600" i="1" dirty="0"/>
              <a:t>a </a:t>
            </a:r>
            <a:r>
              <a:rPr lang="en-US" sz="1600" i="1" dirty="0">
                <a:solidFill>
                  <a:srgbClr val="00B050"/>
                </a:solidFill>
              </a:rPr>
              <a:t>highly unsaturated structure</a:t>
            </a:r>
            <a:r>
              <a:rPr lang="en-US" sz="1600" i="1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819400"/>
            <a:ext cx="8153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</a:t>
            </a:r>
            <a:r>
              <a:rPr lang="en-US" b="1" i="1" dirty="0" smtClean="0"/>
              <a:t>Benzene reacts </a:t>
            </a:r>
            <a:r>
              <a:rPr lang="en-US" b="1" i="1" dirty="0"/>
              <a:t>mainly by </a:t>
            </a:r>
            <a:r>
              <a:rPr lang="en-US" b="1" i="1" dirty="0">
                <a:solidFill>
                  <a:srgbClr val="00B050"/>
                </a:solidFill>
              </a:rPr>
              <a:t>substitution</a:t>
            </a:r>
            <a:r>
              <a:rPr lang="en-US" i="1" dirty="0"/>
              <a:t>.</a:t>
            </a:r>
            <a:endParaRPr lang="en-US" dirty="0"/>
          </a:p>
          <a:p>
            <a:pPr marL="176213"/>
            <a:r>
              <a:rPr lang="en-US" sz="1600" i="1" dirty="0" smtClean="0"/>
              <a:t>It </a:t>
            </a:r>
            <a:r>
              <a:rPr lang="en-US" sz="1600" i="1" dirty="0"/>
              <a:t>does not undergo the typical addition reactions of alkenes or alkynes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sp>
        <p:nvSpPr>
          <p:cNvPr id="8" name="Rectangle 7"/>
          <p:cNvSpPr/>
          <p:nvPr/>
        </p:nvSpPr>
        <p:spPr>
          <a:xfrm>
            <a:off x="457200" y="3429000"/>
            <a:ext cx="8153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err="1" smtClean="0"/>
              <a:t>Kekulé</a:t>
            </a:r>
            <a:r>
              <a:rPr lang="en-US" b="1" dirty="0" smtClean="0"/>
              <a:t> structure </a:t>
            </a:r>
            <a:r>
              <a:rPr lang="en-US" b="1" dirty="0"/>
              <a:t>for benzene</a:t>
            </a:r>
            <a:r>
              <a:rPr lang="en-US" b="1" dirty="0" smtClean="0"/>
              <a:t>.</a:t>
            </a:r>
          </a:p>
          <a:p>
            <a:pPr marL="396875" indent="-285750" algn="just">
              <a:buFont typeface="Wingdings" panose="05000000000000000000" pitchFamily="2" charset="2"/>
              <a:buChar char="§"/>
            </a:pPr>
            <a:r>
              <a:rPr lang="en-US" sz="1600" i="1" dirty="0" smtClean="0"/>
              <a:t>He </a:t>
            </a:r>
            <a:r>
              <a:rPr lang="en-US" sz="1600" i="1" dirty="0"/>
              <a:t>suggested that </a:t>
            </a:r>
            <a:r>
              <a:rPr lang="en-US" sz="1600" i="1" dirty="0" smtClean="0"/>
              <a:t>six carbon </a:t>
            </a:r>
            <a:r>
              <a:rPr lang="en-US" sz="1600" i="1" dirty="0"/>
              <a:t>atoms are located at the corners of </a:t>
            </a:r>
            <a:r>
              <a:rPr lang="en-US" sz="1600" i="1" dirty="0">
                <a:solidFill>
                  <a:srgbClr val="00B050"/>
                </a:solidFill>
              </a:rPr>
              <a:t>a regular hexagon</a:t>
            </a:r>
            <a:r>
              <a:rPr lang="en-US" sz="1600" i="1" dirty="0"/>
              <a:t>, with one hydrogen </a:t>
            </a:r>
            <a:r>
              <a:rPr lang="en-US" sz="1600" i="1" dirty="0" smtClean="0"/>
              <a:t>atom attached </a:t>
            </a:r>
            <a:r>
              <a:rPr lang="en-US" sz="1600" i="1" dirty="0"/>
              <a:t>to each carbon </a:t>
            </a:r>
            <a:r>
              <a:rPr lang="en-US" sz="1600" i="1" dirty="0" smtClean="0"/>
              <a:t>atom.</a:t>
            </a:r>
          </a:p>
          <a:p>
            <a:pPr marL="396875" indent="-285750" algn="just">
              <a:buFont typeface="Wingdings" panose="05000000000000000000" pitchFamily="2" charset="2"/>
              <a:buChar char="§"/>
            </a:pPr>
            <a:r>
              <a:rPr lang="en-US" sz="1600" i="1" dirty="0" smtClean="0"/>
              <a:t>He suggested</a:t>
            </a:r>
            <a:r>
              <a:rPr lang="en-US" sz="1600" i="1" dirty="0"/>
              <a:t> </a:t>
            </a:r>
            <a:r>
              <a:rPr lang="en-US" sz="1600" i="1" dirty="0" smtClean="0"/>
              <a:t>that </a:t>
            </a:r>
            <a:r>
              <a:rPr lang="en-US" sz="1600" i="1" dirty="0">
                <a:solidFill>
                  <a:srgbClr val="00B050"/>
                </a:solidFill>
              </a:rPr>
              <a:t>single and double bonds alternate </a:t>
            </a:r>
            <a:r>
              <a:rPr lang="en-US" sz="1600" i="1" dirty="0"/>
              <a:t>around the ring </a:t>
            </a:r>
            <a:r>
              <a:rPr lang="en-US" sz="1600" i="1" dirty="0" smtClean="0"/>
              <a:t>(conjugated system </a:t>
            </a:r>
            <a:r>
              <a:rPr lang="en-US" sz="1600" i="1" dirty="0"/>
              <a:t>of double bonds). </a:t>
            </a:r>
          </a:p>
          <a:p>
            <a:pPr marL="396875" indent="-285750" algn="just">
              <a:buFont typeface="Wingdings" panose="05000000000000000000" pitchFamily="2" charset="2"/>
              <a:buChar char="§"/>
            </a:pPr>
            <a:r>
              <a:rPr lang="en-US" sz="1600" i="1" dirty="0" err="1" smtClean="0"/>
              <a:t>Kekulé</a:t>
            </a:r>
            <a:r>
              <a:rPr lang="en-US" sz="1600" i="1" dirty="0" smtClean="0"/>
              <a:t> </a:t>
            </a:r>
            <a:r>
              <a:rPr lang="en-US" sz="1600" i="1" dirty="0"/>
              <a:t>suggested that the single and double bonds exchange </a:t>
            </a:r>
            <a:r>
              <a:rPr lang="en-US" sz="1600" i="1" dirty="0" smtClean="0"/>
              <a:t>positions around </a:t>
            </a:r>
            <a:r>
              <a:rPr lang="en-US" sz="1600" i="1" dirty="0"/>
              <a:t>the ring so rapidly that the typical reactions of alkenes cannot take place.</a:t>
            </a:r>
          </a:p>
        </p:txBody>
      </p:sp>
      <p:pic>
        <p:nvPicPr>
          <p:cNvPr id="4741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5197" r="13619" b="14629"/>
          <a:stretch/>
        </p:blipFill>
        <p:spPr bwMode="auto">
          <a:xfrm>
            <a:off x="3044596" y="5093861"/>
            <a:ext cx="3051404" cy="161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71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6904" y="149517"/>
            <a:ext cx="553125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Structure of Benzene Ring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698" y="780472"/>
            <a:ext cx="276389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Benzene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514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5864" r="3691" b="7529"/>
          <a:stretch/>
        </p:blipFill>
        <p:spPr bwMode="auto">
          <a:xfrm>
            <a:off x="2650429" y="5377934"/>
            <a:ext cx="3750371" cy="132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37338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/>
              <a:t>- Benzene </a:t>
            </a:r>
            <a:r>
              <a:rPr lang="en-US" b="1" i="1" dirty="0"/>
              <a:t>is </a:t>
            </a:r>
            <a:r>
              <a:rPr lang="en-US" b="1" i="1" dirty="0" smtClean="0">
                <a:solidFill>
                  <a:srgbClr val="00B050"/>
                </a:solidFill>
              </a:rPr>
              <a:t>planar</a:t>
            </a:r>
            <a:r>
              <a:rPr lang="en-US" b="1" i="1" dirty="0" smtClean="0"/>
              <a:t>.</a:t>
            </a:r>
            <a:endParaRPr lang="en-US" b="1" i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57200" y="4066401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i="1" dirty="0" smtClean="0"/>
              <a:t>- All </a:t>
            </a:r>
            <a:r>
              <a:rPr lang="en-US" i="1" dirty="0"/>
              <a:t>of </a:t>
            </a:r>
            <a:r>
              <a:rPr lang="en-US" i="1" dirty="0" smtClean="0"/>
              <a:t>the </a:t>
            </a:r>
            <a:r>
              <a:rPr lang="en-US" b="1" i="1" dirty="0" smtClean="0">
                <a:solidFill>
                  <a:srgbClr val="00B050"/>
                </a:solidFill>
              </a:rPr>
              <a:t>carbon–carbon </a:t>
            </a:r>
            <a:r>
              <a:rPr lang="en-US" b="1" i="1" dirty="0">
                <a:solidFill>
                  <a:srgbClr val="00B050"/>
                </a:solidFill>
              </a:rPr>
              <a:t>bond lengths </a:t>
            </a:r>
            <a:r>
              <a:rPr lang="en-US" i="1" dirty="0"/>
              <a:t>are identical</a:t>
            </a:r>
            <a:r>
              <a:rPr lang="en-US" dirty="0"/>
              <a:t>: </a:t>
            </a:r>
            <a:r>
              <a:rPr lang="en-US" dirty="0" smtClean="0">
                <a:solidFill>
                  <a:srgbClr val="00B050"/>
                </a:solidFill>
              </a:rPr>
              <a:t>1.39 Aº </a:t>
            </a:r>
            <a:r>
              <a:rPr lang="en-US" dirty="0" smtClean="0"/>
              <a:t>, intermediate </a:t>
            </a:r>
            <a:r>
              <a:rPr lang="en-US" dirty="0"/>
              <a:t>between typical </a:t>
            </a:r>
            <a:r>
              <a:rPr lang="en-US" i="1" dirty="0" smtClean="0"/>
              <a:t>single (1.54Aº) </a:t>
            </a:r>
            <a:r>
              <a:rPr lang="en-US" dirty="0" smtClean="0"/>
              <a:t>and </a:t>
            </a:r>
            <a:r>
              <a:rPr lang="en-US" i="1" dirty="0"/>
              <a:t>double (</a:t>
            </a:r>
            <a:r>
              <a:rPr lang="en-US" i="1" dirty="0" smtClean="0"/>
              <a:t>1.34 Aº)</a:t>
            </a:r>
            <a:r>
              <a:rPr lang="ar-SA" i="1" dirty="0" smtClean="0"/>
              <a:t> </a:t>
            </a:r>
            <a:r>
              <a:rPr lang="en-US" dirty="0"/>
              <a:t>carbon–carbon bond lengths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4659868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Each carbon </a:t>
            </a:r>
            <a:r>
              <a:rPr lang="en-US" dirty="0"/>
              <a:t>is therefore </a:t>
            </a:r>
            <a:r>
              <a:rPr lang="en-US" i="1" dirty="0" smtClean="0">
                <a:solidFill>
                  <a:srgbClr val="00B050"/>
                </a:solidFill>
              </a:rPr>
              <a:t>sp</a:t>
            </a:r>
            <a:r>
              <a:rPr lang="en-US" dirty="0" smtClean="0">
                <a:solidFill>
                  <a:srgbClr val="00B050"/>
                </a:solidFill>
              </a:rPr>
              <a:t>2-hybridized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292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b="1" dirty="0" smtClean="0"/>
              <a:t>- Bond angles </a:t>
            </a:r>
            <a:r>
              <a:rPr lang="en-US" b="1" dirty="0"/>
              <a:t>of 120°.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16018" r="3907" b="11995"/>
          <a:stretch/>
        </p:blipFill>
        <p:spPr bwMode="auto">
          <a:xfrm>
            <a:off x="3261447" y="2743200"/>
            <a:ext cx="1996353" cy="85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0" y="12192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00B050"/>
                </a:solidFill>
              </a:rPr>
              <a:t>- Resonance Model for Benzene.</a:t>
            </a:r>
          </a:p>
        </p:txBody>
      </p:sp>
      <p:pic>
        <p:nvPicPr>
          <p:cNvPr id="47516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590675"/>
            <a:ext cx="34004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2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9969" y="149517"/>
            <a:ext cx="590514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Aromatic Character (</a:t>
            </a:r>
            <a:r>
              <a:rPr lang="en-US" sz="3200" b="1" dirty="0" err="1" smtClean="0">
                <a:solidFill>
                  <a:srgbClr val="FF0000"/>
                </a:solidFill>
              </a:rPr>
              <a:t>Armaticity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1971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- Aromatic character (Aromaticity) </a:t>
            </a:r>
            <a:r>
              <a:rPr lang="en-US" sz="2000" b="1" dirty="0" smtClean="0">
                <a:cs typeface="Arial" panose="020B0604020202020204" pitchFamily="34" charset="0"/>
              </a:rPr>
              <a:t>is associated with several structural requirements.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5732" y="3327644"/>
            <a:ext cx="526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Aromatic compounds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US" b="1" i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planar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632" y="252626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  <a:cs typeface="Times New Roman" pitchFamily="18" charset="0"/>
                <a:sym typeface="Wingdings 2"/>
              </a:rPr>
              <a:t></a:t>
            </a:r>
            <a:endParaRPr lang="en-US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1500" y="2004536"/>
            <a:ext cx="209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Cyclic </a:t>
            </a:r>
            <a:r>
              <a:rPr lang="en-US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632" y="197309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  <a:cs typeface="Times New Roman" pitchFamily="18" charset="0"/>
                <a:sym typeface="Wingdings 2"/>
              </a:rPr>
              <a:t></a:t>
            </a:r>
            <a:endParaRPr lang="en-US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440" y="3969571"/>
            <a:ext cx="569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Aromaticity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is possible only if it </a:t>
            </a:r>
            <a:r>
              <a:rPr lang="en-US" b="1" i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obeys </a:t>
            </a:r>
            <a:r>
              <a:rPr lang="en-US" b="1" i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Hückel’s</a:t>
            </a:r>
            <a:r>
              <a:rPr lang="en-US" b="1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</a:t>
            </a:r>
            <a:endParaRPr lang="en-US" b="1" i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632" y="328826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  <a:cs typeface="Times New Roman" pitchFamily="18" charset="0"/>
                <a:sym typeface="Wingdings 2"/>
              </a:rPr>
              <a:t></a:t>
            </a:r>
            <a:endParaRPr lang="en-US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4402517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</a:t>
            </a:r>
            <a:r>
              <a:rPr lang="en-US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∏ </a:t>
            </a:r>
            <a:r>
              <a:rPr lang="en-US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in the compound = (4n + 2)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88415" y="4812268"/>
            <a:ext cx="318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Where </a:t>
            </a:r>
            <a:r>
              <a:rPr lang="en-US" i="1" dirty="0" smtClean="0"/>
              <a:t>(n </a:t>
            </a:r>
            <a:r>
              <a:rPr lang="en-US" dirty="0" smtClean="0"/>
              <a:t>= 0,1, 2, 3, and so on). 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5668" y="2565737"/>
            <a:ext cx="675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Cyclic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 contains what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looks like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continuous system of </a:t>
            </a:r>
            <a:r>
              <a:rPr lang="en-US" b="1" i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alternating double and single bonds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744" y="394983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  <a:cs typeface="Times New Roman" pitchFamily="18" charset="0"/>
                <a:sym typeface="Wingdings 2"/>
              </a:rPr>
              <a:t></a:t>
            </a:r>
            <a:endParaRPr lang="en-US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2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9969" y="149517"/>
            <a:ext cx="590514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Aromatic Character (</a:t>
            </a:r>
            <a:r>
              <a:rPr lang="en-US" sz="3200" b="1" dirty="0" err="1" smtClean="0">
                <a:solidFill>
                  <a:srgbClr val="FF0000"/>
                </a:solidFill>
              </a:rPr>
              <a:t>Armaticity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48799"/>
              </p:ext>
            </p:extLst>
          </p:nvPr>
        </p:nvGraphicFramePr>
        <p:xfrm>
          <a:off x="925549" y="914400"/>
          <a:ext cx="6770651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83951"/>
                <a:gridCol w="1203441"/>
                <a:gridCol w="683259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Structure and name of aromatic compound</a:t>
                      </a:r>
                      <a:endParaRPr lang="ar-SA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r>
                        <a:rPr lang="en-US" sz="2000" i="1" dirty="0" smtClean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 + 2</a:t>
                      </a:r>
                      <a:endParaRPr lang="ar-SA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i="1" dirty="0" smtClean="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ar-SA" sz="2000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226886"/>
              </p:ext>
            </p:extLst>
          </p:nvPr>
        </p:nvGraphicFramePr>
        <p:xfrm>
          <a:off x="936701" y="1708862"/>
          <a:ext cx="1882699" cy="39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0744"/>
                <a:gridCol w="67195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ar-SA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ar-SA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94673" y="2971800"/>
            <a:ext cx="1524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pic>
        <p:nvPicPr>
          <p:cNvPr id="47722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4152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7223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48" y="3676650"/>
            <a:ext cx="57531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4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5238" y="149517"/>
            <a:ext cx="701461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Aromatic Compounds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792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33334" r="6772" b="6060"/>
          <a:stretch/>
        </p:blipFill>
        <p:spPr bwMode="auto">
          <a:xfrm>
            <a:off x="1371600" y="1744247"/>
            <a:ext cx="6396239" cy="131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92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19578" r="10374" b="12762"/>
          <a:stretch/>
        </p:blipFill>
        <p:spPr bwMode="auto">
          <a:xfrm>
            <a:off x="1676400" y="3816158"/>
            <a:ext cx="5562600" cy="273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2545" y="8923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sz="2000" dirty="0" smtClean="0">
                <a:cs typeface="Arial" panose="020B0604020202020204" pitchFamily="34" charset="0"/>
              </a:rPr>
              <a:t>- </a:t>
            </a:r>
            <a:r>
              <a:rPr lang="en-US" sz="2000" b="1" dirty="0" err="1" smtClean="0">
                <a:cs typeface="Arial" panose="020B0604020202020204" pitchFamily="34" charset="0"/>
              </a:rPr>
              <a:t>Monosubstituted</a:t>
            </a:r>
            <a:r>
              <a:rPr lang="en-US" sz="2000" b="1" dirty="0" smtClean="0">
                <a:cs typeface="Arial" panose="020B0604020202020204" pitchFamily="34" charset="0"/>
              </a:rPr>
              <a:t> benzenes </a:t>
            </a:r>
            <a:r>
              <a:rPr lang="en-US" sz="2000" dirty="0" smtClean="0">
                <a:cs typeface="Arial" panose="020B0604020202020204" pitchFamily="34" charset="0"/>
              </a:rPr>
              <a:t>that do not have common names accepted by IUPAC are named as derivatives of benzene.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3254514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sz="2000" b="1" dirty="0" smtClean="0">
                <a:cs typeface="Arial" panose="020B0604020202020204" pitchFamily="34" charset="0"/>
              </a:rPr>
              <a:t>- Common names are accepted by IUPAC (parent compounds). </a:t>
            </a:r>
          </a:p>
        </p:txBody>
      </p:sp>
    </p:spTree>
    <p:extLst>
      <p:ext uri="{BB962C8B-B14F-4D97-AF65-F5344CB8AC3E}">
        <p14:creationId xmlns:p14="http://schemas.microsoft.com/office/powerpoint/2010/main" val="23763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5238" y="149517"/>
            <a:ext cx="701461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Aromatic Compounds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545" y="892314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sz="2000" dirty="0" smtClean="0">
                <a:cs typeface="Arial" panose="020B0604020202020204" pitchFamily="34" charset="0"/>
              </a:rPr>
              <a:t>- </a:t>
            </a:r>
            <a:r>
              <a:rPr lang="en-US" sz="2000" b="1" dirty="0" smtClean="0">
                <a:cs typeface="Arial" panose="020B0604020202020204" pitchFamily="34" charset="0"/>
              </a:rPr>
              <a:t>When two substituents are present</a:t>
            </a:r>
            <a:r>
              <a:rPr lang="en-US" sz="2000" dirty="0" smtClean="0">
                <a:cs typeface="Arial" panose="020B0604020202020204" pitchFamily="34" charset="0"/>
              </a:rPr>
              <a:t>, </a:t>
            </a:r>
            <a:r>
              <a:rPr lang="en-US" sz="2000" i="1" dirty="0" smtClean="0">
                <a:cs typeface="Arial" panose="020B0604020202020204" pitchFamily="34" charset="0"/>
              </a:rPr>
              <a:t>three isomeric structures are possible</a:t>
            </a:r>
            <a:r>
              <a:rPr lang="en-US" sz="2000" dirty="0" smtClean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4038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sz="20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- Examples; </a:t>
            </a:r>
          </a:p>
        </p:txBody>
      </p:sp>
      <p:pic>
        <p:nvPicPr>
          <p:cNvPr id="4802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59536" r="29656" b="5171"/>
          <a:stretch/>
        </p:blipFill>
        <p:spPr bwMode="auto">
          <a:xfrm>
            <a:off x="1905000" y="4495800"/>
            <a:ext cx="5352473" cy="204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0236" y="12954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sz="2000" dirty="0" smtClean="0">
                <a:cs typeface="Arial" panose="020B0604020202020204" pitchFamily="34" charset="0"/>
              </a:rPr>
              <a:t>- They are designated by the prefixes; </a:t>
            </a:r>
            <a:r>
              <a:rPr lang="en-US" sz="2000" i="1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ortho</a:t>
            </a:r>
            <a:r>
              <a:rPr lang="en-US" sz="2000" i="1" dirty="0" smtClean="0">
                <a:solidFill>
                  <a:srgbClr val="00B050"/>
                </a:solidFill>
                <a:cs typeface="Arial" panose="020B0604020202020204" pitchFamily="34" charset="0"/>
              </a:rPr>
              <a:t>- </a:t>
            </a:r>
            <a:r>
              <a:rPr lang="en-US" sz="2000" dirty="0" smtClean="0">
                <a:solidFill>
                  <a:srgbClr val="00B050"/>
                </a:solidFill>
                <a:cs typeface="Arial" panose="020B0604020202020204" pitchFamily="34" charset="0"/>
              </a:rPr>
              <a:t>(</a:t>
            </a:r>
            <a:r>
              <a:rPr lang="en-US" sz="2000" i="1" dirty="0" smtClean="0">
                <a:solidFill>
                  <a:srgbClr val="00B050"/>
                </a:solidFill>
                <a:cs typeface="Arial" panose="020B0604020202020204" pitchFamily="34" charset="0"/>
              </a:rPr>
              <a:t>o-</a:t>
            </a:r>
            <a:r>
              <a:rPr lang="en-US" sz="2000" dirty="0" smtClean="0">
                <a:solidFill>
                  <a:srgbClr val="00B050"/>
                </a:solidFill>
                <a:cs typeface="Arial" panose="020B0604020202020204" pitchFamily="34" charset="0"/>
              </a:rPr>
              <a:t>)</a:t>
            </a:r>
            <a:r>
              <a:rPr lang="en-US" sz="2000" dirty="0" smtClean="0">
                <a:cs typeface="Arial" panose="020B0604020202020204" pitchFamily="34" charset="0"/>
              </a:rPr>
              <a:t>, </a:t>
            </a:r>
            <a:r>
              <a:rPr lang="en-US" sz="2000" i="1" dirty="0" smtClean="0">
                <a:solidFill>
                  <a:srgbClr val="00B050"/>
                </a:solidFill>
                <a:cs typeface="Arial" panose="020B0604020202020204" pitchFamily="34" charset="0"/>
              </a:rPr>
              <a:t>meta-</a:t>
            </a:r>
            <a:r>
              <a:rPr lang="en-US" sz="2000" dirty="0" smtClean="0">
                <a:solidFill>
                  <a:srgbClr val="00B050"/>
                </a:solidFill>
                <a:cs typeface="Arial" panose="020B0604020202020204" pitchFamily="34" charset="0"/>
              </a:rPr>
              <a:t> (</a:t>
            </a:r>
            <a:r>
              <a:rPr lang="en-US" sz="2000" i="1" dirty="0" smtClean="0">
                <a:solidFill>
                  <a:srgbClr val="00B050"/>
                </a:solidFill>
                <a:cs typeface="Arial" panose="020B0604020202020204" pitchFamily="34" charset="0"/>
              </a:rPr>
              <a:t>m-</a:t>
            </a:r>
            <a:r>
              <a:rPr lang="en-US" sz="2000" dirty="0" smtClean="0">
                <a:solidFill>
                  <a:srgbClr val="00B050"/>
                </a:solidFill>
                <a:cs typeface="Arial" panose="020B0604020202020204" pitchFamily="34" charset="0"/>
              </a:rPr>
              <a:t>) </a:t>
            </a:r>
            <a:r>
              <a:rPr lang="en-US" sz="2000" dirty="0" smtClean="0">
                <a:cs typeface="Arial" panose="020B0604020202020204" pitchFamily="34" charset="0"/>
              </a:rPr>
              <a:t>and </a:t>
            </a:r>
            <a:r>
              <a:rPr lang="en-US" sz="2000" i="1" dirty="0" smtClean="0">
                <a:solidFill>
                  <a:srgbClr val="00B050"/>
                </a:solidFill>
                <a:cs typeface="Arial" panose="020B0604020202020204" pitchFamily="34" charset="0"/>
              </a:rPr>
              <a:t>para-</a:t>
            </a:r>
            <a:r>
              <a:rPr lang="en-US" sz="2000" dirty="0" smtClean="0">
                <a:solidFill>
                  <a:srgbClr val="00B050"/>
                </a:solidFill>
                <a:cs typeface="Arial" panose="020B0604020202020204" pitchFamily="34" charset="0"/>
              </a:rPr>
              <a:t> (</a:t>
            </a:r>
            <a:r>
              <a:rPr lang="en-US" sz="2000" i="1" dirty="0" smtClean="0">
                <a:solidFill>
                  <a:srgbClr val="00B050"/>
                </a:solidFill>
                <a:cs typeface="Arial" panose="020B0604020202020204" pitchFamily="34" charset="0"/>
              </a:rPr>
              <a:t>p-</a:t>
            </a:r>
            <a:r>
              <a:rPr lang="en-US" sz="2000" dirty="0" smtClean="0">
                <a:solidFill>
                  <a:srgbClr val="00B050"/>
                </a:solidFill>
                <a:cs typeface="Arial" panose="020B0604020202020204" pitchFamily="34" charset="0"/>
              </a:rPr>
              <a:t>)</a:t>
            </a:r>
            <a:r>
              <a:rPr lang="en-US" sz="2000" dirty="0" smtClean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73349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sz="2000" dirty="0" smtClean="0">
                <a:cs typeface="Arial" panose="020B0604020202020204" pitchFamily="34" charset="0"/>
              </a:rPr>
              <a:t>- If substituent X is attached  to carbon 1; </a:t>
            </a:r>
            <a:r>
              <a:rPr lang="en-US" sz="2000" i="1" dirty="0" smtClean="0">
                <a:solidFill>
                  <a:srgbClr val="00B050"/>
                </a:solidFill>
                <a:cs typeface="Arial" panose="020B0604020202020204" pitchFamily="34" charset="0"/>
              </a:rPr>
              <a:t>0-</a:t>
            </a:r>
            <a:r>
              <a:rPr lang="en-US" sz="2000" dirty="0" smtClean="0">
                <a:solidFill>
                  <a:srgbClr val="00B050"/>
                </a:solidFill>
                <a:cs typeface="Arial" panose="020B0604020202020204" pitchFamily="34" charset="0"/>
              </a:rPr>
              <a:t> groups</a:t>
            </a:r>
            <a:r>
              <a:rPr lang="en-US" sz="2000" dirty="0" smtClean="0">
                <a:cs typeface="Arial" panose="020B0604020202020204" pitchFamily="34" charset="0"/>
              </a:rPr>
              <a:t> are on </a:t>
            </a:r>
            <a:r>
              <a:rPr lang="en-US" sz="2000" dirty="0" smtClean="0">
                <a:solidFill>
                  <a:srgbClr val="00B050"/>
                </a:solidFill>
                <a:cs typeface="Arial" panose="020B0604020202020204" pitchFamily="34" charset="0"/>
              </a:rPr>
              <a:t>carbons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cs typeface="Arial" panose="020B0604020202020204" pitchFamily="34" charset="0"/>
              </a:rPr>
              <a:t>2</a:t>
            </a:r>
            <a:r>
              <a:rPr lang="en-US" sz="2000" dirty="0" smtClean="0">
                <a:cs typeface="Arial" panose="020B0604020202020204" pitchFamily="34" charset="0"/>
              </a:rPr>
              <a:t> and </a:t>
            </a:r>
            <a:r>
              <a:rPr lang="en-US" sz="2000" dirty="0" smtClean="0">
                <a:solidFill>
                  <a:srgbClr val="00B050"/>
                </a:solidFill>
                <a:cs typeface="Arial" panose="020B0604020202020204" pitchFamily="34" charset="0"/>
              </a:rPr>
              <a:t>6</a:t>
            </a:r>
            <a:r>
              <a:rPr lang="en-US" sz="2000" dirty="0" smtClean="0">
                <a:cs typeface="Arial" panose="020B0604020202020204" pitchFamily="34" charset="0"/>
              </a:rPr>
              <a:t>, </a:t>
            </a:r>
            <a:r>
              <a:rPr lang="en-US" sz="20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m-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groups </a:t>
            </a:r>
            <a:r>
              <a:rPr lang="en-US" sz="2000" dirty="0" smtClean="0">
                <a:cs typeface="Arial" panose="020B0604020202020204" pitchFamily="34" charset="0"/>
              </a:rPr>
              <a:t>are on 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carbons 3</a:t>
            </a:r>
            <a:r>
              <a:rPr lang="en-US" sz="2000" dirty="0" smtClean="0">
                <a:cs typeface="Arial" panose="020B0604020202020204" pitchFamily="34" charset="0"/>
              </a:rPr>
              <a:t> and 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  <a:r>
              <a:rPr lang="en-US" sz="2000" dirty="0" smtClean="0">
                <a:cs typeface="Arial" panose="020B0604020202020204" pitchFamily="34" charset="0"/>
              </a:rPr>
              <a:t>, and </a:t>
            </a:r>
            <a:r>
              <a:rPr lang="en-US" sz="2000" i="1" dirty="0" smtClean="0">
                <a:solidFill>
                  <a:srgbClr val="7030A0"/>
                </a:solidFill>
                <a:cs typeface="Arial" panose="020B0604020202020204" pitchFamily="34" charset="0"/>
              </a:rPr>
              <a:t>p- </a:t>
            </a:r>
            <a:r>
              <a:rPr lang="en-US" sz="2000" dirty="0" smtClean="0">
                <a:solidFill>
                  <a:srgbClr val="7030A0"/>
                </a:solidFill>
                <a:cs typeface="Arial" panose="020B0604020202020204" pitchFamily="34" charset="0"/>
              </a:rPr>
              <a:t>groups </a:t>
            </a:r>
            <a:r>
              <a:rPr lang="en-US" sz="2000" dirty="0" smtClean="0">
                <a:cs typeface="Arial" panose="020B0604020202020204" pitchFamily="34" charset="0"/>
              </a:rPr>
              <a:t>are on </a:t>
            </a:r>
            <a:r>
              <a:rPr lang="en-US" sz="2000" dirty="0" smtClean="0">
                <a:solidFill>
                  <a:srgbClr val="7030A0"/>
                </a:solidFill>
                <a:cs typeface="Arial" panose="020B0604020202020204" pitchFamily="34" charset="0"/>
              </a:rPr>
              <a:t>carbon 4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6" t="23547" r="41456" b="49135"/>
          <a:stretch/>
        </p:blipFill>
        <p:spPr bwMode="auto">
          <a:xfrm>
            <a:off x="3576643" y="2519089"/>
            <a:ext cx="1833557" cy="167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3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5238" y="149517"/>
            <a:ext cx="701461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Aromatic Compounds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812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7919" r="2276" b="6797"/>
          <a:stretch/>
        </p:blipFill>
        <p:spPr bwMode="auto">
          <a:xfrm>
            <a:off x="762000" y="1835025"/>
            <a:ext cx="7733014" cy="1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28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5" t="23380" r="10887" b="5839"/>
          <a:stretch/>
        </p:blipFill>
        <p:spPr bwMode="auto">
          <a:xfrm>
            <a:off x="1565153" y="4419600"/>
            <a:ext cx="613104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2545" y="8923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sz="2000" dirty="0" smtClean="0">
                <a:cs typeface="Arial" panose="020B0604020202020204" pitchFamily="34" charset="0"/>
              </a:rPr>
              <a:t>- The prefixes</a:t>
            </a:r>
            <a:r>
              <a:rPr lang="en-US" sz="2000" dirty="0">
                <a:cs typeface="Arial" panose="020B0604020202020204" pitchFamily="34" charset="0"/>
              </a:rPr>
              <a:t>; </a:t>
            </a:r>
            <a:r>
              <a:rPr lang="en-US" sz="2000" i="1" dirty="0" err="1">
                <a:cs typeface="Arial" panose="020B0604020202020204" pitchFamily="34" charset="0"/>
              </a:rPr>
              <a:t>ortho</a:t>
            </a:r>
            <a:r>
              <a:rPr lang="en-US" sz="2000" i="1" dirty="0">
                <a:cs typeface="Arial" panose="020B0604020202020204" pitchFamily="34" charset="0"/>
              </a:rPr>
              <a:t>- </a:t>
            </a:r>
            <a:r>
              <a:rPr lang="en-US" sz="2000" dirty="0">
                <a:cs typeface="Arial" panose="020B0604020202020204" pitchFamily="34" charset="0"/>
              </a:rPr>
              <a:t>(</a:t>
            </a:r>
            <a:r>
              <a:rPr lang="en-US" sz="2000" i="1" dirty="0">
                <a:cs typeface="Arial" panose="020B0604020202020204" pitchFamily="34" charset="0"/>
              </a:rPr>
              <a:t>o-</a:t>
            </a:r>
            <a:r>
              <a:rPr lang="en-US" sz="2000" dirty="0">
                <a:cs typeface="Arial" panose="020B0604020202020204" pitchFamily="34" charset="0"/>
              </a:rPr>
              <a:t>), </a:t>
            </a:r>
            <a:r>
              <a:rPr lang="en-US" sz="2000" i="1" dirty="0">
                <a:cs typeface="Arial" panose="020B0604020202020204" pitchFamily="34" charset="0"/>
              </a:rPr>
              <a:t>meta-</a:t>
            </a:r>
            <a:r>
              <a:rPr lang="en-US" sz="2000" dirty="0">
                <a:cs typeface="Arial" panose="020B0604020202020204" pitchFamily="34" charset="0"/>
              </a:rPr>
              <a:t> (</a:t>
            </a:r>
            <a:r>
              <a:rPr lang="en-US" sz="2000" i="1" dirty="0">
                <a:cs typeface="Arial" panose="020B0604020202020204" pitchFamily="34" charset="0"/>
              </a:rPr>
              <a:t>m-</a:t>
            </a:r>
            <a:r>
              <a:rPr lang="en-US" sz="2000" dirty="0">
                <a:cs typeface="Arial" panose="020B0604020202020204" pitchFamily="34" charset="0"/>
              </a:rPr>
              <a:t>) and </a:t>
            </a:r>
            <a:r>
              <a:rPr lang="en-US" sz="2000" i="1" dirty="0">
                <a:cs typeface="Arial" panose="020B0604020202020204" pitchFamily="34" charset="0"/>
              </a:rPr>
              <a:t>para-</a:t>
            </a:r>
            <a:r>
              <a:rPr lang="en-US" sz="2000" dirty="0">
                <a:cs typeface="Arial" panose="020B0604020202020204" pitchFamily="34" charset="0"/>
              </a:rPr>
              <a:t> (</a:t>
            </a:r>
            <a:r>
              <a:rPr lang="en-US" sz="2000" i="1" dirty="0">
                <a:cs typeface="Arial" panose="020B0604020202020204" pitchFamily="34" charset="0"/>
              </a:rPr>
              <a:t>p-</a:t>
            </a:r>
            <a:r>
              <a:rPr lang="en-US" sz="2000" dirty="0" smtClean="0">
                <a:cs typeface="Arial" panose="020B0604020202020204" pitchFamily="34" charset="0"/>
              </a:rPr>
              <a:t>) are used when the two substituents are not identical. 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545" y="3505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sz="2000" b="1" dirty="0" smtClean="0">
                <a:cs typeface="Arial" panose="020B0604020202020204" pitchFamily="34" charset="0"/>
              </a:rPr>
              <a:t>- When </a:t>
            </a:r>
            <a:r>
              <a:rPr lang="en-US" sz="20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more than two substituents </a:t>
            </a:r>
            <a:r>
              <a:rPr lang="en-US" sz="2000" b="1" dirty="0" smtClean="0">
                <a:cs typeface="Arial" panose="020B0604020202020204" pitchFamily="34" charset="0"/>
              </a:rPr>
              <a:t>are present, their positions are designated by </a:t>
            </a:r>
            <a:r>
              <a:rPr lang="en-US" sz="20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numbering the ring</a:t>
            </a:r>
            <a:r>
              <a:rPr lang="en-US" sz="2000" b="1" dirty="0" smtClean="0">
                <a:cs typeface="Arial" panose="020B0604020202020204" pitchFamily="34" charset="0"/>
              </a:rPr>
              <a:t>.</a:t>
            </a:r>
            <a:endParaRPr lang="en-US" sz="2000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2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4350</TotalTime>
  <Words>901</Words>
  <Application>Microsoft Office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145 CHEM</dc:title>
  <dc:creator>melnewehy</dc:creator>
  <cp:lastModifiedBy>User</cp:lastModifiedBy>
  <cp:revision>490</cp:revision>
  <dcterms:created xsi:type="dcterms:W3CDTF">2010-02-13T17:30:42Z</dcterms:created>
  <dcterms:modified xsi:type="dcterms:W3CDTF">2016-02-23T07:30:01Z</dcterms:modified>
</cp:coreProperties>
</file>