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2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DA58CB"/>
    <a:srgbClr val="9900FF"/>
    <a:srgbClr val="FF33CC"/>
    <a:srgbClr val="6ADB57"/>
    <a:srgbClr val="99FF99"/>
    <a:srgbClr val="000000"/>
    <a:srgbClr val="8AD8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944" y="-5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42487C18-B4BD-4344-BF65-040AC96A1247}" type="datetimeFigureOut">
              <a:rPr lang="ar-SA"/>
              <a:pPr>
                <a:defRPr/>
              </a:pPr>
              <a:t>16/01/33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B2E42E45-56F0-4E12-9DA8-6721C4E33944}"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عنصر نائب لصورة الشريحة 1"/>
          <p:cNvSpPr>
            <a:spLocks noGrp="1" noRot="1" noChangeAspect="1"/>
          </p:cNvSpPr>
          <p:nvPr>
            <p:ph type="sldImg"/>
          </p:nvPr>
        </p:nvSpPr>
        <p:spPr bwMode="auto">
          <a:noFill/>
          <a:ln>
            <a:solidFill>
              <a:srgbClr val="000000"/>
            </a:solidFill>
            <a:miter lim="800000"/>
            <a:headEnd/>
            <a:tailEnd/>
          </a:ln>
        </p:spPr>
      </p:sp>
      <p:sp>
        <p:nvSpPr>
          <p:cNvPr id="15362"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15363"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65C0BE-63A2-40AC-892D-2EAA2EA1E971}" type="slidenum">
              <a:rPr lang="ar-SA"/>
              <a:pPr fontAlgn="base">
                <a:spcBef>
                  <a:spcPct val="0"/>
                </a:spcBef>
                <a:spcAft>
                  <a:spcPct val="0"/>
                </a:spcAft>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عنصر نائب لصورة الشريحة 1"/>
          <p:cNvSpPr>
            <a:spLocks noGrp="1" noRot="1" noChangeAspect="1"/>
          </p:cNvSpPr>
          <p:nvPr>
            <p:ph type="sldImg"/>
          </p:nvPr>
        </p:nvSpPr>
        <p:spPr bwMode="auto">
          <a:noFill/>
          <a:ln>
            <a:solidFill>
              <a:srgbClr val="000000"/>
            </a:solidFill>
            <a:miter lim="800000"/>
            <a:headEnd/>
            <a:tailEnd/>
          </a:ln>
        </p:spPr>
      </p:sp>
      <p:sp>
        <p:nvSpPr>
          <p:cNvPr id="29698"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29699"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4391DC-99A6-4019-963C-1078E5DEFF56}" type="slidenum">
              <a:rPr lang="ar-SA"/>
              <a:pPr fontAlgn="base">
                <a:spcBef>
                  <a:spcPct val="0"/>
                </a:spcBef>
                <a:spcAft>
                  <a:spcPct val="0"/>
                </a:spcAft>
              </a:pPr>
              <a:t>14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0.wav"/><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4" name="مستطيل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عنوان 11"/>
          <p:cNvSpPr>
            <a:spLocks noGrp="1"/>
          </p:cNvSpPr>
          <p:nvPr>
            <p:ph type="ctrTitle"/>
          </p:nvPr>
        </p:nvSpPr>
        <p:spPr>
          <a:xfrm>
            <a:off x="3366868" y="533400"/>
            <a:ext cx="5105400" cy="2868168"/>
          </a:xfrm>
        </p:spPr>
        <p:txBody>
          <a:bodyPr>
            <a:noAutofit/>
          </a:bodyPr>
          <a:lstStyle>
            <a:lvl1pPr algn="r">
              <a:defRPr sz="4200" b="1"/>
            </a:lvl1pPr>
            <a:extLst/>
          </a:lstStyle>
          <a:p>
            <a:r>
              <a:rPr lang="ar-SA" smtClean="0"/>
              <a:t>انقر لتحرير نمط العنوان الرئيسي</a:t>
            </a:r>
            <a:endParaRPr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6" name="عنصر نائب للتاريخ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EAF2B84B-DB3A-4192-B3C7-8EAE8B741ED6}" type="datetimeFigureOut">
              <a:rPr lang="ar-SA"/>
              <a:pPr>
                <a:defRPr/>
              </a:pPr>
              <a:t>16/01/33</a:t>
            </a:fld>
            <a:endParaRPr lang="ar-SA"/>
          </a:p>
        </p:txBody>
      </p:sp>
      <p:sp>
        <p:nvSpPr>
          <p:cNvPr id="7" name="عنصر نائب للتذييل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ar-SA"/>
          </a:p>
        </p:txBody>
      </p:sp>
      <p:sp>
        <p:nvSpPr>
          <p:cNvPr id="8" name="عنصر نائب لرقم الشريحة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42B63899-E4FB-4EBD-9F29-CFB1BC8E6301}"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18307A5C-4F99-476F-AF1C-DD5BA8A00770}" type="datetimeFigureOut">
              <a:rPr lang="ar-SA"/>
              <a:pPr>
                <a:defRPr/>
              </a:pPr>
              <a:t>16/01/33</a:t>
            </a:fld>
            <a:endParaRPr lang="ar-SA"/>
          </a:p>
        </p:txBody>
      </p:sp>
      <p:sp>
        <p:nvSpPr>
          <p:cNvPr id="5" name="عنصر نائب للتذييل 3"/>
          <p:cNvSpPr>
            <a:spLocks noGrp="1"/>
          </p:cNvSpPr>
          <p:nvPr>
            <p:ph type="ftr" sz="quarter" idx="11"/>
          </p:nvPr>
        </p:nvSpPr>
        <p:spPr/>
        <p:txBody>
          <a:bodyPr/>
          <a:lstStyle>
            <a:lvl1pPr>
              <a:defRPr/>
            </a:lvl1pPr>
          </a:lstStyle>
          <a:p>
            <a:pPr>
              <a:defRPr/>
            </a:pPr>
            <a:endParaRPr lang="ar-SA"/>
          </a:p>
        </p:txBody>
      </p:sp>
      <p:sp>
        <p:nvSpPr>
          <p:cNvPr id="6" name="عنصر نائب لرقم الشريحة 15"/>
          <p:cNvSpPr>
            <a:spLocks noGrp="1"/>
          </p:cNvSpPr>
          <p:nvPr>
            <p:ph type="sldNum" sz="quarter" idx="12"/>
          </p:nvPr>
        </p:nvSpPr>
        <p:spPr/>
        <p:txBody>
          <a:bodyPr/>
          <a:lstStyle>
            <a:lvl1pPr>
              <a:defRPr/>
            </a:lvl1pPr>
          </a:lstStyle>
          <a:p>
            <a:pPr>
              <a:defRPr/>
            </a:pPr>
            <a:fld id="{8666BF8C-5302-479D-A8F5-3742EAD77DDC}"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a:xfrm>
            <a:off x="4243388" y="6557963"/>
            <a:ext cx="2001837" cy="227012"/>
          </a:xfrm>
        </p:spPr>
        <p:txBody>
          <a:bodyPr/>
          <a:lstStyle>
            <a:lvl1pPr>
              <a:defRPr/>
            </a:lvl1pPr>
            <a:extLst/>
          </a:lstStyle>
          <a:p>
            <a:pPr>
              <a:defRPr/>
            </a:pPr>
            <a:fld id="{455A8A7A-864A-43AB-8024-1888AA60FB09}" type="datetimeFigureOut">
              <a:rPr lang="ar-SA"/>
              <a:pPr>
                <a:defRPr/>
              </a:pPr>
              <a:t>16/01/33</a:t>
            </a:fld>
            <a:endParaRPr lang="ar-SA"/>
          </a:p>
        </p:txBody>
      </p:sp>
      <p:sp>
        <p:nvSpPr>
          <p:cNvPr id="5" name="عنصر نائب للتذييل 4"/>
          <p:cNvSpPr>
            <a:spLocks noGrp="1"/>
          </p:cNvSpPr>
          <p:nvPr>
            <p:ph type="ftr" sz="quarter" idx="11"/>
          </p:nvPr>
        </p:nvSpPr>
        <p:spPr>
          <a:xfrm>
            <a:off x="457200" y="6556375"/>
            <a:ext cx="3657600" cy="228600"/>
          </a:xfrm>
        </p:spPr>
        <p:txBody>
          <a:bodyPr/>
          <a:lstStyle>
            <a:lvl1pPr>
              <a:defRPr/>
            </a:lvl1pPr>
            <a:extLst/>
          </a:lstStyle>
          <a:p>
            <a:pPr>
              <a:defRPr/>
            </a:pPr>
            <a:endParaRPr lang="ar-SA"/>
          </a:p>
        </p:txBody>
      </p:sp>
      <p:sp>
        <p:nvSpPr>
          <p:cNvPr id="6" name="عنصر نائب لرقم الشريحة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CB503F96-93FF-4601-834F-6714D37DC9E1}" type="slidenum">
              <a:rPr lang="ar-SA"/>
              <a:pPr>
                <a:defRPr/>
              </a:pPr>
              <a:t>‹#›</a:t>
            </a:fld>
            <a:endParaRPr lang="ar-SA"/>
          </a:p>
        </p:txBody>
      </p:sp>
    </p:spTree>
  </p:cSld>
  <p:clrMapOvr>
    <a:masterClrMapping/>
  </p:clrMapOvr>
  <p:transition>
    <p:cut/>
    <p:sndAc>
      <p:stSnd>
        <p:snd r:embed="rId1" name="cashreg.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5E83E77B-FB96-49A0-9753-370FFBE85AD6}" type="datetimeFigureOut">
              <a:rPr lang="ar-SA"/>
              <a:pPr>
                <a:defRPr/>
              </a:pPr>
              <a:t>16/01/33</a:t>
            </a:fld>
            <a:endParaRPr lang="ar-SA"/>
          </a:p>
        </p:txBody>
      </p:sp>
      <p:sp>
        <p:nvSpPr>
          <p:cNvPr id="5" name="عنصر نائب للتذييل 3"/>
          <p:cNvSpPr>
            <a:spLocks noGrp="1"/>
          </p:cNvSpPr>
          <p:nvPr>
            <p:ph type="ftr" sz="quarter" idx="11"/>
          </p:nvPr>
        </p:nvSpPr>
        <p:spPr/>
        <p:txBody>
          <a:bodyPr/>
          <a:lstStyle>
            <a:lvl1pPr>
              <a:defRPr/>
            </a:lvl1pPr>
          </a:lstStyle>
          <a:p>
            <a:pPr>
              <a:defRPr/>
            </a:pPr>
            <a:endParaRPr lang="ar-SA"/>
          </a:p>
        </p:txBody>
      </p:sp>
      <p:sp>
        <p:nvSpPr>
          <p:cNvPr id="6" name="عنصر نائب لرقم الشريحة 15"/>
          <p:cNvSpPr>
            <a:spLocks noGrp="1"/>
          </p:cNvSpPr>
          <p:nvPr>
            <p:ph type="sldNum" sz="quarter" idx="12"/>
          </p:nvPr>
        </p:nvSpPr>
        <p:spPr/>
        <p:txBody>
          <a:bodyPr/>
          <a:lstStyle>
            <a:lvl1pPr>
              <a:defRPr/>
            </a:lvl1pPr>
          </a:lstStyle>
          <a:p>
            <a:pPr>
              <a:defRPr/>
            </a:pPr>
            <a:fld id="{267E531D-6F41-449C-AE7D-1EA95BF5838F}"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anchor="t"/>
          <a:lstStyle>
            <a:lvl1pPr algn="r">
              <a:buNone/>
              <a:defRPr sz="42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4" name="عنصر نائب للتاريخ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AC9239F1-F151-405C-95BF-5226D4994557}" type="datetimeFigureOut">
              <a:rPr lang="ar-SA"/>
              <a:pPr>
                <a:defRPr/>
              </a:pPr>
              <a:t>16/01/33</a:t>
            </a:fld>
            <a:endParaRPr lang="ar-SA"/>
          </a:p>
        </p:txBody>
      </p:sp>
      <p:sp>
        <p:nvSpPr>
          <p:cNvPr id="5" name="عنصر نائب للتذييل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ar-SA"/>
          </a:p>
        </p:txBody>
      </p:sp>
      <p:sp>
        <p:nvSpPr>
          <p:cNvPr id="6" name="عنصر نائب لرقم الشريحة 5"/>
          <p:cNvSpPr>
            <a:spLocks noGrp="1"/>
          </p:cNvSpPr>
          <p:nvPr>
            <p:ph type="sldNum" sz="quarter" idx="12"/>
          </p:nvPr>
        </p:nvSpPr>
        <p:spPr>
          <a:xfrm>
            <a:off x="6734175" y="6554788"/>
            <a:ext cx="587375" cy="228600"/>
          </a:xfrm>
        </p:spPr>
        <p:txBody>
          <a:bodyPr/>
          <a:lstStyle>
            <a:lvl1pPr>
              <a:defRPr/>
            </a:lvl1pPr>
            <a:extLst/>
          </a:lstStyle>
          <a:p>
            <a:pPr>
              <a:defRPr/>
            </a:pPr>
            <a:fld id="{927FEE8F-FFBF-45F8-8885-E9F7376BFC31}"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B6423D4F-F3FF-421A-AB19-80E578C0C34F}" type="datetimeFigureOut">
              <a:rPr lang="ar-SA"/>
              <a:pPr>
                <a:defRPr/>
              </a:pPr>
              <a:t>16/01/33</a:t>
            </a:fld>
            <a:endParaRPr lang="ar-SA"/>
          </a:p>
        </p:txBody>
      </p:sp>
      <p:sp>
        <p:nvSpPr>
          <p:cNvPr id="6" name="عنصر نائب للتذييل 3"/>
          <p:cNvSpPr>
            <a:spLocks noGrp="1"/>
          </p:cNvSpPr>
          <p:nvPr>
            <p:ph type="ftr" sz="quarter" idx="11"/>
          </p:nvPr>
        </p:nvSpPr>
        <p:spPr/>
        <p:txBody>
          <a:bodyPr/>
          <a:lstStyle>
            <a:lvl1pPr>
              <a:defRPr/>
            </a:lvl1pPr>
          </a:lstStyle>
          <a:p>
            <a:pPr>
              <a:defRPr/>
            </a:pPr>
            <a:endParaRPr lang="ar-SA"/>
          </a:p>
        </p:txBody>
      </p:sp>
      <p:sp>
        <p:nvSpPr>
          <p:cNvPr id="7" name="عنصر نائب لرقم الشريحة 15"/>
          <p:cNvSpPr>
            <a:spLocks noGrp="1"/>
          </p:cNvSpPr>
          <p:nvPr>
            <p:ph type="sldNum" sz="quarter" idx="12"/>
          </p:nvPr>
        </p:nvSpPr>
        <p:spPr/>
        <p:txBody>
          <a:bodyPr/>
          <a:lstStyle>
            <a:lvl1pPr>
              <a:defRPr/>
            </a:lvl1pPr>
          </a:lstStyle>
          <a:p>
            <a:pPr>
              <a:defRPr/>
            </a:pPr>
            <a:fld id="{DCAD99C3-29C7-467E-A4EC-0E0781FF5AD9}"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lvl1pPr>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6"/>
          <p:cNvSpPr>
            <a:spLocks noGrp="1"/>
          </p:cNvSpPr>
          <p:nvPr>
            <p:ph type="dt" sz="half" idx="10"/>
          </p:nvPr>
        </p:nvSpPr>
        <p:spPr/>
        <p:txBody>
          <a:bodyPr/>
          <a:lstStyle>
            <a:lvl1pPr>
              <a:defRPr/>
            </a:lvl1pPr>
          </a:lstStyle>
          <a:p>
            <a:pPr>
              <a:defRPr/>
            </a:pPr>
            <a:fld id="{8A82A62D-D3D2-4DA6-B46D-6FE240F62DAA}" type="datetimeFigureOut">
              <a:rPr lang="ar-SA"/>
              <a:pPr>
                <a:defRPr/>
              </a:pPr>
              <a:t>16/01/33</a:t>
            </a:fld>
            <a:endParaRPr lang="ar-SA"/>
          </a:p>
        </p:txBody>
      </p:sp>
      <p:sp>
        <p:nvSpPr>
          <p:cNvPr id="8" name="عنصر نائب للتذييل 3"/>
          <p:cNvSpPr>
            <a:spLocks noGrp="1"/>
          </p:cNvSpPr>
          <p:nvPr>
            <p:ph type="ftr" sz="quarter" idx="11"/>
          </p:nvPr>
        </p:nvSpPr>
        <p:spPr/>
        <p:txBody>
          <a:bodyPr/>
          <a:lstStyle>
            <a:lvl1pPr>
              <a:defRPr/>
            </a:lvl1pPr>
          </a:lstStyle>
          <a:p>
            <a:pPr>
              <a:defRPr/>
            </a:pPr>
            <a:endParaRPr lang="ar-SA"/>
          </a:p>
        </p:txBody>
      </p:sp>
      <p:sp>
        <p:nvSpPr>
          <p:cNvPr id="9" name="عنصر نائب لرقم الشريحة 15"/>
          <p:cNvSpPr>
            <a:spLocks noGrp="1"/>
          </p:cNvSpPr>
          <p:nvPr>
            <p:ph type="sldNum" sz="quarter" idx="12"/>
          </p:nvPr>
        </p:nvSpPr>
        <p:spPr/>
        <p:txBody>
          <a:bodyPr/>
          <a:lstStyle>
            <a:lvl1pPr>
              <a:defRPr/>
            </a:lvl1pPr>
          </a:lstStyle>
          <a:p>
            <a:pPr>
              <a:defRPr/>
            </a:pPr>
            <a:fld id="{5E0EBB6B-6A44-4D70-9017-A8C5D2963A09}"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تاريخ 26"/>
          <p:cNvSpPr>
            <a:spLocks noGrp="1"/>
          </p:cNvSpPr>
          <p:nvPr>
            <p:ph type="dt" sz="half" idx="10"/>
          </p:nvPr>
        </p:nvSpPr>
        <p:spPr/>
        <p:txBody>
          <a:bodyPr/>
          <a:lstStyle>
            <a:lvl1pPr>
              <a:defRPr/>
            </a:lvl1pPr>
          </a:lstStyle>
          <a:p>
            <a:pPr>
              <a:defRPr/>
            </a:pPr>
            <a:fld id="{4F31F6A9-C9D8-4F24-8B86-9D7F50058ABE}" type="datetimeFigureOut">
              <a:rPr lang="ar-SA"/>
              <a:pPr>
                <a:defRPr/>
              </a:pPr>
              <a:t>16/01/33</a:t>
            </a:fld>
            <a:endParaRPr lang="ar-SA"/>
          </a:p>
        </p:txBody>
      </p:sp>
      <p:sp>
        <p:nvSpPr>
          <p:cNvPr id="4" name="عنصر نائب للتذييل 3"/>
          <p:cNvSpPr>
            <a:spLocks noGrp="1"/>
          </p:cNvSpPr>
          <p:nvPr>
            <p:ph type="ftr" sz="quarter" idx="11"/>
          </p:nvPr>
        </p:nvSpPr>
        <p:spPr/>
        <p:txBody>
          <a:bodyPr/>
          <a:lstStyle>
            <a:lvl1pPr>
              <a:defRPr/>
            </a:lvl1pPr>
          </a:lstStyle>
          <a:p>
            <a:pPr>
              <a:defRPr/>
            </a:pPr>
            <a:endParaRPr lang="ar-SA"/>
          </a:p>
        </p:txBody>
      </p:sp>
      <p:sp>
        <p:nvSpPr>
          <p:cNvPr id="5" name="عنصر نائب لرقم الشريحة 15"/>
          <p:cNvSpPr>
            <a:spLocks noGrp="1"/>
          </p:cNvSpPr>
          <p:nvPr>
            <p:ph type="sldNum" sz="quarter" idx="12"/>
          </p:nvPr>
        </p:nvSpPr>
        <p:spPr/>
        <p:txBody>
          <a:bodyPr/>
          <a:lstStyle>
            <a:lvl1pPr>
              <a:defRPr/>
            </a:lvl1pPr>
          </a:lstStyle>
          <a:p>
            <a:pPr>
              <a:defRPr/>
            </a:pPr>
            <a:fld id="{A53A3BE2-6E29-483C-84A0-6C719AFC770B}"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26"/>
          <p:cNvSpPr>
            <a:spLocks noGrp="1"/>
          </p:cNvSpPr>
          <p:nvPr>
            <p:ph type="dt" sz="half" idx="10"/>
          </p:nvPr>
        </p:nvSpPr>
        <p:spPr/>
        <p:txBody>
          <a:bodyPr/>
          <a:lstStyle>
            <a:lvl1pPr>
              <a:defRPr/>
            </a:lvl1pPr>
          </a:lstStyle>
          <a:p>
            <a:pPr>
              <a:defRPr/>
            </a:pPr>
            <a:fld id="{77C45DBA-ED1B-4185-92B6-C02E9A9F7C3B}" type="datetimeFigureOut">
              <a:rPr lang="ar-SA"/>
              <a:pPr>
                <a:defRPr/>
              </a:pPr>
              <a:t>16/01/33</a:t>
            </a:fld>
            <a:endParaRPr lang="ar-SA"/>
          </a:p>
        </p:txBody>
      </p:sp>
      <p:sp>
        <p:nvSpPr>
          <p:cNvPr id="3" name="عنصر نائب للتذييل 3"/>
          <p:cNvSpPr>
            <a:spLocks noGrp="1"/>
          </p:cNvSpPr>
          <p:nvPr>
            <p:ph type="ftr" sz="quarter" idx="11"/>
          </p:nvPr>
        </p:nvSpPr>
        <p:spPr/>
        <p:txBody>
          <a:bodyPr/>
          <a:lstStyle>
            <a:lvl1pPr>
              <a:defRPr/>
            </a:lvl1pPr>
          </a:lstStyle>
          <a:p>
            <a:pPr>
              <a:defRPr/>
            </a:pPr>
            <a:endParaRPr lang="ar-SA"/>
          </a:p>
        </p:txBody>
      </p:sp>
      <p:sp>
        <p:nvSpPr>
          <p:cNvPr id="4" name="عنصر نائب لرقم الشريحة 15"/>
          <p:cNvSpPr>
            <a:spLocks noGrp="1"/>
          </p:cNvSpPr>
          <p:nvPr>
            <p:ph type="sldNum" sz="quarter" idx="12"/>
          </p:nvPr>
        </p:nvSpPr>
        <p:spPr/>
        <p:txBody>
          <a:bodyPr/>
          <a:lstStyle>
            <a:lvl1pPr>
              <a:defRPr/>
            </a:lvl1pPr>
          </a:lstStyle>
          <a:p>
            <a:pPr>
              <a:defRPr/>
            </a:pPr>
            <a:fld id="{8F2DD918-8F36-4A83-8888-74D1BC921EAF}"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a:lstStyle>
            <a:lvl1pPr algn="l">
              <a:buNone/>
              <a:defRPr lang="en-US" sz="2400" baseline="0" smtClean="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0BE80E89-9613-4EDE-8545-858020A4E2D4}" type="datetimeFigureOut">
              <a:rPr lang="ar-SA"/>
              <a:pPr>
                <a:defRPr/>
              </a:pPr>
              <a:t>16/01/33</a:t>
            </a:fld>
            <a:endParaRPr lang="ar-SA"/>
          </a:p>
        </p:txBody>
      </p:sp>
      <p:sp>
        <p:nvSpPr>
          <p:cNvPr id="6" name="عنصر نائب للتذييل 3"/>
          <p:cNvSpPr>
            <a:spLocks noGrp="1"/>
          </p:cNvSpPr>
          <p:nvPr>
            <p:ph type="ftr" sz="quarter" idx="11"/>
          </p:nvPr>
        </p:nvSpPr>
        <p:spPr/>
        <p:txBody>
          <a:bodyPr/>
          <a:lstStyle>
            <a:lvl1pPr>
              <a:defRPr/>
            </a:lvl1pPr>
          </a:lstStyle>
          <a:p>
            <a:pPr>
              <a:defRPr/>
            </a:pPr>
            <a:endParaRPr lang="ar-SA"/>
          </a:p>
        </p:txBody>
      </p:sp>
      <p:sp>
        <p:nvSpPr>
          <p:cNvPr id="7" name="عنصر نائب لرقم الشريحة 15"/>
          <p:cNvSpPr>
            <a:spLocks noGrp="1"/>
          </p:cNvSpPr>
          <p:nvPr>
            <p:ph type="sldNum" sz="quarter" idx="12"/>
          </p:nvPr>
        </p:nvSpPr>
        <p:spPr/>
        <p:txBody>
          <a:bodyPr/>
          <a:lstStyle>
            <a:lvl1pPr>
              <a:defRPr/>
            </a:lvl1pPr>
          </a:lstStyle>
          <a:p>
            <a:pPr>
              <a:defRPr/>
            </a:pPr>
            <a:fld id="{FC377CF7-31F4-4583-A90E-126B3D5B2DB0}"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5" name="مستطيل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مستطيل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عنوان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ar-SA" smtClean="0"/>
              <a:t>انقر لتحرير نمط العنوان الرئيسي</a:t>
            </a:r>
            <a:endParaRPr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ar-SA" noProof="0" smtClean="0"/>
              <a:t>انقر فوق الرمز لإضافة صورة</a:t>
            </a:r>
            <a:endParaRPr lang="en-US" noProof="0" dirty="0"/>
          </a:p>
        </p:txBody>
      </p:sp>
      <p:sp>
        <p:nvSpPr>
          <p:cNvPr id="7" name="عنصر نائب للتاريخ 4"/>
          <p:cNvSpPr>
            <a:spLocks noGrp="1"/>
          </p:cNvSpPr>
          <p:nvPr>
            <p:ph type="dt" sz="half" idx="10"/>
          </p:nvPr>
        </p:nvSpPr>
        <p:spPr/>
        <p:txBody>
          <a:bodyPr/>
          <a:lstStyle>
            <a:lvl1pPr>
              <a:defRPr/>
            </a:lvl1pPr>
            <a:extLst/>
          </a:lstStyle>
          <a:p>
            <a:pPr>
              <a:defRPr/>
            </a:pPr>
            <a:fld id="{69ADEA4E-26AC-4F5E-A688-6804EDF0F609}" type="datetimeFigureOut">
              <a:rPr lang="ar-SA"/>
              <a:pPr>
                <a:defRPr/>
              </a:pPr>
              <a:t>16/01/33</a:t>
            </a:fld>
            <a:endParaRPr lang="ar-SA"/>
          </a:p>
        </p:txBody>
      </p:sp>
      <p:sp>
        <p:nvSpPr>
          <p:cNvPr id="8" name="عنصر نائب للتذييل 5"/>
          <p:cNvSpPr>
            <a:spLocks noGrp="1"/>
          </p:cNvSpPr>
          <p:nvPr>
            <p:ph type="ftr" sz="quarter" idx="11"/>
          </p:nvPr>
        </p:nvSpPr>
        <p:spPr/>
        <p:txBody>
          <a:bodyPr/>
          <a:lstStyle>
            <a:lvl1pPr>
              <a:defRPr/>
            </a:lvl1pPr>
            <a:extLst/>
          </a:lstStyle>
          <a:p>
            <a:pPr>
              <a:defRPr/>
            </a:pPr>
            <a:endParaRPr lang="ar-SA"/>
          </a:p>
        </p:txBody>
      </p:sp>
      <p:sp>
        <p:nvSpPr>
          <p:cNvPr id="9" name="عنصر نائب لرقم الشريحة 6"/>
          <p:cNvSpPr>
            <a:spLocks noGrp="1"/>
          </p:cNvSpPr>
          <p:nvPr>
            <p:ph type="sldNum" sz="quarter" idx="12"/>
          </p:nvPr>
        </p:nvSpPr>
        <p:spPr/>
        <p:txBody>
          <a:bodyPr/>
          <a:lstStyle>
            <a:lvl1pPr>
              <a:defRPr/>
            </a:lvl1pPr>
            <a:extLst/>
          </a:lstStyle>
          <a:p>
            <a:pPr>
              <a:defRPr/>
            </a:pPr>
            <a:fld id="{E485B934-03C2-4296-8BE7-E1380516343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transition>
    <p:cut/>
    <p:sndAc>
      <p:stSnd>
        <p:snd r:embed="rId2" name="cashreg.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عنصر نائب للعنوان 2"/>
          <p:cNvSpPr>
            <a:spLocks noGrp="1"/>
          </p:cNvSpPr>
          <p:nvPr>
            <p:ph type="title"/>
          </p:nvPr>
        </p:nvSpPr>
        <p:spPr>
          <a:xfrm>
            <a:off x="457200" y="320675"/>
            <a:ext cx="7239000" cy="1143000"/>
          </a:xfrm>
          <a:prstGeom prst="rect">
            <a:avLst/>
          </a:prstGeom>
        </p:spPr>
        <p:txBody>
          <a:bodyPr vert="horz" wrap="square" lIns="45720" tIns="0" rIns="45720" bIns="0" numCol="1" anchor="b" anchorCtr="0" compatLnSpc="1">
            <a:prstTxWarp prst="textNoShape">
              <a:avLst/>
            </a:prstTxWarp>
            <a:normAutofit/>
          </a:bodyPr>
          <a:lstStyle/>
          <a:p>
            <a:pPr lvl="0"/>
            <a:r>
              <a:rPr lang="ar-SA" smtClean="0"/>
              <a:t>انقر لتحرير نمط العنوان الرئيسي</a:t>
            </a:r>
          </a:p>
        </p:txBody>
      </p:sp>
      <p:sp>
        <p:nvSpPr>
          <p:cNvPr id="1030" name="عنصر نائب للنص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7" name="عنصر نائب للتاريخ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5BA4B950-AF5F-463C-B395-CE3DCC995DA6}" type="datetimeFigureOut">
              <a:rPr lang="ar-SA"/>
              <a:pPr>
                <a:defRPr/>
              </a:pPr>
              <a:t>16/01/33</a:t>
            </a:fld>
            <a:endParaRPr lang="ar-SA"/>
          </a:p>
        </p:txBody>
      </p:sp>
      <p:sp>
        <p:nvSpPr>
          <p:cNvPr id="4" name="عنصر نائب للتذييل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ar-SA"/>
          </a:p>
        </p:txBody>
      </p:sp>
      <p:sp>
        <p:nvSpPr>
          <p:cNvPr id="16" name="عنصر نائب لرقم الشريحة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7C9A8C35-61F8-45E1-B2DA-4EF1DAE306F5}"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804" r:id="rId1"/>
    <p:sldLayoutId id="2147483803" r:id="rId2"/>
    <p:sldLayoutId id="2147483805" r:id="rId3"/>
    <p:sldLayoutId id="2147483802" r:id="rId4"/>
    <p:sldLayoutId id="2147483801" r:id="rId5"/>
    <p:sldLayoutId id="2147483800" r:id="rId6"/>
    <p:sldLayoutId id="2147483799" r:id="rId7"/>
    <p:sldLayoutId id="2147483798" r:id="rId8"/>
    <p:sldLayoutId id="2147483806" r:id="rId9"/>
    <p:sldLayoutId id="2147483797" r:id="rId10"/>
    <p:sldLayoutId id="2147483807" r:id="rId11"/>
  </p:sldLayoutIdLst>
  <p:transition>
    <p:cut/>
    <p:sndAc>
      <p:stSnd>
        <p:snd r:embed="rId13" name="cashreg.wav"/>
      </p:stSnd>
    </p:sndAc>
  </p:transition>
  <p:timing>
    <p:tnLst>
      <p:par>
        <p:cTn id="1" dur="indefinite" restart="never" nodeType="tmRoot"/>
      </p:par>
    </p:tnLst>
  </p:timing>
  <p:txStyles>
    <p:titleStyle>
      <a:lvl1pPr algn="l" rtl="1"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1" fontAlgn="base">
        <a:spcBef>
          <a:spcPct val="0"/>
        </a:spcBef>
        <a:spcAft>
          <a:spcPct val="0"/>
        </a:spcAft>
        <a:defRPr sz="3800" b="1">
          <a:solidFill>
            <a:schemeClr val="tx1"/>
          </a:solidFill>
          <a:latin typeface="Trebuchet MS" pitchFamily="34" charset="0"/>
          <a:cs typeface="Tahoma" pitchFamily="34" charset="0"/>
        </a:defRPr>
      </a:lvl2pPr>
      <a:lvl3pPr algn="l" rtl="1" fontAlgn="base">
        <a:spcBef>
          <a:spcPct val="0"/>
        </a:spcBef>
        <a:spcAft>
          <a:spcPct val="0"/>
        </a:spcAft>
        <a:defRPr sz="3800" b="1">
          <a:solidFill>
            <a:schemeClr val="tx1"/>
          </a:solidFill>
          <a:latin typeface="Trebuchet MS" pitchFamily="34" charset="0"/>
          <a:cs typeface="Tahoma" pitchFamily="34" charset="0"/>
        </a:defRPr>
      </a:lvl3pPr>
      <a:lvl4pPr algn="l" rtl="1" fontAlgn="base">
        <a:spcBef>
          <a:spcPct val="0"/>
        </a:spcBef>
        <a:spcAft>
          <a:spcPct val="0"/>
        </a:spcAft>
        <a:defRPr sz="3800" b="1">
          <a:solidFill>
            <a:schemeClr val="tx1"/>
          </a:solidFill>
          <a:latin typeface="Trebuchet MS" pitchFamily="34" charset="0"/>
          <a:cs typeface="Tahoma" pitchFamily="34" charset="0"/>
        </a:defRPr>
      </a:lvl4pPr>
      <a:lvl5pPr algn="l" rtl="1" fontAlgn="base">
        <a:spcBef>
          <a:spcPct val="0"/>
        </a:spcBef>
        <a:spcAft>
          <a:spcPct val="0"/>
        </a:spcAft>
        <a:defRPr sz="3800" b="1">
          <a:solidFill>
            <a:schemeClr val="tx1"/>
          </a:solidFill>
          <a:latin typeface="Trebuchet MS" pitchFamily="34" charset="0"/>
          <a:cs typeface="Tahoma" pitchFamily="34" charset="0"/>
        </a:defRPr>
      </a:lvl5pPr>
      <a:lvl6pPr marL="457200" algn="l" rtl="1" fontAlgn="base">
        <a:spcBef>
          <a:spcPct val="0"/>
        </a:spcBef>
        <a:spcAft>
          <a:spcPct val="0"/>
        </a:spcAft>
        <a:defRPr sz="3800" b="1">
          <a:solidFill>
            <a:schemeClr val="tx1"/>
          </a:solidFill>
          <a:latin typeface="Trebuchet MS" pitchFamily="34" charset="0"/>
          <a:cs typeface="Tahoma" pitchFamily="34" charset="0"/>
        </a:defRPr>
      </a:lvl6pPr>
      <a:lvl7pPr marL="914400" algn="l" rtl="1" fontAlgn="base">
        <a:spcBef>
          <a:spcPct val="0"/>
        </a:spcBef>
        <a:spcAft>
          <a:spcPct val="0"/>
        </a:spcAft>
        <a:defRPr sz="3800" b="1">
          <a:solidFill>
            <a:schemeClr val="tx1"/>
          </a:solidFill>
          <a:latin typeface="Trebuchet MS" pitchFamily="34" charset="0"/>
          <a:cs typeface="Tahoma" pitchFamily="34" charset="0"/>
        </a:defRPr>
      </a:lvl7pPr>
      <a:lvl8pPr marL="1371600" algn="l" rtl="1" fontAlgn="base">
        <a:spcBef>
          <a:spcPct val="0"/>
        </a:spcBef>
        <a:spcAft>
          <a:spcPct val="0"/>
        </a:spcAft>
        <a:defRPr sz="3800" b="1">
          <a:solidFill>
            <a:schemeClr val="tx1"/>
          </a:solidFill>
          <a:latin typeface="Trebuchet MS" pitchFamily="34" charset="0"/>
          <a:cs typeface="Tahoma" pitchFamily="34" charset="0"/>
        </a:defRPr>
      </a:lvl8pPr>
      <a:lvl9pPr marL="1828800" algn="l" rtl="1" fontAlgn="base">
        <a:spcBef>
          <a:spcPct val="0"/>
        </a:spcBef>
        <a:spcAft>
          <a:spcPct val="0"/>
        </a:spcAft>
        <a:defRPr sz="3800" b="1">
          <a:solidFill>
            <a:schemeClr val="tx1"/>
          </a:solidFill>
          <a:latin typeface="Trebuchet MS" pitchFamily="34" charset="0"/>
          <a:cs typeface="Tahoma" pitchFamily="34" charset="0"/>
        </a:defRPr>
      </a:lvl9pPr>
      <a:extLst/>
    </p:titleStyle>
    <p:bodyStyle>
      <a:lvl1pPr marL="273050" indent="-273050" algn="r" rtl="1"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r" rtl="1"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r" rtl="1"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r" rtl="1"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r" rtl="1"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00364" y="500042"/>
            <a:ext cx="5929354" cy="1571636"/>
          </a:xfrm>
          <a:ln>
            <a:solidFill>
              <a:schemeClr val="accent1"/>
            </a:solidFill>
          </a:ln>
          <a:effectLst>
            <a:glow rad="139700">
              <a:schemeClr val="accent5">
                <a:satMod val="175000"/>
                <a:alpha val="40000"/>
              </a:schemeClr>
            </a:glow>
          </a:effectLst>
        </p:spPr>
        <p:txBody>
          <a:bodyPr anchor="ctr"/>
          <a:lstStyle/>
          <a:p>
            <a:pPr algn="ctr" fontAlgn="auto">
              <a:spcAft>
                <a:spcPts val="0"/>
              </a:spcAft>
              <a:defRPr/>
            </a:pPr>
            <a:r>
              <a:rPr lang="ar-SA" sz="7000" dirty="0" smtClean="0">
                <a:solidFill>
                  <a:srgbClr val="FFC000"/>
                </a:solidFill>
                <a:latin typeface="Estrangelo Edessa" pitchFamily="66"/>
                <a:cs typeface="Estrangelo Edessa" pitchFamily="66"/>
              </a:rPr>
              <a:t> مؤسسات التربية الإسلامية</a:t>
            </a:r>
            <a:endParaRPr lang="ar-SA" sz="7000" dirty="0">
              <a:solidFill>
                <a:srgbClr val="FFC000"/>
              </a:solidFill>
              <a:latin typeface="Estrangelo Edessa" pitchFamily="66"/>
              <a:cs typeface="Estrangelo Edessa" pitchFamily="66"/>
            </a:endParaRPr>
          </a:p>
        </p:txBody>
      </p:sp>
      <p:sp>
        <p:nvSpPr>
          <p:cNvPr id="3" name="عنوان فرعي 2"/>
          <p:cNvSpPr>
            <a:spLocks noGrp="1"/>
          </p:cNvSpPr>
          <p:nvPr>
            <p:ph type="subTitle" idx="1"/>
          </p:nvPr>
        </p:nvSpPr>
        <p:spPr>
          <a:xfrm>
            <a:off x="2786063" y="2357438"/>
            <a:ext cx="6143625" cy="3786187"/>
          </a:xfrm>
          <a:solidFill>
            <a:schemeClr val="accent1">
              <a:lumMod val="20000"/>
              <a:lumOff val="80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ar-SA" sz="3000" smtClean="0">
                <a:solidFill>
                  <a:srgbClr val="E36406"/>
                </a:solidFill>
              </a:rPr>
              <a:t>              *مقدمة</a:t>
            </a:r>
          </a:p>
          <a:p>
            <a:r>
              <a:rPr lang="ar-SA" sz="3000" smtClean="0">
                <a:solidFill>
                  <a:srgbClr val="E36406"/>
                </a:solidFill>
              </a:rPr>
              <a:t>  1-المساجد والجوامع  2-الكتاتيب</a:t>
            </a:r>
          </a:p>
          <a:p>
            <a:r>
              <a:rPr lang="ar-SA" sz="3000" smtClean="0">
                <a:solidFill>
                  <a:srgbClr val="E36406"/>
                </a:solidFill>
              </a:rPr>
              <a:t>  3-القصور      4-الصالونات الأدبية  </a:t>
            </a:r>
          </a:p>
          <a:p>
            <a:r>
              <a:rPr lang="ar-SA" sz="3000" smtClean="0">
                <a:solidFill>
                  <a:srgbClr val="E36406"/>
                </a:solidFill>
              </a:rPr>
              <a:t>  5-حوانيت الوراقين  6- منازل العلماء  </a:t>
            </a:r>
          </a:p>
          <a:p>
            <a:r>
              <a:rPr lang="ar-SA" sz="3000" smtClean="0">
                <a:solidFill>
                  <a:srgbClr val="E36406"/>
                </a:solidFill>
              </a:rPr>
              <a:t>   7-المكتبات        8-المدارس </a:t>
            </a:r>
          </a:p>
          <a:p>
            <a:r>
              <a:rPr lang="ar-SA" sz="3000" smtClean="0">
                <a:solidFill>
                  <a:srgbClr val="E36406"/>
                </a:solidFill>
              </a:rPr>
              <a:t>       9- المراحل التعليمية </a:t>
            </a:r>
          </a:p>
          <a:p>
            <a:endParaRPr lang="ar-SA" smtClean="0">
              <a:solidFill>
                <a:srgbClr val="E36406"/>
              </a:solidFill>
            </a:endParaRPr>
          </a:p>
        </p:txBody>
      </p:sp>
      <p:sp>
        <p:nvSpPr>
          <p:cNvPr id="4" name="مستطيل 3"/>
          <p:cNvSpPr/>
          <p:nvPr/>
        </p:nvSpPr>
        <p:spPr>
          <a:xfrm>
            <a:off x="214313" y="285750"/>
            <a:ext cx="2286000" cy="857250"/>
          </a:xfrm>
          <a:prstGeom prst="rect">
            <a:avLst/>
          </a:prstGeom>
          <a:solidFill>
            <a:schemeClr val="tx2">
              <a:lumMod val="75000"/>
            </a:schemeClr>
          </a:solidFill>
        </p:spPr>
        <p:style>
          <a:lnRef idx="1">
            <a:schemeClr val="accent5"/>
          </a:lnRef>
          <a:fillRef idx="3">
            <a:schemeClr val="accent5"/>
          </a:fillRef>
          <a:effectRef idx="2">
            <a:schemeClr val="accent5"/>
          </a:effectRef>
          <a:fontRef idx="minor">
            <a:schemeClr val="lt1"/>
          </a:fontRef>
        </p:style>
        <p:txBody>
          <a:bodyPr rtlCol="1" anchor="ctr"/>
          <a:lstStyle/>
          <a:p>
            <a:pPr algn="ctr" fontAlgn="auto">
              <a:spcBef>
                <a:spcPts val="0"/>
              </a:spcBef>
              <a:spcAft>
                <a:spcPts val="0"/>
              </a:spcAft>
              <a:defRPr/>
            </a:pPr>
            <a:r>
              <a:rPr lang="ar-SA" sz="2800" dirty="0"/>
              <a:t>المحاضرة الرابعة</a:t>
            </a:r>
            <a:endParaRPr lang="ar-SA" sz="2800" dirty="0"/>
          </a:p>
        </p:txBody>
      </p:sp>
    </p:spTree>
  </p:cSld>
  <p:clrMapOvr>
    <a:masterClrMapping/>
  </p:clrMapOvr>
  <p:transition spd="med">
    <p:wheel spokes="8"/>
    <p:sndAc>
      <p:stSnd>
        <p:snd r:embed="rId3"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7239000" cy="857256"/>
          </a:xfrm>
          <a:solidFill>
            <a:schemeClr val="bg2"/>
          </a:solidFill>
        </p:spPr>
        <p:style>
          <a:lnRef idx="2">
            <a:schemeClr val="accent3"/>
          </a:lnRef>
          <a:fillRef idx="1">
            <a:schemeClr val="lt1"/>
          </a:fillRef>
          <a:effectRef idx="0">
            <a:schemeClr val="accent3"/>
          </a:effectRef>
          <a:fontRef idx="minor">
            <a:schemeClr val="dk1"/>
          </a:fontRef>
        </p:style>
        <p:txBody>
          <a:bodyPr anchor="ctr"/>
          <a:lstStyle/>
          <a:p>
            <a:pPr algn="ctr" fontAlgn="auto">
              <a:spcAft>
                <a:spcPts val="0"/>
              </a:spcAft>
              <a:defRPr/>
            </a:pPr>
            <a:r>
              <a:rPr lang="ar-SA" sz="36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4- الصالونات الأدبية</a:t>
            </a:r>
            <a:endParaRPr lang="ar-SA" b="0" dirty="0"/>
          </a:p>
        </p:txBody>
      </p:sp>
      <p:sp>
        <p:nvSpPr>
          <p:cNvPr id="3" name="عنصر نائب للمحتوى 2"/>
          <p:cNvSpPr>
            <a:spLocks noGrp="1"/>
          </p:cNvSpPr>
          <p:nvPr>
            <p:ph idx="1"/>
          </p:nvPr>
        </p:nvSpPr>
        <p:spPr>
          <a:xfrm>
            <a:off x="285750" y="1214438"/>
            <a:ext cx="7643813" cy="5429250"/>
          </a:xfrm>
        </p:spPr>
        <p:style>
          <a:lnRef idx="1">
            <a:schemeClr val="accent3"/>
          </a:lnRef>
          <a:fillRef idx="2">
            <a:schemeClr val="accent3"/>
          </a:fillRef>
          <a:effectRef idx="1">
            <a:schemeClr val="accent3"/>
          </a:effectRef>
          <a:fontRef idx="minor">
            <a:schemeClr val="dk1"/>
          </a:fontRef>
        </p:style>
        <p:txBody>
          <a:bodyPr>
            <a:normAutofit/>
          </a:bodyPr>
          <a:lstStyle/>
          <a:p>
            <a:pPr>
              <a:lnSpc>
                <a:spcPct val="80000"/>
              </a:lnSpc>
            </a:pPr>
            <a:endParaRPr lang="ar-SA" sz="1800" smtClean="0">
              <a:solidFill>
                <a:srgbClr val="00B050"/>
              </a:solidFill>
            </a:endParaRPr>
          </a:p>
          <a:p>
            <a:pPr>
              <a:lnSpc>
                <a:spcPct val="80000"/>
              </a:lnSpc>
            </a:pPr>
            <a:r>
              <a:rPr lang="ar-SA" sz="2200" smtClean="0">
                <a:solidFill>
                  <a:srgbClr val="00B050"/>
                </a:solidFill>
              </a:rPr>
              <a:t>اتخذ كثير من الخلفاء والأمراء من قصورهم مجالس للعلم والأدب وأطلق على هذه المجالس الصالونات الأدبية .</a:t>
            </a:r>
          </a:p>
          <a:p>
            <a:pPr>
              <a:lnSpc>
                <a:spcPct val="80000"/>
              </a:lnSpc>
            </a:pPr>
            <a:r>
              <a:rPr lang="ar-SA" sz="2200" smtClean="0">
                <a:solidFill>
                  <a:srgbClr val="0070C0"/>
                </a:solidFill>
              </a:rPr>
              <a:t>ظهرت الصالونات بسيطة في العهد الأموي وازدهرت في العصر العباسي.</a:t>
            </a:r>
          </a:p>
          <a:p>
            <a:pPr>
              <a:lnSpc>
                <a:spcPct val="80000"/>
              </a:lnSpc>
            </a:pPr>
            <a:r>
              <a:rPr lang="ar-SA" sz="2200" smtClean="0">
                <a:solidFill>
                  <a:srgbClr val="0070C0"/>
                </a:solidFill>
              </a:rPr>
              <a:t>تعقد بها مناظرات الشعراء ومناقشات الفقهاء ومساجلات أهل الفن .</a:t>
            </a:r>
          </a:p>
          <a:p>
            <a:pPr>
              <a:lnSpc>
                <a:spcPct val="80000"/>
              </a:lnSpc>
            </a:pPr>
            <a:r>
              <a:rPr lang="ar-SA" sz="2200" smtClean="0">
                <a:solidFill>
                  <a:srgbClr val="FF0066"/>
                </a:solidFill>
              </a:rPr>
              <a:t>متى بدأت الصالونات الأدبية؟</a:t>
            </a:r>
          </a:p>
          <a:p>
            <a:pPr>
              <a:lnSpc>
                <a:spcPct val="80000"/>
              </a:lnSpc>
              <a:buFont typeface="Wingdings 2" pitchFamily="18" charset="2"/>
              <a:buNone/>
            </a:pPr>
            <a:r>
              <a:rPr lang="ar-SA" sz="2200" smtClean="0">
                <a:solidFill>
                  <a:srgbClr val="000000"/>
                </a:solidFill>
              </a:rPr>
              <a:t>في قصر الخليفة الأموي معاوية بن أبي سفيان .</a:t>
            </a:r>
          </a:p>
          <a:p>
            <a:pPr>
              <a:lnSpc>
                <a:spcPct val="80000"/>
              </a:lnSpc>
            </a:pPr>
            <a:r>
              <a:rPr lang="ar-SA" sz="2200" smtClean="0">
                <a:solidFill>
                  <a:srgbClr val="DA58CB"/>
                </a:solidFill>
              </a:rPr>
              <a:t>في العصر العباسي:</a:t>
            </a:r>
          </a:p>
          <a:p>
            <a:pPr>
              <a:lnSpc>
                <a:spcPct val="80000"/>
              </a:lnSpc>
              <a:buFontTx/>
              <a:buChar char="-"/>
            </a:pPr>
            <a:r>
              <a:rPr lang="ar-SA" sz="2200" smtClean="0">
                <a:solidFill>
                  <a:srgbClr val="000000"/>
                </a:solidFill>
              </a:rPr>
              <a:t>تنوعت الصالونات الأدبية وعقدت في أوقات منظمة .</a:t>
            </a:r>
          </a:p>
          <a:p>
            <a:pPr>
              <a:lnSpc>
                <a:spcPct val="80000"/>
              </a:lnSpc>
              <a:buFontTx/>
              <a:buChar char="-"/>
            </a:pPr>
            <a:r>
              <a:rPr lang="ar-SA" sz="2200" smtClean="0">
                <a:solidFill>
                  <a:srgbClr val="000000"/>
                </a:solidFill>
              </a:rPr>
              <a:t>- شملت قصور الخلفاء والأمراء والعظماء .</a:t>
            </a:r>
          </a:p>
          <a:p>
            <a:pPr>
              <a:lnSpc>
                <a:spcPct val="80000"/>
              </a:lnSpc>
              <a:buFontTx/>
              <a:buChar char="-"/>
            </a:pPr>
            <a:r>
              <a:rPr lang="ar-SA" sz="2200" smtClean="0">
                <a:solidFill>
                  <a:srgbClr val="000000"/>
                </a:solidFill>
              </a:rPr>
              <a:t>-شهدت مناقشة الآداب والفنون والعلوم .</a:t>
            </a:r>
          </a:p>
          <a:p>
            <a:pPr>
              <a:lnSpc>
                <a:spcPct val="80000"/>
              </a:lnSpc>
              <a:buFontTx/>
              <a:buChar char="-"/>
            </a:pPr>
            <a:endParaRPr lang="ar-SA" sz="1800" smtClean="0">
              <a:solidFill>
                <a:srgbClr val="000000"/>
              </a:solidFill>
            </a:endParaRPr>
          </a:p>
          <a:p>
            <a:pPr>
              <a:lnSpc>
                <a:spcPct val="80000"/>
              </a:lnSpc>
              <a:buFontTx/>
              <a:buChar char="-"/>
            </a:pPr>
            <a:r>
              <a:rPr lang="ar-SA" sz="2200" smtClean="0">
                <a:solidFill>
                  <a:srgbClr val="00B050"/>
                </a:solidFill>
              </a:rPr>
              <a:t>*ضمت مجالس الصالونات طائفة من أكبر مفكري القرن الرابع هجري من فقهاء ومفسرين ومحدثين ونحاة وفلاسفة وأطباء ومهندسين.</a:t>
            </a: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15313" cy="6858000"/>
          </a:xfrm>
          <a:solidFill>
            <a:schemeClr val="accent6">
              <a:lumMod val="20000"/>
              <a:lumOff val="80000"/>
            </a:schemeClr>
          </a:solidFill>
        </p:spPr>
        <p:txBody>
          <a:bodyPr>
            <a:normAutofit/>
          </a:bodyPr>
          <a:lstStyle/>
          <a:p>
            <a:pPr>
              <a:lnSpc>
                <a:spcPct val="80000"/>
              </a:lnSpc>
              <a:buFont typeface="Wingdings 2" pitchFamily="18" charset="2"/>
              <a:buNone/>
            </a:pPr>
            <a:r>
              <a:rPr lang="ar-SA" sz="2500" smtClean="0">
                <a:solidFill>
                  <a:srgbClr val="FF33CC"/>
                </a:solidFill>
              </a:rPr>
              <a:t> *الفرق بين مجالس الصالونات عن المجالس العلمية الأخرى في منازل العلماء والمساجد  :</a:t>
            </a:r>
          </a:p>
          <a:p>
            <a:pPr>
              <a:lnSpc>
                <a:spcPct val="80000"/>
              </a:lnSpc>
              <a:buFontTx/>
              <a:buChar char="-"/>
            </a:pPr>
            <a:r>
              <a:rPr lang="ar-SA" sz="2100" smtClean="0">
                <a:solidFill>
                  <a:srgbClr val="0070C0"/>
                </a:solidFill>
              </a:rPr>
              <a:t>ظهرت فيها التقاليد التي أقتبسها الخلفاء في العصر الأموي والعباسي من الحضارات الأجنبية </a:t>
            </a:r>
          </a:p>
          <a:p>
            <a:pPr>
              <a:lnSpc>
                <a:spcPct val="80000"/>
              </a:lnSpc>
              <a:buFontTx/>
              <a:buChar char="-"/>
            </a:pPr>
            <a:r>
              <a:rPr lang="ar-SA" sz="2400" smtClean="0">
                <a:solidFill>
                  <a:srgbClr val="0070C0"/>
                </a:solidFill>
              </a:rPr>
              <a:t>كان الصالون يؤثث أثاثاً فاخراً .</a:t>
            </a:r>
          </a:p>
          <a:p>
            <a:pPr>
              <a:lnSpc>
                <a:spcPct val="80000"/>
              </a:lnSpc>
              <a:buFontTx/>
              <a:buChar char="-"/>
            </a:pPr>
            <a:r>
              <a:rPr lang="ar-SA" sz="2400" smtClean="0">
                <a:solidFill>
                  <a:srgbClr val="0070C0"/>
                </a:solidFill>
              </a:rPr>
              <a:t>الحضور كان طبقة معينة من الناس تأتي وتنصرف  في الوقت الذي يحدده الخلفية .</a:t>
            </a:r>
          </a:p>
          <a:p>
            <a:pPr>
              <a:lnSpc>
                <a:spcPct val="80000"/>
              </a:lnSpc>
              <a:buFontTx/>
              <a:buChar char="-"/>
            </a:pPr>
            <a:r>
              <a:rPr lang="ar-SA" sz="2400" smtClean="0">
                <a:solidFill>
                  <a:srgbClr val="0070C0"/>
                </a:solidFill>
              </a:rPr>
              <a:t>أصبح للصالونات الأدبية قواعد وتقاليد منظمة يجب مراعتها لمن يحضر هذه الصالونات .</a:t>
            </a:r>
          </a:p>
          <a:p>
            <a:pPr>
              <a:lnSpc>
                <a:spcPct val="80000"/>
              </a:lnSpc>
              <a:buFontTx/>
              <a:buChar char="-"/>
            </a:pPr>
            <a:endParaRPr lang="ar-SA" sz="1500" smtClean="0">
              <a:solidFill>
                <a:srgbClr val="0070C0"/>
              </a:solidFill>
            </a:endParaRPr>
          </a:p>
          <a:p>
            <a:pPr>
              <a:lnSpc>
                <a:spcPct val="80000"/>
              </a:lnSpc>
              <a:buFontTx/>
              <a:buChar char="-"/>
            </a:pPr>
            <a:r>
              <a:rPr lang="ar-SA" sz="2100" smtClean="0">
                <a:solidFill>
                  <a:srgbClr val="FF0066"/>
                </a:solidFill>
              </a:rPr>
              <a:t>ماذا يشترط لمن يدخل إلى الصالونات الأدبية؟  </a:t>
            </a:r>
          </a:p>
          <a:p>
            <a:pPr>
              <a:lnSpc>
                <a:spcPct val="80000"/>
              </a:lnSpc>
              <a:buFontTx/>
              <a:buChar char="-"/>
            </a:pPr>
            <a:r>
              <a:rPr lang="ar-SA" sz="1500" smtClean="0">
                <a:solidFill>
                  <a:srgbClr val="FF0066"/>
                </a:solidFill>
              </a:rPr>
              <a:t>يجب أن يكون :</a:t>
            </a:r>
          </a:p>
          <a:p>
            <a:pPr>
              <a:lnSpc>
                <a:spcPct val="80000"/>
              </a:lnSpc>
              <a:buFontTx/>
              <a:buChar char="-"/>
            </a:pPr>
            <a:r>
              <a:rPr lang="ar-SA" sz="2100" smtClean="0">
                <a:solidFill>
                  <a:srgbClr val="00B050"/>
                </a:solidFill>
              </a:rPr>
              <a:t>نظيفاً في هيئته وملابسه , وقوراً في خطوه ومشيته , متبخراً بالبخور , يتجني ما يعلم أن السلطان يكرهه , يأخذ مكان مناسب لترتيبه ولا يتجاوزه الإ بأذن الخليفة, لا يذكر شيئاً الأ مايسأل عنه , يجب أن يخفض صوته في حديثه ومحاورته .</a:t>
            </a:r>
          </a:p>
          <a:p>
            <a:pPr>
              <a:lnSpc>
                <a:spcPct val="80000"/>
              </a:lnSpc>
              <a:buFontTx/>
              <a:buChar char="-"/>
            </a:pPr>
            <a:r>
              <a:rPr lang="ar-SA" sz="1500" smtClean="0">
                <a:solidFill>
                  <a:srgbClr val="00B050"/>
                </a:solidFill>
              </a:rPr>
              <a:t> </a:t>
            </a:r>
          </a:p>
          <a:p>
            <a:pPr>
              <a:lnSpc>
                <a:spcPct val="80000"/>
              </a:lnSpc>
              <a:buFontTx/>
              <a:buChar char="-"/>
            </a:pPr>
            <a:r>
              <a:rPr lang="ar-SA" sz="2000" smtClean="0">
                <a:solidFill>
                  <a:srgbClr val="0070C0"/>
                </a:solidFill>
              </a:rPr>
              <a:t>*يعد عهد المأمون أزهى فترة في تاريخ النهضة الثقافية الإسلامية وكان بلاطه يموج بجمهور عظيم من رجال العلم والشعراء والأدباء والفلاسفة .</a:t>
            </a:r>
          </a:p>
          <a:p>
            <a:pPr>
              <a:lnSpc>
                <a:spcPct val="80000"/>
              </a:lnSpc>
              <a:buFontTx/>
              <a:buChar char="-"/>
            </a:pPr>
            <a:endParaRPr lang="ar-SA" sz="1900" smtClean="0">
              <a:solidFill>
                <a:srgbClr val="0070C0"/>
              </a:solidFill>
            </a:endParaRPr>
          </a:p>
          <a:p>
            <a:pPr>
              <a:lnSpc>
                <a:spcPct val="80000"/>
              </a:lnSpc>
              <a:buFontTx/>
              <a:buChar char="-"/>
            </a:pPr>
            <a:r>
              <a:rPr lang="ar-SA" sz="2100" smtClean="0">
                <a:solidFill>
                  <a:srgbClr val="FF0066"/>
                </a:solidFill>
              </a:rPr>
              <a:t>*على ماذا ساعدت الصالونات الأدبية ؟</a:t>
            </a:r>
          </a:p>
          <a:p>
            <a:pPr>
              <a:lnSpc>
                <a:spcPct val="80000"/>
              </a:lnSpc>
              <a:buFontTx/>
              <a:buChar char="-"/>
            </a:pPr>
            <a:r>
              <a:rPr lang="ar-SA" sz="1900" smtClean="0">
                <a:solidFill>
                  <a:srgbClr val="0070C0"/>
                </a:solidFill>
              </a:rPr>
              <a:t>ساعدت على إثراء التقدم العلمي وتشجيع العلماء على البحث والدراسة</a:t>
            </a: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14290"/>
            <a:ext cx="7239000" cy="751506"/>
          </a:xfrm>
          <a:solidFill>
            <a:schemeClr val="bg2"/>
          </a:solidFill>
        </p:spPr>
        <p:style>
          <a:lnRef idx="2">
            <a:schemeClr val="accent6"/>
          </a:lnRef>
          <a:fillRef idx="1">
            <a:schemeClr val="lt1"/>
          </a:fillRef>
          <a:effectRef idx="0">
            <a:schemeClr val="accent6"/>
          </a:effectRef>
          <a:fontRef idx="minor">
            <a:schemeClr val="dk1"/>
          </a:fontRef>
        </p:style>
        <p:txBody>
          <a:bodyPr anchor="ctr"/>
          <a:lstStyle/>
          <a:p>
            <a:pPr algn="ctr" fontAlgn="auto">
              <a:spcAft>
                <a:spcPts val="0"/>
              </a:spcAft>
              <a:defRPr/>
            </a:pPr>
            <a:r>
              <a:rPr lang="ar-SA" sz="30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5- حوانيت الوراقين </a:t>
            </a:r>
            <a:endParaRPr lang="ar-SA" sz="3000" dirty="0"/>
          </a:p>
        </p:txBody>
      </p:sp>
      <p:sp>
        <p:nvSpPr>
          <p:cNvPr id="4" name="عنصر نائب للمحتوى 3"/>
          <p:cNvSpPr>
            <a:spLocks noGrp="1"/>
          </p:cNvSpPr>
          <p:nvPr>
            <p:ph idx="1"/>
          </p:nvPr>
        </p:nvSpPr>
        <p:spPr>
          <a:xfrm>
            <a:off x="214313" y="1071563"/>
            <a:ext cx="7715250" cy="5786437"/>
          </a:xfrm>
          <a:solidFill>
            <a:schemeClr val="accent6">
              <a:lumMod val="20000"/>
              <a:lumOff val="80000"/>
            </a:schemeClr>
          </a:solidFill>
        </p:spPr>
        <p:txBody>
          <a:bodyPr>
            <a:normAutofit/>
          </a:bodyPr>
          <a:lstStyle/>
          <a:p>
            <a:r>
              <a:rPr lang="ar-SA" sz="2400" smtClean="0">
                <a:solidFill>
                  <a:srgbClr val="FF0066"/>
                </a:solidFill>
              </a:rPr>
              <a:t>- مع انتشار الورق من منتجات مصر في ربوع الدولة الإسلامية كثرت الكتب وتفنن العرب في تجليدها وتجميعها .</a:t>
            </a:r>
          </a:p>
          <a:p>
            <a:pPr>
              <a:buFont typeface="Wingdings 2" pitchFamily="18" charset="2"/>
              <a:buNone/>
            </a:pPr>
            <a:r>
              <a:rPr lang="ar-SA" sz="2400" smtClean="0">
                <a:solidFill>
                  <a:srgbClr val="FF33CC"/>
                </a:solidFill>
              </a:rPr>
              <a:t>*أهمية حوانيت الوراقين لبيع الكتب في مطلع الدولة العباسية :</a:t>
            </a:r>
          </a:p>
          <a:p>
            <a:pPr>
              <a:buFont typeface="Wingdings 2" pitchFamily="18" charset="2"/>
              <a:buNone/>
            </a:pPr>
            <a:r>
              <a:rPr lang="ar-SA" sz="2400" smtClean="0">
                <a:solidFill>
                  <a:srgbClr val="00B050"/>
                </a:solidFill>
              </a:rPr>
              <a:t>1- قصدها المثقفون والأدباء واتخذوا منها مكاناً لاجتماعاتهم ومناقشاتهم .</a:t>
            </a:r>
          </a:p>
          <a:p>
            <a:pPr>
              <a:buFont typeface="Wingdings 2" pitchFamily="18" charset="2"/>
              <a:buNone/>
            </a:pPr>
            <a:r>
              <a:rPr lang="ar-SA" sz="2400" smtClean="0">
                <a:solidFill>
                  <a:srgbClr val="00B050"/>
                </a:solidFill>
              </a:rPr>
              <a:t>2- تحولت هذه الدكاكين إلى مسرح للثقافة والجدل العلمي .</a:t>
            </a:r>
          </a:p>
          <a:p>
            <a:pPr>
              <a:buFont typeface="Wingdings 2" pitchFamily="18" charset="2"/>
              <a:buNone/>
            </a:pPr>
            <a:r>
              <a:rPr lang="ar-SA" sz="2400" smtClean="0">
                <a:solidFill>
                  <a:srgbClr val="00B050"/>
                </a:solidFill>
              </a:rPr>
              <a:t>3- انتشرت سريعاً في البلدان والعواصم المختلفة .</a:t>
            </a:r>
          </a:p>
          <a:p>
            <a:pPr>
              <a:buFont typeface="Wingdings 2" pitchFamily="18" charset="2"/>
              <a:buNone/>
            </a:pPr>
            <a:r>
              <a:rPr lang="ar-SA" sz="2400" smtClean="0">
                <a:solidFill>
                  <a:srgbClr val="00B050"/>
                </a:solidFill>
              </a:rPr>
              <a:t>4- لم يكن بائعو الكتب مجرد تجار ينشدون الربح أنما كانوا أدباء وذوي ثقافة يبتغون اللذة العقلية من حرفتهم .</a:t>
            </a:r>
          </a:p>
          <a:p>
            <a:pPr>
              <a:buFont typeface="Wingdings 2" pitchFamily="18" charset="2"/>
              <a:buNone/>
            </a:pPr>
            <a:r>
              <a:rPr lang="ar-SA" sz="2400" smtClean="0">
                <a:solidFill>
                  <a:srgbClr val="00B050"/>
                </a:solidFill>
              </a:rPr>
              <a:t>5-كانت هذه الدكاكين مغدى ورواح للطلاب والعلماء.</a:t>
            </a:r>
          </a:p>
          <a:p>
            <a:pPr>
              <a:buFont typeface="Wingdings 2" pitchFamily="18" charset="2"/>
              <a:buNone/>
            </a:pPr>
            <a:r>
              <a:rPr lang="ar-SA" sz="2400" smtClean="0">
                <a:solidFill>
                  <a:srgbClr val="9900FF"/>
                </a:solidFill>
              </a:rPr>
              <a:t>( كان الجاحظ ينام في هذه الدكاكين للدارسة ومات فيها عندما انهالت عليه الكتب وأودت بحياته).</a:t>
            </a:r>
          </a:p>
          <a:p>
            <a:pPr>
              <a:buFont typeface="Wingdings 2" pitchFamily="18" charset="2"/>
              <a:buNone/>
            </a:pPr>
            <a:endParaRPr lang="ar-SA" sz="2400" smtClean="0">
              <a:solidFill>
                <a:srgbClr val="9900FF"/>
              </a:solidFill>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313"/>
            <a:ext cx="7239000" cy="6242050"/>
          </a:xfrm>
          <a:solidFill>
            <a:schemeClr val="accent6">
              <a:lumMod val="20000"/>
              <a:lumOff val="80000"/>
            </a:schemeClr>
          </a:solidFill>
        </p:spPr>
        <p:txBody>
          <a:bodyPr>
            <a:normAutofit/>
          </a:bodyPr>
          <a:lstStyle/>
          <a:p>
            <a:pPr>
              <a:buFont typeface="Wingdings 2" pitchFamily="18" charset="2"/>
              <a:buNone/>
            </a:pPr>
            <a:r>
              <a:rPr lang="ar-SA" sz="2800" smtClean="0">
                <a:solidFill>
                  <a:srgbClr val="FF33CC"/>
                </a:solidFill>
              </a:rPr>
              <a:t>*مهنة الوراقة :</a:t>
            </a:r>
          </a:p>
          <a:p>
            <a:pPr>
              <a:buFont typeface="Wingdings 2" pitchFamily="18" charset="2"/>
              <a:buNone/>
            </a:pPr>
            <a:r>
              <a:rPr lang="ar-SA" sz="2800" smtClean="0">
                <a:solidFill>
                  <a:srgbClr val="00B050"/>
                </a:solidFill>
              </a:rPr>
              <a:t>لم تقف مهنة الوراقة في العصر العباسي عند حد الصفقات التجارية لبيع الكتب والورق , وإنما تعدت ذلك إلى مهام ثقافية تتصل بنسخ الكتب الهامة وقد عمل بذلك طائفة من العلماء ومنهم : </a:t>
            </a:r>
            <a:r>
              <a:rPr lang="ar-SA" sz="2800" smtClean="0">
                <a:solidFill>
                  <a:srgbClr val="DA58CB"/>
                </a:solidFill>
              </a:rPr>
              <a:t>أبو حيان التوحيدي.</a:t>
            </a:r>
          </a:p>
          <a:p>
            <a:pPr>
              <a:buFont typeface="Wingdings 2" pitchFamily="18" charset="2"/>
              <a:buNone/>
            </a:pPr>
            <a:endParaRPr lang="ar-SA" sz="2800" smtClean="0">
              <a:solidFill>
                <a:srgbClr val="51253A"/>
              </a:solidFill>
            </a:endParaRPr>
          </a:p>
          <a:p>
            <a:pPr>
              <a:buFont typeface="Wingdings 2" pitchFamily="18" charset="2"/>
              <a:buNone/>
            </a:pPr>
            <a:r>
              <a:rPr lang="ar-SA" sz="2800" smtClean="0">
                <a:solidFill>
                  <a:srgbClr val="51253A"/>
                </a:solidFill>
              </a:rPr>
              <a:t>* مع الطلب المتزايد على المخطوطات للعلماء ازدهرت مهنة نسخ الكتب في حوانيت الوراقين , وكثرت دكاكين الوراقين وانتشرت في كل مكان .. لتصبح أشبه بالمكتبات العامة يلتقي فيها صفوة العلماء ليتحدثوا في شئون الكتب كما يجتمع فيها الشعراء والأدباء والفلاسفة .</a:t>
            </a: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7239000" cy="785818"/>
          </a:xfrm>
          <a:solidFill>
            <a:schemeClr val="bg2"/>
          </a:solidFill>
        </p:spPr>
        <p:txBody>
          <a:bodyPr anchor="ctr"/>
          <a:lstStyle/>
          <a:p>
            <a:pPr algn="ctr" fontAlgn="auto">
              <a:spcAft>
                <a:spcPts val="0"/>
              </a:spcAft>
              <a:defRPr/>
            </a:pPr>
            <a:r>
              <a:rPr lang="ar-SA" sz="40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6-منازل العلماء </a:t>
            </a:r>
            <a:endParaRPr lang="ar-SA" dirty="0"/>
          </a:p>
        </p:txBody>
      </p:sp>
      <p:sp>
        <p:nvSpPr>
          <p:cNvPr id="3" name="عنصر نائب للمحتوى 2"/>
          <p:cNvSpPr>
            <a:spLocks noGrp="1"/>
          </p:cNvSpPr>
          <p:nvPr>
            <p:ph idx="1"/>
          </p:nvPr>
        </p:nvSpPr>
        <p:spPr>
          <a:xfrm>
            <a:off x="214313" y="1214438"/>
            <a:ext cx="7643812" cy="5429250"/>
          </a:xfrm>
          <a:solidFill>
            <a:schemeClr val="accent4">
              <a:lumMod val="60000"/>
              <a:lumOff val="40000"/>
            </a:schemeClr>
          </a:solidFill>
        </p:spPr>
        <p:txBody>
          <a:bodyPr>
            <a:normAutofit/>
          </a:bodyPr>
          <a:lstStyle/>
          <a:p>
            <a:pPr>
              <a:lnSpc>
                <a:spcPct val="80000"/>
              </a:lnSpc>
            </a:pPr>
            <a:r>
              <a:rPr lang="ar-SA" sz="2200" smtClean="0">
                <a:solidFill>
                  <a:srgbClr val="DA58CB"/>
                </a:solidFill>
              </a:rPr>
              <a:t>المسلمين لم يعدوا أو يعتبروا المنازل أمكنة صالحة للتعليم .. عللي ؟</a:t>
            </a:r>
          </a:p>
          <a:p>
            <a:pPr>
              <a:lnSpc>
                <a:spcPct val="80000"/>
              </a:lnSpc>
              <a:buFont typeface="Wingdings 2" pitchFamily="18" charset="2"/>
              <a:buNone/>
            </a:pPr>
            <a:r>
              <a:rPr lang="ar-SA" sz="2200" smtClean="0">
                <a:solidFill>
                  <a:srgbClr val="00B050"/>
                </a:solidFill>
              </a:rPr>
              <a:t> لحرمة البيت وجلاله ولاعتقادهم أن المساجد أفضل مكان للتدريس.</a:t>
            </a:r>
          </a:p>
          <a:p>
            <a:pPr>
              <a:lnSpc>
                <a:spcPct val="80000"/>
              </a:lnSpc>
              <a:buFont typeface="Wingdings 2" pitchFamily="18" charset="2"/>
              <a:buNone/>
            </a:pPr>
            <a:endParaRPr lang="ar-SA" sz="2200" smtClean="0">
              <a:solidFill>
                <a:srgbClr val="00B050"/>
              </a:solidFill>
            </a:endParaRPr>
          </a:p>
          <a:p>
            <a:pPr>
              <a:lnSpc>
                <a:spcPct val="80000"/>
              </a:lnSpc>
              <a:buFontTx/>
              <a:buChar char="-"/>
            </a:pPr>
            <a:r>
              <a:rPr lang="ar-SA" sz="2200" smtClean="0">
                <a:solidFill>
                  <a:srgbClr val="0070C0"/>
                </a:solidFill>
              </a:rPr>
              <a:t>أسهمت منازل العلماء بنصيب كبير في الحركة العلمية ونشر الثقافة الإسلامية خاصة قبل انتشار المدارس .</a:t>
            </a:r>
          </a:p>
          <a:p>
            <a:pPr>
              <a:lnSpc>
                <a:spcPct val="80000"/>
              </a:lnSpc>
              <a:buFontTx/>
              <a:buChar char="-"/>
            </a:pPr>
            <a:endParaRPr lang="ar-SA" sz="2200" smtClean="0">
              <a:solidFill>
                <a:srgbClr val="0070C0"/>
              </a:solidFill>
            </a:endParaRPr>
          </a:p>
          <a:p>
            <a:pPr>
              <a:lnSpc>
                <a:spcPct val="80000"/>
              </a:lnSpc>
              <a:buFont typeface="Wingdings 2" pitchFamily="18" charset="2"/>
              <a:buNone/>
            </a:pPr>
            <a:r>
              <a:rPr lang="ar-SA" sz="2200" smtClean="0">
                <a:solidFill>
                  <a:srgbClr val="C00000"/>
                </a:solidFill>
              </a:rPr>
              <a:t>*من أهم هذه المنازل : </a:t>
            </a:r>
            <a:r>
              <a:rPr lang="ar-SA" sz="2200" smtClean="0">
                <a:solidFill>
                  <a:srgbClr val="9900FF"/>
                </a:solidFill>
              </a:rPr>
              <a:t>منزل الشيخ ابن سينا فقد كان يصرف أعمال الدولة بالنهار ويجلس للتدريس والكتابة بالليل.</a:t>
            </a:r>
          </a:p>
          <a:p>
            <a:pPr>
              <a:lnSpc>
                <a:spcPct val="80000"/>
              </a:lnSpc>
              <a:buFont typeface="Arial" charset="0"/>
              <a:buChar char="•"/>
            </a:pPr>
            <a:r>
              <a:rPr lang="ar-SA" sz="2200" smtClean="0">
                <a:solidFill>
                  <a:srgbClr val="FF0000"/>
                </a:solidFill>
              </a:rPr>
              <a:t>ما هو أعظم منازل العلماء وأكثرها إسهاماً في الحركة التعليمية والفكرية ؟ </a:t>
            </a:r>
          </a:p>
          <a:p>
            <a:pPr>
              <a:lnSpc>
                <a:spcPct val="80000"/>
              </a:lnSpc>
              <a:buFont typeface="Arial" charset="0"/>
              <a:buChar char="•"/>
            </a:pPr>
            <a:r>
              <a:rPr lang="ar-SA" sz="2200" smtClean="0">
                <a:solidFill>
                  <a:srgbClr val="0070C0"/>
                </a:solidFill>
              </a:rPr>
              <a:t>منزل أبي سليمان المنطقي.ففيه عقدت الندوات الثقافية والفكرية التي تردد عليها كثيرون من طلاب العلم </a:t>
            </a:r>
          </a:p>
          <a:p>
            <a:pPr>
              <a:lnSpc>
                <a:spcPct val="80000"/>
              </a:lnSpc>
              <a:buFont typeface="Arial" charset="0"/>
              <a:buChar char="•"/>
            </a:pPr>
            <a:r>
              <a:rPr lang="ar-SA" sz="2200" smtClean="0">
                <a:solidFill>
                  <a:srgbClr val="00B050"/>
                </a:solidFill>
              </a:rPr>
              <a:t>تناولت منازل العلماء مناقشات في مختلف الموضوعات ما هي ؟</a:t>
            </a:r>
          </a:p>
          <a:p>
            <a:pPr>
              <a:lnSpc>
                <a:spcPct val="80000"/>
              </a:lnSpc>
              <a:buFont typeface="Arial" charset="0"/>
              <a:buChar char="•"/>
            </a:pPr>
            <a:r>
              <a:rPr lang="ar-SA" sz="2200" smtClean="0">
                <a:solidFill>
                  <a:srgbClr val="9900FF"/>
                </a:solidFill>
              </a:rPr>
              <a:t>فلسفية – نفسية وأخلاقية – النثر والشعر – الفنون .</a:t>
            </a: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14290"/>
            <a:ext cx="7239000" cy="714380"/>
          </a:xfrm>
          <a:solidFill>
            <a:schemeClr val="bg2"/>
          </a:solidFill>
        </p:spPr>
        <p:txBody>
          <a:bodyPr anchor="ctr"/>
          <a:lstStyle/>
          <a:p>
            <a:pPr algn="ctr" fontAlgn="auto">
              <a:spcAft>
                <a:spcPts val="0"/>
              </a:spcAft>
              <a:defRPr/>
            </a:pPr>
            <a:r>
              <a:rPr lang="ar-SA" sz="36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7- المكتبات</a:t>
            </a:r>
            <a:endParaRPr lang="ar-SA" dirty="0"/>
          </a:p>
        </p:txBody>
      </p:sp>
      <p:sp>
        <p:nvSpPr>
          <p:cNvPr id="3" name="عنصر نائب للمحتوى 2"/>
          <p:cNvSpPr>
            <a:spLocks noGrp="1"/>
          </p:cNvSpPr>
          <p:nvPr>
            <p:ph idx="1"/>
          </p:nvPr>
        </p:nvSpPr>
        <p:spPr>
          <a:xfrm>
            <a:off x="285750" y="1143000"/>
            <a:ext cx="7572375" cy="5715000"/>
          </a:xfrm>
          <a:solidFill>
            <a:schemeClr val="tx1">
              <a:lumMod val="50000"/>
              <a:lumOff val="50000"/>
            </a:schemeClr>
          </a:solidFill>
        </p:spPr>
        <p:txBody>
          <a:bodyPr>
            <a:normAutofit/>
          </a:bodyPr>
          <a:lstStyle/>
          <a:p>
            <a:pPr>
              <a:lnSpc>
                <a:spcPct val="90000"/>
              </a:lnSpc>
            </a:pPr>
            <a:r>
              <a:rPr lang="ar-SA" sz="2400" smtClean="0">
                <a:solidFill>
                  <a:srgbClr val="FFFF00"/>
                </a:solidFill>
              </a:rPr>
              <a:t>عني الخلفاء المسلمون منذ العهد الأموي بالكتاب العربي ونشره بين الناس وإنشاء الخزائن التي تضم الكتب والدفاتر والسجلات .</a:t>
            </a:r>
          </a:p>
          <a:p>
            <a:pPr>
              <a:lnSpc>
                <a:spcPct val="90000"/>
              </a:lnSpc>
            </a:pPr>
            <a:endParaRPr lang="ar-SA" sz="2400" smtClean="0">
              <a:solidFill>
                <a:srgbClr val="FFFF00"/>
              </a:solidFill>
            </a:endParaRPr>
          </a:p>
          <a:p>
            <a:pPr>
              <a:lnSpc>
                <a:spcPct val="90000"/>
              </a:lnSpc>
            </a:pPr>
            <a:r>
              <a:rPr lang="ar-SA" sz="2400" smtClean="0">
                <a:solidFill>
                  <a:schemeClr val="bg1"/>
                </a:solidFill>
              </a:rPr>
              <a:t>* أقدم الخزائن العربية التي عرفت أخبارها هي .. مكتبة يزيد بن معاوية .</a:t>
            </a:r>
          </a:p>
          <a:p>
            <a:pPr>
              <a:lnSpc>
                <a:spcPct val="90000"/>
              </a:lnSpc>
            </a:pPr>
            <a:endParaRPr lang="ar-SA" sz="2400" smtClean="0">
              <a:solidFill>
                <a:schemeClr val="bg1"/>
              </a:solidFill>
            </a:endParaRPr>
          </a:p>
          <a:p>
            <a:pPr>
              <a:lnSpc>
                <a:spcPct val="90000"/>
              </a:lnSpc>
            </a:pPr>
            <a:r>
              <a:rPr lang="ar-SA" sz="2400" smtClean="0">
                <a:solidFill>
                  <a:srgbClr val="FFC000"/>
                </a:solidFill>
              </a:rPr>
              <a:t>لاشك أن كثرة المكتبات له قيمته العلمية في تك العصور .. عللي؟</a:t>
            </a:r>
          </a:p>
          <a:p>
            <a:pPr>
              <a:lnSpc>
                <a:spcPct val="90000"/>
              </a:lnSpc>
            </a:pPr>
            <a:r>
              <a:rPr lang="ar-SA" sz="2400" smtClean="0">
                <a:solidFill>
                  <a:srgbClr val="FF33CC"/>
                </a:solidFill>
              </a:rPr>
              <a:t>بسبب اعتماد التدوين فيها على الكتابة الخطية , ولم يكن باستطاعة الكثير شراء الكتب لارتفاع ثمنها .فقد أصبح لوجود المكتبات اثر عظيم في النهضة العلمية .</a:t>
            </a:r>
          </a:p>
          <a:p>
            <a:pPr>
              <a:lnSpc>
                <a:spcPct val="90000"/>
              </a:lnSpc>
            </a:pPr>
            <a:r>
              <a:rPr lang="ar-SA" sz="2400" smtClean="0">
                <a:solidFill>
                  <a:srgbClr val="99FF99"/>
                </a:solidFill>
              </a:rPr>
              <a:t>*تقسم المكتبات إلى:</a:t>
            </a:r>
          </a:p>
          <a:p>
            <a:pPr>
              <a:lnSpc>
                <a:spcPct val="90000"/>
              </a:lnSpc>
            </a:pPr>
            <a:r>
              <a:rPr lang="ar-SA" sz="2400" smtClean="0">
                <a:solidFill>
                  <a:srgbClr val="00B0F0"/>
                </a:solidFill>
              </a:rPr>
              <a:t>المكتبات العامة ,المكتبات الخاصة ,ومكتبات بين العامة والخاصة .</a:t>
            </a: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50" y="0"/>
            <a:ext cx="7410450" cy="6456363"/>
          </a:xfrm>
          <a:solidFill>
            <a:schemeClr val="bg2">
              <a:lumMod val="90000"/>
            </a:schemeClr>
          </a:solidFill>
        </p:spPr>
        <p:txBody>
          <a:bodyPr>
            <a:normAutofit/>
          </a:bodyPr>
          <a:lstStyle/>
          <a:p>
            <a:pPr>
              <a:lnSpc>
                <a:spcPct val="90000"/>
              </a:lnSpc>
            </a:pPr>
            <a:r>
              <a:rPr lang="ar-SA" smtClean="0">
                <a:solidFill>
                  <a:srgbClr val="FF0066"/>
                </a:solidFill>
              </a:rPr>
              <a:t>المكتبات العامة :</a:t>
            </a:r>
          </a:p>
          <a:p>
            <a:pPr>
              <a:lnSpc>
                <a:spcPct val="90000"/>
              </a:lnSpc>
              <a:buFont typeface="Wingdings 2" pitchFamily="18" charset="2"/>
              <a:buNone/>
            </a:pPr>
            <a:r>
              <a:rPr lang="ar-SA" smtClean="0">
                <a:solidFill>
                  <a:srgbClr val="0070C0"/>
                </a:solidFill>
              </a:rPr>
              <a:t>أنشئت بالمساجد لتكون في متناول الدارسين وهي كثيرة جدا ومن أشهرها المكتبة الحيدرية بالنجف  وهي لا تزال موجودة إلى الآن  .</a:t>
            </a:r>
          </a:p>
          <a:p>
            <a:pPr>
              <a:lnSpc>
                <a:spcPct val="90000"/>
              </a:lnSpc>
              <a:buFont typeface="Wingdings 2" pitchFamily="18" charset="2"/>
              <a:buNone/>
            </a:pPr>
            <a:r>
              <a:rPr lang="ar-SA" smtClean="0">
                <a:solidFill>
                  <a:srgbClr val="FF0000"/>
                </a:solidFill>
              </a:rPr>
              <a:t>*المكتبات الخاصة :</a:t>
            </a:r>
          </a:p>
          <a:p>
            <a:pPr>
              <a:lnSpc>
                <a:spcPct val="90000"/>
              </a:lnSpc>
              <a:buFont typeface="Wingdings 2" pitchFamily="18" charset="2"/>
              <a:buNone/>
            </a:pPr>
            <a:r>
              <a:rPr lang="ar-SA" smtClean="0">
                <a:solidFill>
                  <a:srgbClr val="0070C0"/>
                </a:solidFill>
              </a:rPr>
              <a:t>أنشأها العلماء والأدباء لاستعمالهم الخاص وكانت كثيرة منتشرة , والسبب وراء ذلك حرص كل عالم وأديب اقتناء مكتبة خاصة به يرجع إليها في دراسته واطلاعه . ومن أشهر هذه المكتبات :</a:t>
            </a:r>
          </a:p>
          <a:p>
            <a:pPr>
              <a:lnSpc>
                <a:spcPct val="90000"/>
              </a:lnSpc>
              <a:buFont typeface="Wingdings 2" pitchFamily="18" charset="2"/>
              <a:buNone/>
            </a:pPr>
            <a:r>
              <a:rPr lang="ar-SA" smtClean="0">
                <a:solidFill>
                  <a:srgbClr val="00B050"/>
                </a:solidFill>
              </a:rPr>
              <a:t>مكتبة الفتح بن خاقان وزير المتوكل .</a:t>
            </a:r>
          </a:p>
          <a:p>
            <a:pPr>
              <a:lnSpc>
                <a:spcPct val="90000"/>
              </a:lnSpc>
              <a:buFont typeface="Wingdings 2" pitchFamily="18" charset="2"/>
              <a:buNone/>
            </a:pPr>
            <a:endParaRPr lang="ar-SA" smtClean="0">
              <a:solidFill>
                <a:srgbClr val="00B050"/>
              </a:solidFill>
            </a:endParaRPr>
          </a:p>
          <a:p>
            <a:pPr>
              <a:lnSpc>
                <a:spcPct val="90000"/>
              </a:lnSpc>
              <a:buFont typeface="Wingdings 2" pitchFamily="18" charset="2"/>
              <a:buNone/>
            </a:pPr>
            <a:r>
              <a:rPr lang="ar-SA" smtClean="0">
                <a:solidFill>
                  <a:srgbClr val="FF0000"/>
                </a:solidFill>
              </a:rPr>
              <a:t>*المكتبات بين العامة والخاصة :</a:t>
            </a:r>
          </a:p>
          <a:p>
            <a:pPr>
              <a:lnSpc>
                <a:spcPct val="90000"/>
              </a:lnSpc>
              <a:buFont typeface="Wingdings 2" pitchFamily="18" charset="2"/>
              <a:buNone/>
            </a:pPr>
            <a:r>
              <a:rPr lang="ar-SA" smtClean="0">
                <a:solidFill>
                  <a:srgbClr val="0070C0"/>
                </a:solidFill>
              </a:rPr>
              <a:t>أنشأها الخلفاء والسلاطين تقربا للعلم وقصروا دخولها على طبقة معينة من الناس هم الوجهاء وكان دخولها يحتاج إلى أذن خاص  ومن أشهرها :</a:t>
            </a:r>
          </a:p>
          <a:p>
            <a:pPr>
              <a:lnSpc>
                <a:spcPct val="90000"/>
              </a:lnSpc>
              <a:buFont typeface="Wingdings 2" pitchFamily="18" charset="2"/>
              <a:buNone/>
            </a:pPr>
            <a:r>
              <a:rPr lang="ar-SA" smtClean="0">
                <a:solidFill>
                  <a:srgbClr val="00B050"/>
                </a:solidFill>
              </a:rPr>
              <a:t>مكتبة الناصر لدين الله .</a:t>
            </a: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072438" cy="6858000"/>
          </a:xfrm>
          <a:solidFill>
            <a:schemeClr val="bg2">
              <a:lumMod val="90000"/>
            </a:schemeClr>
          </a:solidFill>
        </p:spPr>
        <p:txBody>
          <a:bodyPr>
            <a:normAutofit/>
          </a:bodyPr>
          <a:lstStyle/>
          <a:p>
            <a:pPr>
              <a:lnSpc>
                <a:spcPct val="80000"/>
              </a:lnSpc>
            </a:pPr>
            <a:r>
              <a:rPr lang="ar-SA" sz="2400" smtClean="0">
                <a:solidFill>
                  <a:srgbClr val="FF0066"/>
                </a:solidFill>
              </a:rPr>
              <a:t>موظفين المكتبات العامة :</a:t>
            </a:r>
          </a:p>
          <a:p>
            <a:pPr>
              <a:lnSpc>
                <a:spcPct val="80000"/>
              </a:lnSpc>
              <a:buFont typeface="Wingdings 2" pitchFamily="18" charset="2"/>
              <a:buNone/>
            </a:pPr>
            <a:r>
              <a:rPr lang="ar-SA" sz="1900" smtClean="0">
                <a:solidFill>
                  <a:srgbClr val="00B050"/>
                </a:solidFill>
              </a:rPr>
              <a:t>الخازن –المترجمون – النساخ – المجلدين- المناولين  .</a:t>
            </a:r>
          </a:p>
          <a:p>
            <a:pPr>
              <a:lnSpc>
                <a:spcPct val="80000"/>
              </a:lnSpc>
              <a:buFont typeface="Wingdings 2" pitchFamily="18" charset="2"/>
              <a:buNone/>
            </a:pPr>
            <a:endParaRPr lang="ar-SA" sz="1900" smtClean="0">
              <a:solidFill>
                <a:srgbClr val="00B050"/>
              </a:solidFill>
            </a:endParaRPr>
          </a:p>
          <a:p>
            <a:pPr>
              <a:lnSpc>
                <a:spcPct val="80000"/>
              </a:lnSpc>
            </a:pPr>
            <a:r>
              <a:rPr lang="ar-SA" sz="2400" smtClean="0">
                <a:solidFill>
                  <a:srgbClr val="FF0000"/>
                </a:solidFill>
              </a:rPr>
              <a:t>ما هي الطرق التي يتم من خلالها تزويد المكتبات بالكتب ؟ </a:t>
            </a:r>
          </a:p>
          <a:p>
            <a:pPr>
              <a:lnSpc>
                <a:spcPct val="80000"/>
              </a:lnSpc>
              <a:buFont typeface="Wingdings 2" pitchFamily="18" charset="2"/>
              <a:buNone/>
            </a:pPr>
            <a:r>
              <a:rPr lang="ar-SA" sz="1900" smtClean="0">
                <a:solidFill>
                  <a:srgbClr val="0070C0"/>
                </a:solidFill>
              </a:rPr>
              <a:t>وقف الواقف , الهدايا والهبات , نسخ الكتب , شراء الكتب .</a:t>
            </a:r>
          </a:p>
          <a:p>
            <a:pPr>
              <a:lnSpc>
                <a:spcPct val="80000"/>
              </a:lnSpc>
              <a:buFont typeface="Wingdings 2" pitchFamily="18" charset="2"/>
              <a:buNone/>
            </a:pPr>
            <a:r>
              <a:rPr lang="ar-SA" sz="2400" smtClean="0">
                <a:solidFill>
                  <a:srgbClr val="C00000"/>
                </a:solidFill>
              </a:rPr>
              <a:t>*كان العمل داخل المكتبات يقوم على أساس الاستعارة الداخلية وعدم السماح  .. عللي؟</a:t>
            </a:r>
          </a:p>
          <a:p>
            <a:pPr>
              <a:lnSpc>
                <a:spcPct val="80000"/>
              </a:lnSpc>
              <a:buFont typeface="Wingdings 2" pitchFamily="18" charset="2"/>
              <a:buNone/>
            </a:pPr>
            <a:r>
              <a:rPr lang="ar-SA" sz="2200" smtClean="0">
                <a:solidFill>
                  <a:srgbClr val="874396"/>
                </a:solidFill>
              </a:rPr>
              <a:t>من أجل توفيرها لمزيد من الاطلاع , وحتى لا يستأثر شخص واحد بالكتاب  وكان يسمح بالاستعارة الخارجية في أضيق الحدود.</a:t>
            </a:r>
          </a:p>
          <a:p>
            <a:pPr>
              <a:lnSpc>
                <a:spcPct val="80000"/>
              </a:lnSpc>
              <a:buFont typeface="Arial" charset="0"/>
              <a:buChar char="•"/>
            </a:pPr>
            <a:r>
              <a:rPr lang="ar-SA" sz="2400" smtClean="0">
                <a:solidFill>
                  <a:srgbClr val="FF0066"/>
                </a:solidFill>
              </a:rPr>
              <a:t>*الهدف من المكتبات في التربية الإسلامية : </a:t>
            </a:r>
          </a:p>
          <a:p>
            <a:pPr>
              <a:lnSpc>
                <a:spcPct val="80000"/>
              </a:lnSpc>
              <a:buFont typeface="Arial" charset="0"/>
              <a:buChar char="•"/>
            </a:pPr>
            <a:r>
              <a:rPr lang="ar-SA" sz="2200" smtClean="0">
                <a:solidFill>
                  <a:srgbClr val="00B050"/>
                </a:solidFill>
              </a:rPr>
              <a:t>مكاناً لتثقيف الشعب , ومكانا للبحث والتأليف والتحميص بشكل خاص .</a:t>
            </a:r>
          </a:p>
          <a:p>
            <a:pPr>
              <a:lnSpc>
                <a:spcPct val="80000"/>
              </a:lnSpc>
              <a:buFont typeface="Arial" charset="0"/>
              <a:buChar char="•"/>
            </a:pPr>
            <a:r>
              <a:rPr lang="ar-SA" sz="2200" smtClean="0">
                <a:solidFill>
                  <a:srgbClr val="FF0000"/>
                </a:solidFill>
              </a:rPr>
              <a:t>فائدة وجود المكتبات :</a:t>
            </a:r>
          </a:p>
          <a:p>
            <a:pPr>
              <a:lnSpc>
                <a:spcPct val="80000"/>
              </a:lnSpc>
              <a:buFont typeface="Arial" charset="0"/>
              <a:buChar char="•"/>
            </a:pPr>
            <a:r>
              <a:rPr lang="ar-SA" sz="2200" smtClean="0">
                <a:solidFill>
                  <a:srgbClr val="0070C0"/>
                </a:solidFill>
              </a:rPr>
              <a:t>-يحمي الطلاب من جشع التجار ومغالاتهم في أثمان الكتب </a:t>
            </a:r>
          </a:p>
          <a:p>
            <a:pPr>
              <a:lnSpc>
                <a:spcPct val="80000"/>
              </a:lnSpc>
              <a:buFont typeface="Arial" charset="0"/>
              <a:buChar char="•"/>
            </a:pPr>
            <a:r>
              <a:rPr lang="ar-SA" sz="2200" smtClean="0">
                <a:solidFill>
                  <a:srgbClr val="0070C0"/>
                </a:solidFill>
              </a:rPr>
              <a:t>- حافز لهم على البحث والاطلاع في العلوم المختلفة </a:t>
            </a:r>
          </a:p>
          <a:p>
            <a:pPr>
              <a:lnSpc>
                <a:spcPct val="80000"/>
              </a:lnSpc>
              <a:buFont typeface="Arial" charset="0"/>
              <a:buChar char="•"/>
            </a:pPr>
            <a:r>
              <a:rPr lang="ar-SA" sz="2200" smtClean="0">
                <a:solidFill>
                  <a:srgbClr val="0070C0"/>
                </a:solidFill>
              </a:rPr>
              <a:t>-ساعد الطلاب على سرعة الفهم والتجاوب مع الأستاذة. </a:t>
            </a:r>
          </a:p>
          <a:p>
            <a:pPr>
              <a:lnSpc>
                <a:spcPct val="80000"/>
              </a:lnSpc>
              <a:buFont typeface="Arial" charset="0"/>
              <a:buChar char="•"/>
            </a:pPr>
            <a:endParaRPr lang="ar-SA" sz="1600" smtClean="0">
              <a:solidFill>
                <a:srgbClr val="0070C0"/>
              </a:solidFill>
            </a:endParaRPr>
          </a:p>
          <a:p>
            <a:pPr>
              <a:lnSpc>
                <a:spcPct val="80000"/>
              </a:lnSpc>
              <a:buFont typeface="Arial" charset="0"/>
              <a:buChar char="•"/>
            </a:pPr>
            <a:r>
              <a:rPr lang="ar-SA" sz="2200" smtClean="0">
                <a:solidFill>
                  <a:srgbClr val="00B050"/>
                </a:solidFill>
              </a:rPr>
              <a:t>*لم تقتصر رسالة المكتبات على المعلمين والطلبة وإنما أفادت معظم الباحثين في فروع المعرفة المختلفة وساعدت على الحفاظ على التراث والاحتفاظ بالسجلات والوثائق.</a:t>
            </a:r>
          </a:p>
          <a:p>
            <a:pPr>
              <a:lnSpc>
                <a:spcPct val="80000"/>
              </a:lnSpc>
              <a:buFont typeface="Arial" charset="0"/>
              <a:buChar char="•"/>
            </a:pPr>
            <a:endParaRPr lang="ar-SA" sz="1600" smtClean="0">
              <a:solidFill>
                <a:srgbClr val="874396"/>
              </a:solidFill>
            </a:endParaRPr>
          </a:p>
          <a:p>
            <a:pPr>
              <a:lnSpc>
                <a:spcPct val="80000"/>
              </a:lnSpc>
              <a:buFont typeface="Wingdings 2" pitchFamily="18" charset="2"/>
              <a:buNone/>
            </a:pPr>
            <a:endParaRPr lang="ar-SA" sz="1600" smtClean="0">
              <a:solidFill>
                <a:srgbClr val="C00000"/>
              </a:solidFill>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7239000" cy="785818"/>
          </a:xfrm>
          <a:solidFill>
            <a:schemeClr val="bg2">
              <a:lumMod val="90000"/>
            </a:schemeClr>
          </a:solidFill>
        </p:spPr>
        <p:txBody>
          <a:bodyPr anchor="ctr"/>
          <a:lstStyle/>
          <a:p>
            <a:pPr algn="ctr" fontAlgn="auto">
              <a:spcAft>
                <a:spcPts val="0"/>
              </a:spcAft>
              <a:defRPr/>
            </a:pPr>
            <a:r>
              <a:rPr lang="ar-SA" sz="40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8-المدارس</a:t>
            </a:r>
            <a:endParaRPr lang="ar-SA" dirty="0"/>
          </a:p>
        </p:txBody>
      </p:sp>
      <p:sp>
        <p:nvSpPr>
          <p:cNvPr id="3" name="عنصر نائب للمحتوى 2"/>
          <p:cNvSpPr>
            <a:spLocks noGrp="1"/>
          </p:cNvSpPr>
          <p:nvPr>
            <p:ph idx="1"/>
          </p:nvPr>
        </p:nvSpPr>
        <p:spPr>
          <a:xfrm>
            <a:off x="0" y="1143000"/>
            <a:ext cx="8072438" cy="5715000"/>
          </a:xfrm>
          <a:solidFill>
            <a:schemeClr val="accent4">
              <a:lumMod val="20000"/>
              <a:lumOff val="80000"/>
            </a:schemeClr>
          </a:solidFill>
        </p:spPr>
        <p:txBody>
          <a:bodyPr>
            <a:normAutofit/>
          </a:bodyPr>
          <a:lstStyle/>
          <a:p>
            <a:pPr>
              <a:lnSpc>
                <a:spcPct val="90000"/>
              </a:lnSpc>
            </a:pPr>
            <a:r>
              <a:rPr lang="ar-SA" sz="2200" smtClean="0"/>
              <a:t>أنشأت المدارس في القرن الرابع الهجري حين بنى أهل نيسابور أول مدرسة في الإسلام وسموها المدرسة البيهقية.</a:t>
            </a:r>
          </a:p>
          <a:p>
            <a:pPr>
              <a:lnSpc>
                <a:spcPct val="90000"/>
              </a:lnSpc>
            </a:pPr>
            <a:r>
              <a:rPr lang="ar-SA" sz="2200" smtClean="0"/>
              <a:t>أول من بنى مدرسة في الإسلام هو نظام الملك الطوسي في أواسط القرن الخامس الهجري .</a:t>
            </a:r>
          </a:p>
          <a:p>
            <a:pPr>
              <a:lnSpc>
                <a:spcPct val="90000"/>
              </a:lnSpc>
            </a:pPr>
            <a:r>
              <a:rPr lang="ar-SA" sz="2200" smtClean="0">
                <a:solidFill>
                  <a:srgbClr val="FF0000"/>
                </a:solidFill>
              </a:rPr>
              <a:t>السبب في ظهور المدارس كمؤسسات تربوية متخصصة في المجتمع الإسلامي :</a:t>
            </a:r>
          </a:p>
          <a:p>
            <a:pPr>
              <a:lnSpc>
                <a:spcPct val="90000"/>
              </a:lnSpc>
            </a:pPr>
            <a:r>
              <a:rPr lang="ar-SA" sz="2200" smtClean="0">
                <a:solidFill>
                  <a:srgbClr val="00B050"/>
                </a:solidFill>
              </a:rPr>
              <a:t>تطور العلوم والمعارف وظهور مواد علمية تستدعي في دراستها الجدل والنقاش , وهذا يتعارض مع مكانة المساجد وروادها من هدوء وإجلال مما أدى إلى صعوبة اتخاذ المساجد للصلاة والتدريس معاً.</a:t>
            </a:r>
          </a:p>
          <a:p>
            <a:pPr>
              <a:lnSpc>
                <a:spcPct val="90000"/>
              </a:lnSpc>
            </a:pPr>
            <a:r>
              <a:rPr lang="ar-SA" sz="2200" smtClean="0">
                <a:solidFill>
                  <a:srgbClr val="0070C0"/>
                </a:solidFill>
              </a:rPr>
              <a:t>عندما فتح السلاجقة للعراق ودخلوا بغداد حدثاً تاريخياً أدى إلى إنشاء المدارس في المجتمع الإسلامي و  في عام 459 تم بناء المدرسة النظامية  وكان الهدف من أنشاء هذه المدرسة القضاء على نشاط الشيعة وإيجاد علماء سنيين ليشغلوا وظائف الدولة الدينية والعلمية.</a:t>
            </a:r>
          </a:p>
          <a:p>
            <a:pPr>
              <a:lnSpc>
                <a:spcPct val="90000"/>
              </a:lnSpc>
            </a:pPr>
            <a:r>
              <a:rPr lang="ar-SA" sz="2200" smtClean="0"/>
              <a:t>زودت المدارس النظامية بمساكن للطلبة , وكان التعليم فيها بالمجان , منح الطالب دينار كل شهر لنفقاته ,,</a:t>
            </a:r>
          </a:p>
          <a:p>
            <a:pPr>
              <a:lnSpc>
                <a:spcPct val="90000"/>
              </a:lnSpc>
            </a:pPr>
            <a:r>
              <a:rPr lang="ar-SA" sz="2200" smtClean="0"/>
              <a:t>استدعي للتدريس فيها أبي إسحاق الرازي , والأمام الغزالي . </a:t>
            </a: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313" y="214313"/>
            <a:ext cx="7643812" cy="6429375"/>
          </a:xfrm>
          <a:solidFill>
            <a:schemeClr val="accent4">
              <a:lumMod val="20000"/>
              <a:lumOff val="80000"/>
            </a:schemeClr>
          </a:solidFill>
        </p:spPr>
        <p:txBody>
          <a:bodyPr>
            <a:normAutofit/>
          </a:bodyPr>
          <a:lstStyle/>
          <a:p>
            <a:r>
              <a:rPr lang="ar-SA" sz="2400" smtClean="0">
                <a:solidFill>
                  <a:srgbClr val="FF0066"/>
                </a:solidFill>
              </a:rPr>
              <a:t>عاشت المدارس النظامية 300 سنة ثم اندثرت .</a:t>
            </a:r>
          </a:p>
          <a:p>
            <a:r>
              <a:rPr lang="ar-SA" sz="2400" smtClean="0">
                <a:solidFill>
                  <a:srgbClr val="C00000"/>
                </a:solidFill>
              </a:rPr>
              <a:t>دخل نظام التربية الإسلامية مرحلة جديدة من مراحل التطور بإنشاء المدارس ..كيف ؟</a:t>
            </a:r>
          </a:p>
          <a:p>
            <a:r>
              <a:rPr lang="ar-SA" sz="2400" smtClean="0">
                <a:solidFill>
                  <a:srgbClr val="00B050"/>
                </a:solidFill>
              </a:rPr>
              <a:t>أصبحت المدرسة منظمة رسمية من منظمات الدولة يتخرج منها عمال الدولة وموظفوها .</a:t>
            </a:r>
          </a:p>
          <a:p>
            <a:r>
              <a:rPr lang="ar-SA" sz="2400" smtClean="0">
                <a:solidFill>
                  <a:srgbClr val="00B050"/>
                </a:solidFill>
              </a:rPr>
              <a:t>أصبحت الدراسة فيها دراسة رسمية تسير وفق لوائح وقوانين شبيهة بما نحن عليه اليوم </a:t>
            </a:r>
          </a:p>
          <a:p>
            <a:r>
              <a:rPr lang="ar-SA" sz="2400" smtClean="0">
                <a:solidFill>
                  <a:srgbClr val="00B050"/>
                </a:solidFill>
              </a:rPr>
              <a:t>ارتباط المدرسة بنبض الحياة في المجتمع المسلم أدى إلى إنشاء المدارس في كل العالم الإسلامي .</a:t>
            </a:r>
          </a:p>
          <a:p>
            <a:r>
              <a:rPr lang="ar-SA" sz="2400" smtClean="0">
                <a:solidFill>
                  <a:srgbClr val="FF33CC"/>
                </a:solidFill>
              </a:rPr>
              <a:t>تعد المدرسة المستنصرية التي بناها الخليفة المستنصر في بغداد من أعظم مدارس العالم الإسلامي.وما يزال بناؤها قائم حتى اليوم في دمشق وأن كان تهدم جانب كبير منها .</a:t>
            </a:r>
          </a:p>
          <a:p>
            <a:r>
              <a:rPr lang="ar-SA" sz="2400" smtClean="0">
                <a:solidFill>
                  <a:srgbClr val="002060"/>
                </a:solidFill>
              </a:rPr>
              <a:t>في القاهرة أنشئت المدارس النظامية في عهد الأيوبيين وتعد المدرسة الشافعية التي أنشأها صلاح الدين بجوار جامع عمرو بن العاص أول مدرسة نظامية سنية في مصر . </a:t>
            </a:r>
          </a:p>
          <a:p>
            <a:endParaRPr lang="ar-SA" sz="2400" smtClean="0">
              <a:solidFill>
                <a:srgbClr val="C00000"/>
              </a:solidFill>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2294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40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مقدمة </a:t>
            </a:r>
            <a:endParaRPr lang="ar-SA" spc="-150"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85750" y="1357313"/>
            <a:ext cx="7643813" cy="5275262"/>
          </a:xfrm>
          <a:solidFill>
            <a:schemeClr val="accent4">
              <a:lumMod val="40000"/>
              <a:lumOff val="60000"/>
            </a:schemeClr>
          </a:solidFill>
        </p:spPr>
        <p:txBody>
          <a:bodyPr>
            <a:normAutofit/>
          </a:bodyPr>
          <a:lstStyle/>
          <a:p>
            <a:pPr>
              <a:buFont typeface="Wingdings 2" pitchFamily="18" charset="2"/>
              <a:buNone/>
            </a:pPr>
            <a:r>
              <a:rPr lang="ar-SA" smtClean="0">
                <a:solidFill>
                  <a:srgbClr val="852F74"/>
                </a:solidFill>
              </a:rPr>
              <a:t>*ظهر الإسلام في القرن السابع ميلادي وكانت وسيلة الإسلام إلى تدعيم فكرة الوحدانية بين البشر هي تحرير الفرد من خلال القراءة والفهم والمعرفة الناتجين عنها , لذلك كانت القراءة والسير في طريق العلم والمعرفة هما المحور الذي دارت حوله فلسفة التربية الإسلامية . وأنشئت من أجل تحقيقها المؤسسات التربوية المختلفة التي نبعت من صميم حاجات المجتمع الإسلامي وتطوره .</a:t>
            </a:r>
          </a:p>
          <a:p>
            <a:pPr>
              <a:buFont typeface="Wingdings 2" pitchFamily="18" charset="2"/>
              <a:buNone/>
            </a:pPr>
            <a:r>
              <a:rPr lang="ar-SA" sz="2800" smtClean="0">
                <a:solidFill>
                  <a:srgbClr val="FF0000"/>
                </a:solidFill>
              </a:rPr>
              <a:t>* أول مؤسسة تربوية في الإسلام :</a:t>
            </a:r>
          </a:p>
          <a:p>
            <a:pPr>
              <a:buFont typeface="Wingdings 2" pitchFamily="18" charset="2"/>
              <a:buNone/>
            </a:pPr>
            <a:r>
              <a:rPr lang="ar-SA" sz="2800" smtClean="0">
                <a:solidFill>
                  <a:srgbClr val="00B050"/>
                </a:solidFill>
              </a:rPr>
              <a:t> 1-دار الأرقم بن أبي الأرقم .</a:t>
            </a:r>
          </a:p>
          <a:p>
            <a:pPr>
              <a:buFont typeface="Wingdings 2" pitchFamily="18" charset="2"/>
              <a:buNone/>
            </a:pPr>
            <a:r>
              <a:rPr lang="ar-SA" sz="2800" smtClean="0">
                <a:solidFill>
                  <a:srgbClr val="00B050"/>
                </a:solidFill>
              </a:rPr>
              <a:t>2- المسجد النبوي المؤسسة الثانية في الإسلام ودرس فيه العلوم العقلية بجانب العلوم الدينية .</a:t>
            </a: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313" y="214313"/>
            <a:ext cx="7715250" cy="6643687"/>
          </a:xfrm>
          <a:solidFill>
            <a:schemeClr val="accent4">
              <a:lumMod val="20000"/>
              <a:lumOff val="80000"/>
            </a:schemeClr>
          </a:solidFill>
        </p:spPr>
        <p:txBody>
          <a:bodyPr>
            <a:normAutofit/>
          </a:bodyPr>
          <a:lstStyle/>
          <a:p>
            <a:pPr>
              <a:lnSpc>
                <a:spcPct val="80000"/>
              </a:lnSpc>
            </a:pPr>
            <a:r>
              <a:rPr lang="ar-SA" sz="2200" smtClean="0"/>
              <a:t>اختلفت المناهج في المدارس باختلاف الشيوخ والمعلمين الذين يقومون بالتدريس فيها . </a:t>
            </a:r>
          </a:p>
          <a:p>
            <a:pPr>
              <a:lnSpc>
                <a:spcPct val="80000"/>
              </a:lnSpc>
            </a:pPr>
            <a:r>
              <a:rPr lang="ar-SA" sz="2200" smtClean="0">
                <a:solidFill>
                  <a:srgbClr val="DA58CB"/>
                </a:solidFill>
              </a:rPr>
              <a:t>فكانت بعض المدارس تهتم بتدريس المذاهب الفقهية الأربعة , وعندما هدأت حركة التشيُع بدأت العلوم العقلية تأخذ طريقها للمدارس .</a:t>
            </a:r>
          </a:p>
          <a:p>
            <a:pPr>
              <a:lnSpc>
                <a:spcPct val="80000"/>
              </a:lnSpc>
            </a:pPr>
            <a:r>
              <a:rPr lang="ar-SA" sz="2200" smtClean="0">
                <a:solidFill>
                  <a:srgbClr val="FF0000"/>
                </a:solidFill>
              </a:rPr>
              <a:t>طريقة التدريس في المدارس :</a:t>
            </a:r>
          </a:p>
          <a:p>
            <a:pPr>
              <a:lnSpc>
                <a:spcPct val="80000"/>
              </a:lnSpc>
              <a:buFontTx/>
              <a:buChar char="-"/>
            </a:pPr>
            <a:r>
              <a:rPr lang="ar-SA" sz="2200" smtClean="0">
                <a:solidFill>
                  <a:srgbClr val="00B050"/>
                </a:solidFill>
              </a:rPr>
              <a:t>-لم تكن الدراسة مقيدة بزمن معين .وتنقسم إلى </a:t>
            </a:r>
          </a:p>
          <a:p>
            <a:pPr>
              <a:lnSpc>
                <a:spcPct val="80000"/>
              </a:lnSpc>
              <a:buFont typeface="Wingdings 2" pitchFamily="18" charset="2"/>
              <a:buNone/>
            </a:pPr>
            <a:r>
              <a:rPr lang="ar-SA" sz="2200" smtClean="0">
                <a:solidFill>
                  <a:srgbClr val="00B050"/>
                </a:solidFill>
              </a:rPr>
              <a:t>فرقة المبتدئين وفرقة المنتهين.</a:t>
            </a:r>
          </a:p>
          <a:p>
            <a:pPr>
              <a:lnSpc>
                <a:spcPct val="80000"/>
              </a:lnSpc>
              <a:buFontTx/>
              <a:buChar char="-"/>
            </a:pPr>
            <a:r>
              <a:rPr lang="ar-SA" sz="2200" smtClean="0">
                <a:solidFill>
                  <a:srgbClr val="00B050"/>
                </a:solidFill>
              </a:rPr>
              <a:t>-كانت أيام الدراسة في كل مدرسة تختلف باختلاف شروط الواقف .</a:t>
            </a:r>
          </a:p>
          <a:p>
            <a:pPr>
              <a:lnSpc>
                <a:spcPct val="80000"/>
              </a:lnSpc>
              <a:buFontTx/>
              <a:buChar char="-"/>
            </a:pPr>
            <a:r>
              <a:rPr lang="ar-SA" sz="2200" smtClean="0">
                <a:solidFill>
                  <a:srgbClr val="00B050"/>
                </a:solidFill>
              </a:rPr>
              <a:t>أحيطت وظيفة التدريس بقد كبير من الإجلال والاحترام الكبير للمعلم  فكان السلطان يضع له الرتب ويكتب له توقيعا يقدم فيه النصح بأن يظهر مكنون عمله للطلاب ويقبل على الدرس وهو منشرح الصدر .</a:t>
            </a:r>
          </a:p>
          <a:p>
            <a:pPr>
              <a:lnSpc>
                <a:spcPct val="80000"/>
              </a:lnSpc>
              <a:buFont typeface="Wingdings 2" pitchFamily="18" charset="2"/>
              <a:buNone/>
            </a:pPr>
            <a:r>
              <a:rPr lang="ar-SA" sz="2200" smtClean="0">
                <a:solidFill>
                  <a:srgbClr val="00B050"/>
                </a:solidFill>
              </a:rPr>
              <a:t>-إذا أتم الطالب دراسته كتب له شيخه  إجازة علمية تتوقف قيمتها على سمعة الشيخ ومكانته.</a:t>
            </a:r>
          </a:p>
          <a:p>
            <a:pPr>
              <a:lnSpc>
                <a:spcPct val="80000"/>
              </a:lnSpc>
              <a:buFont typeface="Wingdings 2" pitchFamily="18" charset="2"/>
              <a:buNone/>
            </a:pPr>
            <a:r>
              <a:rPr lang="ar-SA" sz="2200" smtClean="0">
                <a:solidFill>
                  <a:srgbClr val="9900FF"/>
                </a:solidFill>
              </a:rPr>
              <a:t>**تنافس الحكام والخلفاء على إنشاء المدارس ورصدوا الأراضي والممتلكات للإنفاق عليها وصيانتها كما كانوا يأمرون بتوزيع الأرزاق على الطلاب والمعلمين .فأصبحت المدارس فوق كونها دوراً للعلم والمعرفة ,مؤسسات اجتماعية تعين الفقراء والمحتاجين.</a:t>
            </a:r>
          </a:p>
          <a:p>
            <a:pPr>
              <a:lnSpc>
                <a:spcPct val="80000"/>
              </a:lnSpc>
              <a:buFontTx/>
              <a:buChar char="-"/>
            </a:pPr>
            <a:endParaRPr lang="ar-SA" sz="2200" smtClean="0">
              <a:solidFill>
                <a:srgbClr val="00B050"/>
              </a:solidFill>
            </a:endParaRPr>
          </a:p>
          <a:p>
            <a:pPr>
              <a:lnSpc>
                <a:spcPct val="80000"/>
              </a:lnSpc>
              <a:buFontTx/>
              <a:buChar char="-"/>
            </a:pPr>
            <a:endParaRPr lang="ar-SA" sz="2200" smtClean="0">
              <a:solidFill>
                <a:srgbClr val="FF0000"/>
              </a:solidFill>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928688"/>
            <a:ext cx="8143875" cy="5929312"/>
          </a:xfrm>
          <a:solidFill>
            <a:schemeClr val="accent4">
              <a:lumMod val="20000"/>
              <a:lumOff val="80000"/>
            </a:schemeClr>
          </a:solidFill>
        </p:spPr>
        <p:txBody>
          <a:bodyPr>
            <a:normAutofit/>
          </a:bodyPr>
          <a:lstStyle/>
          <a:p>
            <a:pPr>
              <a:lnSpc>
                <a:spcPct val="80000"/>
              </a:lnSpc>
            </a:pPr>
            <a:r>
              <a:rPr lang="ar-SA" sz="2200" smtClean="0">
                <a:solidFill>
                  <a:srgbClr val="9900FF"/>
                </a:solidFill>
              </a:rPr>
              <a:t>لم يكن هناك بنية للسلم التعليمي في النظام التربوي في المجتمع الإسلامي فلم تكن هناك مراحل معينة للتعليم الابتدائي والثانوي والعالي.وإنما كانت مرحلة واحدة تبتدئ بالكتاب وتنهي بحلقة المسجد .</a:t>
            </a:r>
          </a:p>
          <a:p>
            <a:pPr>
              <a:lnSpc>
                <a:spcPct val="80000"/>
              </a:lnSpc>
            </a:pPr>
            <a:r>
              <a:rPr lang="ar-SA" sz="2200" smtClean="0">
                <a:solidFill>
                  <a:srgbClr val="FF0000"/>
                </a:solidFill>
              </a:rPr>
              <a:t>على الرغم من ذلك وجدت ثلاث مؤسسات تعليمية توضح المراحل التعليمية :</a:t>
            </a:r>
          </a:p>
          <a:p>
            <a:pPr>
              <a:lnSpc>
                <a:spcPct val="80000"/>
              </a:lnSpc>
            </a:pPr>
            <a:r>
              <a:rPr lang="ar-SA" sz="2200" smtClean="0">
                <a:solidFill>
                  <a:srgbClr val="0070C0"/>
                </a:solidFill>
              </a:rPr>
              <a:t>الأولية – الثانوية- العالية.</a:t>
            </a:r>
          </a:p>
          <a:p>
            <a:pPr>
              <a:lnSpc>
                <a:spcPct val="80000"/>
              </a:lnSpc>
            </a:pPr>
            <a:r>
              <a:rPr lang="ar-SA" sz="2200" smtClean="0">
                <a:solidFill>
                  <a:srgbClr val="FF0066"/>
                </a:solidFill>
              </a:rPr>
              <a:t>المرحلة الأولية </a:t>
            </a:r>
            <a:r>
              <a:rPr lang="ar-SA" sz="2200" smtClean="0">
                <a:solidFill>
                  <a:srgbClr val="00B050"/>
                </a:solidFill>
              </a:rPr>
              <a:t>:</a:t>
            </a:r>
          </a:p>
          <a:p>
            <a:pPr>
              <a:lnSpc>
                <a:spcPct val="80000"/>
              </a:lnSpc>
              <a:buFont typeface="Wingdings 2" pitchFamily="18" charset="2"/>
              <a:buNone/>
            </a:pPr>
            <a:r>
              <a:rPr lang="ar-SA" sz="2200" smtClean="0">
                <a:solidFill>
                  <a:srgbClr val="00B050"/>
                </a:solidFill>
              </a:rPr>
              <a:t>كانت توجد في الكتاتيب وتقبل تلاميذها من عمر السادسة وتلقنهم مبادئ عامة في المعرفة إلى جانب أساسيات الثقافة الإسلامية, ونهاية هذه المرحلة تكون عند بلوغهم الرابعة عشرة .وكانت عامة لجميع أبناء المجتمع الإسلامي خاصة في عصر الدولة العباسية وذلك لانتشار التعليم  لدرجة كادت تختفي معها الأمية .وتمتد عمر المرحلة الثانوية من الرابعة عشرة حتى الثامنة عشرة.</a:t>
            </a:r>
          </a:p>
          <a:p>
            <a:pPr>
              <a:lnSpc>
                <a:spcPct val="80000"/>
              </a:lnSpc>
            </a:pPr>
            <a:r>
              <a:rPr lang="ar-SA" sz="2200" smtClean="0">
                <a:solidFill>
                  <a:srgbClr val="FF0066"/>
                </a:solidFill>
              </a:rPr>
              <a:t>المرحلة الثانوية: </a:t>
            </a:r>
          </a:p>
          <a:p>
            <a:pPr>
              <a:lnSpc>
                <a:spcPct val="80000"/>
              </a:lnSpc>
              <a:buFont typeface="Wingdings 2" pitchFamily="18" charset="2"/>
              <a:buNone/>
            </a:pPr>
            <a:r>
              <a:rPr lang="ar-SA" sz="2200" smtClean="0">
                <a:solidFill>
                  <a:srgbClr val="00B050"/>
                </a:solidFill>
              </a:rPr>
              <a:t>وجدت في المدارس النظامية والمساجد فقد اتسع المسجد للتعليم الثانوي والجامعي معاً.فقد كان يعقد فيه حلقات مختلفة المستوى فمنها ما يميل إلى الأجمال والوضوح وهذا اقرب للتعليم الثانوي , ومنها ما هو أرفع مستوى وأكثر عمقا ويكون للتعليم الجامعي </a:t>
            </a:r>
            <a:r>
              <a:rPr lang="ar-SA" sz="2200" smtClean="0">
                <a:solidFill>
                  <a:srgbClr val="FF0066"/>
                </a:solidFill>
              </a:rPr>
              <a:t>.</a:t>
            </a:r>
          </a:p>
          <a:p>
            <a:pPr>
              <a:lnSpc>
                <a:spcPct val="80000"/>
              </a:lnSpc>
            </a:pPr>
            <a:endParaRPr lang="ar-SA" sz="2200" smtClean="0">
              <a:solidFill>
                <a:srgbClr val="FF0066"/>
              </a:solidFill>
            </a:endParaRPr>
          </a:p>
        </p:txBody>
      </p:sp>
      <p:sp>
        <p:nvSpPr>
          <p:cNvPr id="4" name="عنوان 1"/>
          <p:cNvSpPr>
            <a:spLocks noGrp="1"/>
          </p:cNvSpPr>
          <p:nvPr>
            <p:ph type="title"/>
          </p:nvPr>
        </p:nvSpPr>
        <p:spPr>
          <a:xfrm>
            <a:off x="428596" y="0"/>
            <a:ext cx="7239000" cy="785818"/>
          </a:xfrm>
        </p:spPr>
        <p:style>
          <a:lnRef idx="1">
            <a:schemeClr val="accent1"/>
          </a:lnRef>
          <a:fillRef idx="2">
            <a:schemeClr val="accent1"/>
          </a:fillRef>
          <a:effectRef idx="1">
            <a:schemeClr val="accent1"/>
          </a:effectRef>
          <a:fontRef idx="minor">
            <a:schemeClr val="dk1"/>
          </a:fontRef>
        </p:style>
        <p:txBody>
          <a:bodyPr anchor="ctr"/>
          <a:lstStyle/>
          <a:p>
            <a:pPr algn="ctr" fontAlgn="auto">
              <a:spcAft>
                <a:spcPts val="0"/>
              </a:spcAft>
              <a:defRPr/>
            </a:pPr>
            <a:r>
              <a:rPr lang="ar-SA" sz="36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9-المراحل التعليمية</a:t>
            </a:r>
            <a:endParaRPr lang="ar-SA" sz="3600" dirty="0"/>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50"/>
            <a:ext cx="7239000" cy="6170613"/>
          </a:xfrm>
          <a:solidFill>
            <a:schemeClr val="accent4">
              <a:lumMod val="20000"/>
              <a:lumOff val="80000"/>
            </a:schemeClr>
          </a:solidFill>
        </p:spPr>
        <p:txBody>
          <a:bodyPr>
            <a:normAutofit/>
          </a:bodyPr>
          <a:lstStyle/>
          <a:p>
            <a:pPr>
              <a:buFont typeface="Wingdings 2" pitchFamily="18" charset="2"/>
              <a:buNone/>
            </a:pPr>
            <a:r>
              <a:rPr lang="ar-SA" smtClean="0">
                <a:solidFill>
                  <a:srgbClr val="DA58CB"/>
                </a:solidFill>
              </a:rPr>
              <a:t>** يتوقف أيضا المستوى التعليمي على حسب من يقوم بالتدريس في المدارس فأن كان المدرس غير متبحر ومتعمق في العلوم تصبح في مستوى التعليم الثانوي , أما إذا كان المدرس معروف بالتعمق وسعة الاطلاع فمستوى المدرسة يرتفع إلى التعليم العالي.</a:t>
            </a:r>
          </a:p>
          <a:p>
            <a:pPr>
              <a:buFont typeface="Wingdings 2" pitchFamily="18" charset="2"/>
              <a:buNone/>
            </a:pPr>
            <a:endParaRPr lang="ar-SA" smtClean="0">
              <a:solidFill>
                <a:srgbClr val="DA58CB"/>
              </a:solidFill>
            </a:endParaRPr>
          </a:p>
          <a:p>
            <a:pPr>
              <a:buFont typeface="Wingdings 2" pitchFamily="18" charset="2"/>
              <a:buNone/>
            </a:pPr>
            <a:r>
              <a:rPr lang="ar-SA" smtClean="0">
                <a:solidFill>
                  <a:srgbClr val="FF0066"/>
                </a:solidFill>
              </a:rPr>
              <a:t> -المرحلة العالية:</a:t>
            </a:r>
          </a:p>
          <a:p>
            <a:pPr>
              <a:buFont typeface="Wingdings 2" pitchFamily="18" charset="2"/>
              <a:buNone/>
            </a:pPr>
            <a:r>
              <a:rPr lang="ar-SA" smtClean="0">
                <a:solidFill>
                  <a:srgbClr val="00B050"/>
                </a:solidFill>
              </a:rPr>
              <a:t>ظهرت مع التقدم الحضاري والثقافي والاقتصادي في ذالك العصر وهي مرحلة للأبحاث والدراسات العليا ووجدت في المساجد والجوامع الكبيرة ومجالس المناظرات وحوانيت الوراقين ومنازل العلماء والقصور والمكتبات ودور الحكمة .</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63" y="357188"/>
            <a:ext cx="7239000" cy="5786437"/>
          </a:xfrm>
          <a:solidFill>
            <a:schemeClr val="accent4">
              <a:lumMod val="40000"/>
              <a:lumOff val="60000"/>
            </a:schemeClr>
          </a:solidFill>
        </p:spPr>
        <p:txBody>
          <a:bodyPr>
            <a:normAutofit/>
          </a:bodyPr>
          <a:lstStyle/>
          <a:p>
            <a:pPr>
              <a:buFont typeface="Arial" charset="0"/>
              <a:buChar char="•"/>
            </a:pPr>
            <a:r>
              <a:rPr lang="ar-SA" sz="3200" smtClean="0">
                <a:solidFill>
                  <a:srgbClr val="002060"/>
                </a:solidFill>
              </a:rPr>
              <a:t>نتيجة الاحتكاك بثقافات الحضارات  الأخرى ظهرت الحاجة لوضع نواة للحركة العلمية . </a:t>
            </a:r>
          </a:p>
          <a:p>
            <a:pPr>
              <a:buFont typeface="Arial" charset="0"/>
              <a:buChar char="•"/>
            </a:pPr>
            <a:r>
              <a:rPr lang="ar-SA" sz="3200" smtClean="0">
                <a:solidFill>
                  <a:srgbClr val="FF0000"/>
                </a:solidFill>
              </a:rPr>
              <a:t>كان الطب مدخل المسلمين لدراسة العلوم العقلية عللي؟ </a:t>
            </a:r>
          </a:p>
          <a:p>
            <a:pPr>
              <a:buFont typeface="Wingdings 2" pitchFamily="18" charset="2"/>
              <a:buNone/>
            </a:pPr>
            <a:r>
              <a:rPr lang="ar-SA" sz="3200" smtClean="0">
                <a:solidFill>
                  <a:srgbClr val="FF0000"/>
                </a:solidFill>
              </a:rPr>
              <a:t> </a:t>
            </a:r>
            <a:r>
              <a:rPr lang="ar-SA" sz="3200" smtClean="0">
                <a:solidFill>
                  <a:srgbClr val="00B050"/>
                </a:solidFill>
              </a:rPr>
              <a:t>لحاجة الناس إليه من ناحية , ولأنه أبعد العلوم العقلية تأثيراً في العقيدة الإسلامية من ناحية أخرى.</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571500"/>
            <a:ext cx="7239000" cy="5884863"/>
          </a:xfrm>
          <a:solidFill>
            <a:schemeClr val="accent4">
              <a:lumMod val="40000"/>
              <a:lumOff val="60000"/>
            </a:schemeClr>
          </a:solidFill>
        </p:spPr>
        <p:txBody>
          <a:bodyPr>
            <a:normAutofit/>
          </a:bodyPr>
          <a:lstStyle/>
          <a:p>
            <a:r>
              <a:rPr lang="ar-SA" sz="2400" smtClean="0">
                <a:solidFill>
                  <a:srgbClr val="00B050"/>
                </a:solidFill>
              </a:rPr>
              <a:t>في عصر الدولة العباسية  :</a:t>
            </a:r>
          </a:p>
          <a:p>
            <a:pPr>
              <a:buFont typeface="Wingdings 2" pitchFamily="18" charset="2"/>
              <a:buNone/>
            </a:pPr>
            <a:r>
              <a:rPr lang="ar-SA" sz="2400" smtClean="0">
                <a:solidFill>
                  <a:srgbClr val="B24D1D"/>
                </a:solidFill>
              </a:rPr>
              <a:t>شهد المجتمع تقدم حضاري وظهرت مؤسسات تربوية أخرى منها :</a:t>
            </a:r>
          </a:p>
          <a:p>
            <a:pPr>
              <a:buFont typeface="Wingdings 2" pitchFamily="18" charset="2"/>
              <a:buNone/>
            </a:pPr>
            <a:r>
              <a:rPr lang="ar-SA" sz="2400" smtClean="0">
                <a:solidFill>
                  <a:srgbClr val="0070C0"/>
                </a:solidFill>
              </a:rPr>
              <a:t>الصالونات الأدبية , المكتبات , دور الحكمة التي أنشئت في أول الأمر في بغداد من أجل الترجمة ثم تحولت جامعة للتدريس والتأليف العلمي لتمثل أول جامعة إسلامية.</a:t>
            </a:r>
          </a:p>
          <a:p>
            <a:pPr>
              <a:buFont typeface="Wingdings 2" pitchFamily="18" charset="2"/>
              <a:buNone/>
            </a:pPr>
            <a:r>
              <a:rPr lang="ar-SA" sz="2800" smtClean="0">
                <a:solidFill>
                  <a:srgbClr val="FF0000"/>
                </a:solidFill>
              </a:rPr>
              <a:t>* يعتبر عام 459 حداً فاصلاً بين عهدين في مؤسسات التربية الإسلامية عند المسلمين وكان فيه :</a:t>
            </a:r>
          </a:p>
          <a:p>
            <a:pPr>
              <a:buFont typeface="Wingdings 2" pitchFamily="18" charset="2"/>
              <a:buNone/>
            </a:pPr>
            <a:r>
              <a:rPr lang="ar-SA" sz="2400" smtClean="0">
                <a:solidFill>
                  <a:srgbClr val="00B050"/>
                </a:solidFill>
              </a:rPr>
              <a:t>بدأ عهد تعليمي جديد انتقلت فيه مراكز التعليم من المساجد والقصور وحوانيت الوراقين ومنازل العلماء إلى مدارس منظمة وبظهور المدارس النظامية يعتبر أول محاولة جادة لتنظيم الدراسة واستمرارها والتفرغ لها .</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7239000" cy="857256"/>
          </a:xfrm>
          <a:solidFill>
            <a:schemeClr val="tx2">
              <a:lumMod val="50000"/>
            </a:schemeClr>
          </a:solidFill>
        </p:spPr>
        <p:txBody>
          <a:bodyPr anchor="ctr"/>
          <a:lstStyle/>
          <a:p>
            <a:pPr algn="ctr" fontAlgn="auto">
              <a:spcAft>
                <a:spcPts val="0"/>
              </a:spcAft>
              <a:defRPr/>
            </a:pPr>
            <a:r>
              <a:rPr lang="ar-SA" dirty="0" smtClean="0"/>
              <a:t>1- المساجد والجوامع</a:t>
            </a:r>
            <a:endParaRPr lang="ar-SA" dirty="0"/>
          </a:p>
        </p:txBody>
      </p:sp>
      <p:sp>
        <p:nvSpPr>
          <p:cNvPr id="5" name="عنصر نائب للمحتوى 4"/>
          <p:cNvSpPr>
            <a:spLocks noGrp="1"/>
          </p:cNvSpPr>
          <p:nvPr>
            <p:ph idx="1"/>
          </p:nvPr>
        </p:nvSpPr>
        <p:spPr>
          <a:xfrm>
            <a:off x="285750" y="1214438"/>
            <a:ext cx="7643813" cy="5643562"/>
          </a:xfrm>
          <a:solidFill>
            <a:schemeClr val="accent2">
              <a:lumMod val="20000"/>
              <a:lumOff val="80000"/>
            </a:schemeClr>
          </a:solidFill>
        </p:spPr>
        <p:txBody>
          <a:bodyPr>
            <a:normAutofit/>
          </a:bodyPr>
          <a:lstStyle/>
          <a:p>
            <a:pPr>
              <a:lnSpc>
                <a:spcPct val="80000"/>
              </a:lnSpc>
            </a:pPr>
            <a:r>
              <a:rPr lang="ar-SA" sz="2400" smtClean="0"/>
              <a:t>*ارتبط تاريخ التربية الإسلامية ارتباطاً وثيقاً بالمسجد انطلاقاً من الوظيفة الدينية والدنيوية التي يقوم بها المسجد في المجتمع الإسلامي.</a:t>
            </a:r>
          </a:p>
          <a:p>
            <a:pPr>
              <a:lnSpc>
                <a:spcPct val="80000"/>
              </a:lnSpc>
            </a:pPr>
            <a:r>
              <a:rPr lang="ar-SA" sz="2500" smtClean="0">
                <a:solidFill>
                  <a:srgbClr val="00B050"/>
                </a:solidFill>
              </a:rPr>
              <a:t>وظائف المسجد:</a:t>
            </a:r>
          </a:p>
          <a:p>
            <a:pPr>
              <a:lnSpc>
                <a:spcPct val="80000"/>
              </a:lnSpc>
              <a:buFont typeface="Wingdings 2" pitchFamily="18" charset="2"/>
              <a:buNone/>
            </a:pPr>
            <a:r>
              <a:rPr lang="ar-SA" sz="2500" smtClean="0">
                <a:solidFill>
                  <a:srgbClr val="00B050"/>
                </a:solidFill>
              </a:rPr>
              <a:t> </a:t>
            </a:r>
            <a:r>
              <a:rPr lang="ar-SA" sz="2500" smtClean="0">
                <a:solidFill>
                  <a:srgbClr val="0070C0"/>
                </a:solidFill>
              </a:rPr>
              <a:t>- مكان لإقامة الصلاة </a:t>
            </a:r>
          </a:p>
          <a:p>
            <a:pPr>
              <a:lnSpc>
                <a:spcPct val="80000"/>
              </a:lnSpc>
              <a:buFont typeface="Wingdings 2" pitchFamily="18" charset="2"/>
              <a:buNone/>
            </a:pPr>
            <a:r>
              <a:rPr lang="ar-SA" sz="2500" smtClean="0">
                <a:solidFill>
                  <a:srgbClr val="0070C0"/>
                </a:solidFill>
              </a:rPr>
              <a:t>-التفقٌه في العلوم الدينية والدنيوية </a:t>
            </a:r>
          </a:p>
          <a:p>
            <a:pPr>
              <a:lnSpc>
                <a:spcPct val="80000"/>
              </a:lnSpc>
              <a:buFont typeface="Wingdings 2" pitchFamily="18" charset="2"/>
              <a:buNone/>
            </a:pPr>
            <a:r>
              <a:rPr lang="ar-SA" sz="2500" smtClean="0">
                <a:solidFill>
                  <a:srgbClr val="0070C0"/>
                </a:solidFill>
              </a:rPr>
              <a:t> - مكان للقضاء  - عقد ألوية الجيش . </a:t>
            </a:r>
          </a:p>
          <a:p>
            <a:pPr>
              <a:lnSpc>
                <a:spcPct val="80000"/>
              </a:lnSpc>
              <a:buFont typeface="Wingdings 2" pitchFamily="18" charset="2"/>
              <a:buNone/>
            </a:pPr>
            <a:r>
              <a:rPr lang="ar-SA" sz="2500" smtClean="0">
                <a:solidFill>
                  <a:srgbClr val="0070C0"/>
                </a:solidFill>
              </a:rPr>
              <a:t> - مكان لاستقبال وفود القبائل وسفراء الدول  - منبر للتعريف بالقضايا الاجتماعية والاقتصادية والسياسية </a:t>
            </a:r>
            <a:r>
              <a:rPr lang="ar-SA" sz="2500" smtClean="0">
                <a:solidFill>
                  <a:srgbClr val="00B050"/>
                </a:solidFill>
              </a:rPr>
              <a:t>.</a:t>
            </a:r>
          </a:p>
          <a:p>
            <a:pPr>
              <a:lnSpc>
                <a:spcPct val="80000"/>
              </a:lnSpc>
              <a:buFont typeface="Wingdings 2" pitchFamily="18" charset="2"/>
              <a:buNone/>
            </a:pPr>
            <a:endParaRPr lang="ar-SA" sz="2500" smtClean="0">
              <a:solidFill>
                <a:srgbClr val="00B050"/>
              </a:solidFill>
            </a:endParaRPr>
          </a:p>
          <a:p>
            <a:pPr>
              <a:lnSpc>
                <a:spcPct val="80000"/>
              </a:lnSpc>
              <a:buFont typeface="Wingdings 2" pitchFamily="18" charset="2"/>
              <a:buNone/>
            </a:pPr>
            <a:r>
              <a:rPr lang="ar-SA" sz="2500" smtClean="0">
                <a:solidFill>
                  <a:srgbClr val="00B050"/>
                </a:solidFill>
              </a:rPr>
              <a:t>* تعتبر الناحية التعليمية أهم استخدامات المسجد , وكانت المساجد أفضل مؤسسات التعليم في التربية الإسلامية .</a:t>
            </a:r>
          </a:p>
          <a:p>
            <a:pPr>
              <a:lnSpc>
                <a:spcPct val="80000"/>
              </a:lnSpc>
              <a:buFontTx/>
              <a:buChar char="-"/>
            </a:pPr>
            <a:r>
              <a:rPr lang="ar-SA" sz="2500" smtClean="0">
                <a:solidFill>
                  <a:srgbClr val="FF0000"/>
                </a:solidFill>
              </a:rPr>
              <a:t>أول مسجد أنشئ في الإسلام ؟  </a:t>
            </a:r>
          </a:p>
          <a:p>
            <a:pPr>
              <a:lnSpc>
                <a:spcPct val="80000"/>
              </a:lnSpc>
              <a:buFont typeface="Wingdings 2" pitchFamily="18" charset="2"/>
              <a:buNone/>
            </a:pPr>
            <a:r>
              <a:rPr lang="ar-SA" sz="2500" smtClean="0">
                <a:solidFill>
                  <a:srgbClr val="0070C0"/>
                </a:solidFill>
              </a:rPr>
              <a:t> مسجد قباء عام  62 م </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072438" cy="6858000"/>
          </a:xfrm>
          <a:solidFill>
            <a:schemeClr val="accent2">
              <a:lumMod val="20000"/>
              <a:lumOff val="80000"/>
            </a:schemeClr>
          </a:solidFill>
        </p:spPr>
        <p:txBody>
          <a:bodyPr>
            <a:normAutofit/>
          </a:bodyPr>
          <a:lstStyle/>
          <a:p>
            <a:pPr>
              <a:lnSpc>
                <a:spcPct val="80000"/>
              </a:lnSpc>
            </a:pPr>
            <a:r>
              <a:rPr lang="ar-SA" sz="2400" smtClean="0">
                <a:solidFill>
                  <a:srgbClr val="FF0000"/>
                </a:solidFill>
              </a:rPr>
              <a:t>*مع انتشار الإسلام زاد عدد المساجد زيادة كبيرة ومن أشهر هذه المساجد :</a:t>
            </a:r>
          </a:p>
          <a:p>
            <a:pPr>
              <a:lnSpc>
                <a:spcPct val="80000"/>
              </a:lnSpc>
              <a:buFont typeface="Wingdings 2" pitchFamily="18" charset="2"/>
              <a:buNone/>
            </a:pPr>
            <a:r>
              <a:rPr lang="ar-SA" sz="1800" smtClean="0">
                <a:solidFill>
                  <a:srgbClr val="00B050"/>
                </a:solidFill>
              </a:rPr>
              <a:t>- </a:t>
            </a:r>
            <a:r>
              <a:rPr lang="ar-SA" sz="2000" smtClean="0">
                <a:solidFill>
                  <a:srgbClr val="00B050"/>
                </a:solidFill>
              </a:rPr>
              <a:t>المسجد الحرام بمكة المكرمة </a:t>
            </a:r>
          </a:p>
          <a:p>
            <a:pPr>
              <a:lnSpc>
                <a:spcPct val="80000"/>
              </a:lnSpc>
              <a:buFont typeface="Wingdings 2" pitchFamily="18" charset="2"/>
              <a:buNone/>
            </a:pPr>
            <a:r>
              <a:rPr lang="ar-SA" sz="2000" smtClean="0">
                <a:solidFill>
                  <a:srgbClr val="00B050"/>
                </a:solidFill>
              </a:rPr>
              <a:t>- المسجد النبوي الشريف بالمدينة المنورة .</a:t>
            </a:r>
          </a:p>
          <a:p>
            <a:pPr>
              <a:lnSpc>
                <a:spcPct val="80000"/>
              </a:lnSpc>
              <a:buFont typeface="Wingdings 2" pitchFamily="18" charset="2"/>
              <a:buNone/>
            </a:pPr>
            <a:r>
              <a:rPr lang="ar-SA" sz="2000" smtClean="0">
                <a:solidFill>
                  <a:srgbClr val="00B050"/>
                </a:solidFill>
              </a:rPr>
              <a:t>- الجامع الأموي بدمشق .</a:t>
            </a:r>
          </a:p>
          <a:p>
            <a:pPr>
              <a:lnSpc>
                <a:spcPct val="80000"/>
              </a:lnSpc>
              <a:buFont typeface="Wingdings 2" pitchFamily="18" charset="2"/>
              <a:buNone/>
            </a:pPr>
            <a:r>
              <a:rPr lang="ar-SA" sz="2000" smtClean="0">
                <a:solidFill>
                  <a:srgbClr val="00B050"/>
                </a:solidFill>
              </a:rPr>
              <a:t>- جامع القرويين في فاس </a:t>
            </a:r>
          </a:p>
          <a:p>
            <a:pPr>
              <a:lnSpc>
                <a:spcPct val="80000"/>
              </a:lnSpc>
              <a:buFont typeface="Wingdings 2" pitchFamily="18" charset="2"/>
              <a:buNone/>
            </a:pPr>
            <a:r>
              <a:rPr lang="ar-SA" sz="2000" smtClean="0">
                <a:solidFill>
                  <a:srgbClr val="00B050"/>
                </a:solidFill>
              </a:rPr>
              <a:t>- جامع المنصور في بغداد .</a:t>
            </a:r>
          </a:p>
          <a:p>
            <a:pPr>
              <a:lnSpc>
                <a:spcPct val="80000"/>
              </a:lnSpc>
              <a:buFont typeface="Wingdings 2" pitchFamily="18" charset="2"/>
              <a:buNone/>
            </a:pPr>
            <a:r>
              <a:rPr lang="ar-SA" sz="2000" smtClean="0">
                <a:solidFill>
                  <a:srgbClr val="00B050"/>
                </a:solidFill>
              </a:rPr>
              <a:t>- جامع قرطبة في الأندلس </a:t>
            </a:r>
          </a:p>
          <a:p>
            <a:pPr>
              <a:lnSpc>
                <a:spcPct val="80000"/>
              </a:lnSpc>
              <a:buFontTx/>
              <a:buChar char="-"/>
            </a:pPr>
            <a:r>
              <a:rPr lang="ar-SA" sz="2000" smtClean="0">
                <a:solidFill>
                  <a:srgbClr val="00B050"/>
                </a:solidFill>
              </a:rPr>
              <a:t>جامع القيروان في تونس </a:t>
            </a:r>
            <a:r>
              <a:rPr lang="ar-SA" sz="2000" smtClean="0">
                <a:solidFill>
                  <a:srgbClr val="FF0000"/>
                </a:solidFill>
              </a:rPr>
              <a:t>. </a:t>
            </a:r>
          </a:p>
          <a:p>
            <a:pPr>
              <a:lnSpc>
                <a:spcPct val="80000"/>
              </a:lnSpc>
              <a:buFont typeface="Wingdings 2" pitchFamily="18" charset="2"/>
              <a:buNone/>
            </a:pPr>
            <a:endParaRPr lang="ar-SA" sz="1800" smtClean="0">
              <a:solidFill>
                <a:srgbClr val="FF0000"/>
              </a:solidFill>
            </a:endParaRPr>
          </a:p>
          <a:p>
            <a:pPr>
              <a:lnSpc>
                <a:spcPct val="80000"/>
              </a:lnSpc>
              <a:buFont typeface="Wingdings 2" pitchFamily="18" charset="2"/>
              <a:buNone/>
            </a:pPr>
            <a:r>
              <a:rPr lang="ar-SA" sz="2200" smtClean="0">
                <a:solidFill>
                  <a:srgbClr val="0070C0"/>
                </a:solidFill>
              </a:rPr>
              <a:t>*لم تقتصر المساجد على تدريس العلوم الدينية فقط ولكن مع الانفتاح العلمي على الثقافات المختلفة , اقتحمت المسجد العلوم العقلية ودرست بجانب العلوم الدينية .</a:t>
            </a:r>
          </a:p>
          <a:p>
            <a:pPr>
              <a:lnSpc>
                <a:spcPct val="80000"/>
              </a:lnSpc>
              <a:buFont typeface="Wingdings 2" pitchFamily="18" charset="2"/>
              <a:buNone/>
            </a:pPr>
            <a:r>
              <a:rPr lang="ar-SA" sz="1800" smtClean="0">
                <a:solidFill>
                  <a:srgbClr val="0070C0"/>
                </a:solidFill>
              </a:rPr>
              <a:t> </a:t>
            </a:r>
            <a:endParaRPr lang="ar-SA" sz="2000" smtClean="0">
              <a:solidFill>
                <a:srgbClr val="0070C0"/>
              </a:solidFill>
            </a:endParaRPr>
          </a:p>
          <a:p>
            <a:pPr>
              <a:lnSpc>
                <a:spcPct val="80000"/>
              </a:lnSpc>
              <a:buFontTx/>
              <a:buChar char="-"/>
            </a:pPr>
            <a:r>
              <a:rPr lang="ar-SA" sz="2000" smtClean="0">
                <a:solidFill>
                  <a:srgbClr val="0070C0"/>
                </a:solidFill>
              </a:rPr>
              <a:t>كان التدريس يتم على شكل حلقات على الأرض في ركن من أركان المسجد .</a:t>
            </a:r>
          </a:p>
          <a:p>
            <a:pPr>
              <a:lnSpc>
                <a:spcPct val="80000"/>
              </a:lnSpc>
              <a:buFontTx/>
              <a:buChar char="-"/>
            </a:pPr>
            <a:r>
              <a:rPr lang="ar-SA" sz="2000" smtClean="0">
                <a:solidFill>
                  <a:srgbClr val="0070C0"/>
                </a:solidFill>
              </a:rPr>
              <a:t>لم تشترط الدراسة في المسجد عمر معينا للمتعلم و أنما يلتحق به الصغير والكبير والغني والفقير والأبيض والأسود .</a:t>
            </a:r>
          </a:p>
          <a:p>
            <a:pPr>
              <a:lnSpc>
                <a:spcPct val="80000"/>
              </a:lnSpc>
              <a:buFontTx/>
              <a:buChar char="-"/>
            </a:pPr>
            <a:endParaRPr lang="ar-SA" sz="2000" smtClean="0">
              <a:solidFill>
                <a:srgbClr val="0070C0"/>
              </a:solidFill>
            </a:endParaRPr>
          </a:p>
          <a:p>
            <a:pPr>
              <a:lnSpc>
                <a:spcPct val="80000"/>
              </a:lnSpc>
              <a:buFontTx/>
              <a:buChar char="-"/>
            </a:pPr>
            <a:r>
              <a:rPr lang="ar-SA" sz="2200" smtClean="0">
                <a:solidFill>
                  <a:srgbClr val="C00000"/>
                </a:solidFill>
              </a:rPr>
              <a:t>انقسم طلاب المساجد إلى قسمين :</a:t>
            </a:r>
          </a:p>
          <a:p>
            <a:pPr>
              <a:lnSpc>
                <a:spcPct val="80000"/>
              </a:lnSpc>
              <a:buFontTx/>
              <a:buChar char="-"/>
            </a:pPr>
            <a:r>
              <a:rPr lang="ar-SA" sz="2000" smtClean="0">
                <a:solidFill>
                  <a:srgbClr val="210F17"/>
                </a:solidFill>
              </a:rPr>
              <a:t>-طلاب منتظمون يجلسون للدراسة من الصباح إلى المساء </a:t>
            </a:r>
          </a:p>
          <a:p>
            <a:pPr>
              <a:lnSpc>
                <a:spcPct val="80000"/>
              </a:lnSpc>
              <a:buFontTx/>
              <a:buChar char="-"/>
            </a:pPr>
            <a:r>
              <a:rPr lang="ar-SA" sz="2000" smtClean="0">
                <a:solidFill>
                  <a:srgbClr val="210F17"/>
                </a:solidFill>
              </a:rPr>
              <a:t>- طلاب مستمعون يجلسون بغرض الاستماع إلى المعرفة فقط </a:t>
            </a:r>
            <a:r>
              <a:rPr lang="ar-SA" sz="2000" smtClean="0">
                <a:solidFill>
                  <a:srgbClr val="C00000"/>
                </a:solidFill>
              </a:rPr>
              <a:t>.</a:t>
            </a:r>
          </a:p>
          <a:p>
            <a:pPr>
              <a:lnSpc>
                <a:spcPct val="80000"/>
              </a:lnSpc>
              <a:buFontTx/>
              <a:buChar char="-"/>
            </a:pPr>
            <a:endParaRPr lang="ar-SA" sz="1800" smtClean="0">
              <a:solidFill>
                <a:srgbClr val="0070C0"/>
              </a:solidFill>
            </a:endParaRPr>
          </a:p>
          <a:p>
            <a:pPr>
              <a:lnSpc>
                <a:spcPct val="80000"/>
              </a:lnSpc>
              <a:buFontTx/>
              <a:buChar char="-"/>
            </a:pPr>
            <a:endParaRPr lang="ar-SA" sz="1800"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4"/>
          </a:lnRef>
          <a:fillRef idx="1">
            <a:schemeClr val="lt1"/>
          </a:fillRef>
          <a:effectRef idx="0">
            <a:schemeClr val="accent4"/>
          </a:effectRef>
          <a:fontRef idx="minor">
            <a:schemeClr val="dk1"/>
          </a:fontRef>
        </p:style>
        <p:txBody>
          <a:bodyPr anchor="ctr"/>
          <a:lstStyle/>
          <a:p>
            <a:pPr algn="ctr" fontAlgn="auto">
              <a:spcAft>
                <a:spcPts val="0"/>
              </a:spcAft>
              <a:defRPr/>
            </a:pPr>
            <a:r>
              <a:rPr lang="ar-SA" sz="3600" dirty="0" smtClean="0">
                <a:solidFill>
                  <a:schemeClr val="accent6">
                    <a:lumMod val="75000"/>
                  </a:schemeClr>
                </a:solidFill>
              </a:rPr>
              <a:t>2- الكتاتيب</a:t>
            </a:r>
            <a:endParaRPr lang="ar-SA" dirty="0"/>
          </a:p>
        </p:txBody>
      </p:sp>
      <p:sp>
        <p:nvSpPr>
          <p:cNvPr id="4" name="عنصر نائب للمحتوى 3"/>
          <p:cNvSpPr>
            <a:spLocks noGrp="1"/>
          </p:cNvSpPr>
          <p:nvPr>
            <p:ph idx="1"/>
          </p:nvPr>
        </p:nvSpPr>
        <p:spPr>
          <a:solidFill>
            <a:schemeClr val="accent6">
              <a:lumMod val="20000"/>
              <a:lumOff val="80000"/>
            </a:schemeClr>
          </a:solidFill>
        </p:spPr>
        <p:txBody>
          <a:bodyPr>
            <a:normAutofit/>
          </a:bodyPr>
          <a:lstStyle/>
          <a:p>
            <a:pPr>
              <a:lnSpc>
                <a:spcPct val="90000"/>
              </a:lnSpc>
            </a:pPr>
            <a:r>
              <a:rPr lang="ar-SA" sz="2400" smtClean="0">
                <a:solidFill>
                  <a:srgbClr val="FF0000"/>
                </a:solidFill>
              </a:rPr>
              <a:t>يوجد نوعين من الكتاتيب:</a:t>
            </a:r>
          </a:p>
          <a:p>
            <a:pPr>
              <a:lnSpc>
                <a:spcPct val="90000"/>
              </a:lnSpc>
              <a:buFont typeface="Wingdings 2" pitchFamily="18" charset="2"/>
              <a:buNone/>
            </a:pPr>
            <a:r>
              <a:rPr lang="ar-SA" sz="2400" smtClean="0">
                <a:solidFill>
                  <a:srgbClr val="0070C0"/>
                </a:solidFill>
              </a:rPr>
              <a:t>1- يتعلم الطفل الصبيان القراءة والكتابة وعرفه العرب قبل ظهور الإسلام .</a:t>
            </a:r>
          </a:p>
          <a:p>
            <a:pPr>
              <a:lnSpc>
                <a:spcPct val="90000"/>
              </a:lnSpc>
              <a:buFont typeface="Wingdings 2" pitchFamily="18" charset="2"/>
              <a:buNone/>
            </a:pPr>
            <a:r>
              <a:rPr lang="ar-SA" sz="2400" smtClean="0">
                <a:solidFill>
                  <a:srgbClr val="0070C0"/>
                </a:solidFill>
              </a:rPr>
              <a:t>2- تعليم الصبية القرآن الكريم ومبادئ الدين الإسلامي .</a:t>
            </a:r>
          </a:p>
          <a:p>
            <a:pPr>
              <a:lnSpc>
                <a:spcPct val="90000"/>
              </a:lnSpc>
              <a:buFont typeface="Wingdings 2" pitchFamily="18" charset="2"/>
              <a:buNone/>
            </a:pPr>
            <a:r>
              <a:rPr lang="ar-SA" sz="2400" smtClean="0">
                <a:solidFill>
                  <a:srgbClr val="852F74"/>
                </a:solidFill>
              </a:rPr>
              <a:t> _ يعود ظهور هذه الكتاتيب إلى عهد أبي بكر في صدر الإسلام .</a:t>
            </a:r>
          </a:p>
          <a:p>
            <a:pPr>
              <a:lnSpc>
                <a:spcPct val="90000"/>
              </a:lnSpc>
              <a:buFont typeface="Wingdings 2" pitchFamily="18" charset="2"/>
              <a:buNone/>
            </a:pPr>
            <a:r>
              <a:rPr lang="ar-SA" sz="2400" smtClean="0">
                <a:solidFill>
                  <a:srgbClr val="C00000"/>
                </a:solidFill>
              </a:rPr>
              <a:t>*الهدف من التعليم في الكتاب: </a:t>
            </a:r>
          </a:p>
          <a:p>
            <a:pPr>
              <a:lnSpc>
                <a:spcPct val="90000"/>
              </a:lnSpc>
              <a:buFontTx/>
              <a:buChar char="-"/>
            </a:pPr>
            <a:r>
              <a:rPr lang="ar-SA" sz="2400" smtClean="0">
                <a:solidFill>
                  <a:srgbClr val="00B050"/>
                </a:solidFill>
              </a:rPr>
              <a:t>-تزويد الصبي بمبادئ العلوم من قراءة وكتابة ونحو ولغة وحساب </a:t>
            </a:r>
          </a:p>
          <a:p>
            <a:pPr>
              <a:lnSpc>
                <a:spcPct val="90000"/>
              </a:lnSpc>
              <a:buFont typeface="Wingdings 2" pitchFamily="18" charset="2"/>
              <a:buNone/>
            </a:pPr>
            <a:r>
              <a:rPr lang="ar-SA" sz="2400" smtClean="0">
                <a:solidFill>
                  <a:srgbClr val="00B050"/>
                </a:solidFill>
              </a:rPr>
              <a:t>- تحسين أخلاق الصبي وتربيته الصحيحة السوية وذلك من خلال قراءة القرآن الكريم قراءة صحيحة وحفظه , ومعرفة العبادات وغيرها من علوم الدين.</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214313" y="214313"/>
            <a:ext cx="7786687" cy="6242050"/>
          </a:xfrm>
          <a:solidFill>
            <a:schemeClr val="accent6">
              <a:lumMod val="20000"/>
              <a:lumOff val="80000"/>
            </a:schemeClr>
          </a:solidFill>
        </p:spPr>
        <p:txBody>
          <a:bodyPr>
            <a:normAutofit/>
          </a:bodyPr>
          <a:lstStyle/>
          <a:p>
            <a:pPr>
              <a:lnSpc>
                <a:spcPct val="80000"/>
              </a:lnSpc>
            </a:pPr>
            <a:r>
              <a:rPr lang="ar-SA" sz="2400" smtClean="0"/>
              <a:t>- لم يكن هناك سن معينة لابتداء الدراسة بالكتٌاب وإنما يرجع لاستعداد الطفل ورغبة ولي الأمر .</a:t>
            </a:r>
          </a:p>
          <a:p>
            <a:pPr>
              <a:lnSpc>
                <a:spcPct val="80000"/>
              </a:lnSpc>
            </a:pPr>
            <a:r>
              <a:rPr lang="ar-SA" sz="2400" smtClean="0"/>
              <a:t>ولا يوجد سن معين لانتهاء الدراسة يتوقف على قدرات الطفل وميوله وقابليته للتعلم ولابد أن يتم التلميذ دراسته بالكتُاب بحفظ القرآن الكريم.</a:t>
            </a:r>
          </a:p>
          <a:p>
            <a:pPr>
              <a:lnSpc>
                <a:spcPct val="80000"/>
              </a:lnSpc>
            </a:pPr>
            <a:endParaRPr lang="ar-SA" sz="2400" smtClean="0"/>
          </a:p>
          <a:p>
            <a:pPr>
              <a:lnSpc>
                <a:spcPct val="80000"/>
              </a:lnSpc>
            </a:pPr>
            <a:r>
              <a:rPr lang="ar-SA" sz="2400" smtClean="0">
                <a:solidFill>
                  <a:srgbClr val="00B050"/>
                </a:solidFill>
              </a:rPr>
              <a:t>زادت أهمية الكتابة والقراءة في القرن الثاني هجري  وازداد عدد الكتاتيب حتى أصبح بكل قرية كتُاب.</a:t>
            </a:r>
          </a:p>
          <a:p>
            <a:pPr>
              <a:lnSpc>
                <a:spcPct val="80000"/>
              </a:lnSpc>
            </a:pPr>
            <a:endParaRPr lang="ar-SA" sz="2400" smtClean="0">
              <a:solidFill>
                <a:srgbClr val="00B050"/>
              </a:solidFill>
            </a:endParaRPr>
          </a:p>
          <a:p>
            <a:pPr>
              <a:lnSpc>
                <a:spcPct val="80000"/>
              </a:lnSpc>
            </a:pPr>
            <a:r>
              <a:rPr lang="ar-SA" sz="2400" smtClean="0">
                <a:solidFill>
                  <a:srgbClr val="00B050"/>
                </a:solidFill>
              </a:rPr>
              <a:t>كانت الأدوات بسيطة لا تتجاوز المصحف الشريف وعدد  من الألواح والأقلام. </a:t>
            </a:r>
          </a:p>
          <a:p>
            <a:pPr>
              <a:lnSpc>
                <a:spcPct val="80000"/>
              </a:lnSpc>
            </a:pPr>
            <a:endParaRPr lang="ar-SA" sz="2400" smtClean="0">
              <a:solidFill>
                <a:srgbClr val="00B050"/>
              </a:solidFill>
            </a:endParaRPr>
          </a:p>
          <a:p>
            <a:pPr>
              <a:lnSpc>
                <a:spcPct val="80000"/>
              </a:lnSpc>
            </a:pPr>
            <a:r>
              <a:rPr lang="ar-SA" sz="2400" smtClean="0">
                <a:solidFill>
                  <a:srgbClr val="FF0000"/>
                </a:solidFill>
              </a:rPr>
              <a:t>عرف المسلمون نوعين من الكتاتيب :</a:t>
            </a:r>
          </a:p>
          <a:p>
            <a:pPr>
              <a:lnSpc>
                <a:spcPct val="80000"/>
              </a:lnSpc>
              <a:buFont typeface="Wingdings 2" pitchFamily="18" charset="2"/>
              <a:buNone/>
            </a:pPr>
            <a:r>
              <a:rPr lang="ar-SA" sz="2400" smtClean="0">
                <a:solidFill>
                  <a:srgbClr val="0070C0"/>
                </a:solidFill>
              </a:rPr>
              <a:t>1-مكاتب الأيتام وينشئها أهل الخير لتعليم الأيتام والفقراء من أولاد المسلمين وتكون بالمجان.</a:t>
            </a:r>
          </a:p>
          <a:p>
            <a:pPr>
              <a:lnSpc>
                <a:spcPct val="80000"/>
              </a:lnSpc>
              <a:buFont typeface="Wingdings 2" pitchFamily="18" charset="2"/>
              <a:buNone/>
            </a:pPr>
            <a:r>
              <a:rPr lang="ar-SA" sz="2400" smtClean="0">
                <a:solidFill>
                  <a:srgbClr val="0070C0"/>
                </a:solidFill>
              </a:rPr>
              <a:t>2-مكاتب خاصة يقوم بإنشائها من يتخذ التعليم حرفة له ويدفع الصبيان أجر تعليمهم.</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7239000" cy="785818"/>
          </a:xfrm>
          <a:solidFill>
            <a:schemeClr val="bg2"/>
          </a:solidFill>
        </p:spPr>
        <p:style>
          <a:lnRef idx="2">
            <a:schemeClr val="accent5"/>
          </a:lnRef>
          <a:fillRef idx="1">
            <a:schemeClr val="lt1"/>
          </a:fillRef>
          <a:effectRef idx="0">
            <a:schemeClr val="accent5"/>
          </a:effectRef>
          <a:fontRef idx="minor">
            <a:schemeClr val="dk1"/>
          </a:fontRef>
        </p:style>
        <p:txBody>
          <a:bodyPr anchor="ctr"/>
          <a:lstStyle/>
          <a:p>
            <a:pPr algn="ctr" fontAlgn="auto">
              <a:spcAft>
                <a:spcPts val="0"/>
              </a:spcAft>
              <a:defRPr/>
            </a:pPr>
            <a:r>
              <a:rPr lang="ar-SA" sz="40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3- القصور </a:t>
            </a:r>
            <a:endParaRPr lang="ar-SA" dirty="0"/>
          </a:p>
        </p:txBody>
      </p:sp>
      <p:sp>
        <p:nvSpPr>
          <p:cNvPr id="4" name="عنصر نائب للمحتوى 3"/>
          <p:cNvSpPr>
            <a:spLocks noGrp="1"/>
          </p:cNvSpPr>
          <p:nvPr>
            <p:ph idx="1"/>
          </p:nvPr>
        </p:nvSpPr>
        <p:spPr>
          <a:xfrm>
            <a:off x="357188" y="1143000"/>
            <a:ext cx="7572375" cy="5715000"/>
          </a:xfrm>
          <a:solidFill>
            <a:schemeClr val="accent6">
              <a:lumMod val="20000"/>
              <a:lumOff val="80000"/>
            </a:schemeClr>
          </a:solidFill>
        </p:spPr>
        <p:txBody>
          <a:bodyPr>
            <a:normAutofit/>
          </a:bodyPr>
          <a:lstStyle/>
          <a:p>
            <a:pPr>
              <a:lnSpc>
                <a:spcPct val="80000"/>
              </a:lnSpc>
            </a:pPr>
            <a:r>
              <a:rPr lang="ar-SA" sz="2700" smtClean="0"/>
              <a:t>أتخذ الأمراء والأغنياء معلمين خصوصيين وعرفوا بالمؤدبين .</a:t>
            </a:r>
          </a:p>
          <a:p>
            <a:pPr>
              <a:lnSpc>
                <a:spcPct val="80000"/>
              </a:lnSpc>
            </a:pPr>
            <a:r>
              <a:rPr lang="ar-SA" sz="2300" smtClean="0">
                <a:solidFill>
                  <a:srgbClr val="0070C0"/>
                </a:solidFill>
              </a:rPr>
              <a:t>كان المؤدب أما أن يذهب إلى القصر فيجلس إليه الصبيان يتلقون منه قدراً من الثقافة والمعرفة ,وإما أن يقيم في القصر في جناح خاص به ليكون إشرافه تاماً على تربية الأبناء.</a:t>
            </a:r>
          </a:p>
          <a:p>
            <a:pPr>
              <a:lnSpc>
                <a:spcPct val="80000"/>
              </a:lnSpc>
            </a:pPr>
            <a:r>
              <a:rPr lang="ar-SA" sz="2300" smtClean="0">
                <a:solidFill>
                  <a:srgbClr val="00B050"/>
                </a:solidFill>
              </a:rPr>
              <a:t>تنوعت مناهج التعليم في القصور باختلاف مستقبل المتعلمين وكان الوالد يشارك في عملية التعليم مع المؤدب ليتناسب ذلك مع ماينتظر من الابن من مسئوليات اجتماعية وسياسية.</a:t>
            </a:r>
          </a:p>
          <a:p>
            <a:pPr>
              <a:lnSpc>
                <a:spcPct val="80000"/>
              </a:lnSpc>
            </a:pPr>
            <a:r>
              <a:rPr lang="ar-SA" sz="2300" smtClean="0">
                <a:solidFill>
                  <a:srgbClr val="C00000"/>
                </a:solidFill>
              </a:rPr>
              <a:t>أنشأ الفاطميون في قصورهم مدارس خاصة يلتحق بها أولاد علية القوم ,واستخدم المؤدبون منهجاً خاصاً لتثقيف الصبيان ويهدف إلى أعدادهم لخدمة الخلفاء وشغل المناصب الرئيسة في الدولة .</a:t>
            </a:r>
          </a:p>
          <a:p>
            <a:pPr>
              <a:lnSpc>
                <a:spcPct val="80000"/>
              </a:lnSpc>
            </a:pPr>
            <a:r>
              <a:rPr lang="ar-SA" sz="2400" smtClean="0">
                <a:solidFill>
                  <a:srgbClr val="FF0000"/>
                </a:solidFill>
              </a:rPr>
              <a:t>جذبت وظيفة المؤدب عدداً من المربين الذين نعموا برفاهية العيش والمكانة الاجتماعية المرموقة ومنهم :</a:t>
            </a:r>
          </a:p>
          <a:p>
            <a:pPr>
              <a:lnSpc>
                <a:spcPct val="80000"/>
              </a:lnSpc>
            </a:pPr>
            <a:r>
              <a:rPr lang="ar-SA" sz="2300" smtClean="0">
                <a:solidFill>
                  <a:srgbClr val="0070C0"/>
                </a:solidFill>
              </a:rPr>
              <a:t>الكسائي مؤدب الأمين بن هارون الرشيد  .</a:t>
            </a: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2859</TotalTime>
  <Words>2041</Words>
  <Application>Microsoft Office PowerPoint</Application>
  <PresentationFormat>On-screen Show (4:3)</PresentationFormat>
  <Paragraphs>185</Paragraphs>
  <Slides>22</Slides>
  <Notes>2</Notes>
  <HiddenSlides>0</HiddenSlides>
  <MMClips>0</MMClips>
  <ScaleCrop>false</ScaleCrop>
  <HeadingPairs>
    <vt:vector size="6" baseType="variant">
      <vt:variant>
        <vt:lpstr>الخطوط المستخدمة</vt:lpstr>
      </vt:variant>
      <vt:variant>
        <vt:i4>6</vt:i4>
      </vt:variant>
      <vt:variant>
        <vt:lpstr>قالب التصميم</vt:lpstr>
      </vt:variant>
      <vt:variant>
        <vt:i4>5</vt:i4>
      </vt:variant>
      <vt:variant>
        <vt:lpstr>عناوين الشرائح</vt:lpstr>
      </vt:variant>
      <vt:variant>
        <vt:i4>22</vt:i4>
      </vt:variant>
    </vt:vector>
  </HeadingPairs>
  <TitlesOfParts>
    <vt:vector size="33" baseType="lpstr">
      <vt:lpstr>Trebuchet MS</vt:lpstr>
      <vt:lpstr>Tahoma</vt:lpstr>
      <vt:lpstr>Arial</vt:lpstr>
      <vt:lpstr>Wingdings 2</vt:lpstr>
      <vt:lpstr>Wingdings</vt:lpstr>
      <vt:lpstr>Calibri</vt:lpstr>
      <vt:lpstr>وافر</vt:lpstr>
      <vt:lpstr>وافر</vt:lpstr>
      <vt:lpstr>وافر</vt:lpstr>
      <vt:lpstr>وافر</vt:lpstr>
      <vt:lpstr>وافر</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التربية من المنظور التاريخي</dc:title>
  <dc:creator>user</dc:creator>
  <cp:lastModifiedBy>DELL</cp:lastModifiedBy>
  <cp:revision>79</cp:revision>
  <dcterms:created xsi:type="dcterms:W3CDTF">2011-03-02T15:20:48Z</dcterms:created>
  <dcterms:modified xsi:type="dcterms:W3CDTF">2011-12-11T17:14:42Z</dcterms:modified>
</cp:coreProperties>
</file>