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327" r:id="rId3"/>
    <p:sldId id="330" r:id="rId4"/>
    <p:sldId id="403" r:id="rId5"/>
    <p:sldId id="334" r:id="rId6"/>
    <p:sldId id="337" r:id="rId7"/>
    <p:sldId id="338" r:id="rId8"/>
    <p:sldId id="339" r:id="rId9"/>
    <p:sldId id="340" r:id="rId10"/>
    <p:sldId id="341" r:id="rId11"/>
    <p:sldId id="349" r:id="rId12"/>
    <p:sldId id="350" r:id="rId13"/>
    <p:sldId id="355" r:id="rId14"/>
    <p:sldId id="356" r:id="rId15"/>
    <p:sldId id="358" r:id="rId16"/>
    <p:sldId id="383" r:id="rId17"/>
    <p:sldId id="394" r:id="rId18"/>
    <p:sldId id="404" r:id="rId19"/>
    <p:sldId id="405" r:id="rId20"/>
    <p:sldId id="408" r:id="rId21"/>
    <p:sldId id="323" r:id="rId2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ヒラギノ角ゴ Pro W3" charset="-128"/>
        <a:cs typeface="+mn-cs"/>
      </a:defRPr>
    </a:lvl1pPr>
    <a:lvl2pPr marL="457200" algn="l" rtl="0" fontAlgn="base">
      <a:spcBef>
        <a:spcPct val="0"/>
      </a:spcBef>
      <a:spcAft>
        <a:spcPct val="0"/>
      </a:spcAft>
      <a:defRPr kern="1200">
        <a:solidFill>
          <a:schemeClr val="tx1"/>
        </a:solidFill>
        <a:latin typeface="Arial" charset="0"/>
        <a:ea typeface="ヒラギノ角ゴ Pro W3" charset="-128"/>
        <a:cs typeface="+mn-cs"/>
      </a:defRPr>
    </a:lvl2pPr>
    <a:lvl3pPr marL="914400" algn="l" rtl="0" fontAlgn="base">
      <a:spcBef>
        <a:spcPct val="0"/>
      </a:spcBef>
      <a:spcAft>
        <a:spcPct val="0"/>
      </a:spcAft>
      <a:defRPr kern="1200">
        <a:solidFill>
          <a:schemeClr val="tx1"/>
        </a:solidFill>
        <a:latin typeface="Arial" charset="0"/>
        <a:ea typeface="ヒラギノ角ゴ Pro W3" charset="-128"/>
        <a:cs typeface="+mn-cs"/>
      </a:defRPr>
    </a:lvl3pPr>
    <a:lvl4pPr marL="1371600" algn="l" rtl="0" fontAlgn="base">
      <a:spcBef>
        <a:spcPct val="0"/>
      </a:spcBef>
      <a:spcAft>
        <a:spcPct val="0"/>
      </a:spcAft>
      <a:defRPr kern="1200">
        <a:solidFill>
          <a:schemeClr val="tx1"/>
        </a:solidFill>
        <a:latin typeface="Arial" charset="0"/>
        <a:ea typeface="ヒラギノ角ゴ Pro W3" charset="-128"/>
        <a:cs typeface="+mn-cs"/>
      </a:defRPr>
    </a:lvl4pPr>
    <a:lvl5pPr marL="1828800" algn="l"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734" autoAdjust="0"/>
    <p:restoredTop sz="78940" autoAdjust="0"/>
  </p:normalViewPr>
  <p:slideViewPr>
    <p:cSldViewPr>
      <p:cViewPr>
        <p:scale>
          <a:sx n="66" d="100"/>
          <a:sy n="66" d="100"/>
        </p:scale>
        <p:origin x="-2214" y="-5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4" d="100"/>
        <a:sy n="34" d="100"/>
      </p:scale>
      <p:origin x="0" y="0"/>
    </p:cViewPr>
  </p:sorterViewPr>
  <p:notesViewPr>
    <p:cSldViewPr>
      <p:cViewPr>
        <p:scale>
          <a:sx n="80" d="100"/>
          <a:sy n="80" d="100"/>
        </p:scale>
        <p:origin x="-1408" y="1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B77490-6EA0-4084-B733-BC47CCA4C9E0}" type="doc">
      <dgm:prSet loTypeId="urn:microsoft.com/office/officeart/2005/8/layout/vList5" loCatId="list" qsTypeId="urn:microsoft.com/office/officeart/2005/8/quickstyle/simple1" qsCatId="simple" csTypeId="urn:microsoft.com/office/officeart/2005/8/colors/colorful1#1" csCatId="colorful" phldr="1"/>
      <dgm:spPr/>
      <dgm:t>
        <a:bodyPr/>
        <a:lstStyle/>
        <a:p>
          <a:endParaRPr lang="en-US"/>
        </a:p>
      </dgm:t>
    </dgm:pt>
    <dgm:pt modelId="{CB86FC75-0917-49FD-B4B4-7E01D8280802}">
      <dgm:prSet/>
      <dgm:spPr/>
      <dgm:t>
        <a:bodyPr/>
        <a:lstStyle/>
        <a:p>
          <a:pPr rtl="0"/>
          <a:r>
            <a:rPr lang="en-US" b="0" dirty="0" smtClean="0">
              <a:solidFill>
                <a:schemeClr val="tx1"/>
              </a:solidFill>
            </a:rPr>
            <a:t>Consumer products</a:t>
          </a:r>
          <a:endParaRPr lang="en-US" b="0" dirty="0">
            <a:solidFill>
              <a:schemeClr val="tx1"/>
            </a:solidFill>
          </a:endParaRPr>
        </a:p>
      </dgm:t>
    </dgm:pt>
    <dgm:pt modelId="{F10B7D13-38C6-404F-A68C-38404786EB8D}" type="parTrans" cxnId="{403292D9-46D4-48FC-A804-C2BA56A094BB}">
      <dgm:prSet/>
      <dgm:spPr/>
      <dgm:t>
        <a:bodyPr/>
        <a:lstStyle/>
        <a:p>
          <a:endParaRPr lang="en-US">
            <a:solidFill>
              <a:schemeClr val="tx1"/>
            </a:solidFill>
          </a:endParaRPr>
        </a:p>
      </dgm:t>
    </dgm:pt>
    <dgm:pt modelId="{887CCDF1-F3E8-4859-99F7-0BD8585B5740}" type="sibTrans" cxnId="{403292D9-46D4-48FC-A804-C2BA56A094BB}">
      <dgm:prSet/>
      <dgm:spPr/>
      <dgm:t>
        <a:bodyPr/>
        <a:lstStyle/>
        <a:p>
          <a:endParaRPr lang="en-US">
            <a:solidFill>
              <a:schemeClr val="tx1"/>
            </a:solidFill>
          </a:endParaRPr>
        </a:p>
      </dgm:t>
    </dgm:pt>
    <dgm:pt modelId="{4F2B8F93-4FE0-4798-88B0-3333A8D807FB}">
      <dgm:prSet/>
      <dgm:spPr/>
      <dgm:t>
        <a:bodyPr/>
        <a:lstStyle/>
        <a:p>
          <a:pPr rtl="0"/>
          <a:r>
            <a:rPr lang="en-US" b="0" dirty="0" smtClean="0">
              <a:solidFill>
                <a:schemeClr val="tx1"/>
              </a:solidFill>
            </a:rPr>
            <a:t>Industrial products</a:t>
          </a:r>
          <a:endParaRPr lang="en-US" dirty="0">
            <a:solidFill>
              <a:schemeClr val="tx1"/>
            </a:solidFill>
          </a:endParaRPr>
        </a:p>
      </dgm:t>
    </dgm:pt>
    <dgm:pt modelId="{D463C68D-CF09-4B65-8DE0-AF417932DE82}" type="parTrans" cxnId="{018A266E-E9DC-451B-B430-38D64C382842}">
      <dgm:prSet/>
      <dgm:spPr/>
      <dgm:t>
        <a:bodyPr/>
        <a:lstStyle/>
        <a:p>
          <a:endParaRPr lang="en-US">
            <a:solidFill>
              <a:schemeClr val="tx1"/>
            </a:solidFill>
          </a:endParaRPr>
        </a:p>
      </dgm:t>
    </dgm:pt>
    <dgm:pt modelId="{0C21049B-B60B-461D-B5A1-E43AAFC5C143}" type="sibTrans" cxnId="{018A266E-E9DC-451B-B430-38D64C382842}">
      <dgm:prSet/>
      <dgm:spPr/>
      <dgm:t>
        <a:bodyPr/>
        <a:lstStyle/>
        <a:p>
          <a:endParaRPr lang="en-US">
            <a:solidFill>
              <a:schemeClr val="tx1"/>
            </a:solidFill>
          </a:endParaRPr>
        </a:p>
      </dgm:t>
    </dgm:pt>
    <dgm:pt modelId="{BACA2342-33CB-4114-9EBE-393BA601503A}" type="pres">
      <dgm:prSet presAssocID="{DCB77490-6EA0-4084-B733-BC47CCA4C9E0}" presName="Name0" presStyleCnt="0">
        <dgm:presLayoutVars>
          <dgm:dir/>
          <dgm:animLvl val="lvl"/>
          <dgm:resizeHandles val="exact"/>
        </dgm:presLayoutVars>
      </dgm:prSet>
      <dgm:spPr/>
      <dgm:t>
        <a:bodyPr/>
        <a:lstStyle/>
        <a:p>
          <a:endParaRPr lang="en-US"/>
        </a:p>
      </dgm:t>
    </dgm:pt>
    <dgm:pt modelId="{B2A19134-EF2A-4CE8-BB3F-7E3746D926AC}" type="pres">
      <dgm:prSet presAssocID="{CB86FC75-0917-49FD-B4B4-7E01D8280802}" presName="linNode" presStyleCnt="0"/>
      <dgm:spPr/>
    </dgm:pt>
    <dgm:pt modelId="{A988610D-E6F0-44CD-BA44-510A327D1277}" type="pres">
      <dgm:prSet presAssocID="{CB86FC75-0917-49FD-B4B4-7E01D8280802}" presName="parentText" presStyleLbl="node1" presStyleIdx="0" presStyleCnt="2" custScaleX="277778" custLinFactNeighborX="-136" custLinFactNeighborY="-11830">
        <dgm:presLayoutVars>
          <dgm:chMax val="1"/>
          <dgm:bulletEnabled val="1"/>
        </dgm:presLayoutVars>
      </dgm:prSet>
      <dgm:spPr/>
      <dgm:t>
        <a:bodyPr/>
        <a:lstStyle/>
        <a:p>
          <a:endParaRPr lang="en-US"/>
        </a:p>
      </dgm:t>
    </dgm:pt>
    <dgm:pt modelId="{77BE215B-D69D-4BB1-B85E-153930C1F82E}" type="pres">
      <dgm:prSet presAssocID="{887CCDF1-F3E8-4859-99F7-0BD8585B5740}" presName="sp" presStyleCnt="0"/>
      <dgm:spPr/>
    </dgm:pt>
    <dgm:pt modelId="{8581CEEE-5924-4C2F-859A-6A36BD243622}" type="pres">
      <dgm:prSet presAssocID="{4F2B8F93-4FE0-4798-88B0-3333A8D807FB}" presName="linNode" presStyleCnt="0"/>
      <dgm:spPr/>
    </dgm:pt>
    <dgm:pt modelId="{DBEB94D2-B4C6-4D99-B28D-BB748F79D2A9}" type="pres">
      <dgm:prSet presAssocID="{4F2B8F93-4FE0-4798-88B0-3333A8D807FB}" presName="parentText" presStyleLbl="node1" presStyleIdx="1" presStyleCnt="2" custScaleX="277778" custLinFactX="100000" custLinFactNeighborX="127359" custLinFactNeighborY="-2500">
        <dgm:presLayoutVars>
          <dgm:chMax val="1"/>
          <dgm:bulletEnabled val="1"/>
        </dgm:presLayoutVars>
      </dgm:prSet>
      <dgm:spPr/>
      <dgm:t>
        <a:bodyPr/>
        <a:lstStyle/>
        <a:p>
          <a:endParaRPr lang="en-US"/>
        </a:p>
      </dgm:t>
    </dgm:pt>
  </dgm:ptLst>
  <dgm:cxnLst>
    <dgm:cxn modelId="{018A266E-E9DC-451B-B430-38D64C382842}" srcId="{DCB77490-6EA0-4084-B733-BC47CCA4C9E0}" destId="{4F2B8F93-4FE0-4798-88B0-3333A8D807FB}" srcOrd="1" destOrd="0" parTransId="{D463C68D-CF09-4B65-8DE0-AF417932DE82}" sibTransId="{0C21049B-B60B-461D-B5A1-E43AAFC5C143}"/>
    <dgm:cxn modelId="{8FA31039-A212-7843-A3B5-85232FDDE1BD}" type="presOf" srcId="{DCB77490-6EA0-4084-B733-BC47CCA4C9E0}" destId="{BACA2342-33CB-4114-9EBE-393BA601503A}" srcOrd="0" destOrd="0" presId="urn:microsoft.com/office/officeart/2005/8/layout/vList5"/>
    <dgm:cxn modelId="{A0F1D488-0AD2-A14C-B808-842E81803347}" type="presOf" srcId="{CB86FC75-0917-49FD-B4B4-7E01D8280802}" destId="{A988610D-E6F0-44CD-BA44-510A327D1277}" srcOrd="0" destOrd="0" presId="urn:microsoft.com/office/officeart/2005/8/layout/vList5"/>
    <dgm:cxn modelId="{57903EB8-5D7A-714B-95B7-14FDCBC016B8}" type="presOf" srcId="{4F2B8F93-4FE0-4798-88B0-3333A8D807FB}" destId="{DBEB94D2-B4C6-4D99-B28D-BB748F79D2A9}" srcOrd="0" destOrd="0" presId="urn:microsoft.com/office/officeart/2005/8/layout/vList5"/>
    <dgm:cxn modelId="{403292D9-46D4-48FC-A804-C2BA56A094BB}" srcId="{DCB77490-6EA0-4084-B733-BC47CCA4C9E0}" destId="{CB86FC75-0917-49FD-B4B4-7E01D8280802}" srcOrd="0" destOrd="0" parTransId="{F10B7D13-38C6-404F-A68C-38404786EB8D}" sibTransId="{887CCDF1-F3E8-4859-99F7-0BD8585B5740}"/>
    <dgm:cxn modelId="{0AECFA6D-EF5B-7149-BE8A-1E85C6D4FBBE}" type="presParOf" srcId="{BACA2342-33CB-4114-9EBE-393BA601503A}" destId="{B2A19134-EF2A-4CE8-BB3F-7E3746D926AC}" srcOrd="0" destOrd="0" presId="urn:microsoft.com/office/officeart/2005/8/layout/vList5"/>
    <dgm:cxn modelId="{ED2309D0-0C4D-B443-B8EE-0E0C8230A97A}" type="presParOf" srcId="{B2A19134-EF2A-4CE8-BB3F-7E3746D926AC}" destId="{A988610D-E6F0-44CD-BA44-510A327D1277}" srcOrd="0" destOrd="0" presId="urn:microsoft.com/office/officeart/2005/8/layout/vList5"/>
    <dgm:cxn modelId="{EA7B681A-A1FA-AD4C-938C-5D8C1C0401D5}" type="presParOf" srcId="{BACA2342-33CB-4114-9EBE-393BA601503A}" destId="{77BE215B-D69D-4BB1-B85E-153930C1F82E}" srcOrd="1" destOrd="0" presId="urn:microsoft.com/office/officeart/2005/8/layout/vList5"/>
    <dgm:cxn modelId="{B3D6F346-18E4-4E41-987C-9DA11E688D3D}" type="presParOf" srcId="{BACA2342-33CB-4114-9EBE-393BA601503A}" destId="{8581CEEE-5924-4C2F-859A-6A36BD243622}" srcOrd="2" destOrd="0" presId="urn:microsoft.com/office/officeart/2005/8/layout/vList5"/>
    <dgm:cxn modelId="{5520EBA3-A3C2-1C4F-8D26-ABD67CE946B1}" type="presParOf" srcId="{8581CEEE-5924-4C2F-859A-6A36BD243622}" destId="{DBEB94D2-B4C6-4D99-B28D-BB748F79D2A9}"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88610D-E6F0-44CD-BA44-510A327D1277}">
      <dsp:nvSpPr>
        <dsp:cNvPr id="0" name=""/>
        <dsp:cNvSpPr/>
      </dsp:nvSpPr>
      <dsp:spPr>
        <a:xfrm>
          <a:off x="0" y="0"/>
          <a:ext cx="5176543" cy="182132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Consumer products</a:t>
          </a:r>
          <a:endParaRPr lang="en-US" sz="5400" b="0" kern="1200" dirty="0">
            <a:solidFill>
              <a:schemeClr val="tx1"/>
            </a:solidFill>
          </a:endParaRPr>
        </a:p>
      </dsp:txBody>
      <dsp:txXfrm>
        <a:off x="88910" y="88910"/>
        <a:ext cx="4998723" cy="1643501"/>
      </dsp:txXfrm>
    </dsp:sp>
    <dsp:sp modelId="{DBEB94D2-B4C6-4D99-B28D-BB748F79D2A9}">
      <dsp:nvSpPr>
        <dsp:cNvPr id="0" name=""/>
        <dsp:cNvSpPr/>
      </dsp:nvSpPr>
      <dsp:spPr>
        <a:xfrm>
          <a:off x="5056" y="1866900"/>
          <a:ext cx="5176543" cy="182132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102870" rIns="205740" bIns="102870" numCol="1" spcCol="1270" anchor="ctr" anchorCtr="0">
          <a:noAutofit/>
        </a:bodyPr>
        <a:lstStyle/>
        <a:p>
          <a:pPr lvl="0" algn="ctr" defTabSz="2400300" rtl="0">
            <a:lnSpc>
              <a:spcPct val="90000"/>
            </a:lnSpc>
            <a:spcBef>
              <a:spcPct val="0"/>
            </a:spcBef>
            <a:spcAft>
              <a:spcPct val="35000"/>
            </a:spcAft>
          </a:pPr>
          <a:r>
            <a:rPr lang="en-US" sz="5400" b="0" kern="1200" dirty="0" smtClean="0">
              <a:solidFill>
                <a:schemeClr val="tx1"/>
              </a:solidFill>
            </a:rPr>
            <a:t>Industrial products</a:t>
          </a:r>
          <a:endParaRPr lang="en-US" sz="5400" kern="1200" dirty="0">
            <a:solidFill>
              <a:schemeClr val="tx1"/>
            </a:solidFill>
          </a:endParaRPr>
        </a:p>
      </dsp:txBody>
      <dsp:txXfrm>
        <a:off x="93966" y="1955810"/>
        <a:ext cx="4998723" cy="164350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F710351-21E7-4B6E-8310-F30A19E6BCD2}" type="datetime1">
              <a:rPr lang="en-US"/>
              <a:pPr/>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7B969B2-DC41-4ABF-B4F7-D2B26BF2E7C0}" type="slidenum">
              <a:rPr lang="en-US"/>
              <a:pPr/>
              <a:t>‹#›</a:t>
            </a:fld>
            <a:endParaRPr lang="en-US"/>
          </a:p>
        </p:txBody>
      </p:sp>
    </p:spTree>
    <p:extLst>
      <p:ext uri="{BB962C8B-B14F-4D97-AF65-F5344CB8AC3E}">
        <p14:creationId xmlns:p14="http://schemas.microsoft.com/office/powerpoint/2010/main" val="21788938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631825" indent="-174625" algn="l" rtl="0" eaLnBrk="0" fontAlgn="base" hangingPunct="0">
      <a:spcBef>
        <a:spcPct val="30000"/>
      </a:spcBef>
      <a:spcAft>
        <a:spcPct val="0"/>
      </a:spcAft>
      <a:buFont typeface="Arial" charset="0"/>
      <a:buChar char="•"/>
      <a:defRPr sz="1200" kern="1200">
        <a:solidFill>
          <a:schemeClr val="tx1"/>
        </a:solidFill>
        <a:latin typeface="+mn-lt"/>
        <a:ea typeface="ＭＳ Ｐゴシック" charset="-128"/>
        <a:cs typeface="+mn-cs"/>
      </a:defRPr>
    </a:lvl2pPr>
    <a:lvl3pPr marL="11430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6002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2057400" indent="-2286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smtClean="0"/>
          </a:p>
        </p:txBody>
      </p:sp>
      <p:sp>
        <p:nvSpPr>
          <p:cNvPr id="13316" name="Slide Number Placeholder 3"/>
          <p:cNvSpPr>
            <a:spLocks noGrp="1"/>
          </p:cNvSpPr>
          <p:nvPr>
            <p:ph type="sldNum" sz="quarter" idx="5"/>
          </p:nvPr>
        </p:nvSpPr>
        <p:spPr bwMode="auto">
          <a:noFill/>
          <a:ln>
            <a:miter lim="800000"/>
            <a:headEnd/>
            <a:tailEnd/>
          </a:ln>
        </p:spPr>
        <p:txBody>
          <a:bodyPr/>
          <a:lstStyle/>
          <a:p>
            <a:fld id="{5B26FE18-6937-428E-8328-5B98721EA19E}"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a:lstStyle/>
          <a:p>
            <a:endParaRPr lang="en-US"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2F00AD85-38B2-414F-BDAB-A51046719249}"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a:lstStyle/>
          <a:p>
            <a:r>
              <a:rPr lang="en-US" dirty="0" smtClean="0"/>
              <a:t>Now </a:t>
            </a:r>
            <a:r>
              <a:rPr lang="en-US" sz="1200" kern="1200" baseline="0" dirty="0" smtClean="0">
                <a:solidFill>
                  <a:schemeClr val="tx1"/>
                </a:solidFill>
                <a:latin typeface="+mn-lt"/>
                <a:ea typeface="ＭＳ Ｐゴシック" charset="-128"/>
                <a:cs typeface="ＭＳ Ｐゴシック" charset="-128"/>
              </a:rPr>
              <a:t>we dig into the specific</a:t>
            </a:r>
          </a:p>
          <a:p>
            <a:r>
              <a:rPr lang="en-US" sz="1200" kern="1200" baseline="0" dirty="0" smtClean="0">
                <a:solidFill>
                  <a:schemeClr val="tx1"/>
                </a:solidFill>
                <a:latin typeface="+mn-lt"/>
                <a:ea typeface="ＭＳ Ｐゴシック" charset="-128"/>
                <a:cs typeface="ＭＳ Ｐゴシック" charset="-128"/>
              </a:rPr>
              <a:t>decisions that companies must make</a:t>
            </a:r>
          </a:p>
          <a:p>
            <a:r>
              <a:rPr lang="en-US" sz="1200" kern="1200" baseline="0" dirty="0" smtClean="0">
                <a:solidFill>
                  <a:schemeClr val="tx1"/>
                </a:solidFill>
                <a:latin typeface="+mn-lt"/>
                <a:ea typeface="ＭＳ Ｐゴシック" charset="-128"/>
                <a:cs typeface="ＭＳ Ｐゴシック" charset="-128"/>
              </a:rPr>
              <a:t>when designing and marketing</a:t>
            </a:r>
          </a:p>
          <a:p>
            <a:r>
              <a:rPr lang="en-US" sz="1200" kern="1200" baseline="0" dirty="0" smtClean="0">
                <a:solidFill>
                  <a:schemeClr val="tx1"/>
                </a:solidFill>
                <a:latin typeface="+mn-lt"/>
                <a:ea typeface="ＭＳ Ｐゴシック" charset="-128"/>
                <a:cs typeface="ＭＳ Ｐゴシック" charset="-128"/>
              </a:rPr>
              <a:t>products and services.</a:t>
            </a:r>
            <a:endParaRPr lang="en-US" dirty="0" smtClean="0"/>
          </a:p>
        </p:txBody>
      </p:sp>
      <p:sp>
        <p:nvSpPr>
          <p:cNvPr id="44036" name="Slide Number Placeholder 3"/>
          <p:cNvSpPr>
            <a:spLocks noGrp="1"/>
          </p:cNvSpPr>
          <p:nvPr>
            <p:ph type="sldNum" sz="quarter" idx="5"/>
          </p:nvPr>
        </p:nvSpPr>
        <p:spPr bwMode="auto">
          <a:noFill/>
          <a:ln>
            <a:miter lim="800000"/>
            <a:headEnd/>
            <a:tailEnd/>
          </a:ln>
        </p:spPr>
        <p:txBody>
          <a:bodyPr/>
          <a:lstStyle/>
          <a:p>
            <a:fld id="{3989881F-8B94-449D-9E0F-B005CC3D5F75}"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a:lstStyle/>
          <a:p>
            <a:endParaRPr lang="en-US" dirty="0" smtClean="0"/>
          </a:p>
        </p:txBody>
      </p:sp>
      <p:sp>
        <p:nvSpPr>
          <p:cNvPr id="46084" name="Slide Number Placeholder 3"/>
          <p:cNvSpPr>
            <a:spLocks noGrp="1"/>
          </p:cNvSpPr>
          <p:nvPr>
            <p:ph type="sldNum" sz="quarter" idx="5"/>
          </p:nvPr>
        </p:nvSpPr>
        <p:spPr bwMode="auto">
          <a:noFill/>
          <a:ln>
            <a:miter lim="800000"/>
            <a:headEnd/>
            <a:tailEnd/>
          </a:ln>
        </p:spPr>
        <p:txBody>
          <a:bodyPr/>
          <a:lstStyle/>
          <a:p>
            <a:fld id="{7A49A5A3-E46D-47EA-BDD0-850E0DECF45C}"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a:lstStyle/>
          <a:p>
            <a:r>
              <a:rPr lang="en-US" b="1" smtClean="0"/>
              <a:t>Note to Instructor</a:t>
            </a:r>
          </a:p>
          <a:p>
            <a:r>
              <a:rPr lang="en-US" smtClean="0"/>
              <a:t>The text highlights OXO’s unique design for their product. This link takes you to the OXO Web site to explore some of there products. </a:t>
            </a:r>
          </a:p>
          <a:p>
            <a:endParaRPr lang="en-US" smtClean="0"/>
          </a:p>
        </p:txBody>
      </p:sp>
      <p:sp>
        <p:nvSpPr>
          <p:cNvPr id="52228" name="Slide Number Placeholder 3"/>
          <p:cNvSpPr>
            <a:spLocks noGrp="1"/>
          </p:cNvSpPr>
          <p:nvPr>
            <p:ph type="sldNum" sz="quarter" idx="5"/>
          </p:nvPr>
        </p:nvSpPr>
        <p:spPr bwMode="auto">
          <a:noFill/>
          <a:ln>
            <a:miter lim="800000"/>
            <a:headEnd/>
            <a:tailEnd/>
          </a:ln>
        </p:spPr>
        <p:txBody>
          <a:bodyPr/>
          <a:lstStyle/>
          <a:p>
            <a:fld id="{6315BD30-8028-41E7-BDF7-B61B22D1DF98}" type="slidenum">
              <a:rPr lang="en-US"/>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54275" name="Notes Placeholder 2"/>
          <p:cNvSpPr>
            <a:spLocks noGrp="1"/>
          </p:cNvSpPr>
          <p:nvPr>
            <p:ph type="body" idx="1"/>
          </p:nvPr>
        </p:nvSpPr>
        <p:spPr bwMode="auto">
          <a:noFill/>
        </p:spPr>
        <p:txBody>
          <a:bodyPr/>
          <a:lstStyle/>
          <a:p>
            <a:pPr marL="533400" indent="-533400"/>
            <a:r>
              <a:rPr lang="en-US" b="1" smtClean="0"/>
              <a:t>Note to Instructor</a:t>
            </a:r>
          </a:p>
          <a:p>
            <a:pPr marL="533400" indent="-533400"/>
            <a:r>
              <a:rPr lang="en-US" b="1" smtClean="0"/>
              <a:t>Discussion Questions</a:t>
            </a:r>
          </a:p>
          <a:p>
            <a:pPr marL="533400" indent="-533400"/>
            <a:r>
              <a:rPr lang="en-US" i="1" smtClean="0"/>
              <a:t>What brands do you tend to purchase consistently? Why?</a:t>
            </a:r>
          </a:p>
          <a:p>
            <a:pPr marL="533400" indent="-533400"/>
            <a:r>
              <a:rPr lang="en-US" smtClean="0"/>
              <a:t>This discussion should lead to the consumer benefits of brands including quality and consistency. It is interesting to now ask students what the benefits might be for the seller of having a strong brand. This will include segmentation, positioning, and the ability to communicate product features</a:t>
            </a:r>
          </a:p>
          <a:p>
            <a:pPr marL="533400" indent="-533400"/>
            <a:endParaRPr lang="en-US" smtClean="0"/>
          </a:p>
        </p:txBody>
      </p:sp>
      <p:sp>
        <p:nvSpPr>
          <p:cNvPr id="54276" name="Slide Number Placeholder 3"/>
          <p:cNvSpPr>
            <a:spLocks noGrp="1"/>
          </p:cNvSpPr>
          <p:nvPr>
            <p:ph type="sldNum" sz="quarter" idx="5"/>
          </p:nvPr>
        </p:nvSpPr>
        <p:spPr bwMode="auto">
          <a:noFill/>
          <a:ln>
            <a:miter lim="800000"/>
            <a:headEnd/>
            <a:tailEnd/>
          </a:ln>
        </p:spPr>
        <p:txBody>
          <a:bodyPr/>
          <a:lstStyle/>
          <a:p>
            <a:fld id="{993AC4BF-E1E9-431A-A3DB-3E337258C007}" type="slidenum">
              <a:rPr lang="en-US"/>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a:lstStyle/>
          <a:p>
            <a:r>
              <a:rPr lang="en-US" b="1" dirty="0" smtClean="0"/>
              <a:t>Note to Instructor</a:t>
            </a:r>
          </a:p>
        </p:txBody>
      </p:sp>
      <p:sp>
        <p:nvSpPr>
          <p:cNvPr id="56324" name="Slide Number Placeholder 3"/>
          <p:cNvSpPr>
            <a:spLocks noGrp="1"/>
          </p:cNvSpPr>
          <p:nvPr>
            <p:ph type="sldNum" sz="quarter" idx="5"/>
          </p:nvPr>
        </p:nvSpPr>
        <p:spPr bwMode="auto">
          <a:noFill/>
          <a:ln>
            <a:miter lim="800000"/>
            <a:headEnd/>
            <a:tailEnd/>
          </a:ln>
        </p:spPr>
        <p:txBody>
          <a:bodyPr/>
          <a:lstStyle/>
          <a:p>
            <a:fld id="{93555C0A-5928-44D1-8666-CCEF9DBFC884}" type="slidenum">
              <a:rPr lang="en-US"/>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a:lstStyle/>
          <a:p>
            <a:endParaRPr lang="en-US" smtClean="0"/>
          </a:p>
        </p:txBody>
      </p:sp>
      <p:sp>
        <p:nvSpPr>
          <p:cNvPr id="76804" name="Slide Number Placeholder 3"/>
          <p:cNvSpPr>
            <a:spLocks noGrp="1"/>
          </p:cNvSpPr>
          <p:nvPr>
            <p:ph type="sldNum" sz="quarter" idx="5"/>
          </p:nvPr>
        </p:nvSpPr>
        <p:spPr bwMode="auto">
          <a:noFill/>
          <a:ln>
            <a:miter lim="800000"/>
            <a:headEnd/>
            <a:tailEnd/>
          </a:ln>
        </p:spPr>
        <p:txBody>
          <a:bodyPr/>
          <a:lstStyle/>
          <a:p>
            <a:fld id="{50AAFD29-02D8-431B-B7F6-F6B118167D27}" type="slidenum">
              <a:rPr lang="en-US"/>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p:spPr>
      </p:sp>
      <p:sp>
        <p:nvSpPr>
          <p:cNvPr id="91139" name="Notes Placeholder 2"/>
          <p:cNvSpPr>
            <a:spLocks noGrp="1"/>
          </p:cNvSpPr>
          <p:nvPr>
            <p:ph type="body" idx="1"/>
          </p:nvPr>
        </p:nvSpPr>
        <p:spPr bwMode="auto">
          <a:noFill/>
        </p:spPr>
        <p:txBody>
          <a:bodyPr/>
          <a:lstStyle/>
          <a:p>
            <a:pPr marL="533400" indent="-533400"/>
            <a:endParaRPr lang="en-US" b="1" dirty="0" smtClean="0"/>
          </a:p>
        </p:txBody>
      </p:sp>
      <p:sp>
        <p:nvSpPr>
          <p:cNvPr id="91140" name="Slide Number Placeholder 3"/>
          <p:cNvSpPr>
            <a:spLocks noGrp="1"/>
          </p:cNvSpPr>
          <p:nvPr>
            <p:ph type="sldNum" sz="quarter" idx="5"/>
          </p:nvPr>
        </p:nvSpPr>
        <p:spPr bwMode="auto">
          <a:noFill/>
          <a:ln>
            <a:miter lim="800000"/>
            <a:headEnd/>
            <a:tailEnd/>
          </a:ln>
        </p:spPr>
        <p:txBody>
          <a:bodyPr/>
          <a:lstStyle/>
          <a:p>
            <a:fld id="{0AD1E075-7F91-4F77-840D-B5F8CF8D911F}" type="slidenum">
              <a:rPr lang="en-US"/>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a:lstStyle/>
          <a:p>
            <a:endParaRPr lang="en-US" smtClean="0"/>
          </a:p>
        </p:txBody>
      </p:sp>
      <p:sp>
        <p:nvSpPr>
          <p:cNvPr id="66564" name="Slide Number Placeholder 3"/>
          <p:cNvSpPr>
            <a:spLocks noGrp="1"/>
          </p:cNvSpPr>
          <p:nvPr>
            <p:ph type="sldNum" sz="quarter" idx="5"/>
          </p:nvPr>
        </p:nvSpPr>
        <p:spPr bwMode="auto">
          <a:noFill/>
          <a:ln>
            <a:miter lim="800000"/>
            <a:headEnd/>
            <a:tailEnd/>
          </a:ln>
        </p:spPr>
        <p:txBody>
          <a:bodyPr/>
          <a:lstStyle/>
          <a:p>
            <a:fld id="{AC984F09-682B-4CFE-8647-453054228E10}" type="slidenum">
              <a:rPr lang="en-US"/>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endParaRPr lang="en-US" smtClean="0"/>
          </a:p>
        </p:txBody>
      </p:sp>
      <p:sp>
        <p:nvSpPr>
          <p:cNvPr id="15364" name="Slide Number Placeholder 3"/>
          <p:cNvSpPr>
            <a:spLocks noGrp="1"/>
          </p:cNvSpPr>
          <p:nvPr>
            <p:ph type="sldNum" sz="quarter" idx="5"/>
          </p:nvPr>
        </p:nvSpPr>
        <p:spPr bwMode="auto">
          <a:noFill/>
          <a:ln>
            <a:miter lim="800000"/>
            <a:headEnd/>
            <a:tailEnd/>
          </a:ln>
        </p:spPr>
        <p:txBody>
          <a:bodyPr/>
          <a:lstStyle/>
          <a:p>
            <a:fld id="{7E0AB444-C787-4215-82DF-6723867BBDB5}"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p:spPr>
      </p:sp>
      <p:sp>
        <p:nvSpPr>
          <p:cNvPr id="72707" name="Notes Placeholder 2"/>
          <p:cNvSpPr>
            <a:spLocks noGrp="1"/>
          </p:cNvSpPr>
          <p:nvPr>
            <p:ph type="body" idx="1"/>
          </p:nvPr>
        </p:nvSpPr>
        <p:spPr bwMode="auto">
          <a:noFill/>
        </p:spPr>
        <p:txBody>
          <a:bodyPr/>
          <a:lstStyle/>
          <a:p>
            <a:endParaRPr lang="en-US" smtClean="0"/>
          </a:p>
        </p:txBody>
      </p:sp>
      <p:sp>
        <p:nvSpPr>
          <p:cNvPr id="72708" name="Slide Number Placeholder 3"/>
          <p:cNvSpPr>
            <a:spLocks noGrp="1"/>
          </p:cNvSpPr>
          <p:nvPr>
            <p:ph type="sldNum" sz="quarter" idx="5"/>
          </p:nvPr>
        </p:nvSpPr>
        <p:spPr bwMode="auto">
          <a:noFill/>
          <a:ln>
            <a:miter lim="800000"/>
            <a:headEnd/>
            <a:tailEnd/>
          </a:ln>
        </p:spPr>
        <p:txBody>
          <a:bodyPr/>
          <a:lstStyle/>
          <a:p>
            <a:fld id="{03973CBE-B2DD-4C07-A62E-309C3F8E0D1E}" type="slidenum">
              <a:rPr lang="en-US"/>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bwMode="auto">
          <a:xfrm>
            <a:off x="1150938" y="692150"/>
            <a:ext cx="4556125" cy="3416300"/>
          </a:xfrm>
          <a:noFill/>
          <a:ln>
            <a:solidFill>
              <a:srgbClr val="000000"/>
            </a:solidFill>
            <a:miter lim="800000"/>
            <a:headEnd/>
            <a:tailEnd/>
          </a:ln>
        </p:spPr>
      </p:sp>
      <p:sp>
        <p:nvSpPr>
          <p:cNvPr id="95235" name="Rectangle 3"/>
          <p:cNvSpPr>
            <a:spLocks noGrp="1" noChangeArrowheads="1"/>
          </p:cNvSpPr>
          <p:nvPr>
            <p:ph type="body" idx="1"/>
          </p:nvPr>
        </p:nvSpPr>
        <p:spPr bwMode="auto">
          <a:noFill/>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a:t>
            </a:r>
            <a:r>
              <a:rPr lang="en-US" baseline="0" dirty="0" smtClean="0"/>
              <a:t> </a:t>
            </a:r>
            <a:r>
              <a:rPr lang="en-US" dirty="0" smtClean="0"/>
              <a:t>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a:lstStyle/>
          <a:p>
            <a:r>
              <a:rPr lang="en-US" b="1" dirty="0" smtClean="0"/>
              <a:t>Note to Instructor</a:t>
            </a:r>
          </a:p>
          <a:p>
            <a:r>
              <a:rPr lang="en-US" dirty="0" smtClean="0"/>
              <a:t>This Web link is a great example of a store that creates experiences: Jordan’s Furniture in the Boston. These furniture stores include an Imax theater, an amusement park quality motion ride, a trapeze school, and Mardi Gras parades. You can visit their stores through their Web sites.</a:t>
            </a:r>
          </a:p>
        </p:txBody>
      </p:sp>
      <p:sp>
        <p:nvSpPr>
          <p:cNvPr id="17412" name="Slide Number Placeholder 3"/>
          <p:cNvSpPr>
            <a:spLocks noGrp="1"/>
          </p:cNvSpPr>
          <p:nvPr>
            <p:ph type="sldNum" sz="quarter" idx="5"/>
          </p:nvPr>
        </p:nvSpPr>
        <p:spPr bwMode="auto">
          <a:noFill/>
          <a:ln>
            <a:miter lim="800000"/>
            <a:headEnd/>
            <a:tailEnd/>
          </a:ln>
        </p:spPr>
        <p:txBody>
          <a:bodyPr/>
          <a:lstStyle/>
          <a:p>
            <a:fld id="{762EA1DD-ADF3-41F1-AA91-AD6FBB1272FA}"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4F379AA1-F9F1-4763-921A-714DB9381A65}"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a:lstStyle/>
          <a:p>
            <a:endParaRPr lang="en-US" smtClean="0"/>
          </a:p>
        </p:txBody>
      </p:sp>
      <p:sp>
        <p:nvSpPr>
          <p:cNvPr id="25604" name="Slide Number Placeholder 3"/>
          <p:cNvSpPr>
            <a:spLocks noGrp="1"/>
          </p:cNvSpPr>
          <p:nvPr>
            <p:ph type="sldNum" sz="quarter" idx="5"/>
          </p:nvPr>
        </p:nvSpPr>
        <p:spPr bwMode="auto">
          <a:noFill/>
          <a:ln>
            <a:miter lim="800000"/>
            <a:headEnd/>
            <a:tailEnd/>
          </a:ln>
        </p:spPr>
        <p:txBody>
          <a:bodyPr/>
          <a:lstStyle/>
          <a:p>
            <a:fld id="{51CEAEE6-1DF9-44CF-A350-CCE9D6568DB0}"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a:lstStyle/>
          <a:p>
            <a:endParaRPr lang="en-US" smtClean="0"/>
          </a:p>
        </p:txBody>
      </p:sp>
      <p:sp>
        <p:nvSpPr>
          <p:cNvPr id="27652" name="Slide Number Placeholder 3"/>
          <p:cNvSpPr>
            <a:spLocks noGrp="1"/>
          </p:cNvSpPr>
          <p:nvPr>
            <p:ph type="sldNum" sz="quarter" idx="5"/>
          </p:nvPr>
        </p:nvSpPr>
        <p:spPr bwMode="auto">
          <a:noFill/>
          <a:ln>
            <a:miter lim="800000"/>
            <a:headEnd/>
            <a:tailEnd/>
          </a:ln>
        </p:spPr>
        <p:txBody>
          <a:bodyPr/>
          <a:lstStyle/>
          <a:p>
            <a:fld id="{F5D0909A-3949-4724-8CE1-25B9662F2170}"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a:lstStyle/>
          <a:p>
            <a:endParaRPr lang="en-US" smtClean="0"/>
          </a:p>
        </p:txBody>
      </p:sp>
      <p:sp>
        <p:nvSpPr>
          <p:cNvPr id="29700" name="Slide Number Placeholder 3"/>
          <p:cNvSpPr>
            <a:spLocks noGrp="1"/>
          </p:cNvSpPr>
          <p:nvPr>
            <p:ph type="sldNum" sz="quarter" idx="5"/>
          </p:nvPr>
        </p:nvSpPr>
        <p:spPr bwMode="auto">
          <a:noFill/>
          <a:ln>
            <a:miter lim="800000"/>
            <a:headEnd/>
            <a:tailEnd/>
          </a:ln>
        </p:spPr>
        <p:txBody>
          <a:bodyPr/>
          <a:lstStyle/>
          <a:p>
            <a:fld id="{39F8249F-98DE-4557-8176-838DC64207C6}"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r>
              <a:rPr lang="en-US" b="1" dirty="0" smtClean="0"/>
              <a:t>Note to Instructor</a:t>
            </a:r>
          </a:p>
          <a:p>
            <a:endParaRPr lang="en-US" b="1" dirty="0" smtClean="0"/>
          </a:p>
          <a:p>
            <a:r>
              <a:rPr lang="en-US" b="1" dirty="0" smtClean="0"/>
              <a:t>Discussion Question</a:t>
            </a:r>
          </a:p>
          <a:p>
            <a:r>
              <a:rPr lang="en-US" i="1" dirty="0" smtClean="0"/>
              <a:t>What is a product that could be convenience, shopping, and specialty?</a:t>
            </a:r>
            <a:endParaRPr lang="en-US" sz="800" i="1" dirty="0" smtClean="0"/>
          </a:p>
          <a:p>
            <a:r>
              <a:rPr lang="en-US" dirty="0" smtClean="0"/>
              <a:t>This is a bit of a puzzle. They might realize that a camera could fall into several categories depending on the buyer and the situation. Certainly, if you are on vacation and you forgot your camera, you would pick one up at a convenience store, pharmacy, or maybe the hotel store. If you were a professional photographer, a camera purchase could easily be specialty if you were buying a $5,000 camera.  Other examples might include mats for the floor of a automobile, tires, or a fan.</a:t>
            </a:r>
          </a:p>
        </p:txBody>
      </p:sp>
      <p:sp>
        <p:nvSpPr>
          <p:cNvPr id="31748" name="Slide Number Placeholder 3"/>
          <p:cNvSpPr>
            <a:spLocks noGrp="1"/>
          </p:cNvSpPr>
          <p:nvPr>
            <p:ph type="sldNum" sz="quarter" idx="5"/>
          </p:nvPr>
        </p:nvSpPr>
        <p:spPr bwMode="auto">
          <a:noFill/>
          <a:ln>
            <a:miter lim="800000"/>
            <a:headEnd/>
            <a:tailEnd/>
          </a:ln>
        </p:spPr>
        <p:txBody>
          <a:bodyPr/>
          <a:lstStyle/>
          <a:p>
            <a:fld id="{3E19CEFC-D728-4A35-8934-04BD9A22384F}"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chemeClr val="tx1"/>
                </a:solidFill>
                <a:cs typeface="Tahoma" charset="0"/>
              </a:rPr>
              <a:t>8-</a:t>
            </a:r>
            <a:fld id="{56EDA7DC-1662-4FB5-9C68-31BAD2ADB4B9}"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6"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sp>
        <p:nvSpPr>
          <p:cNvPr id="2" name="Title 1"/>
          <p:cNvSpPr>
            <a:spLocks noGrp="1"/>
          </p:cNvSpPr>
          <p:nvPr>
            <p:ph type="ctrTitle"/>
          </p:nvPr>
        </p:nvSpPr>
        <p:spPr>
          <a:xfrm>
            <a:off x="304800" y="2797175"/>
            <a:ext cx="71628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609600" y="4648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8" name="Picture 2"/>
          <p:cNvPicPr>
            <a:picLocks noChangeAspect="1" noChangeArrowheads="1"/>
          </p:cNvPicPr>
          <p:nvPr userDrawn="1"/>
        </p:nvPicPr>
        <p:blipFill>
          <a:blip r:embed="rId2" cstate="print"/>
          <a:srcRect/>
          <a:stretch>
            <a:fillRect/>
          </a:stretch>
        </p:blipFill>
        <p:spPr bwMode="auto">
          <a:xfrm>
            <a:off x="0" y="533400"/>
            <a:ext cx="3200400" cy="2661737"/>
          </a:xfrm>
          <a:prstGeom prst="rect">
            <a:avLst/>
          </a:prstGeom>
          <a:noFill/>
          <a:ln w="9525">
            <a:noFill/>
            <a:miter lim="800000"/>
            <a:headEnd/>
            <a:tailEnd/>
          </a:ln>
        </p:spPr>
      </p:pic>
      <p:sp>
        <p:nvSpPr>
          <p:cNvPr id="9" name="Rectangle 8"/>
          <p:cNvSpPr/>
          <p:nvPr userDrawn="1"/>
        </p:nvSpPr>
        <p:spPr>
          <a:xfrm>
            <a:off x="2971800" y="1143000"/>
            <a:ext cx="4572000" cy="646331"/>
          </a:xfrm>
          <a:prstGeom prst="rect">
            <a:avLst/>
          </a:prstGeom>
        </p:spPr>
        <p:txBody>
          <a:bodyPr>
            <a:spAutoFit/>
          </a:bodyPr>
          <a:lstStyle/>
          <a:p>
            <a:r>
              <a:rPr lang="en-US" sz="1800" i="1" baseline="0" dirty="0" err="1" smtClean="0">
                <a:solidFill>
                  <a:srgbClr val="EC0000"/>
                </a:solidFill>
                <a:latin typeface="FrutigerLTStd-LightItalic"/>
              </a:rPr>
              <a:t>i</a:t>
            </a:r>
            <a:r>
              <a:rPr lang="en-US" sz="1800" i="1" baseline="0" dirty="0" smtClean="0">
                <a:solidFill>
                  <a:srgbClr val="EC0000"/>
                </a:solidFill>
                <a:latin typeface="FrutigerLTStd-LightItalic"/>
              </a:rPr>
              <a:t> t ’s good  and </a:t>
            </a:r>
          </a:p>
          <a:p>
            <a:r>
              <a:rPr lang="en-US" sz="1800" i="1" baseline="0" dirty="0" smtClean="0">
                <a:solidFill>
                  <a:srgbClr val="EC0000"/>
                </a:solidFill>
                <a:latin typeface="FrutigerLTStd-LightItalic"/>
              </a:rPr>
              <a:t>good for you</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8"/>
          <p:cNvSpPr>
            <a:spLocks noGrp="1"/>
          </p:cNvSpPr>
          <p:nvPr>
            <p:ph type="title"/>
          </p:nvPr>
        </p:nvSpPr>
        <p:spPr/>
        <p:txBody>
          <a:body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lvl1pPr>
              <a:lnSpc>
                <a:spcPts val="3600"/>
              </a:lnSpc>
              <a:defRPr sz="40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b="0"/>
            </a:lvl1pPr>
            <a:lvl2pPr>
              <a:defRPr b="0"/>
            </a:lvl2pPr>
            <a:lvl3pPr>
              <a:defRPr b="0"/>
            </a:lvl3pPr>
            <a:lvl4pPr>
              <a:defRPr b="0"/>
            </a:lvl4pPr>
            <a:lvl5pPr>
              <a:defRPr b="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7"/>
          <p:cNvSpPr>
            <a:spLocks noGrp="1"/>
          </p:cNvSpPr>
          <p:nvPr>
            <p:ph type="body" sz="quarter" idx="13"/>
          </p:nvPr>
        </p:nvSpPr>
        <p:spPr>
          <a:xfrm>
            <a:off x="914400" y="1447800"/>
            <a:ext cx="7162800" cy="381000"/>
          </a:xfrm>
        </p:spPr>
        <p:txBody>
          <a:bodyPr anchor="ctr"/>
          <a:lstStyle>
            <a:lvl1pPr algn="ctr">
              <a:buNone/>
              <a:defRPr sz="2800" b="1" i="0">
                <a:solidFill>
                  <a:schemeClr val="tx2"/>
                </a:solidFill>
              </a:defRPr>
            </a:lvl1pPr>
          </a:lstStyle>
          <a:p>
            <a:pPr lvl="0"/>
            <a:r>
              <a:rPr lang="en-US" dirty="0" smtClean="0"/>
              <a:t>Click to edit Master text styles</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8" name="Footer Placeholder 7"/>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7" name="Text Placeholder 7"/>
          <p:cNvSpPr>
            <a:spLocks noGrp="1"/>
          </p:cNvSpPr>
          <p:nvPr>
            <p:ph type="body" sz="quarter" idx="13"/>
          </p:nvPr>
        </p:nvSpPr>
        <p:spPr>
          <a:xfrm>
            <a:off x="914400" y="1600200"/>
            <a:ext cx="7162800" cy="381000"/>
          </a:xfrm>
        </p:spPr>
        <p:txBody>
          <a:bodyPr/>
          <a:lstStyle>
            <a:lvl1pPr algn="ctr">
              <a:buNone/>
              <a:defRPr sz="2800" b="1" i="0">
                <a:solidFill>
                  <a:schemeClr val="tx2"/>
                </a:solidFill>
              </a:defRPr>
            </a:lvl1pPr>
          </a:lstStyle>
          <a:p>
            <a:pPr lvl="0"/>
            <a:r>
              <a:rPr lang="en-US" dirty="0" smtClean="0"/>
              <a:t>Click to edit Master text styles</a:t>
            </a:r>
            <a:endParaRPr lang="en-US" dirty="0"/>
          </a:p>
        </p:txBody>
      </p:sp>
      <p:sp>
        <p:nvSpPr>
          <p:cNvPr id="4" name="Date Placeholder 2"/>
          <p:cNvSpPr>
            <a:spLocks noGrp="1"/>
          </p:cNvSpPr>
          <p:nvPr>
            <p:ph type="dt" sz="half" idx="14"/>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3"/>
          <p:cNvSpPr>
            <a:spLocks noGrp="1"/>
          </p:cNvSpPr>
          <p:nvPr>
            <p:ph type="ftr" sz="quarter" idx="15"/>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5800"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3" name="Footer Placeholder 2"/>
          <p:cNvSpPr>
            <a:spLocks noGrp="1"/>
          </p:cNvSpPr>
          <p:nvPr>
            <p:ph type="ftr" sz="quarter" idx="11"/>
          </p:nvPr>
        </p:nvSpPr>
        <p:spPr>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5" name="Footer Placeholder 4"/>
          <p:cNvSpPr>
            <a:spLocks noGrp="1"/>
          </p:cNvSpPr>
          <p:nvPr>
            <p:ph type="ftr" sz="quarter" idx="11"/>
          </p:nvPr>
        </p:nvSpPr>
        <p:spPr>
          <a:xfrm>
            <a:off x="6096000" y="6324600"/>
            <a:ext cx="28956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62050" y="6243638"/>
            <a:ext cx="19050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
        <p:nvSpPr>
          <p:cNvPr id="6" name="Footer Placeholder 5"/>
          <p:cNvSpPr>
            <a:spLocks noGrp="1"/>
          </p:cNvSpPr>
          <p:nvPr>
            <p:ph type="ftr" sz="quarter" idx="11"/>
          </p:nvPr>
        </p:nvSpPr>
        <p:spPr>
          <a:xfrm>
            <a:off x="3657600" y="6243638"/>
            <a:ext cx="28956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Rectangle 5"/>
          <p:cNvSpPr txBox="1">
            <a:spLocks noChangeArrowheads="1"/>
          </p:cNvSpPr>
          <p:nvPr userDrawn="1"/>
        </p:nvSpPr>
        <p:spPr bwMode="auto">
          <a:xfrm>
            <a:off x="6248400" y="6477000"/>
            <a:ext cx="1965325" cy="198438"/>
          </a:xfrm>
          <a:prstGeom prst="rect">
            <a:avLst/>
          </a:prstGeom>
          <a:noFill/>
          <a:ln w="9525">
            <a:noFill/>
            <a:round/>
            <a:headEnd/>
            <a:tailEnd/>
          </a:ln>
          <a:effectLst/>
        </p:spPr>
        <p:txBody>
          <a:bodyPr lIns="0" tIns="0" rIns="0" bIns="0"/>
          <a:lstStyle/>
          <a:p>
            <a:pPr algn="ctr">
              <a:lnSpc>
                <a:spcPct val="102000"/>
              </a:lnSpc>
              <a:buFont typeface="Wingdings" charset="2"/>
              <a:buNone/>
              <a:tabLst>
                <a:tab pos="723900" algn="l"/>
                <a:tab pos="1447800" algn="l"/>
                <a:tab pos="2171700" algn="l"/>
              </a:tabLst>
            </a:pPr>
            <a:r>
              <a:rPr lang="en-US" sz="1600" b="1" dirty="0" smtClean="0">
                <a:solidFill>
                  <a:srgbClr val="C00000"/>
                </a:solidFill>
                <a:cs typeface="Tahoma" charset="0"/>
              </a:rPr>
              <a:t> </a:t>
            </a:r>
            <a:r>
              <a:rPr lang="en-US" sz="1600" b="1" dirty="0" smtClean="0">
                <a:solidFill>
                  <a:schemeClr val="tx1"/>
                </a:solidFill>
                <a:cs typeface="Tahoma" charset="0"/>
              </a:rPr>
              <a:t>8-</a:t>
            </a:r>
            <a:fld id="{198EEE59-5D54-4703-A12A-F322359B860A}" type="slidenum">
              <a:rPr lang="en-US" sz="1600" b="1" smtClean="0">
                <a:solidFill>
                  <a:schemeClr val="tx1"/>
                </a:solidFill>
                <a:cs typeface="Tahoma" charset="0"/>
              </a:rPr>
              <a:pPr algn="ctr">
                <a:lnSpc>
                  <a:spcPct val="102000"/>
                </a:lnSpc>
                <a:buFont typeface="Wingdings" charset="2"/>
                <a:buNone/>
                <a:tabLst>
                  <a:tab pos="723900" algn="l"/>
                  <a:tab pos="1447800" algn="l"/>
                  <a:tab pos="2171700" algn="l"/>
                </a:tabLst>
              </a:pPr>
              <a:t>‹#›</a:t>
            </a:fld>
            <a:endParaRPr lang="en-US" sz="1600" b="1" dirty="0">
              <a:solidFill>
                <a:schemeClr val="tx1"/>
              </a:solidFill>
              <a:cs typeface="Tahoma" charset="0"/>
            </a:endParaRPr>
          </a:p>
        </p:txBody>
      </p:sp>
      <p:sp>
        <p:nvSpPr>
          <p:cNvPr id="7" name="Rectangle 5"/>
          <p:cNvSpPr txBox="1">
            <a:spLocks noChangeArrowheads="1"/>
          </p:cNvSpPr>
          <p:nvPr userDrawn="1"/>
        </p:nvSpPr>
        <p:spPr bwMode="auto">
          <a:xfrm>
            <a:off x="76200" y="6400800"/>
            <a:ext cx="4495800" cy="762000"/>
          </a:xfrm>
          <a:prstGeom prst="rect">
            <a:avLst/>
          </a:prstGeom>
          <a:noFill/>
          <a:ln w="9525">
            <a:noFill/>
            <a:round/>
            <a:headEnd/>
            <a:tailEnd/>
          </a:ln>
          <a:effectLst/>
        </p:spPr>
        <p:txBody>
          <a:bodyPr lIns="0" tIns="0" rIns="0" bIns="0"/>
          <a:lstStyle/>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Copyright © </a:t>
            </a:r>
            <a:r>
              <a:rPr lang="en-US" sz="1400" b="1" dirty="0" smtClean="0">
                <a:solidFill>
                  <a:srgbClr val="A6A6A6"/>
                </a:solidFill>
                <a:cs typeface="Tahoma" charset="0"/>
              </a:rPr>
              <a:t>2012 </a:t>
            </a:r>
            <a:r>
              <a:rPr lang="en-US" sz="1400" b="1" dirty="0">
                <a:solidFill>
                  <a:srgbClr val="A6A6A6"/>
                </a:solidFill>
                <a:cs typeface="Tahoma" charset="0"/>
              </a:rPr>
              <a:t>Pearson Education, Inc.  </a:t>
            </a:r>
          </a:p>
          <a:p>
            <a:pPr>
              <a:lnSpc>
                <a:spcPct val="102000"/>
              </a:lnSpc>
              <a:buFont typeface="Wingdings" charset="2"/>
              <a:buNone/>
              <a:tabLst>
                <a:tab pos="723900" algn="l"/>
                <a:tab pos="1447800" algn="l"/>
                <a:tab pos="2171700" algn="l"/>
              </a:tabLst>
            </a:pPr>
            <a:r>
              <a:rPr lang="en-US" sz="1400" b="1" dirty="0">
                <a:solidFill>
                  <a:srgbClr val="A6A6A6"/>
                </a:solidFill>
                <a:cs typeface="Tahoma" charset="0"/>
              </a:rPr>
              <a:t>Publishing as Prentice Hall</a:t>
            </a:r>
          </a:p>
        </p:txBody>
      </p:sp>
      <p:pic>
        <p:nvPicPr>
          <p:cNvPr id="8" name="Picture 2"/>
          <p:cNvPicPr>
            <a:picLocks noChangeAspect="1" noChangeArrowheads="1"/>
          </p:cNvPicPr>
          <p:nvPr userDrawn="1"/>
        </p:nvPicPr>
        <p:blipFill>
          <a:blip r:embed="rId11" cstate="print"/>
          <a:srcRect/>
          <a:stretch>
            <a:fillRect/>
          </a:stretch>
        </p:blipFill>
        <p:spPr bwMode="auto">
          <a:xfrm>
            <a:off x="0" y="4495800"/>
            <a:ext cx="2198899" cy="1828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rtl="0" eaLnBrk="0" fontAlgn="base" hangingPunct="0">
        <a:spcBef>
          <a:spcPct val="0"/>
        </a:spcBef>
        <a:spcAft>
          <a:spcPct val="0"/>
        </a:spcAft>
        <a:defRPr sz="3600" b="1">
          <a:solidFill>
            <a:schemeClr val="tx1"/>
          </a:solidFill>
          <a:latin typeface="+mj-lt"/>
          <a:ea typeface="+mj-ea"/>
          <a:cs typeface="ヒラギノ角ゴ Pro W3"/>
        </a:defRPr>
      </a:lvl1pPr>
      <a:lvl2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2pPr>
      <a:lvl3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3pPr>
      <a:lvl4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4pPr>
      <a:lvl5pPr algn="ctr" rtl="0" eaLnBrk="0" fontAlgn="base" hangingPunct="0">
        <a:spcBef>
          <a:spcPct val="0"/>
        </a:spcBef>
        <a:spcAft>
          <a:spcPct val="0"/>
        </a:spcAft>
        <a:defRPr sz="3600" b="1">
          <a:solidFill>
            <a:schemeClr val="tx1"/>
          </a:solidFill>
          <a:latin typeface="Arial" charset="0"/>
          <a:ea typeface="ヒラギノ角ゴ Pro W3" pitchFamily="1" charset="-128"/>
          <a:cs typeface="ヒラギノ角ゴ Pro W3"/>
        </a:defRPr>
      </a:lvl5pPr>
      <a:lvl6pPr marL="457200" algn="ctr" rtl="0" fontAlgn="base">
        <a:spcBef>
          <a:spcPct val="0"/>
        </a:spcBef>
        <a:spcAft>
          <a:spcPct val="0"/>
        </a:spcAft>
        <a:defRPr sz="4400">
          <a:solidFill>
            <a:schemeClr val="tx2"/>
          </a:solidFill>
          <a:latin typeface="Arial" charset="0"/>
          <a:ea typeface="ヒラギノ角ゴ Pro W3" pitchFamily="1" charset="-128"/>
        </a:defRPr>
      </a:lvl6pPr>
      <a:lvl7pPr marL="914400" algn="ctr" rtl="0" fontAlgn="base">
        <a:spcBef>
          <a:spcPct val="0"/>
        </a:spcBef>
        <a:spcAft>
          <a:spcPct val="0"/>
        </a:spcAft>
        <a:defRPr sz="4400">
          <a:solidFill>
            <a:schemeClr val="tx2"/>
          </a:solidFill>
          <a:latin typeface="Arial" charset="0"/>
          <a:ea typeface="ヒラギノ角ゴ Pro W3" pitchFamily="1" charset="-128"/>
        </a:defRPr>
      </a:lvl7pPr>
      <a:lvl8pPr marL="1371600" algn="ctr" rtl="0" fontAlgn="base">
        <a:spcBef>
          <a:spcPct val="0"/>
        </a:spcBef>
        <a:spcAft>
          <a:spcPct val="0"/>
        </a:spcAft>
        <a:defRPr sz="4400">
          <a:solidFill>
            <a:schemeClr val="tx2"/>
          </a:solidFill>
          <a:latin typeface="Arial" charset="0"/>
          <a:ea typeface="ヒラギノ角ゴ Pro W3" pitchFamily="1" charset="-128"/>
        </a:defRPr>
      </a:lvl8pPr>
      <a:lvl9pPr marL="1828800" algn="ctr" rtl="0" fontAlgn="base">
        <a:spcBef>
          <a:spcPct val="0"/>
        </a:spcBef>
        <a:spcAft>
          <a:spcPct val="0"/>
        </a:spcAft>
        <a:defRPr sz="4400">
          <a:solidFill>
            <a:schemeClr val="tx2"/>
          </a:solidFill>
          <a:latin typeface="Arial" charset="0"/>
          <a:ea typeface="ヒラギノ角ゴ Pro W3" pitchFamily="1" charset="-128"/>
        </a:defRPr>
      </a:lvl9pPr>
    </p:titleStyle>
    <p:bodyStyle>
      <a:lvl1pPr marL="342900" indent="-342900" algn="l" rtl="0" eaLnBrk="0" fontAlgn="base" hangingPunct="0">
        <a:spcBef>
          <a:spcPct val="20000"/>
        </a:spcBef>
        <a:spcAft>
          <a:spcPct val="0"/>
        </a:spcAft>
        <a:buChar char="•"/>
        <a:defRPr sz="3200">
          <a:solidFill>
            <a:schemeClr val="tx1"/>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ea typeface="+mn-ea"/>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ea typeface="+mn-ea"/>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ea typeface="+mn-ea"/>
          <a:cs typeface="Calibri" pitchFamily="34" charset="0"/>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www.pg.com/en_US/products/all_products/index.shtml"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jordans.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p:txBody>
          <a:bodyPr/>
          <a:lstStyle/>
          <a:p>
            <a:pPr eaLnBrk="1" hangingPunct="1"/>
            <a:r>
              <a:rPr lang="en-US" dirty="0" smtClean="0"/>
              <a:t/>
            </a:r>
            <a:br>
              <a:rPr lang="en-US" dirty="0" smtClean="0"/>
            </a:br>
            <a:r>
              <a:rPr lang="en-US" smtClean="0"/>
              <a:t>Chapter 4</a:t>
            </a:r>
            <a:endParaRPr lang="en-US" dirty="0" smtClean="0"/>
          </a:p>
        </p:txBody>
      </p:sp>
      <p:sp>
        <p:nvSpPr>
          <p:cNvPr id="12291" name="Subtitle 2"/>
          <p:cNvSpPr>
            <a:spLocks noGrp="1"/>
          </p:cNvSpPr>
          <p:nvPr>
            <p:ph type="subTitle" idx="1"/>
          </p:nvPr>
        </p:nvSpPr>
        <p:spPr/>
        <p:txBody>
          <a:bodyPr/>
          <a:lstStyle/>
          <a:p>
            <a:r>
              <a:rPr lang="en-US" b="1" dirty="0" smtClean="0">
                <a:latin typeface="Calibri" charset="0"/>
              </a:rPr>
              <a:t>Product, Services, and Brands:  Building Customer Value</a:t>
            </a:r>
            <a:endParaRPr lang="en-US" sz="3600" dirty="0" smtClean="0">
              <a:latin typeface="Calibri"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sz="3600" smtClean="0"/>
              <a:t>What Is a Product?</a:t>
            </a:r>
          </a:p>
        </p:txBody>
      </p:sp>
      <p:sp>
        <p:nvSpPr>
          <p:cNvPr id="32771" name="Rectangle 3"/>
          <p:cNvSpPr>
            <a:spLocks noGrp="1" noChangeArrowheads="1"/>
          </p:cNvSpPr>
          <p:nvPr>
            <p:ph idx="1"/>
          </p:nvPr>
        </p:nvSpPr>
        <p:spPr>
          <a:xfrm>
            <a:off x="762000" y="1981200"/>
            <a:ext cx="7772400" cy="4114800"/>
          </a:xfrm>
        </p:spPr>
        <p:txBody>
          <a:bodyPr/>
          <a:lstStyle/>
          <a:p>
            <a:pPr>
              <a:buFontTx/>
              <a:buNone/>
            </a:pPr>
            <a:r>
              <a:rPr lang="en-US" sz="2800" b="1" dirty="0" smtClean="0">
                <a:latin typeface="Calibri" charset="0"/>
              </a:rPr>
              <a:t>Industrial products</a:t>
            </a:r>
          </a:p>
          <a:p>
            <a:pPr>
              <a:buFontTx/>
              <a:buNone/>
            </a:pPr>
            <a:r>
              <a:rPr lang="en-US" sz="2800" dirty="0" smtClean="0">
                <a:latin typeface="Calibri" charset="0"/>
              </a:rPr>
              <a:t>    products purchased for further processing or for use in conducting a business</a:t>
            </a:r>
          </a:p>
          <a:p>
            <a:r>
              <a:rPr lang="en-US" sz="2800" dirty="0" smtClean="0">
                <a:latin typeface="Calibri" charset="0"/>
              </a:rPr>
              <a:t>Classified by the purpose for which the product is purchased</a:t>
            </a:r>
          </a:p>
          <a:p>
            <a:pPr lvl="3"/>
            <a:r>
              <a:rPr lang="en-US" sz="2400" dirty="0" smtClean="0">
                <a:latin typeface="Calibri" charset="0"/>
              </a:rPr>
              <a:t>Materials and parts</a:t>
            </a:r>
          </a:p>
          <a:p>
            <a:pPr lvl="3"/>
            <a:r>
              <a:rPr lang="en-US" sz="2400" dirty="0" smtClean="0">
                <a:latin typeface="Calibri" charset="0"/>
              </a:rPr>
              <a:t>Capital</a:t>
            </a:r>
          </a:p>
          <a:p>
            <a:pPr lvl="3"/>
            <a:r>
              <a:rPr lang="en-US" sz="2400" dirty="0" smtClean="0">
                <a:latin typeface="Calibri" charset="0"/>
              </a:rPr>
              <a:t>Raw materials</a:t>
            </a:r>
          </a:p>
          <a:p>
            <a:endParaRPr lang="en-US" sz="2800" dirty="0" smtClean="0">
              <a:latin typeface="Calibri" charset="0"/>
            </a:endParaRPr>
          </a:p>
        </p:txBody>
      </p:sp>
      <p:sp>
        <p:nvSpPr>
          <p:cNvPr id="32772"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381000"/>
            <a:ext cx="7772400" cy="1143000"/>
          </a:xfrm>
        </p:spPr>
        <p:txBody>
          <a:bodyPr/>
          <a:lstStyle/>
          <a:p>
            <a:r>
              <a:rPr lang="en-US" smtClean="0"/>
              <a:t>Product and Service Decisions</a:t>
            </a:r>
          </a:p>
        </p:txBody>
      </p:sp>
      <p:sp>
        <p:nvSpPr>
          <p:cNvPr id="43011" name="Rectangle 3"/>
          <p:cNvSpPr>
            <a:spLocks noGrp="1" noChangeArrowheads="1"/>
          </p:cNvSpPr>
          <p:nvPr>
            <p:ph type="body" sz="quarter" idx="13"/>
          </p:nvPr>
        </p:nvSpPr>
        <p:spPr/>
        <p:txBody>
          <a:bodyPr/>
          <a:lstStyle/>
          <a:p>
            <a:r>
              <a:rPr lang="en-US" smtClean="0">
                <a:latin typeface="Calibri" charset="0"/>
              </a:rPr>
              <a:t>Individual Product and Service Decisions</a:t>
            </a:r>
          </a:p>
          <a:p>
            <a:endParaRPr lang="en-US" smtClean="0">
              <a:latin typeface="Calibri" charset="0"/>
            </a:endParaRPr>
          </a:p>
          <a:p>
            <a:endParaRPr lang="en-US" smtClean="0">
              <a:latin typeface="Calibri" charset="0"/>
            </a:endParaRPr>
          </a:p>
        </p:txBody>
      </p:sp>
      <p:pic>
        <p:nvPicPr>
          <p:cNvPr id="43012" name="Picture 4" descr="fig08_02wo.jpg"/>
          <p:cNvPicPr>
            <a:picLocks noChangeAspect="1"/>
          </p:cNvPicPr>
          <p:nvPr/>
        </p:nvPicPr>
        <p:blipFill>
          <a:blip r:embed="rId3" cstate="print"/>
          <a:srcRect/>
          <a:stretch>
            <a:fillRect/>
          </a:stretch>
        </p:blipFill>
        <p:spPr bwMode="auto">
          <a:xfrm>
            <a:off x="304800" y="2863850"/>
            <a:ext cx="8229600" cy="1271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sz="3200" smtClean="0"/>
              <a:t>Product and Service Decisions</a:t>
            </a:r>
          </a:p>
        </p:txBody>
      </p:sp>
      <p:sp>
        <p:nvSpPr>
          <p:cNvPr id="45059" name="Rectangle 3"/>
          <p:cNvSpPr>
            <a:spLocks noGrp="1" noChangeArrowheads="1"/>
          </p:cNvSpPr>
          <p:nvPr>
            <p:ph idx="1"/>
          </p:nvPr>
        </p:nvSpPr>
        <p:spPr>
          <a:xfrm>
            <a:off x="1447800" y="1905000"/>
            <a:ext cx="6629400" cy="4114800"/>
          </a:xfrm>
        </p:spPr>
        <p:txBody>
          <a:bodyPr/>
          <a:lstStyle/>
          <a:p>
            <a:pPr marL="533400" indent="-533400" algn="ctr">
              <a:buFontTx/>
              <a:buNone/>
            </a:pPr>
            <a:endParaRPr lang="en-US" sz="1200" b="1" i="1" dirty="0" smtClean="0">
              <a:latin typeface="Times New Roman" charset="0"/>
            </a:endParaRPr>
          </a:p>
          <a:p>
            <a:pPr marL="533400" indent="-533400">
              <a:buFontTx/>
              <a:buNone/>
            </a:pPr>
            <a:r>
              <a:rPr lang="en-US" sz="2800" b="1" dirty="0" smtClean="0">
                <a:latin typeface="Calibri" charset="0"/>
              </a:rPr>
              <a:t>Product or service attributes</a:t>
            </a:r>
          </a:p>
          <a:p>
            <a:pPr marL="533400" indent="-533400">
              <a:buFontTx/>
              <a:buNone/>
            </a:pPr>
            <a:r>
              <a:rPr lang="en-US" sz="2800" dirty="0" smtClean="0">
                <a:latin typeface="Calibri" charset="0"/>
              </a:rPr>
              <a:t>communicate and deliver the benefits</a:t>
            </a:r>
          </a:p>
          <a:p>
            <a:pPr marL="533400" indent="-533400"/>
            <a:r>
              <a:rPr lang="en-US" sz="2800" dirty="0" smtClean="0">
                <a:latin typeface="Calibri" charset="0"/>
              </a:rPr>
              <a:t>Quality</a:t>
            </a:r>
          </a:p>
          <a:p>
            <a:pPr marL="533400" indent="-533400"/>
            <a:r>
              <a:rPr lang="en-US" sz="2800" dirty="0" smtClean="0">
                <a:latin typeface="Calibri" charset="0"/>
              </a:rPr>
              <a:t>Features</a:t>
            </a:r>
          </a:p>
          <a:p>
            <a:pPr marL="533400" indent="-533400"/>
            <a:r>
              <a:rPr lang="en-US" sz="2800" dirty="0" smtClean="0">
                <a:latin typeface="Calibri" charset="0"/>
              </a:rPr>
              <a:t>Style and design</a:t>
            </a:r>
          </a:p>
        </p:txBody>
      </p:sp>
      <p:sp>
        <p:nvSpPr>
          <p:cNvPr id="45060" name="Text Placeholder 4"/>
          <p:cNvSpPr>
            <a:spLocks noGrp="1"/>
          </p:cNvSpPr>
          <p:nvPr>
            <p:ph type="body" sz="quarter" idx="13"/>
          </p:nvPr>
        </p:nvSpPr>
        <p:spPr>
          <a:xfrm>
            <a:off x="228600" y="1447800"/>
            <a:ext cx="8534400" cy="457200"/>
          </a:xfrm>
        </p:spPr>
        <p:txBody>
          <a:bodyPr/>
          <a:lstStyle/>
          <a:p>
            <a:r>
              <a:rPr lang="en-US" smtClean="0">
                <a:latin typeface="Calibri" charset="0"/>
              </a:rPr>
              <a:t>Individual Product and Service Decisions</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sz="3200" smtClean="0"/>
              <a:t>Product and Service Decisions</a:t>
            </a:r>
          </a:p>
        </p:txBody>
      </p:sp>
      <p:sp>
        <p:nvSpPr>
          <p:cNvPr id="51203" name="Rectangle 3"/>
          <p:cNvSpPr>
            <a:spLocks noGrp="1" noChangeArrowheads="1"/>
          </p:cNvSpPr>
          <p:nvPr>
            <p:ph idx="1"/>
          </p:nvPr>
        </p:nvSpPr>
        <p:spPr>
          <a:xfrm>
            <a:off x="4114800" y="2438400"/>
            <a:ext cx="4572000" cy="4114800"/>
          </a:xfrm>
        </p:spPr>
        <p:txBody>
          <a:bodyPr/>
          <a:lstStyle/>
          <a:p>
            <a:pPr marL="533400" indent="-533400">
              <a:buFontTx/>
              <a:buNone/>
            </a:pPr>
            <a:r>
              <a:rPr lang="en-US" sz="2800" b="1" dirty="0" smtClean="0">
                <a:latin typeface="Calibri" charset="0"/>
              </a:rPr>
              <a:t>Style</a:t>
            </a:r>
            <a:r>
              <a:rPr lang="en-US" sz="2800" dirty="0" smtClean="0">
                <a:latin typeface="Calibri" charset="0"/>
              </a:rPr>
              <a:t> describes the appearance of the product</a:t>
            </a:r>
          </a:p>
          <a:p>
            <a:pPr marL="533400" indent="-533400">
              <a:buFontTx/>
              <a:buNone/>
            </a:pPr>
            <a:r>
              <a:rPr lang="en-US" sz="2800" b="1" dirty="0" smtClean="0">
                <a:latin typeface="Calibri" charset="0"/>
              </a:rPr>
              <a:t>Design </a:t>
            </a:r>
            <a:r>
              <a:rPr lang="en-US" sz="2800" dirty="0" smtClean="0">
                <a:latin typeface="Calibri" charset="0"/>
              </a:rPr>
              <a:t>contributes to a product’s usefulness as well as to its looks</a:t>
            </a:r>
            <a:endParaRPr lang="en-US" sz="2400" dirty="0" smtClean="0">
              <a:latin typeface="Calibri" charset="0"/>
            </a:endParaRPr>
          </a:p>
        </p:txBody>
      </p:sp>
      <p:sp>
        <p:nvSpPr>
          <p:cNvPr id="51204" name="Text Placeholder 6"/>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pic>
        <p:nvPicPr>
          <p:cNvPr id="51205"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391400" y="5715000"/>
            <a:ext cx="609600" cy="609600"/>
          </a:xfrm>
          <a:prstGeom prst="rect">
            <a:avLst/>
          </a:prstGeom>
          <a:noFill/>
          <a:ln w="9525">
            <a:noFill/>
            <a:miter lim="800000"/>
            <a:headEnd/>
            <a:tailEnd/>
          </a:ln>
        </p:spPr>
      </p:pic>
      <p:pic>
        <p:nvPicPr>
          <p:cNvPr id="51206" name="Picture 8" descr="ph08_06"/>
          <p:cNvPicPr>
            <a:picLocks noChangeAspect="1" noChangeArrowheads="1"/>
          </p:cNvPicPr>
          <p:nvPr/>
        </p:nvPicPr>
        <p:blipFill>
          <a:blip r:embed="rId5" cstate="print"/>
          <a:srcRect/>
          <a:stretch>
            <a:fillRect/>
          </a:stretch>
        </p:blipFill>
        <p:spPr bwMode="auto">
          <a:xfrm>
            <a:off x="1295400" y="1828800"/>
            <a:ext cx="2444750" cy="3011586"/>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sz="3200" smtClean="0"/>
              <a:t>Product and Service Decisions</a:t>
            </a:r>
          </a:p>
        </p:txBody>
      </p:sp>
      <p:sp>
        <p:nvSpPr>
          <p:cNvPr id="53251" name="Rectangle 3"/>
          <p:cNvSpPr>
            <a:spLocks noGrp="1" noChangeArrowheads="1"/>
          </p:cNvSpPr>
          <p:nvPr>
            <p:ph idx="1"/>
          </p:nvPr>
        </p:nvSpPr>
        <p:spPr>
          <a:xfrm>
            <a:off x="685800" y="2743200"/>
            <a:ext cx="7772400" cy="2209800"/>
          </a:xfrm>
        </p:spPr>
        <p:txBody>
          <a:bodyPr/>
          <a:lstStyle/>
          <a:p>
            <a:pPr marL="533400" indent="-533400">
              <a:buFontTx/>
              <a:buNone/>
            </a:pPr>
            <a:r>
              <a:rPr lang="en-US" sz="2800" b="1" dirty="0" smtClean="0">
                <a:latin typeface="Calibri" charset="0"/>
              </a:rPr>
              <a:t>Brand </a:t>
            </a:r>
            <a:r>
              <a:rPr lang="en-US" sz="2800" dirty="0" smtClean="0">
                <a:latin typeface="Calibri" charset="0"/>
              </a:rPr>
              <a:t>is the name, term, sign, or design—or a combination of these—that identifies the maker or seller of a product or service</a:t>
            </a:r>
          </a:p>
          <a:p>
            <a:pPr marL="533400" indent="-533400">
              <a:buFontTx/>
              <a:buNone/>
            </a:pPr>
            <a:endParaRPr lang="en-US" sz="2400" dirty="0" smtClean="0">
              <a:latin typeface="Calibri" charset="0"/>
            </a:endParaRPr>
          </a:p>
        </p:txBody>
      </p:sp>
      <p:sp>
        <p:nvSpPr>
          <p:cNvPr id="53252" name="Text Placeholder 4"/>
          <p:cNvSpPr>
            <a:spLocks noGrp="1"/>
          </p:cNvSpPr>
          <p:nvPr>
            <p:ph type="body" sz="quarter" idx="13"/>
          </p:nvPr>
        </p:nvSpPr>
        <p:spPr/>
        <p:txBody>
          <a:bodyPr/>
          <a:lstStyle/>
          <a:p>
            <a:pPr>
              <a:lnSpc>
                <a:spcPct val="90000"/>
              </a:lnSpc>
            </a:pPr>
            <a:r>
              <a:rPr lang="en-US" smtClean="0">
                <a:latin typeface="Arial" charset="0"/>
              </a:rPr>
              <a:t>Individual Product and Service Decisions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228600"/>
            <a:ext cx="7772400" cy="914400"/>
          </a:xfrm>
        </p:spPr>
        <p:txBody>
          <a:bodyPr/>
          <a:lstStyle/>
          <a:p>
            <a:r>
              <a:rPr lang="en-US" sz="3200" smtClean="0"/>
              <a:t>Product and Service Decisions</a:t>
            </a:r>
          </a:p>
        </p:txBody>
      </p:sp>
      <p:sp>
        <p:nvSpPr>
          <p:cNvPr id="55299" name="Rectangle 3"/>
          <p:cNvSpPr>
            <a:spLocks noGrp="1" noChangeArrowheads="1"/>
          </p:cNvSpPr>
          <p:nvPr>
            <p:ph idx="1"/>
          </p:nvPr>
        </p:nvSpPr>
        <p:spPr>
          <a:xfrm>
            <a:off x="990600" y="2286000"/>
            <a:ext cx="7315200" cy="2971800"/>
          </a:xfrm>
        </p:spPr>
        <p:txBody>
          <a:bodyPr/>
          <a:lstStyle/>
          <a:p>
            <a:pPr marL="533400" indent="-533400">
              <a:buFontTx/>
              <a:buNone/>
            </a:pPr>
            <a:r>
              <a:rPr lang="en-US" sz="2800" b="1" dirty="0" smtClean="0">
                <a:latin typeface="Calibri" charset="0"/>
              </a:rPr>
              <a:t>Packaging</a:t>
            </a:r>
            <a:r>
              <a:rPr lang="en-US" sz="2800" dirty="0" smtClean="0">
                <a:latin typeface="Calibri" charset="0"/>
              </a:rPr>
              <a:t> involves designing and producing the container or wrapper for a product</a:t>
            </a:r>
          </a:p>
          <a:p>
            <a:pPr marL="533400" indent="-533400">
              <a:buFontTx/>
              <a:buNone/>
            </a:pPr>
            <a:r>
              <a:rPr lang="en-US" sz="2800" b="1" dirty="0" smtClean="0">
                <a:latin typeface="Calibri" charset="0"/>
              </a:rPr>
              <a:t>Labels</a:t>
            </a:r>
            <a:r>
              <a:rPr lang="en-US" sz="2800" dirty="0" smtClean="0">
                <a:latin typeface="Calibri" charset="0"/>
              </a:rPr>
              <a:t> identify the product or brand, describe attributes, and provide promotion</a:t>
            </a:r>
          </a:p>
        </p:txBody>
      </p:sp>
      <p:sp>
        <p:nvSpPr>
          <p:cNvPr id="55300" name="Text Placeholder 5"/>
          <p:cNvSpPr>
            <a:spLocks noGrp="1"/>
          </p:cNvSpPr>
          <p:nvPr>
            <p:ph type="body" sz="quarter" idx="13"/>
          </p:nvPr>
        </p:nvSpPr>
        <p:spPr>
          <a:xfrm>
            <a:off x="914400" y="1447800"/>
            <a:ext cx="7162800" cy="457200"/>
          </a:xfrm>
        </p:spPr>
        <p:txBody>
          <a:bodyPr/>
          <a:lstStyle/>
          <a:p>
            <a:pPr>
              <a:lnSpc>
                <a:spcPct val="90000"/>
              </a:lnSpc>
            </a:pPr>
            <a:r>
              <a:rPr lang="en-US" smtClean="0">
                <a:latin typeface="Arial" charset="0"/>
              </a:rPr>
              <a:t>Individual Product and Service Decisions</a:t>
            </a:r>
          </a:p>
        </p:txBody>
      </p:sp>
      <p:pic>
        <p:nvPicPr>
          <p:cNvPr id="1026" name="Picture 2"/>
          <p:cNvPicPr>
            <a:picLocks noChangeAspect="1" noChangeArrowheads="1"/>
          </p:cNvPicPr>
          <p:nvPr/>
        </p:nvPicPr>
        <p:blipFill>
          <a:blip r:embed="rId3" cstate="print"/>
          <a:srcRect/>
          <a:stretch>
            <a:fillRect/>
          </a:stretch>
        </p:blipFill>
        <p:spPr bwMode="auto">
          <a:xfrm>
            <a:off x="5943600" y="4419600"/>
            <a:ext cx="2274162" cy="1672764"/>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t/>
            </a:r>
            <a:br>
              <a:rPr lang="en-US" smtClean="0"/>
            </a:br>
            <a:r>
              <a:rPr lang="en-US" smtClean="0"/>
              <a:t>Services Marketing</a:t>
            </a:r>
          </a:p>
        </p:txBody>
      </p:sp>
      <p:sp>
        <p:nvSpPr>
          <p:cNvPr id="75779" name="Rectangle 3"/>
          <p:cNvSpPr>
            <a:spLocks noGrp="1" noChangeArrowheads="1"/>
          </p:cNvSpPr>
          <p:nvPr>
            <p:ph idx="1"/>
          </p:nvPr>
        </p:nvSpPr>
        <p:spPr/>
        <p:txBody>
          <a:bodyPr/>
          <a:lstStyle/>
          <a:p>
            <a:endParaRPr lang="en-US" smtClean="0">
              <a:latin typeface="Calibri" charset="0"/>
            </a:endParaRPr>
          </a:p>
          <a:p>
            <a:r>
              <a:rPr lang="en-US" smtClean="0">
                <a:latin typeface="Calibri" charset="0"/>
              </a:rPr>
              <a:t>Government</a:t>
            </a:r>
          </a:p>
          <a:p>
            <a:r>
              <a:rPr lang="en-US" smtClean="0">
                <a:latin typeface="Calibri" charset="0"/>
              </a:rPr>
              <a:t>Private not-for-profit organizations</a:t>
            </a:r>
          </a:p>
          <a:p>
            <a:r>
              <a:rPr lang="en-US" smtClean="0">
                <a:latin typeface="Calibri" charset="0"/>
              </a:rPr>
              <a:t>Business services</a:t>
            </a:r>
          </a:p>
        </p:txBody>
      </p:sp>
      <p:sp>
        <p:nvSpPr>
          <p:cNvPr id="75780" name="Text Placeholder 6"/>
          <p:cNvSpPr>
            <a:spLocks noGrp="1"/>
          </p:cNvSpPr>
          <p:nvPr>
            <p:ph type="body" sz="quarter" idx="13"/>
          </p:nvPr>
        </p:nvSpPr>
        <p:spPr/>
        <p:txBody>
          <a:bodyPr/>
          <a:lstStyle/>
          <a:p>
            <a:r>
              <a:rPr lang="en-US" smtClean="0">
                <a:latin typeface="Calibri" charset="0"/>
              </a:rPr>
              <a:t>Types of Service Industries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sz="3200" smtClean="0"/>
              <a:t>Services Marketing</a:t>
            </a:r>
          </a:p>
        </p:txBody>
      </p:sp>
      <p:sp>
        <p:nvSpPr>
          <p:cNvPr id="90115" name="Rectangle 3"/>
          <p:cNvSpPr>
            <a:spLocks noGrp="1" noChangeArrowheads="1"/>
          </p:cNvSpPr>
          <p:nvPr>
            <p:ph idx="1"/>
          </p:nvPr>
        </p:nvSpPr>
        <p:spPr>
          <a:xfrm>
            <a:off x="2133600" y="1981200"/>
            <a:ext cx="5410200" cy="4114800"/>
          </a:xfrm>
        </p:spPr>
        <p:txBody>
          <a:bodyPr/>
          <a:lstStyle/>
          <a:p>
            <a:pPr marL="533400" indent="-533400">
              <a:buFontTx/>
              <a:buNone/>
            </a:pPr>
            <a:r>
              <a:rPr lang="en-US" sz="2800" b="1" dirty="0" smtClean="0">
                <a:latin typeface="Calibri" charset="0"/>
              </a:rPr>
              <a:t>Managing service quality</a:t>
            </a:r>
            <a:r>
              <a:rPr lang="en-US" sz="2800" dirty="0" smtClean="0">
                <a:latin typeface="Calibri" charset="0"/>
              </a:rPr>
              <a:t> provides a competitive advantage by delivering consistently higher quality than its competitors</a:t>
            </a:r>
          </a:p>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Service quality always varies depending on interactions between employees and customers</a:t>
            </a:r>
          </a:p>
          <a:p>
            <a:pPr marL="533400" indent="-533400">
              <a:buFontTx/>
              <a:buNone/>
            </a:pPr>
            <a:endParaRPr lang="en-US" sz="2800" dirty="0" smtClean="0">
              <a:latin typeface="Calibri" charset="0"/>
            </a:endParaRPr>
          </a:p>
        </p:txBody>
      </p:sp>
      <p:sp>
        <p:nvSpPr>
          <p:cNvPr id="90116" name="Text Placeholder 3"/>
          <p:cNvSpPr>
            <a:spLocks noGrp="1"/>
          </p:cNvSpPr>
          <p:nvPr>
            <p:ph type="body" sz="quarter" idx="13"/>
          </p:nvPr>
        </p:nvSpPr>
        <p:spPr>
          <a:xfrm>
            <a:off x="914400" y="1143000"/>
            <a:ext cx="7162800" cy="609600"/>
          </a:xfrm>
        </p:spPr>
        <p:txBody>
          <a:bodyPr/>
          <a:lstStyle/>
          <a:p>
            <a:r>
              <a:rPr lang="en-US" smtClean="0">
                <a:latin typeface="Arial" charset="0"/>
              </a:rPr>
              <a:t>Marketing Strategies for Service Firms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idx="1"/>
          </p:nvPr>
        </p:nvSpPr>
        <p:spPr>
          <a:xfrm>
            <a:off x="1828800" y="2209800"/>
            <a:ext cx="6629400" cy="3200400"/>
          </a:xfrm>
        </p:spPr>
        <p:txBody>
          <a:bodyPr/>
          <a:lstStyle/>
          <a:p>
            <a:pPr marL="533400" indent="-533400">
              <a:buFontTx/>
              <a:buNone/>
            </a:pPr>
            <a:endParaRPr lang="en-US" sz="2800" b="1" dirty="0" smtClean="0">
              <a:latin typeface="Calibri" charset="0"/>
            </a:endParaRPr>
          </a:p>
          <a:p>
            <a:pPr algn="ctr">
              <a:buNone/>
            </a:pPr>
            <a:r>
              <a:rPr lang="en-US" sz="2800" b="1" dirty="0" smtClean="0"/>
              <a:t>Brand equity</a:t>
            </a:r>
          </a:p>
          <a:p>
            <a:pPr>
              <a:buNone/>
            </a:pPr>
            <a:r>
              <a:rPr lang="en-US" sz="2800" dirty="0" smtClean="0"/>
              <a:t>The differential effect that knowing the</a:t>
            </a:r>
          </a:p>
          <a:p>
            <a:pPr>
              <a:buNone/>
            </a:pPr>
            <a:r>
              <a:rPr lang="en-US" sz="2800" dirty="0" smtClean="0"/>
              <a:t>brand name has on customer response to</a:t>
            </a:r>
          </a:p>
          <a:p>
            <a:pPr>
              <a:buNone/>
            </a:pPr>
            <a:r>
              <a:rPr lang="en-US" sz="2800" dirty="0" smtClean="0"/>
              <a:t>the product or its marketing.</a:t>
            </a:r>
            <a:endParaRPr lang="en-US" sz="2800" b="1" dirty="0" smtClean="0">
              <a:latin typeface="Calibri" charset="0"/>
            </a:endParaRPr>
          </a:p>
        </p:txBody>
      </p:sp>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a:xfrm>
            <a:off x="0" y="609600"/>
            <a:ext cx="9144000" cy="1143000"/>
          </a:xfrm>
        </p:spPr>
        <p:txBody>
          <a:bodyPr/>
          <a:lstStyle/>
          <a:p>
            <a:r>
              <a:rPr lang="en-US" sz="3200" smtClean="0"/>
              <a:t>Branding Strategy: Building Strong Brands</a:t>
            </a:r>
          </a:p>
        </p:txBody>
      </p:sp>
      <p:pic>
        <p:nvPicPr>
          <p:cNvPr id="5" name="Content Placeholder 4" descr="fig08_03wo.jpg"/>
          <p:cNvPicPr>
            <a:picLocks noGrp="1" noChangeAspect="1"/>
          </p:cNvPicPr>
          <p:nvPr>
            <p:ph idx="1"/>
          </p:nvPr>
        </p:nvPicPr>
        <p:blipFill>
          <a:blip r:embed="rId3" cstate="print"/>
          <a:srcRect/>
          <a:stretch>
            <a:fillRect/>
          </a:stretch>
        </p:blipFill>
        <p:spPr bwMode="auto">
          <a:xfrm>
            <a:off x="838200" y="2209800"/>
            <a:ext cx="7772400" cy="127984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smtClean="0"/>
              <a:t>Product, Services, and Branding Strategy</a:t>
            </a:r>
            <a:br>
              <a:rPr lang="en-US" smtClean="0"/>
            </a:br>
            <a:endParaRPr lang="en-US" smtClean="0"/>
          </a:p>
        </p:txBody>
      </p:sp>
      <p:sp>
        <p:nvSpPr>
          <p:cNvPr id="14339" name="Rectangle 3"/>
          <p:cNvSpPr>
            <a:spLocks noGrp="1" noChangeArrowheads="1"/>
          </p:cNvSpPr>
          <p:nvPr>
            <p:ph idx="1"/>
          </p:nvPr>
        </p:nvSpPr>
        <p:spPr>
          <a:xfrm>
            <a:off x="2133600" y="1981200"/>
            <a:ext cx="5257800" cy="4114800"/>
          </a:xfrm>
        </p:spPr>
        <p:txBody>
          <a:bodyPr/>
          <a:lstStyle/>
          <a:p>
            <a:r>
              <a:rPr lang="en-US" dirty="0" smtClean="0">
                <a:latin typeface="Calibri" charset="0"/>
              </a:rPr>
              <a:t>What Is a Product?</a:t>
            </a:r>
          </a:p>
          <a:p>
            <a:r>
              <a:rPr lang="en-US" dirty="0" smtClean="0">
                <a:latin typeface="Calibri" charset="0"/>
              </a:rPr>
              <a:t>Product and Services Decisions</a:t>
            </a:r>
          </a:p>
          <a:p>
            <a:r>
              <a:rPr lang="en-US" dirty="0" smtClean="0">
                <a:latin typeface="Calibri" charset="0"/>
              </a:rPr>
              <a:t>Services Marketing</a:t>
            </a:r>
          </a:p>
          <a:p>
            <a:r>
              <a:rPr lang="en-US" dirty="0" smtClean="0">
                <a:latin typeface="Calibri" charset="0"/>
              </a:rPr>
              <a:t>Branding Strategy: Building Strong Brands</a:t>
            </a:r>
          </a:p>
        </p:txBody>
      </p:sp>
      <p:sp>
        <p:nvSpPr>
          <p:cNvPr id="14340" name="Text Placeholder 3"/>
          <p:cNvSpPr>
            <a:spLocks noGrp="1"/>
          </p:cNvSpPr>
          <p:nvPr>
            <p:ph type="body" sz="quarter" idx="13"/>
          </p:nvPr>
        </p:nvSpPr>
        <p:spPr/>
        <p:txBody>
          <a:bodyPr/>
          <a:lstStyle/>
          <a:p>
            <a:r>
              <a:rPr lang="en-US" smtClean="0">
                <a:latin typeface="Calibri" charset="0"/>
              </a:rPr>
              <a:t>Topic Outline</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sz="3200" smtClean="0"/>
              <a:t>Branding Strategy: Building Strong Brands</a:t>
            </a:r>
          </a:p>
        </p:txBody>
      </p:sp>
      <p:sp>
        <p:nvSpPr>
          <p:cNvPr id="71683" name="Rectangle 3"/>
          <p:cNvSpPr>
            <a:spLocks noGrp="1" noChangeArrowheads="1"/>
          </p:cNvSpPr>
          <p:nvPr>
            <p:ph idx="1"/>
          </p:nvPr>
        </p:nvSpPr>
        <p:spPr>
          <a:xfrm>
            <a:off x="2286000" y="1981200"/>
            <a:ext cx="6172200" cy="4114800"/>
          </a:xfrm>
        </p:spPr>
        <p:txBody>
          <a:bodyPr/>
          <a:lstStyle/>
          <a:p>
            <a:pPr marL="533400" indent="-533400">
              <a:buFontTx/>
              <a:buNone/>
            </a:pPr>
            <a:endParaRPr lang="en-US" sz="2800" dirty="0" smtClean="0">
              <a:latin typeface="Calibri" charset="0"/>
            </a:endParaRPr>
          </a:p>
          <a:p>
            <a:pPr marL="533400" indent="-533400">
              <a:buFontTx/>
              <a:buNone/>
            </a:pPr>
            <a:r>
              <a:rPr lang="en-US" sz="2800" dirty="0" smtClean="0">
                <a:latin typeface="Calibri" charset="0"/>
              </a:rPr>
              <a:t>Manufacturer’s brand</a:t>
            </a:r>
          </a:p>
          <a:p>
            <a:pPr marL="533400" indent="-533400">
              <a:buFontTx/>
              <a:buNone/>
            </a:pPr>
            <a:r>
              <a:rPr lang="en-US" sz="2800" dirty="0" smtClean="0">
                <a:latin typeface="Calibri" charset="0"/>
              </a:rPr>
              <a:t>Private brand</a:t>
            </a:r>
          </a:p>
          <a:p>
            <a:pPr marL="533400" indent="-533400">
              <a:buFontTx/>
              <a:buNone/>
            </a:pPr>
            <a:r>
              <a:rPr lang="en-US" sz="2800" dirty="0" smtClean="0">
                <a:latin typeface="Calibri" charset="0"/>
              </a:rPr>
              <a:t>Licensed brand</a:t>
            </a:r>
          </a:p>
          <a:p>
            <a:pPr marL="533400" indent="-533400">
              <a:buFontTx/>
              <a:buNone/>
            </a:pPr>
            <a:r>
              <a:rPr lang="en-US" sz="2800" dirty="0" smtClean="0">
                <a:latin typeface="Calibri" charset="0"/>
              </a:rPr>
              <a:t>Co-brand</a:t>
            </a:r>
          </a:p>
        </p:txBody>
      </p:sp>
      <p:sp>
        <p:nvSpPr>
          <p:cNvPr id="71684" name="Text Placeholder 3"/>
          <p:cNvSpPr>
            <a:spLocks noGrp="1"/>
          </p:cNvSpPr>
          <p:nvPr>
            <p:ph type="body" sz="quarter" idx="13"/>
          </p:nvPr>
        </p:nvSpPr>
        <p:spPr/>
        <p:txBody>
          <a:bodyPr/>
          <a:lstStyle/>
          <a:p>
            <a:r>
              <a:rPr lang="en-US" smtClean="0">
                <a:latin typeface="Arial" charset="0"/>
              </a:rPr>
              <a:t>Brand Sponsorship</a:t>
            </a:r>
          </a:p>
        </p:txBody>
      </p:sp>
      <p:pic>
        <p:nvPicPr>
          <p:cNvPr id="71685" name="Picture 9" descr="ph08_14"/>
          <p:cNvPicPr>
            <a:picLocks noChangeAspect="1" noChangeArrowheads="1"/>
          </p:cNvPicPr>
          <p:nvPr/>
        </p:nvPicPr>
        <p:blipFill>
          <a:blip r:embed="rId3" cstate="print"/>
          <a:srcRect/>
          <a:stretch>
            <a:fillRect/>
          </a:stretch>
        </p:blipFill>
        <p:spPr bwMode="auto">
          <a:xfrm>
            <a:off x="6096000" y="2438400"/>
            <a:ext cx="2057400" cy="2766991"/>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4"/>
          <p:cNvSpPr>
            <a:spLocks noChangeArrowheads="1"/>
          </p:cNvSpPr>
          <p:nvPr/>
        </p:nvSpPr>
        <p:spPr bwMode="auto">
          <a:xfrm>
            <a:off x="-3725863" y="2114550"/>
            <a:ext cx="184150" cy="366713"/>
          </a:xfrm>
          <a:prstGeom prst="rect">
            <a:avLst/>
          </a:prstGeom>
          <a:noFill/>
          <a:ln w="25400">
            <a:noFill/>
            <a:miter lim="800000"/>
            <a:headEnd/>
            <a:tailEnd/>
          </a:ln>
        </p:spPr>
        <p:txBody>
          <a:bodyPr wrap="none" anchor="ctr">
            <a:spAutoFit/>
          </a:bodyPr>
          <a:lstStyle/>
          <a:p>
            <a:endParaRPr lang="en-US"/>
          </a:p>
        </p:txBody>
      </p:sp>
      <p:pic>
        <p:nvPicPr>
          <p:cNvPr id="94211" name="Picture 5" descr="cid:3287383400_2177562"/>
          <p:cNvPicPr>
            <a:picLocks noChangeAspect="1" noChangeArrowheads="1"/>
          </p:cNvPicPr>
          <p:nvPr/>
        </p:nvPicPr>
        <p:blipFill>
          <a:blip r:embed="rId3"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94212"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
        <p:nvSpPr>
          <p:cNvPr id="5" name="Rectangle 5"/>
          <p:cNvSpPr txBox="1">
            <a:spLocks noGrp="1" noChangeArrowheads="1"/>
          </p:cNvSpPr>
          <p:nvPr/>
        </p:nvSpPr>
        <p:spPr bwMode="auto">
          <a:xfrm>
            <a:off x="738188" y="5327650"/>
            <a:ext cx="7845425" cy="636588"/>
          </a:xfrm>
          <a:prstGeom prst="rect">
            <a:avLst/>
          </a:prstGeom>
          <a:noFill/>
          <a:ln>
            <a:miter lim="800000"/>
            <a:headEnd/>
            <a:tailEnd/>
          </a:ln>
        </p:spPr>
        <p:txBody>
          <a:bodyPr anchor="b"/>
          <a:lstStyle/>
          <a:p>
            <a:pPr algn="ctr"/>
            <a:r>
              <a:rPr lang="en-US" dirty="0">
                <a:solidFill>
                  <a:srgbClr val="000000"/>
                </a:solidFill>
                <a:effectLst>
                  <a:outerShdw blurRad="38100" dist="38100" dir="2700000" algn="tl">
                    <a:srgbClr val="C0C0C0"/>
                  </a:outerShdw>
                </a:effectLst>
              </a:rPr>
              <a:t>Copyright © </a:t>
            </a:r>
            <a:r>
              <a:rPr lang="en-US" dirty="0" smtClean="0">
                <a:solidFill>
                  <a:srgbClr val="000000"/>
                </a:solidFill>
                <a:effectLst>
                  <a:outerShdw blurRad="38100" dist="38100" dir="2700000" algn="tl">
                    <a:srgbClr val="C0C0C0"/>
                  </a:outerShdw>
                </a:effectLst>
              </a:rPr>
              <a:t>2012 </a:t>
            </a:r>
            <a:r>
              <a:rPr lang="en-US" dirty="0">
                <a:solidFill>
                  <a:srgbClr val="000000"/>
                </a:solidFill>
                <a:effectLst>
                  <a:outerShdw blurRad="38100" dist="38100" dir="2700000" algn="tl">
                    <a:srgbClr val="C0C0C0"/>
                  </a:outerShdw>
                </a:effectLst>
              </a:rPr>
              <a:t>Pearson Education, Inc.  </a:t>
            </a:r>
          </a:p>
          <a:p>
            <a:pPr algn="ctr"/>
            <a:r>
              <a:rPr lang="en-US" dirty="0">
                <a:solidFill>
                  <a:srgbClr val="000000"/>
                </a:solidFill>
                <a:effectLst>
                  <a:outerShdw blurRad="38100" dist="38100" dir="2700000" algn="tl">
                    <a:srgbClr val="C0C0C0"/>
                  </a:outerShdw>
                </a:effectLst>
              </a:rPr>
              <a:t>Publishing as Prentice Hall</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1828800" y="1981200"/>
            <a:ext cx="6629400" cy="3505200"/>
          </a:xfrm>
        </p:spPr>
        <p:txBody>
          <a:bodyPr/>
          <a:lstStyle/>
          <a:p>
            <a:pPr>
              <a:buFontTx/>
              <a:buNone/>
            </a:pPr>
            <a:r>
              <a:rPr lang="en-US" sz="2800" b="1" dirty="0" smtClean="0">
                <a:latin typeface="Calibri" charset="0"/>
              </a:rPr>
              <a:t>Product</a:t>
            </a:r>
            <a:r>
              <a:rPr lang="en-US" sz="2800" dirty="0" smtClean="0">
                <a:latin typeface="Calibri" charset="0"/>
              </a:rPr>
              <a:t> is anything that can be offered in a market for attention, acquisition, use, or consumption that might satisfy a need or want</a:t>
            </a:r>
          </a:p>
          <a:p>
            <a:pPr>
              <a:buFontTx/>
              <a:buNone/>
            </a:pPr>
            <a:r>
              <a:rPr lang="en-US" sz="2800" b="1" dirty="0" smtClean="0">
                <a:latin typeface="Calibri" charset="0"/>
              </a:rPr>
              <a:t>Service</a:t>
            </a:r>
            <a:r>
              <a:rPr lang="en-US" sz="2800" dirty="0" smtClean="0">
                <a:latin typeface="Calibri" charset="0"/>
              </a:rPr>
              <a:t> is a product that consists of activities, benefits or satisfaction that is essentially intangible and does not result in the ownership of anything</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3600" smtClean="0"/>
              <a:t>What Is a Product?</a:t>
            </a:r>
          </a:p>
        </p:txBody>
      </p:sp>
      <p:sp>
        <p:nvSpPr>
          <p:cNvPr id="16387" name="Rectangle 3"/>
          <p:cNvSpPr>
            <a:spLocks noGrp="1" noChangeArrowheads="1"/>
          </p:cNvSpPr>
          <p:nvPr>
            <p:ph idx="1"/>
          </p:nvPr>
        </p:nvSpPr>
        <p:spPr>
          <a:xfrm>
            <a:off x="762000" y="2362200"/>
            <a:ext cx="7848600" cy="2057400"/>
          </a:xfrm>
        </p:spPr>
        <p:txBody>
          <a:bodyPr/>
          <a:lstStyle/>
          <a:p>
            <a:pPr>
              <a:buFontTx/>
              <a:buNone/>
            </a:pPr>
            <a:r>
              <a:rPr lang="en-US" sz="2800" b="1" dirty="0" smtClean="0">
                <a:latin typeface="Calibri" charset="0"/>
              </a:rPr>
              <a:t>Experiences</a:t>
            </a:r>
            <a:r>
              <a:rPr lang="en-US" sz="2800" dirty="0" smtClean="0">
                <a:latin typeface="Calibri" charset="0"/>
              </a:rPr>
              <a:t> represent what buying the product or service will do for the customer</a:t>
            </a:r>
          </a:p>
          <a:p>
            <a:pPr>
              <a:buFontTx/>
              <a:buNone/>
            </a:pPr>
            <a:r>
              <a:rPr lang="en-US" dirty="0" smtClean="0">
                <a:latin typeface="Calibri" charset="0"/>
              </a:rPr>
              <a:t/>
            </a:r>
            <a:br>
              <a:rPr lang="en-US" dirty="0" smtClean="0">
                <a:latin typeface="Calibri" charset="0"/>
              </a:rPr>
            </a:br>
            <a:endParaRPr lang="en-US" dirty="0" smtClean="0">
              <a:latin typeface="Calibri" charset="0"/>
            </a:endParaRPr>
          </a:p>
        </p:txBody>
      </p:sp>
      <p:sp>
        <p:nvSpPr>
          <p:cNvPr id="16388" name="Text Placeholder 7"/>
          <p:cNvSpPr>
            <a:spLocks noGrp="1"/>
          </p:cNvSpPr>
          <p:nvPr>
            <p:ph type="body" sz="quarter" idx="13"/>
          </p:nvPr>
        </p:nvSpPr>
        <p:spPr/>
        <p:txBody>
          <a:bodyPr/>
          <a:lstStyle/>
          <a:p>
            <a:r>
              <a:rPr lang="en-US" smtClean="0">
                <a:latin typeface="Calibri" charset="0"/>
              </a:rPr>
              <a:t>Products, Services, and Experiences</a:t>
            </a:r>
          </a:p>
        </p:txBody>
      </p:sp>
      <p:pic>
        <p:nvPicPr>
          <p:cNvPr id="16389" name="Picture 2" descr="http://upload.wikimedia.org/wikipedia/commons/thumb/f/fa/Globe.svg/600px-Globe.svg.png">
            <a:hlinkClick r:id="rId3"/>
          </p:cNvPr>
          <p:cNvPicPr>
            <a:picLocks noChangeAspect="1" noChangeArrowheads="1"/>
          </p:cNvPicPr>
          <p:nvPr/>
        </p:nvPicPr>
        <p:blipFill>
          <a:blip r:embed="rId4" cstate="print"/>
          <a:srcRect/>
          <a:stretch>
            <a:fillRect/>
          </a:stretch>
        </p:blipFill>
        <p:spPr bwMode="auto">
          <a:xfrm>
            <a:off x="7162800" y="5486400"/>
            <a:ext cx="838200" cy="8382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t>What Is a Product?</a:t>
            </a:r>
          </a:p>
        </p:txBody>
      </p:sp>
      <p:graphicFrame>
        <p:nvGraphicFramePr>
          <p:cNvPr id="8" name="Content Placeholder 7"/>
          <p:cNvGraphicFramePr>
            <a:graphicFrameLocks noGrp="1"/>
          </p:cNvGraphicFramePr>
          <p:nvPr>
            <p:ph idx="1"/>
          </p:nvPr>
        </p:nvGraphicFramePr>
        <p:xfrm>
          <a:off x="2133600" y="1905000"/>
          <a:ext cx="5181600" cy="3733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Text Placeholder 3"/>
          <p:cNvSpPr>
            <a:spLocks noGrp="1"/>
          </p:cNvSpPr>
          <p:nvPr>
            <p:ph type="body" sz="quarter" idx="13"/>
          </p:nvPr>
        </p:nvSpPr>
        <p:spPr/>
        <p:txBody>
          <a:bodyPr/>
          <a:lstStyle/>
          <a:p>
            <a:r>
              <a:rPr lang="en-US" smtClean="0">
                <a:latin typeface="Calibri" charset="0"/>
              </a:rPr>
              <a:t>Product and Service Classifications</a:t>
            </a:r>
          </a:p>
          <a:p>
            <a:endParaRPr lang="en-US" smtClean="0">
              <a:latin typeface="Calibri"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sz="3600" smtClean="0"/>
              <a:t>What Is a Product?</a:t>
            </a:r>
          </a:p>
        </p:txBody>
      </p:sp>
      <p:sp>
        <p:nvSpPr>
          <p:cNvPr id="24579" name="Rectangle 3"/>
          <p:cNvSpPr>
            <a:spLocks noGrp="1" noChangeArrowheads="1"/>
          </p:cNvSpPr>
          <p:nvPr>
            <p:ph idx="1"/>
          </p:nvPr>
        </p:nvSpPr>
        <p:spPr>
          <a:xfrm>
            <a:off x="1752600" y="1981200"/>
            <a:ext cx="6400800" cy="4114800"/>
          </a:xfrm>
        </p:spPr>
        <p:txBody>
          <a:bodyPr/>
          <a:lstStyle/>
          <a:p>
            <a:pPr>
              <a:buFontTx/>
              <a:buNone/>
            </a:pPr>
            <a:r>
              <a:rPr lang="en-US" sz="2800" b="1" dirty="0" smtClean="0">
                <a:latin typeface="Calibri" charset="0"/>
              </a:rPr>
              <a:t>Convenience products </a:t>
            </a:r>
          </a:p>
          <a:p>
            <a:pPr>
              <a:buFontTx/>
              <a:buNone/>
            </a:pPr>
            <a:r>
              <a:rPr lang="en-US" sz="2800" dirty="0" smtClean="0">
                <a:latin typeface="Calibri" charset="0"/>
              </a:rPr>
              <a:t>	consumer products and services that the customer usually buys frequently, immediately, and with a minimum comparison and buying effort</a:t>
            </a:r>
          </a:p>
          <a:p>
            <a:pPr lvl="1"/>
            <a:r>
              <a:rPr lang="en-US" sz="2400" dirty="0" smtClean="0">
                <a:latin typeface="Calibri" charset="0"/>
              </a:rPr>
              <a:t>Newspapers</a:t>
            </a:r>
          </a:p>
          <a:p>
            <a:pPr lvl="1"/>
            <a:r>
              <a:rPr lang="en-US" sz="2400" dirty="0" smtClean="0">
                <a:latin typeface="Calibri" charset="0"/>
              </a:rPr>
              <a:t>Candy</a:t>
            </a:r>
          </a:p>
          <a:p>
            <a:pPr lvl="1"/>
            <a:r>
              <a:rPr lang="en-US" sz="2400" dirty="0" smtClean="0">
                <a:latin typeface="Calibri" charset="0"/>
              </a:rPr>
              <a:t>Fast food</a:t>
            </a:r>
          </a:p>
        </p:txBody>
      </p:sp>
      <p:sp>
        <p:nvSpPr>
          <p:cNvPr id="24580"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sz="3600" smtClean="0"/>
              <a:t>What Is a Product?</a:t>
            </a:r>
          </a:p>
        </p:txBody>
      </p:sp>
      <p:sp>
        <p:nvSpPr>
          <p:cNvPr id="26627" name="Rectangle 3"/>
          <p:cNvSpPr>
            <a:spLocks noGrp="1" noChangeArrowheads="1"/>
          </p:cNvSpPr>
          <p:nvPr>
            <p:ph idx="1"/>
          </p:nvPr>
        </p:nvSpPr>
        <p:spPr>
          <a:xfrm>
            <a:off x="1828800" y="2209800"/>
            <a:ext cx="6248400" cy="3429000"/>
          </a:xfrm>
        </p:spPr>
        <p:txBody>
          <a:bodyPr/>
          <a:lstStyle/>
          <a:p>
            <a:pPr>
              <a:buFontTx/>
              <a:buNone/>
            </a:pPr>
            <a:r>
              <a:rPr lang="en-US" sz="2800" b="1" dirty="0" smtClean="0">
                <a:latin typeface="Calibri" charset="0"/>
              </a:rPr>
              <a:t>Shopping products </a:t>
            </a:r>
          </a:p>
          <a:p>
            <a:pPr>
              <a:buFontTx/>
              <a:buNone/>
            </a:pPr>
            <a:r>
              <a:rPr lang="en-US" sz="2800" dirty="0" smtClean="0">
                <a:latin typeface="Calibri" charset="0"/>
              </a:rPr>
              <a:t>    consumer products and services that the customer compares carefully on suitability, quality, price, and style</a:t>
            </a:r>
          </a:p>
          <a:p>
            <a:pPr lvl="1"/>
            <a:r>
              <a:rPr lang="en-US" sz="2400" dirty="0" smtClean="0">
                <a:latin typeface="Calibri" charset="0"/>
              </a:rPr>
              <a:t>Furniture</a:t>
            </a:r>
          </a:p>
          <a:p>
            <a:pPr lvl="1"/>
            <a:r>
              <a:rPr lang="en-US" sz="2400" dirty="0" smtClean="0">
                <a:latin typeface="Calibri" charset="0"/>
              </a:rPr>
              <a:t>Cars</a:t>
            </a:r>
          </a:p>
          <a:p>
            <a:pPr lvl="1"/>
            <a:r>
              <a:rPr lang="en-US" sz="2400" dirty="0" smtClean="0">
                <a:latin typeface="Calibri" charset="0"/>
              </a:rPr>
              <a:t>Appliances</a:t>
            </a:r>
          </a:p>
        </p:txBody>
      </p:sp>
      <p:sp>
        <p:nvSpPr>
          <p:cNvPr id="26628"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sz="3600" dirty="0" smtClean="0"/>
              <a:t>What Is a Product?</a:t>
            </a:r>
          </a:p>
        </p:txBody>
      </p:sp>
      <p:sp>
        <p:nvSpPr>
          <p:cNvPr id="28675" name="Rectangle 3"/>
          <p:cNvSpPr>
            <a:spLocks noGrp="1" noChangeArrowheads="1"/>
          </p:cNvSpPr>
          <p:nvPr>
            <p:ph idx="1"/>
          </p:nvPr>
        </p:nvSpPr>
        <p:spPr>
          <a:xfrm>
            <a:off x="1066800" y="1905000"/>
            <a:ext cx="7772400" cy="4114800"/>
          </a:xfrm>
        </p:spPr>
        <p:txBody>
          <a:bodyPr/>
          <a:lstStyle/>
          <a:p>
            <a:pPr>
              <a:buFontTx/>
              <a:buNone/>
            </a:pPr>
            <a:r>
              <a:rPr lang="en-US" sz="2800" b="1" dirty="0" smtClean="0">
                <a:latin typeface="Calibri" charset="0"/>
              </a:rPr>
              <a:t>Specialty products </a:t>
            </a:r>
          </a:p>
          <a:p>
            <a:pPr>
              <a:buFontTx/>
              <a:buNone/>
            </a:pPr>
            <a:r>
              <a:rPr lang="en-US" sz="2800" dirty="0" smtClean="0">
                <a:latin typeface="Calibri" charset="0"/>
              </a:rPr>
              <a:t>    consumer products and services with unique characteristics or brand identification for which a significant group of buyers is willing to make a special purchase effort</a:t>
            </a:r>
          </a:p>
          <a:p>
            <a:pPr lvl="2"/>
            <a:r>
              <a:rPr lang="en-US" dirty="0" smtClean="0">
                <a:latin typeface="Calibri" charset="0"/>
              </a:rPr>
              <a:t>Medical services</a:t>
            </a:r>
          </a:p>
          <a:p>
            <a:pPr lvl="2"/>
            <a:r>
              <a:rPr lang="en-US" dirty="0" smtClean="0">
                <a:latin typeface="Calibri" charset="0"/>
              </a:rPr>
              <a:t>Designer clothes</a:t>
            </a:r>
          </a:p>
          <a:p>
            <a:pPr lvl="2"/>
            <a:r>
              <a:rPr lang="en-US" dirty="0" smtClean="0">
                <a:latin typeface="Calibri" charset="0"/>
              </a:rPr>
              <a:t>High-end electronics</a:t>
            </a:r>
          </a:p>
        </p:txBody>
      </p:sp>
      <p:sp>
        <p:nvSpPr>
          <p:cNvPr id="28676" name="Text Placeholder 6"/>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sz="3600" smtClean="0"/>
              <a:t>What Is a Product?</a:t>
            </a:r>
          </a:p>
        </p:txBody>
      </p:sp>
      <p:sp>
        <p:nvSpPr>
          <p:cNvPr id="30723" name="Rectangle 3"/>
          <p:cNvSpPr>
            <a:spLocks noGrp="1" noChangeArrowheads="1"/>
          </p:cNvSpPr>
          <p:nvPr>
            <p:ph idx="1"/>
          </p:nvPr>
        </p:nvSpPr>
        <p:spPr>
          <a:xfrm>
            <a:off x="1066800" y="2133600"/>
            <a:ext cx="7772400" cy="3505200"/>
          </a:xfrm>
        </p:spPr>
        <p:txBody>
          <a:bodyPr/>
          <a:lstStyle/>
          <a:p>
            <a:pPr>
              <a:buFontTx/>
              <a:buNone/>
            </a:pPr>
            <a:r>
              <a:rPr lang="en-US" sz="2800" b="1" dirty="0" smtClean="0">
                <a:latin typeface="Calibri" charset="0"/>
              </a:rPr>
              <a:t>Unsought products</a:t>
            </a:r>
          </a:p>
          <a:p>
            <a:pPr>
              <a:buFontTx/>
              <a:buNone/>
            </a:pPr>
            <a:r>
              <a:rPr lang="en-US" sz="2800" dirty="0" smtClean="0">
                <a:latin typeface="Calibri" charset="0"/>
              </a:rPr>
              <a:t>   consumer products that the consumer does not know about or knows about but does not normally think of buying</a:t>
            </a:r>
          </a:p>
          <a:p>
            <a:pPr lvl="2"/>
            <a:r>
              <a:rPr lang="en-US" dirty="0" smtClean="0">
                <a:latin typeface="Calibri" charset="0"/>
              </a:rPr>
              <a:t>Life insurance</a:t>
            </a:r>
          </a:p>
          <a:p>
            <a:pPr lvl="2"/>
            <a:r>
              <a:rPr lang="en-US" dirty="0" smtClean="0">
                <a:latin typeface="Calibri" charset="0"/>
              </a:rPr>
              <a:t>Funeral services</a:t>
            </a:r>
          </a:p>
          <a:p>
            <a:pPr lvl="2"/>
            <a:r>
              <a:rPr lang="en-US" dirty="0" smtClean="0">
                <a:latin typeface="Calibri" charset="0"/>
              </a:rPr>
              <a:t>Blood donations</a:t>
            </a:r>
          </a:p>
        </p:txBody>
      </p:sp>
      <p:sp>
        <p:nvSpPr>
          <p:cNvPr id="30724" name="Text Placeholder 3"/>
          <p:cNvSpPr>
            <a:spLocks noGrp="1"/>
          </p:cNvSpPr>
          <p:nvPr>
            <p:ph type="body" sz="quarter" idx="13"/>
          </p:nvPr>
        </p:nvSpPr>
        <p:spPr/>
        <p:txBody>
          <a:bodyPr/>
          <a:lstStyle/>
          <a:p>
            <a:r>
              <a:rPr lang="en-US" smtClean="0">
                <a:latin typeface="Calibri" charset="0"/>
              </a:rPr>
              <a:t>Product and Service Classifications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_Blank Presentation">
  <a:themeElements>
    <a:clrScheme name="Custom 15">
      <a:dk1>
        <a:sysClr val="windowText" lastClr="000000"/>
      </a:dk1>
      <a:lt1>
        <a:sysClr val="window" lastClr="FFFFFF"/>
      </a:lt1>
      <a:dk2>
        <a:srgbClr val="04617B"/>
      </a:dk2>
      <a:lt2>
        <a:srgbClr val="DBF5F9"/>
      </a:lt2>
      <a:accent1>
        <a:srgbClr val="0F6FC6"/>
      </a:accent1>
      <a:accent2>
        <a:srgbClr val="009DD9"/>
      </a:accent2>
      <a:accent3>
        <a:srgbClr val="0BD0D9"/>
      </a:accent3>
      <a:accent4>
        <a:srgbClr val="0FD13D"/>
      </a:accent4>
      <a:accent5>
        <a:srgbClr val="FF0000"/>
      </a:accent5>
      <a:accent6>
        <a:srgbClr val="0FD13D"/>
      </a:accent6>
      <a:hlink>
        <a:srgbClr val="002060"/>
      </a:hlink>
      <a:folHlink>
        <a:srgbClr val="002060"/>
      </a:folHlink>
    </a:clrScheme>
    <a:fontScheme name="Blank Presentation">
      <a:majorFont>
        <a:latin typeface="Arial"/>
        <a:ea typeface="ヒラギノ角ゴ Pro W3"/>
        <a:cs typeface=""/>
      </a:majorFont>
      <a:minorFont>
        <a:latin typeface="Arial"/>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1177</TotalTime>
  <Words>953</Words>
  <Application>Microsoft Office PowerPoint</Application>
  <PresentationFormat>On-screen Show (4:3)</PresentationFormat>
  <Paragraphs>146</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1_Blank Presentation</vt:lpstr>
      <vt:lpstr> Chapter 4</vt:lpstr>
      <vt:lpstr>Product, Services, and Branding Strategy </vt:lpstr>
      <vt:lpstr>What Is a Product?</vt:lpstr>
      <vt:lpstr>What Is a Product?</vt:lpstr>
      <vt:lpstr>What Is a Product?</vt:lpstr>
      <vt:lpstr>What Is a Product?</vt:lpstr>
      <vt:lpstr>What Is a Product?</vt:lpstr>
      <vt:lpstr>What Is a Product?</vt:lpstr>
      <vt:lpstr>What Is a Product?</vt:lpstr>
      <vt:lpstr>What Is a Product?</vt:lpstr>
      <vt:lpstr>Product and Service Decisions</vt:lpstr>
      <vt:lpstr>Product and Service Decisions</vt:lpstr>
      <vt:lpstr>Product and Service Decisions</vt:lpstr>
      <vt:lpstr>Product and Service Decisions</vt:lpstr>
      <vt:lpstr>Product and Service Decisions</vt:lpstr>
      <vt:lpstr> Services Marketing</vt:lpstr>
      <vt:lpstr>Services Marketing</vt:lpstr>
      <vt:lpstr>Branding Strategy: Building Strong Brands</vt:lpstr>
      <vt:lpstr>Branding Strategy: Building Strong Brands</vt:lpstr>
      <vt:lpstr>Branding Strategy: Building Strong Brands</vt:lpstr>
      <vt:lpstr>PowerPoint Presentation</vt:lpstr>
    </vt:vector>
  </TitlesOfParts>
  <Company>School of Management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utter</dc:creator>
  <cp:lastModifiedBy>KSU S155-S9</cp:lastModifiedBy>
  <cp:revision>126</cp:revision>
  <dcterms:created xsi:type="dcterms:W3CDTF">2011-02-17T22:47:46Z</dcterms:created>
  <dcterms:modified xsi:type="dcterms:W3CDTF">2015-03-11T08:11:51Z</dcterms:modified>
</cp:coreProperties>
</file>