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7" r:id="rId1"/>
    <p:sldMasterId id="2147484299" r:id="rId2"/>
    <p:sldMasterId id="2147485182" r:id="rId3"/>
  </p:sldMasterIdLst>
  <p:notesMasterIdLst>
    <p:notesMasterId r:id="rId48"/>
  </p:notesMasterIdLst>
  <p:handoutMasterIdLst>
    <p:handoutMasterId r:id="rId49"/>
  </p:handoutMasterIdLst>
  <p:sldIdLst>
    <p:sldId id="328" r:id="rId4"/>
    <p:sldId id="330" r:id="rId5"/>
    <p:sldId id="331" r:id="rId6"/>
    <p:sldId id="386" r:id="rId7"/>
    <p:sldId id="351" r:id="rId8"/>
    <p:sldId id="352" r:id="rId9"/>
    <p:sldId id="353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364" r:id="rId20"/>
    <p:sldId id="365" r:id="rId21"/>
    <p:sldId id="366" r:id="rId22"/>
    <p:sldId id="367" r:id="rId23"/>
    <p:sldId id="368" r:id="rId24"/>
    <p:sldId id="387" r:id="rId25"/>
    <p:sldId id="372" r:id="rId26"/>
    <p:sldId id="391" r:id="rId27"/>
    <p:sldId id="373" r:id="rId28"/>
    <p:sldId id="385" r:id="rId29"/>
    <p:sldId id="388" r:id="rId30"/>
    <p:sldId id="369" r:id="rId31"/>
    <p:sldId id="392" r:id="rId32"/>
    <p:sldId id="374" r:id="rId33"/>
    <p:sldId id="375" r:id="rId34"/>
    <p:sldId id="376" r:id="rId35"/>
    <p:sldId id="370" r:id="rId36"/>
    <p:sldId id="378" r:id="rId37"/>
    <p:sldId id="377" r:id="rId38"/>
    <p:sldId id="379" r:id="rId39"/>
    <p:sldId id="389" r:id="rId40"/>
    <p:sldId id="371" r:id="rId41"/>
    <p:sldId id="380" r:id="rId42"/>
    <p:sldId id="390" r:id="rId43"/>
    <p:sldId id="382" r:id="rId44"/>
    <p:sldId id="381" r:id="rId45"/>
    <p:sldId id="383" r:id="rId46"/>
    <p:sldId id="384" r:id="rId47"/>
  </p:sldIdLst>
  <p:sldSz cx="9144000" cy="6858000" type="screen4x3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29" autoAdjust="0"/>
    <p:restoredTop sz="9466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BBF18B6-412B-4D85-BADD-45531C82856D}" type="datetimeFigureOut">
              <a:rPr lang="en-US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30EF6C3-8A06-4973-B9B6-888003E0E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15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1B318B-825C-4952-9978-2312BA5386B3}" type="datetimeFigureOut">
              <a:rPr lang="en-US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04A9889-14D5-41E1-9592-37C57B53C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28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28AD0-4437-402C-AA46-122770329C4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55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 smtClean="0">
                <a:latin typeface="Comic Sans MS" pitchFamily="66" charset="0"/>
              </a:rPr>
              <a:t>Watch this great video on the font, “comic sans”: http://youtu.be/GUCcObwIsOs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CC6EFE-E4C0-49F2-A8F0-F74C30A07F2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59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538D90-C379-4EA9-9E28-5B6DD07D8F9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4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813386-FEF3-421F-9B71-36EA13662C0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06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2CA296-6440-44F3-8AC6-E26ADA995A7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88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5B2A61-523F-4366-9831-FD264F3495E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2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F5DBE-C3A4-4760-BFDE-1C3934C280E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65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B8E00A-DAEF-4288-84D7-111AD7A1BEA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64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E4F56F-CAED-42CF-85A2-208045999A2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686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CFEC3E-5EDB-4C94-B591-AFCB7C9373F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92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28AD0-4437-402C-AA46-122770329C4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55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55CB96-AA78-409E-8BE2-3228981C81D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61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C5E45D-9F3D-41FE-AFC0-5C499BD4F10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785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9BE6BD-4270-408A-8BA3-0E63B0E1DC7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898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9BE6BD-4270-408A-8BA3-0E63B0E1DC7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898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9BE6BD-4270-408A-8BA3-0E63B0E1DC7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086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28AD0-4437-402C-AA46-122770329C4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555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CCB9A3-44DE-4DF9-AED1-71F24672094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434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Q: what is meant by</a:t>
            </a:r>
            <a:r>
              <a:rPr lang="en-US" altLang="en-US" baseline="0" dirty="0" smtClean="0"/>
              <a:t> degraded viewing condition?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CCB9A3-44DE-4DF9-AED1-71F24672094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434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3A4D91-7D13-46DC-9FD8-6F7A6951EAC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684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D32B7F-FDE8-47BC-8002-3F04BA23EFE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407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BD2F5C-E28C-491F-9804-476C062AE4C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35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062AD7-8A2A-44C5-8D1C-9ADC4CABE38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234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438D95-877D-4D7C-91D8-E8EDB77600B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228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9FAB1-FFAA-4FE5-9781-89B851D86C3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482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2C9C16-D9A0-4A09-A536-61B5B0493EC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745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0BDD3A-9DCD-40F9-A128-AB30086A072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209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28AD0-4437-402C-AA46-122770329C4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555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59BF38-4A35-4AA1-9DEE-9F71DAC746D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678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83E45E-8570-400E-A204-BCF03FA72B4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541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83E45E-8570-400E-A204-BCF03FA72B4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541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0E343B-08FB-4AE7-8BB8-46687B4D1D3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827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32A626-8A3D-4A23-A60A-918E36F0887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43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15AC1D-2999-4363-A82D-0DC1D8DD34D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67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B101B1-2674-47C3-A702-9AAA3571AEB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931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007DD-1F5A-4037-A8AA-FE472B94BF97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7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AFD933-2935-4CDB-99CB-B740E2EB92C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87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846BEA-A691-4DE4-9361-5A97BA847D8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61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7DCB0E-E4ED-4EAD-8098-62B84C02D30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85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E1721A-6C88-42FF-A8B2-CB8EBDCFFC4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21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CFF5FE-A352-4230-83F5-B4F54A4FCDE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12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4E09E-E80D-40FD-980B-6859AB5B857D}" type="datetime1">
              <a:rPr lang="en-US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DEDEC-8F2D-42AA-A2ED-D04D8ABED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91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892DC-91CF-4E8A-994B-49ECB65F3C5E}" type="datetime1">
              <a:rPr lang="en-US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1A8C0-76FE-429F-AFEA-26E543DFF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54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FE4FD-438C-4C9E-9557-47C11EFD8276}" type="datetime1">
              <a:rPr lang="en-US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1FCDC-7B00-49BD-8C42-F99BC4163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66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381C10B5-1B0C-426F-A836-CD53131447A9}" type="datetime1">
              <a:rPr lang="en-US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81000" y="6416675"/>
            <a:ext cx="6019800" cy="365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B5DA6C6-7758-4F66-94D4-0F4176653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9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hevron 8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7EF42C-4B88-453A-9028-359C0409B393}" type="datetime1">
              <a:rPr lang="en-US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062116-D666-4800-A799-2177FC3F4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9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A350A8-9979-4ACA-B89F-61599B57C987}" type="datetime1">
              <a:rPr lang="en-US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FC8B23-2359-4409-BB30-58C3CFBC3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86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59078D-0568-4AF1-A3AC-FF3275B60241}" type="datetime1">
              <a:rPr lang="en-US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9233BC-A1F7-4572-9E96-05B4604EE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382948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F20F3C-6525-4DA3-AB21-EA8A9EB78E66}" type="datetime1">
              <a:rPr lang="en-US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9D65B8-A33D-4B72-B5E2-684466BF3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28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26761E-5C99-41FA-BC7E-6C38FEE167E4}" type="datetime1">
              <a:rPr lang="en-US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C298E3-BF89-46F6-A50C-72CB0FC6E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2362875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091940D-8CA4-40DF-8BFD-DF42CE1E8D35}" type="datetime1">
              <a:rPr lang="en-US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2FC48B9-4B4F-4422-A795-E9F282DE6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52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4E09E-E80D-40FD-980B-6859AB5B857D}" type="datetime1">
              <a:rPr lang="en-US" smtClean="0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3DEDEC-8F2D-42AA-A2ED-D04D8ABED6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A57F0-6ACE-4753-8315-20EE90351BA5}" type="datetime1">
              <a:rPr lang="en-US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624DD-6F08-401E-BD75-79896D465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7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6A57F0-6ACE-4753-8315-20EE90351BA5}" type="datetime1">
              <a:rPr lang="en-US" smtClean="0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624DD-6F08-401E-BD75-79896D4657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E08BB7-D30F-4AFA-B231-8078781DFD95}" type="datetime1">
              <a:rPr lang="en-US" smtClean="0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17ED6-1728-4D37-A2E8-413E2213EE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E69AA7-9463-40AB-A375-68B6EAFB799C}" type="datetime1">
              <a:rPr lang="en-US" smtClean="0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2D380-90F8-4361-BD2C-4FB8F04C86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F1540-DF6B-4329-B29C-B7940E2FF061}" type="datetime1">
              <a:rPr lang="en-US" smtClean="0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2CE57-55A0-4F67-BCF7-43248BBE34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F9A7DD-531E-44CD-B808-D59E85DE4583}" type="datetime1">
              <a:rPr lang="en-US" smtClean="0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B2FAE-31AF-4DAA-A072-46318558C1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CB0DDE-665C-4C3A-B751-B8E5F8E5C2AF}" type="datetime1">
              <a:rPr lang="en-US" smtClean="0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2B636-2AFE-4680-BEAC-380CB49534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FFC628-4E1A-4A44-9923-AFBACC62900E}" type="datetime1">
              <a:rPr lang="en-US" smtClean="0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24A32-B001-44FF-B7AA-9DF7773D5F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60FE89-D28E-44A0-9066-F07BC405D487}" type="datetime1">
              <a:rPr lang="en-US" smtClean="0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69DE1-DEA8-4D02-8EB7-418D542657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4892DC-91CF-4E8A-994B-49ECB65F3C5E}" type="datetime1">
              <a:rPr lang="en-US" smtClean="0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1A8C0-76FE-429F-AFEA-26E543DFFB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6FE4FD-438C-4C9E-9557-47C11EFD8276}" type="datetime1">
              <a:rPr lang="en-US" smtClean="0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1FCDC-7B00-49BD-8C42-F99BC41639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08BB7-D30F-4AFA-B231-8078781DFD95}" type="datetime1">
              <a:rPr lang="en-US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17ED6-1728-4D37-A2E8-413E2213E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61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69AA7-9463-40AB-A375-68B6EAFB799C}" type="datetime1">
              <a:rPr lang="en-US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2D380-90F8-4361-BD2C-4FB8F04C8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16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F1540-DF6B-4329-B29C-B7940E2FF061}" type="datetime1">
              <a:rPr lang="en-US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2CE57-55A0-4F67-BCF7-43248BBE3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53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9A7DD-531E-44CD-B808-D59E85DE4583}" type="datetime1">
              <a:rPr lang="en-US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B2FAE-31AF-4DAA-A072-46318558C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88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B0DDE-665C-4C3A-B751-B8E5F8E5C2AF}" type="datetime1">
              <a:rPr lang="en-US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2B636-2AFE-4680-BEAC-380CB4953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57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FC628-4E1A-4A44-9923-AFBACC62900E}" type="datetime1">
              <a:rPr lang="en-US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24A32-B001-44FF-B7AA-9DF7773D5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1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0FE89-D28E-44A0-9066-F07BC405D487}" type="datetime1">
              <a:rPr lang="en-US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69DE1-DEA8-4D02-8EB7-418D54265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18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994BE5C1-3E84-4527-8710-A9F3F46406AC}" type="datetime1">
              <a:rPr lang="en-US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1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143000" y="6408738"/>
            <a:ext cx="5588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19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FF2AC686-83AC-473A-A5CF-5CBB7DF72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64" r:id="rId1"/>
    <p:sldLayoutId id="2147485165" r:id="rId2"/>
    <p:sldLayoutId id="2147485166" r:id="rId3"/>
    <p:sldLayoutId id="2147485167" r:id="rId4"/>
    <p:sldLayoutId id="2147485168" r:id="rId5"/>
    <p:sldLayoutId id="2147485169" r:id="rId6"/>
    <p:sldLayoutId id="2147485170" r:id="rId7"/>
    <p:sldLayoutId id="2147485171" r:id="rId8"/>
    <p:sldLayoutId id="2147485172" r:id="rId9"/>
    <p:sldLayoutId id="2147485173" r:id="rId10"/>
    <p:sldLayoutId id="214748517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8288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286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7432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2004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2AB393C-FE91-47A6-8258-143835FF3C34}" type="datetime1">
              <a:rPr lang="en-US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03575EF-9020-49E2-AD6D-144CE247D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175" r:id="rId1"/>
    <p:sldLayoutId id="2147485176" r:id="rId2"/>
    <p:sldLayoutId id="2147485177" r:id="rId3"/>
    <p:sldLayoutId id="2147485178" r:id="rId4"/>
    <p:sldLayoutId id="2147485179" r:id="rId5"/>
    <p:sldLayoutId id="2147485180" r:id="rId6"/>
    <p:sldLayoutId id="214748518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994BE5C1-3E84-4527-8710-A9F3F46406AC}" type="datetime1">
              <a:rPr lang="en-US" smtClean="0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FF2AC686-83AC-473A-A5CF-5CBB7DF728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3" r:id="rId1"/>
    <p:sldLayoutId id="2147485184" r:id="rId2"/>
    <p:sldLayoutId id="2147485185" r:id="rId3"/>
    <p:sldLayoutId id="2147485186" r:id="rId4"/>
    <p:sldLayoutId id="2147485187" r:id="rId5"/>
    <p:sldLayoutId id="2147485188" r:id="rId6"/>
    <p:sldLayoutId id="2147485189" r:id="rId7"/>
    <p:sldLayoutId id="2147485190" r:id="rId8"/>
    <p:sldLayoutId id="2147485191" r:id="rId9"/>
    <p:sldLayoutId id="2147485192" r:id="rId10"/>
    <p:sldLayoutId id="2147485193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0/Grey_square_optical_illusion.PNG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74sZJ4b0_L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7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4346" name="Rectangle 10"/>
          <p:cNvSpPr>
            <a:spLocks noGrp="1"/>
          </p:cNvSpPr>
          <p:nvPr>
            <p:ph type="ctrTitle"/>
          </p:nvPr>
        </p:nvSpPr>
        <p:spPr bwMode="auto">
          <a:xfrm>
            <a:off x="609600" y="533400"/>
            <a:ext cx="7848600" cy="3886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King Saud University </a:t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/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>College of Engineering</a:t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/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>IE – 341: “</a:t>
            </a:r>
            <a:r>
              <a:rPr lang="en-US" sz="3700" dirty="0">
                <a:solidFill>
                  <a:schemeClr val="tx1"/>
                </a:solidFill>
              </a:rPr>
              <a:t>Human Factors Engineering</a:t>
            </a:r>
            <a:r>
              <a:rPr lang="en-US" sz="3700" b="0" dirty="0" smtClean="0">
                <a:solidFill>
                  <a:schemeClr val="tx1"/>
                </a:solidFill>
              </a:rPr>
              <a:t>”</a:t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/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>Fall – 2017 (1</a:t>
            </a:r>
            <a:r>
              <a:rPr lang="en-US" sz="3700" b="0" baseline="30000" dirty="0" smtClean="0">
                <a:solidFill>
                  <a:schemeClr val="tx1"/>
                </a:solidFill>
              </a:rPr>
              <a:t>st</a:t>
            </a:r>
            <a:r>
              <a:rPr lang="en-US" sz="3700" b="0" dirty="0" smtClean="0">
                <a:solidFill>
                  <a:schemeClr val="tx1"/>
                </a:solidFill>
              </a:rPr>
              <a:t> Sem. 1438-9H)</a:t>
            </a:r>
          </a:p>
        </p:txBody>
      </p:sp>
      <p:sp>
        <p:nvSpPr>
          <p:cNvPr id="10244" name="Rectangle 12"/>
          <p:cNvSpPr>
            <a:spLocks noGrp="1"/>
          </p:cNvSpPr>
          <p:nvPr>
            <p:ph type="subTitle" idx="1"/>
          </p:nvPr>
        </p:nvSpPr>
        <p:spPr>
          <a:xfrm>
            <a:off x="533400" y="4648200"/>
            <a:ext cx="8077200" cy="1752600"/>
          </a:xfrm>
        </p:spPr>
        <p:txBody>
          <a:bodyPr/>
          <a:lstStyle/>
          <a:p>
            <a:pPr marL="109538"/>
            <a:r>
              <a:rPr lang="en-US" altLang="en-US" b="1" i="1" dirty="0">
                <a:solidFill>
                  <a:schemeClr val="tx1"/>
                </a:solidFill>
              </a:rPr>
              <a:t>Human </a:t>
            </a:r>
            <a:r>
              <a:rPr lang="en-US" altLang="en-US" b="1" i="1" dirty="0" smtClean="0">
                <a:solidFill>
                  <a:schemeClr val="tx1"/>
                </a:solidFill>
              </a:rPr>
              <a:t>Capabilities</a:t>
            </a:r>
          </a:p>
          <a:p>
            <a:pPr marL="109538"/>
            <a:r>
              <a:rPr lang="en-US" altLang="en-US" b="1" i="1" dirty="0" smtClean="0">
                <a:solidFill>
                  <a:schemeClr val="tx1"/>
                </a:solidFill>
              </a:rPr>
              <a:t>Part </a:t>
            </a:r>
            <a:r>
              <a:rPr lang="en-US" altLang="en-US" b="1" i="1" dirty="0">
                <a:solidFill>
                  <a:schemeClr val="tx1"/>
                </a:solidFill>
              </a:rPr>
              <a:t>– A. Vision (Chapter 4)</a:t>
            </a:r>
          </a:p>
          <a:p>
            <a:pPr marL="109538"/>
            <a:r>
              <a:rPr lang="en-US" altLang="en-US" b="1" i="1" dirty="0">
                <a:solidFill>
                  <a:schemeClr val="tx1"/>
                </a:solidFill>
              </a:rPr>
              <a:t>Part </a:t>
            </a:r>
            <a:r>
              <a:rPr lang="en-US" altLang="en-US" b="1" i="1" dirty="0" smtClean="0">
                <a:solidFill>
                  <a:schemeClr val="tx1"/>
                </a:solidFill>
              </a:rPr>
              <a:t>2: Displays – Symbols – Codes </a:t>
            </a:r>
            <a:endParaRPr lang="en-US" altLang="en-US" b="1" i="1" dirty="0">
              <a:solidFill>
                <a:schemeClr val="tx1"/>
              </a:solidFill>
            </a:endParaRPr>
          </a:p>
          <a:p>
            <a:pPr marL="109538"/>
            <a:r>
              <a:rPr lang="en-US" altLang="en-US" sz="1900" b="1" dirty="0" smtClean="0">
                <a:solidFill>
                  <a:schemeClr val="tx1"/>
                </a:solidFill>
              </a:rPr>
              <a:t>Prepared by: Ahmed M. El-Sherbeeny, PhD</a:t>
            </a:r>
          </a:p>
          <a:p>
            <a:pPr marL="109538"/>
            <a:endParaRPr lang="en-US" altLang="en-US" sz="1900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1EAFD8-E2A3-4700-8DAA-E28552EE93E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</a:t>
            </a:r>
            <a:r>
              <a:rPr lang="en-US" sz="3300" dirty="0" smtClean="0">
                <a:solidFill>
                  <a:schemeClr val="tx1"/>
                </a:solidFill>
              </a:rPr>
              <a:t>1. </a:t>
            </a:r>
            <a:r>
              <a:rPr lang="en-US" sz="3300" dirty="0" smtClean="0">
                <a:solidFill>
                  <a:srgbClr val="000000"/>
                </a:solidFill>
              </a:rPr>
              <a:t>Stroke Width </a:t>
            </a:r>
            <a:r>
              <a:rPr lang="en-US" sz="3300" b="0" dirty="0" smtClean="0">
                <a:solidFill>
                  <a:srgbClr val="000000"/>
                </a:solidFill>
              </a:rPr>
              <a:t>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5826C-EA28-42EC-9950-579A153AED2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971550"/>
            <a:ext cx="9058275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</a:t>
            </a:r>
            <a:r>
              <a:rPr lang="en-US" sz="3300" dirty="0" smtClean="0">
                <a:solidFill>
                  <a:schemeClr val="tx1"/>
                </a:solidFill>
              </a:rPr>
              <a:t>2. </a:t>
            </a:r>
            <a:r>
              <a:rPr lang="en-US" sz="3300" dirty="0" smtClean="0">
                <a:solidFill>
                  <a:srgbClr val="000000"/>
                </a:solidFill>
              </a:rPr>
              <a:t>Width-height</a:t>
            </a:r>
            <a:r>
              <a:rPr lang="en-US" sz="3300" b="0" dirty="0" smtClean="0">
                <a:solidFill>
                  <a:srgbClr val="000000"/>
                </a:solidFill>
              </a:rPr>
              <a:t> ratio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39940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GB" altLang="en-US" sz="2800" dirty="0" smtClean="0">
                <a:solidFill>
                  <a:schemeClr val="tx1"/>
                </a:solidFill>
              </a:rPr>
              <a:t>Width-to-height (AKA width-height ratio):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Relationship between width and height of alphanumeric character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Expressed as ratio (e.g. 3:5 = 0.6; </a:t>
            </a:r>
            <a:r>
              <a:rPr lang="en-GB" altLang="en-US" sz="2400" i="1" dirty="0" smtClean="0">
                <a:solidFill>
                  <a:schemeClr val="tx1"/>
                </a:solidFill>
              </a:rPr>
              <a:t>back 3 slides</a:t>
            </a:r>
            <a:r>
              <a:rPr lang="en-GB" altLang="en-US" sz="2400" dirty="0" smtClean="0">
                <a:solidFill>
                  <a:schemeClr val="tx1"/>
                </a:solidFill>
              </a:rPr>
              <a:t>)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e.g. </a:t>
            </a:r>
            <a:r>
              <a:rPr lang="en-GB" altLang="en-US" sz="3200" b="1" dirty="0" smtClean="0">
                <a:solidFill>
                  <a:schemeClr val="tx1"/>
                </a:solidFill>
              </a:rPr>
              <a:t>B</a:t>
            </a:r>
            <a:r>
              <a:rPr lang="en-GB" altLang="en-US" sz="2400" dirty="0" smtClean="0">
                <a:solidFill>
                  <a:schemeClr val="tx1"/>
                </a:solidFill>
              </a:rPr>
              <a:t>: width-height ratio = 3:5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3 vertical strokes (or layers)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5 horizontal strokes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Most letters can be expressed with ratio 3:5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i="1" dirty="0" err="1" smtClean="0">
                <a:solidFill>
                  <a:schemeClr val="tx1"/>
                </a:solidFill>
              </a:rPr>
              <a:t>Heglin</a:t>
            </a:r>
            <a:r>
              <a:rPr lang="en-GB" altLang="en-US" sz="2400" dirty="0" smtClean="0">
                <a:solidFill>
                  <a:schemeClr val="tx1"/>
                </a:solidFill>
              </a:rPr>
              <a:t>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Disagrees with fixed ratios for letters: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For </a:t>
            </a:r>
            <a:r>
              <a:rPr lang="en-GB" altLang="en-US" sz="3400" b="1" dirty="0" smtClean="0">
                <a:solidFill>
                  <a:schemeClr val="tx1"/>
                </a:solidFill>
              </a:rPr>
              <a:t>O</a:t>
            </a:r>
            <a:r>
              <a:rPr lang="en-GB" altLang="en-US" sz="2200" dirty="0" smtClean="0">
                <a:solidFill>
                  <a:schemeClr val="tx1"/>
                </a:solidFill>
              </a:rPr>
              <a:t>: perfect circle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For </a:t>
            </a:r>
            <a:r>
              <a:rPr lang="en-GB" altLang="en-US" sz="3400" b="1" dirty="0" smtClean="0">
                <a:solidFill>
                  <a:schemeClr val="tx1"/>
                </a:solidFill>
              </a:rPr>
              <a:t>A</a:t>
            </a:r>
            <a:r>
              <a:rPr lang="en-GB" altLang="en-US" sz="2200" dirty="0" smtClean="0">
                <a:solidFill>
                  <a:schemeClr val="tx1"/>
                </a:solidFill>
              </a:rPr>
              <a:t> and </a:t>
            </a:r>
            <a:r>
              <a:rPr lang="en-GB" altLang="en-US" sz="3400" b="1" dirty="0" smtClean="0">
                <a:solidFill>
                  <a:schemeClr val="tx1"/>
                </a:solidFill>
              </a:rPr>
              <a:t>V</a:t>
            </a:r>
            <a:r>
              <a:rPr lang="en-GB" altLang="en-US" sz="2200" dirty="0" smtClean="0">
                <a:solidFill>
                  <a:schemeClr val="tx1"/>
                </a:solidFill>
              </a:rPr>
              <a:t>: equilateral triangles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65E245-E656-4830-9C0C-DCA2EB37AC8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399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583" y="4343400"/>
            <a:ext cx="193141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</a:t>
            </a:r>
            <a:r>
              <a:rPr lang="en-US" sz="3300" dirty="0" smtClean="0">
                <a:solidFill>
                  <a:schemeClr val="tx1"/>
                </a:solidFill>
              </a:rPr>
              <a:t>2. </a:t>
            </a:r>
            <a:r>
              <a:rPr lang="en-US" sz="3300" dirty="0" smtClean="0">
                <a:solidFill>
                  <a:srgbClr val="000000"/>
                </a:solidFill>
              </a:rPr>
              <a:t>Width-height</a:t>
            </a:r>
            <a:r>
              <a:rPr lang="en-US" sz="3300" b="0" dirty="0" smtClean="0">
                <a:solidFill>
                  <a:srgbClr val="000000"/>
                </a:solidFill>
              </a:rPr>
              <a:t> Cont.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40964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GB" altLang="en-US" sz="2800" dirty="0" smtClean="0">
                <a:solidFill>
                  <a:schemeClr val="tx1"/>
                </a:solidFill>
              </a:rPr>
              <a:t>Cont. width-height ratio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3:5 satisfactory for most purposes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wider letters: appropriate certain circumstances: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e.g. engraved legends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such cases 1:1 ratios are more appropriate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Below: letters: 1:1 (except?); numbers: 3:5 (except?)</a:t>
            </a:r>
            <a:endParaRPr lang="en-GB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ACD03-59C5-4946-B4A7-8195ECF43AB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409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960" y="3429000"/>
            <a:ext cx="667712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</a:t>
            </a:r>
            <a:r>
              <a:rPr lang="en-US" sz="3300" dirty="0" smtClean="0">
                <a:solidFill>
                  <a:schemeClr val="tx1"/>
                </a:solidFill>
              </a:rPr>
              <a:t>3. </a:t>
            </a:r>
            <a:r>
              <a:rPr lang="en-US" sz="3300" dirty="0" smtClean="0">
                <a:solidFill>
                  <a:srgbClr val="000000"/>
                </a:solidFill>
              </a:rPr>
              <a:t>Styles of Type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33796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>
            <a:normAutofit lnSpcReduction="10000"/>
          </a:bodyPr>
          <a:lstStyle/>
          <a:p>
            <a:pPr marL="622300" indent="-514350">
              <a:buClr>
                <a:srgbClr val="2DA2BF"/>
              </a:buClr>
              <a:buSzPct val="100000"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Styles of type </a:t>
            </a:r>
            <a:r>
              <a:rPr lang="en-GB" sz="2400" dirty="0" smtClean="0">
                <a:solidFill>
                  <a:schemeClr val="tx1"/>
                </a:solidFill>
              </a:rPr>
              <a:t>(AKA typefaces, </a:t>
            </a:r>
            <a:r>
              <a:rPr lang="en-GB" sz="2400" dirty="0" smtClean="0">
                <a:solidFill>
                  <a:schemeClr val="tx1"/>
                </a:solidFill>
              </a:rPr>
              <a:t>fonts)</a:t>
            </a:r>
            <a:endParaRPr lang="en-GB" sz="2400" dirty="0" smtClean="0">
              <a:solidFill>
                <a:schemeClr val="tx1"/>
              </a:solidFill>
            </a:endParaRPr>
          </a:p>
          <a:p>
            <a:pPr marL="877888" lvl="1" indent="-514350">
              <a:buClr>
                <a:srgbClr val="2DA2BF"/>
              </a:buClr>
              <a:buSzPct val="100000"/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&gt; 30,000 exist! </a:t>
            </a:r>
          </a:p>
          <a:p>
            <a:pPr marL="877888" lvl="1" indent="-514350">
              <a:buClr>
                <a:srgbClr val="2DA2BF"/>
              </a:buClr>
              <a:buSzPct val="100000"/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4 major classes (each including many types)</a:t>
            </a:r>
          </a:p>
          <a:p>
            <a:pPr marL="1614488" lvl="1" indent="-711200" eaLnBrk="1" hangingPunct="1">
              <a:buFontTx/>
              <a:buAutoNum type="romanUcPeriod"/>
              <a:defRPr/>
            </a:pPr>
            <a:r>
              <a:rPr lang="en-GB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Roman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most common class;</a:t>
            </a:r>
            <a:b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letters have serifs (little flourishes, embellishments)</a:t>
            </a:r>
            <a:endParaRPr lang="en-GB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614488" lvl="1" indent="-711200" eaLnBrk="1" hangingPunct="1">
              <a:buFontTx/>
              <a:buAutoNum type="romanUcPeriod"/>
              <a:defRPr/>
            </a:pPr>
            <a:r>
              <a:rPr lang="en-GB" sz="2400" b="1" dirty="0" smtClean="0">
                <a:solidFill>
                  <a:schemeClr val="tx1"/>
                </a:solidFill>
                <a:latin typeface="SansSerif" pitchFamily="2" charset="2"/>
              </a:rPr>
              <a:t>Sans serif </a:t>
            </a:r>
            <a:r>
              <a:rPr lang="en-GB" sz="2400" dirty="0" smtClean="0">
                <a:solidFill>
                  <a:schemeClr val="tx1"/>
                </a:solidFill>
                <a:latin typeface="SansSerif" pitchFamily="2" charset="2"/>
              </a:rPr>
              <a:t>(AKA Gothic): uniform stroke width;</a:t>
            </a:r>
          </a:p>
          <a:p>
            <a:pPr marL="1614488" lvl="1" indent="-711200" eaLnBrk="1" hangingPunct="1">
              <a:buFontTx/>
              <a:buAutoNum type="romanUcPeriod"/>
              <a:defRPr/>
            </a:pPr>
            <a:r>
              <a:rPr lang="en-GB" sz="2200" dirty="0" smtClean="0">
                <a:solidFill>
                  <a:schemeClr val="tx1"/>
                </a:solidFill>
                <a:latin typeface="Script MT Bold" pitchFamily="66" charset="0"/>
              </a:rPr>
              <a:t>Script: simulate modern handwriting. (</a:t>
            </a:r>
            <a:r>
              <a:rPr lang="en-GB" sz="2200" dirty="0" err="1" smtClean="0">
                <a:solidFill>
                  <a:schemeClr val="tx1"/>
                </a:solidFill>
                <a:latin typeface="Script MT Bold" pitchFamily="66" charset="0"/>
              </a:rPr>
              <a:t>eg</a:t>
            </a:r>
            <a:r>
              <a:rPr lang="en-GB" sz="2200" dirty="0" smtClean="0">
                <a:solidFill>
                  <a:schemeClr val="tx1"/>
                </a:solidFill>
                <a:latin typeface="Script MT Bold" pitchFamily="66" charset="0"/>
              </a:rPr>
              <a:t> wedding cards)</a:t>
            </a:r>
          </a:p>
          <a:p>
            <a:pPr marL="1614488" lvl="1" indent="-711200" eaLnBrk="1" hangingPunct="1">
              <a:buFontTx/>
              <a:buAutoNum type="romanUcPeriod"/>
              <a:defRPr/>
            </a:pPr>
            <a:r>
              <a:rPr lang="en-GB" sz="2800" b="1" dirty="0" smtClean="0">
                <a:solidFill>
                  <a:schemeClr val="tx1"/>
                </a:solidFill>
                <a:latin typeface="French Script MT" pitchFamily="66" charset="0"/>
              </a:rPr>
              <a:t>Block Letter</a:t>
            </a:r>
            <a:r>
              <a:rPr lang="en-GB" sz="2200" dirty="0" smtClean="0">
                <a:solidFill>
                  <a:schemeClr val="tx1"/>
                </a:solidFill>
                <a:latin typeface="French Script MT" pitchFamily="66" charset="0"/>
              </a:rPr>
              <a:t>: </a:t>
            </a:r>
            <a:r>
              <a:rPr lang="en-GB" sz="2000" dirty="0" smtClean="0">
                <a:solidFill>
                  <a:schemeClr val="tx1"/>
                </a:solidFill>
                <a:ea typeface="+mn-ea"/>
                <a:cs typeface="+mn-cs"/>
              </a:rPr>
              <a:t>resembles German manuscript handwriting used in the fifteenth century (above)</a:t>
            </a:r>
            <a:endParaRPr lang="en-GB" sz="24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marL="622300" indent="-514350">
              <a:buClr>
                <a:srgbClr val="2DA2BF"/>
              </a:buClr>
              <a:buSzPct val="100000"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Roman: most used styles for conventional text</a:t>
            </a:r>
          </a:p>
          <a:p>
            <a:pPr marL="622300" indent="-514350">
              <a:buClr>
                <a:srgbClr val="2DA2BF"/>
              </a:buClr>
              <a:buSzPct val="100000"/>
              <a:defRPr/>
            </a:pPr>
            <a:r>
              <a:rPr lang="en-GB" sz="2400" i="1" dirty="0" smtClean="0">
                <a:solidFill>
                  <a:schemeClr val="tx1"/>
                </a:solidFill>
              </a:rPr>
              <a:t>Italics: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i="1" dirty="0" smtClean="0">
                <a:solidFill>
                  <a:schemeClr val="tx1"/>
                </a:solidFill>
              </a:rPr>
              <a:t>emphasis, titles, names, special words, etc</a:t>
            </a:r>
          </a:p>
          <a:p>
            <a:pPr marL="622300" indent="-514350">
              <a:buClr>
                <a:srgbClr val="2DA2BF"/>
              </a:buClr>
              <a:buSzPct val="100000"/>
              <a:defRPr/>
            </a:pPr>
            <a:r>
              <a:rPr lang="en-GB" sz="2400" b="1" dirty="0" smtClean="0">
                <a:solidFill>
                  <a:schemeClr val="tx1"/>
                </a:solidFill>
              </a:rPr>
              <a:t>Boldface: headings, labels, special emphasis, legibility in poor reading conditions</a:t>
            </a:r>
          </a:p>
          <a:p>
            <a:pPr marL="622300" indent="-514350">
              <a:buClr>
                <a:srgbClr val="2DA2BF"/>
              </a:buClr>
              <a:buSzPct val="100000"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Last slide: style used for military (non-standard)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FA886-F882-4E9B-9182-EC607A2984D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419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6200"/>
            <a:ext cx="15906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19375"/>
            <a:ext cx="7162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</a:t>
            </a:r>
            <a:r>
              <a:rPr lang="en-US" sz="3300" dirty="0" smtClean="0">
                <a:solidFill>
                  <a:schemeClr val="tx1"/>
                </a:solidFill>
              </a:rPr>
              <a:t>4. Character </a:t>
            </a:r>
            <a:r>
              <a:rPr lang="en-US" sz="3300" dirty="0" smtClean="0">
                <a:solidFill>
                  <a:srgbClr val="000000"/>
                </a:solidFill>
              </a:rPr>
              <a:t>Size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43012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  <a:buSzPct val="100000"/>
            </a:pPr>
            <a:r>
              <a:rPr lang="en-GB" altLang="en-US" sz="2400" dirty="0" smtClean="0">
                <a:solidFill>
                  <a:schemeClr val="tx1"/>
                </a:solidFill>
              </a:rPr>
              <a:t>Size</a:t>
            </a:r>
            <a:endParaRPr lang="en-GB" altLang="en-US" sz="2400" dirty="0" smtClean="0">
              <a:solidFill>
                <a:schemeClr val="tx1"/>
              </a:solidFill>
            </a:endParaRP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000" dirty="0" smtClean="0">
                <a:solidFill>
                  <a:schemeClr val="tx1"/>
                </a:solidFill>
              </a:rPr>
              <a:t>used to measure size of type in printing business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000" dirty="0" smtClean="0">
                <a:solidFill>
                  <a:schemeClr val="tx1"/>
                </a:solidFill>
              </a:rPr>
              <a:t>1 point (</a:t>
            </a:r>
            <a:r>
              <a:rPr lang="en-GB" altLang="en-US" sz="2000" dirty="0" err="1" smtClean="0">
                <a:solidFill>
                  <a:schemeClr val="tx1"/>
                </a:solidFill>
              </a:rPr>
              <a:t>pt</a:t>
            </a:r>
            <a:r>
              <a:rPr lang="en-GB" altLang="en-US" sz="2000" dirty="0" smtClean="0">
                <a:solidFill>
                  <a:schemeClr val="tx1"/>
                </a:solidFill>
              </a:rPr>
              <a:t>) = 1/72 in. (0.35 mm)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000" dirty="0" smtClean="0">
                <a:solidFill>
                  <a:schemeClr val="tx1"/>
                </a:solidFill>
              </a:rPr>
              <a:t>this is the height of the </a:t>
            </a:r>
            <a:r>
              <a:rPr lang="en-GB" altLang="en-US" sz="2000" i="1" dirty="0" smtClean="0">
                <a:solidFill>
                  <a:schemeClr val="tx1"/>
                </a:solidFill>
              </a:rPr>
              <a:t>slug</a:t>
            </a:r>
            <a:r>
              <a:rPr lang="en-GB" altLang="en-US" sz="2000" dirty="0" smtClean="0">
                <a:solidFill>
                  <a:schemeClr val="tx1"/>
                </a:solidFill>
              </a:rPr>
              <a:t> on which the type is set, e.g.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dirty="0" smtClean="0">
                <a:solidFill>
                  <a:schemeClr val="tx1"/>
                </a:solidFill>
              </a:rPr>
              <a:t>tail of the letter “q” (called </a:t>
            </a:r>
            <a:r>
              <a:rPr lang="en-GB" altLang="en-US" sz="1800" i="1" dirty="0" smtClean="0">
                <a:solidFill>
                  <a:schemeClr val="tx1"/>
                </a:solidFill>
              </a:rPr>
              <a:t>descender</a:t>
            </a:r>
            <a:r>
              <a:rPr lang="en-GB" altLang="en-US" sz="1800" dirty="0" smtClean="0">
                <a:solidFill>
                  <a:schemeClr val="tx1"/>
                </a:solidFill>
              </a:rPr>
              <a:t>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dirty="0" smtClean="0">
                <a:solidFill>
                  <a:schemeClr val="tx1"/>
                </a:solidFill>
              </a:rPr>
              <a:t>top of letter “h” (called </a:t>
            </a:r>
            <a:r>
              <a:rPr lang="en-GB" altLang="en-US" sz="1800" i="1" dirty="0" smtClean="0">
                <a:solidFill>
                  <a:schemeClr val="tx1"/>
                </a:solidFill>
              </a:rPr>
              <a:t>ascender</a:t>
            </a:r>
            <a:r>
              <a:rPr lang="en-GB" altLang="en-US" sz="1800" dirty="0" smtClean="0">
                <a:solidFill>
                  <a:schemeClr val="tx1"/>
                </a:solidFill>
              </a:rPr>
              <a:t>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dirty="0" smtClean="0">
                <a:solidFill>
                  <a:schemeClr val="tx1"/>
                </a:solidFill>
              </a:rPr>
              <a:t>space between lines of text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dirty="0" smtClean="0">
                <a:solidFill>
                  <a:schemeClr val="tx1"/>
                </a:solidFill>
              </a:rPr>
              <a:t>Capital letters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000" dirty="0" smtClean="0">
                <a:solidFill>
                  <a:schemeClr val="tx1"/>
                </a:solidFill>
              </a:rPr>
              <a:t>Better approximation to letter size: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b="1" dirty="0" smtClean="0">
                <a:solidFill>
                  <a:schemeClr val="tx1"/>
                </a:solidFill>
              </a:rPr>
              <a:t>1 </a:t>
            </a:r>
            <a:r>
              <a:rPr lang="en-GB" altLang="en-US" sz="1800" b="1" dirty="0" err="1" smtClean="0">
                <a:solidFill>
                  <a:schemeClr val="tx1"/>
                </a:solidFill>
              </a:rPr>
              <a:t>pt</a:t>
            </a:r>
            <a:r>
              <a:rPr lang="en-GB" altLang="en-US" sz="1800" b="1" dirty="0" smtClean="0">
                <a:solidFill>
                  <a:schemeClr val="tx1"/>
                </a:solidFill>
              </a:rPr>
              <a:t> = 1/100 in.</a:t>
            </a:r>
            <a:r>
              <a:rPr lang="en-GB" altLang="en-US" sz="1800" dirty="0" smtClean="0">
                <a:solidFill>
                  <a:schemeClr val="tx1"/>
                </a:solidFill>
              </a:rPr>
              <a:t> (0.25 mm)</a:t>
            </a:r>
          </a:p>
          <a:p>
            <a:pPr marL="1116013" lvl="2" indent="-514350">
              <a:buClr>
                <a:srgbClr val="2DA2BF"/>
              </a:buClr>
            </a:pPr>
            <a:endParaRPr lang="en-GB" altLang="en-US" sz="1800" dirty="0" smtClean="0">
              <a:solidFill>
                <a:schemeClr val="tx1"/>
              </a:solidFill>
            </a:endParaRP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000" dirty="0" smtClean="0">
                <a:solidFill>
                  <a:schemeClr val="tx1"/>
                </a:solidFill>
              </a:rPr>
              <a:t>e.g. letter size, with slug size, heights of cap. letters (in.):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line is set in 4-pt type (slug = 0.055; letters = 0.04).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line is set in 6-pt type (slug = 0.084; letters = 0.06).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line is set in 8-pt type (slug = 0.111; letters = 0.08).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line is set in 9-pt type (slug = 0.125; letters = 0.09).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line is set in 10-pt type (slug = 0.139; letters = 0.10).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line is set in 11-pt type (slug = 0.153; letters = 0.11).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line is set in 12-pt type (slug = 0.167; letters = 0.12).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1F5746-3C47-4F47-B52D-3CF2F987F91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</a:t>
            </a:r>
            <a:r>
              <a:rPr lang="en-US" sz="3300" dirty="0" smtClean="0">
                <a:solidFill>
                  <a:schemeClr val="tx1"/>
                </a:solidFill>
              </a:rPr>
              <a:t>4. </a:t>
            </a:r>
            <a:r>
              <a:rPr lang="en-US" sz="3300" dirty="0" smtClean="0">
                <a:solidFill>
                  <a:srgbClr val="000000"/>
                </a:solidFill>
              </a:rPr>
              <a:t>Size </a:t>
            </a:r>
            <a:r>
              <a:rPr lang="en-US" sz="3300" b="0" dirty="0" smtClean="0">
                <a:solidFill>
                  <a:srgbClr val="000000"/>
                </a:solidFill>
              </a:rPr>
              <a:t>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44036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  <a:buSzPct val="100000"/>
              <a:buFont typeface="Lucida Sans Unicode" pitchFamily="34" charset="0"/>
              <a:buAutoNum type="alphaLcParenR"/>
            </a:pPr>
            <a:r>
              <a:rPr lang="en-GB" altLang="en-US" sz="2400" b="1" dirty="0" smtClean="0">
                <a:solidFill>
                  <a:schemeClr val="tx1"/>
                </a:solidFill>
              </a:rPr>
              <a:t>For Close-Up Reading</a:t>
            </a:r>
            <a:r>
              <a:rPr lang="en-GB" altLang="en-US" sz="2400" dirty="0" smtClean="0">
                <a:solidFill>
                  <a:schemeClr val="tx1"/>
                </a:solidFill>
              </a:rPr>
              <a:t>: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000" dirty="0" smtClean="0">
                <a:solidFill>
                  <a:schemeClr val="tx1"/>
                </a:solidFill>
              </a:rPr>
              <a:t>Normal reading distance (e.g. book)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dirty="0" smtClean="0">
                <a:solidFill>
                  <a:schemeClr val="tx1"/>
                </a:solidFill>
              </a:rPr>
              <a:t>12-16 in.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dirty="0" smtClean="0">
                <a:solidFill>
                  <a:schemeClr val="tx1"/>
                </a:solidFill>
              </a:rPr>
              <a:t>14 in. (35.5 cm): nominal reading distance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000" dirty="0" smtClean="0">
                <a:solidFill>
                  <a:schemeClr val="tx1"/>
                </a:solidFill>
              </a:rPr>
              <a:t>Type size in most printed material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dirty="0" smtClean="0">
                <a:solidFill>
                  <a:schemeClr val="tx1"/>
                </a:solidFill>
              </a:rPr>
              <a:t>from 7 to 14 </a:t>
            </a:r>
            <a:r>
              <a:rPr lang="en-GB" altLang="en-US" sz="1800" dirty="0" err="1" smtClean="0">
                <a:solidFill>
                  <a:schemeClr val="tx1"/>
                </a:solidFill>
              </a:rPr>
              <a:t>pt</a:t>
            </a:r>
            <a:endParaRPr lang="en-GB" altLang="en-US" sz="1800" dirty="0" smtClean="0">
              <a:solidFill>
                <a:schemeClr val="tx1"/>
              </a:solidFill>
            </a:endParaRP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dirty="0" smtClean="0">
                <a:solidFill>
                  <a:schemeClr val="tx1"/>
                </a:solidFill>
              </a:rPr>
              <a:t>most common about 9 to 11 </a:t>
            </a:r>
            <a:r>
              <a:rPr lang="en-GB" altLang="en-US" sz="1800" dirty="0" err="1" smtClean="0">
                <a:solidFill>
                  <a:schemeClr val="tx1"/>
                </a:solidFill>
              </a:rPr>
              <a:t>pt</a:t>
            </a:r>
            <a:endParaRPr lang="en-GB" altLang="en-US" sz="1800" dirty="0" smtClean="0">
              <a:solidFill>
                <a:schemeClr val="tx1"/>
              </a:solidFill>
            </a:endParaRP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dirty="0" smtClean="0">
                <a:solidFill>
                  <a:schemeClr val="tx1"/>
                </a:solidFill>
              </a:rPr>
              <a:t>i.e. letters = 0.09 – 0.11 in. (2.3-2.8 mm; VA = 22-27 min??)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000" dirty="0" smtClean="0">
                <a:solidFill>
                  <a:schemeClr val="tx1"/>
                </a:solidFill>
              </a:rPr>
              <a:t>Character heights should be increased: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dirty="0" smtClean="0">
                <a:solidFill>
                  <a:schemeClr val="tx1"/>
                </a:solidFill>
              </a:rPr>
              <a:t>poor illumination</a:t>
            </a:r>
            <a:br>
              <a:rPr lang="en-GB" altLang="en-US" sz="1800" dirty="0" smtClean="0">
                <a:solidFill>
                  <a:schemeClr val="tx1"/>
                </a:solidFill>
              </a:rPr>
            </a:br>
            <a:r>
              <a:rPr lang="en-GB" altLang="en-US" sz="1800" dirty="0" smtClean="0">
                <a:solidFill>
                  <a:schemeClr val="tx1"/>
                </a:solidFill>
              </a:rPr>
              <a:t>(see table)</a:t>
            </a:r>
          </a:p>
          <a:p>
            <a:pPr marL="1116013" lvl="2" indent="-514350">
              <a:buClr>
                <a:srgbClr val="2DA2BF"/>
              </a:buClr>
            </a:pPr>
            <a:endParaRPr lang="en-GB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BA388E-D792-47E8-903E-BC79F21EE9F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478" y="3962400"/>
            <a:ext cx="5153921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</a:t>
            </a:r>
            <a:r>
              <a:rPr lang="en-US" sz="3300" dirty="0" smtClean="0">
                <a:solidFill>
                  <a:schemeClr val="tx1"/>
                </a:solidFill>
              </a:rPr>
              <a:t>4. </a:t>
            </a:r>
            <a:r>
              <a:rPr lang="en-US" sz="3300" dirty="0" smtClean="0">
                <a:solidFill>
                  <a:srgbClr val="000000"/>
                </a:solidFill>
              </a:rPr>
              <a:t>Size </a:t>
            </a:r>
            <a:r>
              <a:rPr lang="en-US" sz="3300" b="0" dirty="0" smtClean="0">
                <a:solidFill>
                  <a:srgbClr val="000000"/>
                </a:solidFill>
              </a:rPr>
              <a:t>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45060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  <a:buSzPct val="100000"/>
              <a:buFont typeface="Lucida Sans Unicode" pitchFamily="34" charset="0"/>
              <a:buAutoNum type="alphaLcParenR" startAt="2"/>
            </a:pPr>
            <a:r>
              <a:rPr lang="en-GB" altLang="en-US" sz="2400" b="1" dirty="0" smtClean="0">
                <a:solidFill>
                  <a:schemeClr val="tx1"/>
                </a:solidFill>
              </a:rPr>
              <a:t>For Distance Reading: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000" dirty="0" smtClean="0">
                <a:solidFill>
                  <a:schemeClr val="tx1"/>
                </a:solidFill>
              </a:rPr>
              <a:t>Readability and legibility of alphanumeric characters are equal at various distances, provided that: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dirty="0" smtClean="0">
                <a:solidFill>
                  <a:schemeClr val="tx1"/>
                </a:solidFill>
              </a:rPr>
              <a:t>As viewing distance ↑ ⇒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dirty="0" smtClean="0">
                <a:solidFill>
                  <a:schemeClr val="tx1"/>
                </a:solidFill>
              </a:rPr>
              <a:t>Characters size ↑ (and vice versa) ⇒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dirty="0" smtClean="0">
                <a:solidFill>
                  <a:schemeClr val="tx1"/>
                </a:solidFill>
              </a:rPr>
              <a:t>VA (visual angle) subtended at the eye stays the same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000" dirty="0" smtClean="0">
                <a:solidFill>
                  <a:schemeClr val="tx1"/>
                </a:solidFill>
              </a:rPr>
              <a:t>Formula: letter height as function of distance and Snellen visual acuity:</a:t>
            </a:r>
            <a:endParaRPr lang="en-GB" altLang="en-US" sz="1600" dirty="0" smtClean="0">
              <a:solidFill>
                <a:schemeClr val="tx1"/>
              </a:solidFill>
            </a:endParaRP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b="1" i="1" dirty="0" err="1" smtClean="0">
                <a:solidFill>
                  <a:schemeClr val="tx1"/>
                </a:solidFill>
              </a:rPr>
              <a:t>W</a:t>
            </a:r>
            <a:r>
              <a:rPr lang="en-GB" altLang="en-US" sz="1800" b="1" i="1" baseline="-25000" dirty="0" err="1" smtClean="0">
                <a:solidFill>
                  <a:schemeClr val="tx1"/>
                </a:solidFill>
              </a:rPr>
              <a:t>s</a:t>
            </a:r>
            <a:r>
              <a:rPr lang="en-GB" altLang="en-US" sz="1800" b="1" dirty="0" smtClean="0">
                <a:solidFill>
                  <a:schemeClr val="tx1"/>
                </a:solidFill>
              </a:rPr>
              <a:t>= 1.45 * 10</a:t>
            </a:r>
            <a:r>
              <a:rPr lang="en-GB" altLang="en-US" sz="1800" b="1" baseline="30000" dirty="0" smtClean="0">
                <a:solidFill>
                  <a:schemeClr val="tx1"/>
                </a:solidFill>
              </a:rPr>
              <a:t>-5</a:t>
            </a:r>
            <a:r>
              <a:rPr lang="en-GB" altLang="en-US" sz="1800" b="1" dirty="0" smtClean="0">
                <a:solidFill>
                  <a:schemeClr val="tx1"/>
                </a:solidFill>
              </a:rPr>
              <a:t> * </a:t>
            </a:r>
            <a:r>
              <a:rPr lang="en-GB" altLang="en-US" sz="1800" b="1" i="1" dirty="0" smtClean="0">
                <a:solidFill>
                  <a:schemeClr val="tx1"/>
                </a:solidFill>
              </a:rPr>
              <a:t>S</a:t>
            </a:r>
            <a:r>
              <a:rPr lang="en-GB" altLang="en-US" sz="1800" b="1" dirty="0" smtClean="0">
                <a:solidFill>
                  <a:schemeClr val="tx1"/>
                </a:solidFill>
              </a:rPr>
              <a:t> * </a:t>
            </a:r>
            <a:r>
              <a:rPr lang="en-GB" altLang="en-US" sz="1800" b="1" i="1" dirty="0" smtClean="0">
                <a:solidFill>
                  <a:schemeClr val="tx1"/>
                </a:solidFill>
              </a:rPr>
              <a:t>d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b="1" i="1" dirty="0" smtClean="0">
                <a:solidFill>
                  <a:schemeClr val="tx1"/>
                </a:solidFill>
              </a:rPr>
              <a:t>H</a:t>
            </a:r>
            <a:r>
              <a:rPr lang="en-GB" altLang="en-US" sz="1800" b="1" i="1" baseline="-25000" dirty="0" smtClean="0">
                <a:solidFill>
                  <a:schemeClr val="tx1"/>
                </a:solidFill>
              </a:rPr>
              <a:t>L</a:t>
            </a:r>
            <a:r>
              <a:rPr lang="en-GB" altLang="en-US" sz="1800" b="1" dirty="0" smtClean="0">
                <a:solidFill>
                  <a:schemeClr val="tx1"/>
                </a:solidFill>
              </a:rPr>
              <a:t> = </a:t>
            </a:r>
            <a:r>
              <a:rPr lang="en-GB" altLang="en-US" sz="1800" b="1" i="1" dirty="0" err="1" smtClean="0">
                <a:solidFill>
                  <a:schemeClr val="tx1"/>
                </a:solidFill>
              </a:rPr>
              <a:t>W</a:t>
            </a:r>
            <a:r>
              <a:rPr lang="en-GB" altLang="en-US" sz="1800" b="1" i="1" baseline="-25000" dirty="0" err="1" smtClean="0">
                <a:solidFill>
                  <a:schemeClr val="tx1"/>
                </a:solidFill>
              </a:rPr>
              <a:t>s</a:t>
            </a:r>
            <a:r>
              <a:rPr lang="en-GB" altLang="en-US" sz="1800" b="1" dirty="0" smtClean="0">
                <a:solidFill>
                  <a:schemeClr val="tx1"/>
                </a:solidFill>
              </a:rPr>
              <a:t>/</a:t>
            </a:r>
            <a:r>
              <a:rPr lang="en-GB" altLang="en-US" sz="1800" b="1" i="1" dirty="0" smtClean="0">
                <a:solidFill>
                  <a:schemeClr val="tx1"/>
                </a:solidFill>
              </a:rPr>
              <a:t>R</a:t>
            </a:r>
          </a:p>
          <a:p>
            <a:pPr marL="1400175" lvl="3" indent="-514350">
              <a:buClr>
                <a:srgbClr val="2DA2BF"/>
              </a:buClr>
            </a:pPr>
            <a:r>
              <a:rPr lang="en-GB" altLang="en-US" sz="1600" i="1" dirty="0" err="1" smtClean="0">
                <a:solidFill>
                  <a:schemeClr val="tx1"/>
                </a:solidFill>
              </a:rPr>
              <a:t>W</a:t>
            </a:r>
            <a:r>
              <a:rPr lang="en-GB" altLang="en-US" sz="1600" i="1" baseline="-25000" dirty="0" err="1" smtClean="0">
                <a:solidFill>
                  <a:schemeClr val="tx1"/>
                </a:solidFill>
              </a:rPr>
              <a:t>s</a:t>
            </a:r>
            <a:r>
              <a:rPr lang="en-GB" altLang="en-US" sz="1600" dirty="0" smtClean="0">
                <a:solidFill>
                  <a:schemeClr val="tx1"/>
                </a:solidFill>
              </a:rPr>
              <a:t>, </a:t>
            </a:r>
            <a:r>
              <a:rPr lang="en-GB" altLang="en-US" sz="1600" i="1" dirty="0" smtClean="0">
                <a:solidFill>
                  <a:schemeClr val="tx1"/>
                </a:solidFill>
              </a:rPr>
              <a:t>d</a:t>
            </a:r>
            <a:r>
              <a:rPr lang="en-GB" altLang="en-US" sz="1600" dirty="0" smtClean="0">
                <a:solidFill>
                  <a:schemeClr val="tx1"/>
                </a:solidFill>
              </a:rPr>
              <a:t>, </a:t>
            </a:r>
            <a:r>
              <a:rPr lang="en-GB" altLang="en-US" sz="1600" i="1" dirty="0" smtClean="0">
                <a:solidFill>
                  <a:schemeClr val="tx1"/>
                </a:solidFill>
              </a:rPr>
              <a:t>H</a:t>
            </a:r>
            <a:r>
              <a:rPr lang="en-GB" altLang="en-US" sz="1600" i="1" baseline="-25000" dirty="0" smtClean="0">
                <a:solidFill>
                  <a:schemeClr val="tx1"/>
                </a:solidFill>
              </a:rPr>
              <a:t>L</a:t>
            </a:r>
            <a:r>
              <a:rPr lang="en-GB" altLang="en-US" sz="1600" dirty="0" smtClean="0">
                <a:solidFill>
                  <a:schemeClr val="tx1"/>
                </a:solidFill>
              </a:rPr>
              <a:t> must be in same units (mm, in.)</a:t>
            </a:r>
          </a:p>
          <a:p>
            <a:pPr marL="1400175" lvl="3" indent="-514350">
              <a:buClr>
                <a:srgbClr val="2DA2BF"/>
              </a:buClr>
            </a:pPr>
            <a:r>
              <a:rPr lang="en-GB" altLang="en-US" sz="1600" i="1" dirty="0" err="1" smtClean="0">
                <a:solidFill>
                  <a:schemeClr val="tx1"/>
                </a:solidFill>
              </a:rPr>
              <a:t>W</a:t>
            </a:r>
            <a:r>
              <a:rPr lang="en-GB" altLang="en-US" sz="1600" i="1" baseline="-25000" dirty="0" err="1" smtClean="0">
                <a:solidFill>
                  <a:schemeClr val="tx1"/>
                </a:solidFill>
              </a:rPr>
              <a:t>s</a:t>
            </a:r>
            <a:r>
              <a:rPr lang="en-GB" altLang="en-US" sz="1600" dirty="0" smtClean="0">
                <a:solidFill>
                  <a:schemeClr val="tx1"/>
                </a:solidFill>
              </a:rPr>
              <a:t>: stroke width</a:t>
            </a:r>
          </a:p>
          <a:p>
            <a:pPr marL="1400175" lvl="3" indent="-514350">
              <a:buClr>
                <a:srgbClr val="2DA2BF"/>
              </a:buClr>
            </a:pPr>
            <a:r>
              <a:rPr lang="en-GB" altLang="en-US" sz="1600" i="1" dirty="0" smtClean="0">
                <a:solidFill>
                  <a:schemeClr val="tx1"/>
                </a:solidFill>
              </a:rPr>
              <a:t>S</a:t>
            </a:r>
            <a:r>
              <a:rPr lang="en-GB" altLang="en-US" sz="1600" dirty="0" smtClean="0">
                <a:solidFill>
                  <a:schemeClr val="tx1"/>
                </a:solidFill>
              </a:rPr>
              <a:t>: denom. of Snellen visual acuity (e.g. acuity = 20/40 ⇒ </a:t>
            </a:r>
            <a:r>
              <a:rPr lang="en-GB" altLang="en-US" sz="1600" i="1" dirty="0" smtClean="0">
                <a:solidFill>
                  <a:schemeClr val="tx1"/>
                </a:solidFill>
              </a:rPr>
              <a:t>S</a:t>
            </a:r>
            <a:r>
              <a:rPr lang="en-GB" altLang="en-US" sz="1600" dirty="0" smtClean="0">
                <a:solidFill>
                  <a:schemeClr val="tx1"/>
                </a:solidFill>
              </a:rPr>
              <a:t> = 40)</a:t>
            </a:r>
          </a:p>
          <a:p>
            <a:pPr marL="1400175" lvl="3" indent="-514350">
              <a:buClr>
                <a:srgbClr val="2DA2BF"/>
              </a:buClr>
            </a:pPr>
            <a:r>
              <a:rPr lang="en-GB" altLang="en-US" sz="1600" dirty="0" smtClean="0">
                <a:solidFill>
                  <a:schemeClr val="tx1"/>
                </a:solidFill>
              </a:rPr>
              <a:t> </a:t>
            </a:r>
            <a:r>
              <a:rPr lang="en-GB" altLang="en-US" sz="1600" i="1" dirty="0" smtClean="0">
                <a:solidFill>
                  <a:schemeClr val="tx1"/>
                </a:solidFill>
              </a:rPr>
              <a:t>d</a:t>
            </a:r>
            <a:r>
              <a:rPr lang="en-GB" altLang="en-US" sz="1600" dirty="0" smtClean="0">
                <a:solidFill>
                  <a:schemeClr val="tx1"/>
                </a:solidFill>
              </a:rPr>
              <a:t>: reading distance</a:t>
            </a:r>
          </a:p>
          <a:p>
            <a:pPr marL="1400175" lvl="3" indent="-514350">
              <a:buClr>
                <a:srgbClr val="2DA2BF"/>
              </a:buClr>
            </a:pPr>
            <a:r>
              <a:rPr lang="en-GB" altLang="en-US" sz="1600" i="1" dirty="0" smtClean="0">
                <a:solidFill>
                  <a:schemeClr val="tx1"/>
                </a:solidFill>
              </a:rPr>
              <a:t>H</a:t>
            </a:r>
            <a:r>
              <a:rPr lang="en-GB" altLang="en-US" sz="1600" i="1" baseline="-25000" dirty="0" smtClean="0">
                <a:solidFill>
                  <a:schemeClr val="tx1"/>
                </a:solidFill>
              </a:rPr>
              <a:t>L</a:t>
            </a:r>
            <a:r>
              <a:rPr lang="en-GB" altLang="en-US" sz="1600" dirty="0" smtClean="0">
                <a:solidFill>
                  <a:schemeClr val="tx1"/>
                </a:solidFill>
              </a:rPr>
              <a:t>: letter height</a:t>
            </a:r>
          </a:p>
          <a:p>
            <a:pPr marL="1400175" lvl="3" indent="-514350">
              <a:buClr>
                <a:srgbClr val="2DA2BF"/>
              </a:buClr>
            </a:pPr>
            <a:r>
              <a:rPr lang="en-GB" altLang="en-US" sz="1600" i="1" dirty="0" smtClean="0">
                <a:solidFill>
                  <a:schemeClr val="tx1"/>
                </a:solidFill>
              </a:rPr>
              <a:t>R</a:t>
            </a:r>
            <a:r>
              <a:rPr lang="en-GB" altLang="en-US" sz="1600" dirty="0" smtClean="0">
                <a:solidFill>
                  <a:schemeClr val="tx1"/>
                </a:solidFill>
              </a:rPr>
              <a:t>: stroke width-to-height ratio of font (e.g. </a:t>
            </a:r>
            <a:r>
              <a:rPr lang="en-GB" altLang="en-US" sz="1600" i="1" dirty="0" smtClean="0">
                <a:solidFill>
                  <a:schemeClr val="tx1"/>
                </a:solidFill>
              </a:rPr>
              <a:t>R</a:t>
            </a:r>
            <a:r>
              <a:rPr lang="en-GB" altLang="en-US" sz="1600" dirty="0" smtClean="0">
                <a:solidFill>
                  <a:schemeClr val="tx1"/>
                </a:solidFill>
              </a:rPr>
              <a:t> = 0.20 for ratio: 1:5)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000" dirty="0" smtClean="0">
                <a:solidFill>
                  <a:schemeClr val="tx1"/>
                </a:solidFill>
              </a:rPr>
              <a:t>For low illumination, low contrast ⇒ use large letters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000" dirty="0" smtClean="0">
                <a:solidFill>
                  <a:schemeClr val="tx1"/>
                </a:solidFill>
              </a:rPr>
              <a:t>Design signs for people with at best: Snellen acuity:20/40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92714-BC6C-4149-901D-74ECA6183BD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</a:t>
            </a:r>
            <a:r>
              <a:rPr lang="en-US" sz="3300" dirty="0" smtClean="0">
                <a:solidFill>
                  <a:schemeClr val="tx1"/>
                </a:solidFill>
              </a:rPr>
              <a:t>5. </a:t>
            </a:r>
            <a:r>
              <a:rPr lang="en-US" sz="3300" dirty="0" smtClean="0">
                <a:solidFill>
                  <a:srgbClr val="000000"/>
                </a:solidFill>
              </a:rPr>
              <a:t>Layout of Characters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46084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GB" altLang="en-US" sz="2800" dirty="0" smtClean="0">
                <a:solidFill>
                  <a:schemeClr val="tx1"/>
                </a:solidFill>
              </a:rPr>
              <a:t>Previous discussion: design of characters</a:t>
            </a:r>
          </a:p>
          <a:p>
            <a:pPr marL="622300" indent="-514350">
              <a:buClr>
                <a:srgbClr val="2DA2BF"/>
              </a:buClr>
            </a:pPr>
            <a:r>
              <a:rPr lang="en-GB" altLang="en-US" sz="2800" dirty="0" smtClean="0">
                <a:solidFill>
                  <a:schemeClr val="tx1"/>
                </a:solidFill>
              </a:rPr>
              <a:t>Layout of characters can influence reading: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b="1" dirty="0" err="1" smtClean="0">
                <a:solidFill>
                  <a:schemeClr val="tx1"/>
                </a:solidFill>
              </a:rPr>
              <a:t>Interletter</a:t>
            </a:r>
            <a:r>
              <a:rPr lang="en-GB" altLang="en-US" sz="2400" b="1" dirty="0" smtClean="0">
                <a:solidFill>
                  <a:schemeClr val="tx1"/>
                </a:solidFill>
              </a:rPr>
              <a:t> Spacing</a:t>
            </a:r>
            <a:r>
              <a:rPr lang="en-GB" altLang="en-US" sz="2400" dirty="0" smtClean="0">
                <a:solidFill>
                  <a:schemeClr val="tx1"/>
                </a:solidFill>
              </a:rPr>
              <a:t>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i.e. how “tight” are letters packed (i.e. density)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i="1" dirty="0" smtClean="0">
                <a:solidFill>
                  <a:schemeClr val="tx1"/>
                </a:solidFill>
              </a:rPr>
              <a:t>High</a:t>
            </a:r>
            <a:r>
              <a:rPr lang="en-GB" altLang="en-US" sz="2200" dirty="0" smtClean="0">
                <a:solidFill>
                  <a:schemeClr val="tx1"/>
                </a:solidFill>
              </a:rPr>
              <a:t>-density letters: read </a:t>
            </a:r>
            <a:r>
              <a:rPr lang="en-GB" altLang="en-US" sz="2200" b="1" dirty="0" smtClean="0">
                <a:solidFill>
                  <a:schemeClr val="tx1"/>
                </a:solidFill>
              </a:rPr>
              <a:t>faster</a:t>
            </a:r>
            <a:r>
              <a:rPr lang="en-GB" altLang="en-US" sz="2200" dirty="0" smtClean="0">
                <a:solidFill>
                  <a:schemeClr val="tx1"/>
                </a:solidFill>
              </a:rPr>
              <a:t> than </a:t>
            </a:r>
            <a:r>
              <a:rPr lang="en-GB" altLang="en-US" sz="2200" i="1" dirty="0" smtClean="0">
                <a:solidFill>
                  <a:schemeClr val="tx1"/>
                </a:solidFill>
              </a:rPr>
              <a:t>low</a:t>
            </a:r>
            <a:r>
              <a:rPr lang="en-GB" altLang="en-US" sz="2200" dirty="0" smtClean="0">
                <a:solidFill>
                  <a:schemeClr val="tx1"/>
                </a:solidFill>
              </a:rPr>
              <a:t> density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Reason: more characters viewable in quality visual field (i.e. fovea) at each fixation (see figure below)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b="1" dirty="0" smtClean="0">
                <a:solidFill>
                  <a:schemeClr val="tx1"/>
                </a:solidFill>
              </a:rPr>
              <a:t>Interline Spacing</a:t>
            </a:r>
            <a:r>
              <a:rPr lang="en-GB" altLang="en-US" sz="2400" dirty="0" smtClean="0">
                <a:solidFill>
                  <a:schemeClr val="tx1"/>
                </a:solidFill>
              </a:rPr>
              <a:t>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More spacing ⇒</a:t>
            </a:r>
            <a:br>
              <a:rPr lang="en-GB" altLang="en-US" sz="2200" dirty="0" smtClean="0">
                <a:solidFill>
                  <a:schemeClr val="tx1"/>
                </a:solidFill>
              </a:rPr>
            </a:br>
            <a:r>
              <a:rPr lang="en-GB" altLang="en-US" sz="2200" dirty="0" smtClean="0">
                <a:solidFill>
                  <a:schemeClr val="tx1"/>
                </a:solidFill>
              </a:rPr>
              <a:t>↑ text clarity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Less spacing ⇒</a:t>
            </a:r>
            <a:br>
              <a:rPr lang="en-GB" altLang="en-US" sz="2200" dirty="0" smtClean="0">
                <a:solidFill>
                  <a:schemeClr val="tx1"/>
                </a:solidFill>
              </a:rPr>
            </a:br>
            <a:r>
              <a:rPr lang="en-GB" altLang="en-US" sz="2200" dirty="0" smtClean="0">
                <a:solidFill>
                  <a:schemeClr val="tx1"/>
                </a:solidFill>
              </a:rPr>
              <a:t>eye strain,</a:t>
            </a:r>
            <a:br>
              <a:rPr lang="en-GB" altLang="en-US" sz="2200" dirty="0" smtClean="0">
                <a:solidFill>
                  <a:schemeClr val="tx1"/>
                </a:solidFill>
              </a:rPr>
            </a:br>
            <a:r>
              <a:rPr lang="en-GB" altLang="en-US" sz="2200" dirty="0" smtClean="0">
                <a:solidFill>
                  <a:schemeClr val="tx1"/>
                </a:solidFill>
              </a:rPr>
              <a:t>headache</a:t>
            </a:r>
          </a:p>
          <a:p>
            <a:pPr marL="1116013" lvl="2" indent="-514350">
              <a:buClr>
                <a:srgbClr val="2DA2BF"/>
              </a:buClr>
            </a:pPr>
            <a:endParaRPr lang="en-GB" altLang="en-US" sz="22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502DA-18F1-4D23-B580-21A554A2C0C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460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330" y="4267200"/>
            <a:ext cx="4493419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</a:t>
            </a:r>
            <a:r>
              <a:rPr lang="en-US" sz="3300" dirty="0" smtClean="0">
                <a:solidFill>
                  <a:schemeClr val="tx1"/>
                </a:solidFill>
              </a:rPr>
              <a:t>6. </a:t>
            </a:r>
            <a:r>
              <a:rPr lang="en-US" sz="2800" dirty="0" smtClean="0">
                <a:solidFill>
                  <a:srgbClr val="000000"/>
                </a:solidFill>
              </a:rPr>
              <a:t>Illuminated AN Characters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47108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GB" altLang="en-US" sz="2800" dirty="0" smtClean="0">
                <a:solidFill>
                  <a:schemeClr val="tx1"/>
                </a:solidFill>
              </a:rPr>
              <a:t>Characters also presented on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VDT (visual display terminal), AKA: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VDU (visual display unit, i.e. computer screen)</a:t>
            </a:r>
          </a:p>
          <a:p>
            <a:pPr marL="622300" indent="-514350">
              <a:buClr>
                <a:srgbClr val="2DA2BF"/>
              </a:buClr>
            </a:pPr>
            <a:r>
              <a:rPr lang="en-GB" altLang="en-US" sz="2800" dirty="0" smtClean="0">
                <a:solidFill>
                  <a:schemeClr val="tx1"/>
                </a:solidFill>
              </a:rPr>
              <a:t>Characters on VDT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readable: 20-30% slower than on hardcopy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reason: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Dot-matrix VDT: composed of pixels “</a:t>
            </a:r>
            <a:r>
              <a:rPr lang="en-GB" altLang="en-US" sz="2200" b="1" dirty="0" smtClean="0">
                <a:solidFill>
                  <a:schemeClr val="tx1"/>
                </a:solidFill>
              </a:rPr>
              <a:t>pic</a:t>
            </a:r>
            <a:r>
              <a:rPr lang="en-GB" altLang="en-US" sz="2200" dirty="0" smtClean="0">
                <a:solidFill>
                  <a:schemeClr val="tx1"/>
                </a:solidFill>
              </a:rPr>
              <a:t>ture </a:t>
            </a:r>
            <a:r>
              <a:rPr lang="en-GB" altLang="en-US" sz="2200" b="1" dirty="0" smtClean="0">
                <a:solidFill>
                  <a:schemeClr val="tx1"/>
                </a:solidFill>
              </a:rPr>
              <a:t>el</a:t>
            </a:r>
            <a:r>
              <a:rPr lang="en-GB" altLang="en-US" sz="2200" dirty="0" smtClean="0">
                <a:solidFill>
                  <a:schemeClr val="tx1"/>
                </a:solidFill>
              </a:rPr>
              <a:t>ement</a:t>
            </a:r>
            <a:r>
              <a:rPr lang="en-GB" altLang="en-US" sz="2200" b="1" dirty="0" smtClean="0">
                <a:solidFill>
                  <a:schemeClr val="tx1"/>
                </a:solidFill>
              </a:rPr>
              <a:t>s</a:t>
            </a:r>
            <a:r>
              <a:rPr lang="en-GB" altLang="en-US" sz="2200" dirty="0" smtClean="0">
                <a:solidFill>
                  <a:schemeClr val="tx1"/>
                </a:solidFill>
              </a:rPr>
              <a:t>”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err="1" smtClean="0">
                <a:solidFill>
                  <a:schemeClr val="tx1"/>
                </a:solidFill>
              </a:rPr>
              <a:t>Horiz</a:t>
            </a:r>
            <a:r>
              <a:rPr lang="en-GB" altLang="en-US" sz="2200" dirty="0" smtClean="0">
                <a:solidFill>
                  <a:schemeClr val="tx1"/>
                </a:solidFill>
              </a:rPr>
              <a:t>. line of pixels form “raster scan” or scan lines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Pixels are lit (turned “on” and “off” to form images)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e.g. 640 * 480 VDT screen: 480 lines by 640 pixels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Higher “resolution” ⇒ more pixels per image ⇒ less difference between reading from VDT vs. hardcopy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Lower resolution (or old VDT): poor accommodation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9CCBF-4831-4151-9208-2CBEB846505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</a:t>
            </a:r>
            <a:r>
              <a:rPr lang="en-US" sz="3300" dirty="0" smtClean="0">
                <a:solidFill>
                  <a:schemeClr val="tx1"/>
                </a:solidFill>
              </a:rPr>
              <a:t>6. </a:t>
            </a:r>
            <a:r>
              <a:rPr lang="en-US" sz="2400" dirty="0" smtClean="0">
                <a:solidFill>
                  <a:srgbClr val="000000"/>
                </a:solidFill>
              </a:rPr>
              <a:t>Illuminated Characters </a:t>
            </a: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1800" dirty="0" smtClean="0">
                <a:solidFill>
                  <a:srgbClr val="000000"/>
                </a:solidFill>
              </a:rPr>
              <a:t>Cont.)</a:t>
            </a:r>
            <a:endParaRPr lang="en-US" sz="3600" b="0" dirty="0" smtClean="0">
              <a:solidFill>
                <a:schemeClr val="tx1"/>
              </a:solidFill>
            </a:endParaRPr>
          </a:p>
        </p:txBody>
      </p:sp>
      <p:sp>
        <p:nvSpPr>
          <p:cNvPr id="48132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GB" altLang="en-US" sz="2800" dirty="0" smtClean="0">
                <a:solidFill>
                  <a:schemeClr val="tx1"/>
                </a:solidFill>
              </a:rPr>
              <a:t>Dot-Matrix displays: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Characters made up of a matrix of pixels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Individual character: matrix 5 * 7 to 15 * 24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See e.g. below: 7 * 9 dot matrix letter ‘B’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Note, ALL letters/numbers can be created on this formation of dots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7 * 9: minimum size for reading continuous text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Small matrices (e.g. 5 * 7):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individual matrix pixels: visible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⇒ reading is affected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Large matrices: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Individual pixels: not distinct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⇒ performance improves</a:t>
            </a:r>
          </a:p>
          <a:p>
            <a:pPr marL="877888" lvl="1" indent="-514350">
              <a:buClr>
                <a:srgbClr val="2DA2BF"/>
              </a:buClr>
            </a:pPr>
            <a:endParaRPr lang="en-GB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DFF1D-50FE-4BC7-B549-9E55DFC1659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481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05238"/>
            <a:ext cx="2286000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Lesson Overview: Vision</a:t>
            </a:r>
          </a:p>
        </p:txBody>
      </p:sp>
      <p:sp>
        <p:nvSpPr>
          <p:cNvPr id="11268" name="Rectangle 4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Part 1: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Process of Seeing (Vision)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Visual Capabilities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Accommodation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Visual Acuity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Convergence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Color Discrimination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Dark Adaptation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Perception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Factors Affecting Visual Discrimination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Luminance Level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Contrast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Exposure Time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Target Motion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Age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46F44-30A6-42A3-8D50-11979B5CCB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7</a:t>
            </a:r>
            <a:r>
              <a:rPr lang="en-US" sz="3300" dirty="0" smtClean="0">
                <a:solidFill>
                  <a:schemeClr val="tx1"/>
                </a:solidFill>
              </a:rPr>
              <a:t>. Distance &amp; Size (VDT)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49156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GB" altLang="en-US" sz="2800" dirty="0" smtClean="0">
                <a:solidFill>
                  <a:schemeClr val="tx1"/>
                </a:solidFill>
              </a:rPr>
              <a:t>Distance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VDT Viewed normally farther than hardcopy text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Eye-to-screen distances: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24-36 in. (61-93 cm)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Mean: 30 in. (76 cm)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ANSI standard: viewing monitor: upright position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18-20 in.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Take 20 in. (50 cm): nominal VDT reading distance</a:t>
            </a:r>
          </a:p>
          <a:p>
            <a:pPr marL="622300" indent="-514350">
              <a:buClr>
                <a:srgbClr val="2DA2BF"/>
              </a:buClr>
            </a:pPr>
            <a:r>
              <a:rPr lang="en-GB" altLang="en-US" sz="2800" dirty="0" smtClean="0">
                <a:solidFill>
                  <a:schemeClr val="tx1"/>
                </a:solidFill>
              </a:rPr>
              <a:t>Size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At 20 in. reading distance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Recommended subtended VA = 11-12 min. of arc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⇒ character height = 0.06–0.07 in. (1.5-1.8 mm) (?)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This is smaller than for hardcopy (0.09-0.11 in.)</a:t>
            </a:r>
            <a:endParaRPr lang="en-GB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340846-5C30-4316-9849-E3404698842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7</a:t>
            </a:r>
            <a:r>
              <a:rPr lang="en-US" sz="3300" dirty="0" smtClean="0">
                <a:solidFill>
                  <a:schemeClr val="tx1"/>
                </a:solidFill>
              </a:rPr>
              <a:t>. Distance &amp; Size 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50180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GB" altLang="en-US" sz="2800" dirty="0" smtClean="0">
                <a:solidFill>
                  <a:schemeClr val="tx1"/>
                </a:solidFill>
              </a:rPr>
              <a:t>Size (Cont.)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ANSI: size for high legibility reading (@ 20 in.)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Minimum: 16 min. ⇒ Height = 0.09 in. (2.3 mm)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Preferred: 20-22 min. ⇒ </a:t>
            </a:r>
            <a:br>
              <a:rPr lang="en-GB" altLang="en-US" sz="2200" dirty="0" smtClean="0">
                <a:solidFill>
                  <a:schemeClr val="tx1"/>
                </a:solidFill>
              </a:rPr>
            </a:br>
            <a:r>
              <a:rPr lang="en-GB" altLang="en-US" sz="2200" dirty="0" smtClean="0">
                <a:solidFill>
                  <a:schemeClr val="tx1"/>
                </a:solidFill>
              </a:rPr>
              <a:t>0.116-0.128 in. (2.9 – 3.3 mm)</a:t>
            </a:r>
            <a:br>
              <a:rPr lang="en-GB" altLang="en-US" sz="2200" dirty="0" smtClean="0">
                <a:solidFill>
                  <a:schemeClr val="tx1"/>
                </a:solidFill>
              </a:rPr>
            </a:br>
            <a:r>
              <a:rPr lang="en-GB" altLang="en-US" sz="2200" dirty="0" smtClean="0">
                <a:solidFill>
                  <a:schemeClr val="tx1"/>
                </a:solidFill>
              </a:rPr>
              <a:t>Note, these are closer to hardcopy reading heights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Maximum: 24 min. ⇒ 0.14 in. (3.6 mm)</a:t>
            </a:r>
          </a:p>
          <a:p>
            <a:pPr marL="1400175" lvl="3" indent="-514350">
              <a:buClr>
                <a:srgbClr val="2DA2BF"/>
              </a:buClr>
            </a:pPr>
            <a:r>
              <a:rPr lang="en-GB" altLang="en-US" sz="2000" dirty="0" smtClean="0">
                <a:solidFill>
                  <a:schemeClr val="tx1"/>
                </a:solidFill>
              </a:rPr>
              <a:t>This is threshold height for </a:t>
            </a:r>
            <a:r>
              <a:rPr lang="en-GB" altLang="en-US" sz="2000" i="1" dirty="0" smtClean="0">
                <a:solidFill>
                  <a:schemeClr val="tx1"/>
                </a:solidFill>
              </a:rPr>
              <a:t>comfortable</a:t>
            </a:r>
            <a:r>
              <a:rPr lang="en-GB" altLang="en-US" sz="2000" dirty="0" smtClean="0">
                <a:solidFill>
                  <a:schemeClr val="tx1"/>
                </a:solidFill>
              </a:rPr>
              <a:t> reading</a:t>
            </a:r>
          </a:p>
          <a:p>
            <a:pPr marL="1400175" lvl="3" indent="-514350">
              <a:buClr>
                <a:srgbClr val="2DA2BF"/>
              </a:buClr>
            </a:pPr>
            <a:r>
              <a:rPr lang="en-GB" altLang="en-US" sz="2000" dirty="0" smtClean="0">
                <a:solidFill>
                  <a:schemeClr val="tx1"/>
                </a:solidFill>
              </a:rPr>
              <a:t>When character size ↑ ⇒ more foveal fixation required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A199C-11BE-4DDF-B4C5-A67D0313E70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US" sz="3700" dirty="0" smtClean="0">
              <a:solidFill>
                <a:schemeClr val="tx1"/>
              </a:solidFill>
            </a:endParaRPr>
          </a:p>
        </p:txBody>
      </p:sp>
      <p:sp>
        <p:nvSpPr>
          <p:cNvPr id="14340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>
              <a:lnSpc>
                <a:spcPct val="200000"/>
              </a:lnSpc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endParaRPr lang="en-US" altLang="en-US" sz="2800" b="1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en-US" altLang="en-US" sz="2800" b="1" dirty="0" smtClean="0">
                <a:solidFill>
                  <a:schemeClr val="tx1"/>
                </a:solidFill>
              </a:rPr>
              <a:t>Graphic Representations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FED1D-2A50-4441-B0CB-E5D9402D4163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8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GRAPHIC REPRESENTATIONS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51204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>
            <a:normAutofit lnSpcReduction="10000"/>
          </a:bodyPr>
          <a:lstStyle/>
          <a:p>
            <a:pPr marL="622300" indent="-514350">
              <a:buClr>
                <a:srgbClr val="2DA2BF"/>
              </a:buClr>
            </a:pPr>
            <a:r>
              <a:rPr lang="en-US" altLang="en-US" sz="2800" dirty="0" smtClean="0">
                <a:solidFill>
                  <a:schemeClr val="tx1"/>
                </a:solidFill>
              </a:rPr>
              <a:t>Graphic Representations of Text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Pictorial information: important for speed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Text information: important for accuracy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Instructional material: should combine: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Pictures + Text ⇒ speed + accuracy + retention</a:t>
            </a:r>
          </a:p>
          <a:p>
            <a:pPr marL="622300" indent="-514350">
              <a:buClr>
                <a:srgbClr val="2DA2BF"/>
              </a:buClr>
            </a:pPr>
            <a:r>
              <a:rPr lang="en-US" altLang="en-US" sz="2800" dirty="0" smtClean="0">
                <a:solidFill>
                  <a:schemeClr val="tx1"/>
                </a:solidFill>
              </a:rPr>
              <a:t>Graphic Representations of Data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Data graphs: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e.g. Pie charts, bar charts, line graphs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2-D graphs, 3-D </a:t>
            </a:r>
            <a:r>
              <a:rPr lang="en-GB" altLang="en-US" sz="2200" dirty="0" smtClean="0">
                <a:solidFill>
                  <a:schemeClr val="tx1"/>
                </a:solidFill>
              </a:rPr>
              <a:t>graphs (</a:t>
            </a:r>
            <a:r>
              <a:rPr lang="en-GB" altLang="en-US" sz="2200" dirty="0" smtClean="0">
                <a:solidFill>
                  <a:schemeClr val="tx1"/>
                </a:solidFill>
                <a:hlinkClick r:id="rId3" action="ppaction://hlinksldjump"/>
              </a:rPr>
              <a:t>next slide</a:t>
            </a:r>
            <a:r>
              <a:rPr lang="en-GB" altLang="en-US" sz="2200" dirty="0" smtClean="0">
                <a:solidFill>
                  <a:schemeClr val="tx1"/>
                </a:solidFill>
              </a:rPr>
              <a:t>)</a:t>
            </a:r>
            <a:endParaRPr lang="en-GB" altLang="en-US" sz="2200" dirty="0" smtClean="0">
              <a:solidFill>
                <a:schemeClr val="tx1"/>
              </a:solidFill>
            </a:endParaRP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graph should be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consistent with numerical data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Properly, clearly labelled (all variables, units, etc.)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Some representations: distort data perception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e.g. May change differences between 2 variables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e.g. May give impression of </a:t>
            </a:r>
            <a:r>
              <a:rPr lang="en-GB" altLang="en-US" sz="2200" dirty="0" smtClean="0">
                <a:solidFill>
                  <a:schemeClr val="tx1"/>
                </a:solidFill>
                <a:hlinkClick r:id="rId4" action="ppaction://hlinksldjump"/>
              </a:rPr>
              <a:t>false </a:t>
            </a:r>
            <a:r>
              <a:rPr lang="en-GB" altLang="en-US" sz="2200" dirty="0" smtClean="0">
                <a:solidFill>
                  <a:schemeClr val="tx1"/>
                </a:solidFill>
                <a:hlinkClick r:id="rId4" action="ppaction://hlinksldjump"/>
              </a:rPr>
              <a:t>increases</a:t>
            </a:r>
            <a:endParaRPr lang="en-US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F169AF-9A2A-4F33-A944-CE07206710D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GRAPHIC REPRESENTATIONS 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45E4E-4ADF-4776-AA36-430DEAF9D50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0" y="914400"/>
            <a:ext cx="9032630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72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GRAPHIC REPRESENTATIONS 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45E4E-4ADF-4776-AA36-430DEAF9D50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41363"/>
            <a:ext cx="6619875" cy="611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GRAPHIC REPRESENTATIONS 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45E4E-4ADF-4776-AA36-430DEAF9D50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728868"/>
            <a:ext cx="4680993" cy="30834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9922" t="13878" r="16328" b="46122"/>
          <a:stretch/>
        </p:blipFill>
        <p:spPr>
          <a:xfrm>
            <a:off x="2421843" y="3962400"/>
            <a:ext cx="6671218" cy="279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4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US" sz="3700" dirty="0" smtClean="0">
              <a:solidFill>
                <a:schemeClr val="tx1"/>
              </a:solidFill>
            </a:endParaRPr>
          </a:p>
        </p:txBody>
      </p:sp>
      <p:sp>
        <p:nvSpPr>
          <p:cNvPr id="14340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>
              <a:lnSpc>
                <a:spcPct val="200000"/>
              </a:lnSpc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endParaRPr lang="en-US" altLang="en-US" sz="2800" b="1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en-US" altLang="en-US" sz="2800" b="1" dirty="0" smtClean="0">
                <a:solidFill>
                  <a:schemeClr val="tx1"/>
                </a:solidFill>
              </a:rPr>
              <a:t>Symbols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FED1D-2A50-4441-B0CB-E5D9402D4163}" type="slidenum">
              <a:rPr lang="en-US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0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SYMBOLS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53252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US" altLang="en-US" sz="2800" dirty="0" smtClean="0">
                <a:solidFill>
                  <a:schemeClr val="tx1"/>
                </a:solidFill>
              </a:rPr>
              <a:t>Visual symbols should be very clear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e.g. men vs. women restroom sign</a:t>
            </a:r>
          </a:p>
          <a:p>
            <a:pPr marL="622300" indent="-514350">
              <a:buClr>
                <a:srgbClr val="2DA2BF"/>
              </a:buClr>
            </a:pPr>
            <a:r>
              <a:rPr lang="en-US" altLang="en-US" sz="2800" dirty="0" smtClean="0">
                <a:solidFill>
                  <a:schemeClr val="tx1"/>
                </a:solidFill>
              </a:rPr>
              <a:t>Comparison of Symbolic &amp; Verbal Signs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Verbal sign may require “recoding” (i.e. interpretation)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US" altLang="en-US" sz="2200" dirty="0" smtClean="0">
                <a:solidFill>
                  <a:schemeClr val="tx1"/>
                </a:solidFill>
              </a:rPr>
              <a:t>E.g. sign saying “beware of camels”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Symbols mostly do not require “recoding”</a:t>
            </a:r>
          </a:p>
          <a:p>
            <a:pPr marL="1116013" lvl="2" indent="-514350">
              <a:buClr>
                <a:srgbClr val="2DA2BF"/>
              </a:buClr>
            </a:pPr>
            <a:r>
              <a:rPr lang="en-US" altLang="en-US" sz="2200" dirty="0" smtClean="0">
                <a:solidFill>
                  <a:schemeClr val="tx1"/>
                </a:solidFill>
              </a:rPr>
              <a:t>E.g. Road sign showing camels crossing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⇒ no recoding (i.e. immediate meaning)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Note, some symbols require learning &amp; recoding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i="1" dirty="0" smtClean="0">
                <a:solidFill>
                  <a:schemeClr val="tx1"/>
                </a:solidFill>
              </a:rPr>
              <a:t>Ells</a:t>
            </a:r>
            <a:r>
              <a:rPr lang="en-GB" altLang="en-US" sz="2400" dirty="0" smtClean="0">
                <a:solidFill>
                  <a:schemeClr val="tx1"/>
                </a:solidFill>
              </a:rPr>
              <a:t> and </a:t>
            </a:r>
            <a:r>
              <a:rPr lang="en-GB" altLang="en-US" sz="2400" i="1" dirty="0" smtClean="0">
                <a:solidFill>
                  <a:schemeClr val="tx1"/>
                </a:solidFill>
              </a:rPr>
              <a:t>Dewar</a:t>
            </a:r>
            <a:r>
              <a:rPr lang="en-GB" altLang="en-US" sz="2400" dirty="0" smtClean="0">
                <a:solidFill>
                  <a:schemeClr val="tx1"/>
                </a:solidFill>
              </a:rPr>
              <a:t> (1979):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Conducted study on traffic signs and symbols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Mean reaction time for correct response was less for </a:t>
            </a:r>
            <a:r>
              <a:rPr lang="en-GB" altLang="en-US" sz="2200" dirty="0" smtClean="0">
                <a:solidFill>
                  <a:schemeClr val="tx1"/>
                </a:solidFill>
              </a:rPr>
              <a:t>symbols (next slide)</a:t>
            </a:r>
            <a:endParaRPr lang="en-US" altLang="en-US" sz="22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C5F48-7794-465B-9218-965EF49B417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SYMBOLS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53252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US" altLang="en-US" sz="2800" dirty="0" smtClean="0">
                <a:solidFill>
                  <a:schemeClr val="tx1"/>
                </a:solidFill>
              </a:rPr>
              <a:t>Comparison </a:t>
            </a:r>
            <a:r>
              <a:rPr lang="en-US" altLang="en-US" sz="2800" dirty="0" smtClean="0">
                <a:solidFill>
                  <a:schemeClr val="tx1"/>
                </a:solidFill>
              </a:rPr>
              <a:t>of Symbolic &amp; Verbal Signs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i="1" dirty="0" smtClean="0">
                <a:solidFill>
                  <a:schemeClr val="tx1"/>
                </a:solidFill>
              </a:rPr>
              <a:t>Cont. Ells</a:t>
            </a:r>
            <a:r>
              <a:rPr lang="en-GB" altLang="en-US" sz="2400" dirty="0" smtClean="0">
                <a:solidFill>
                  <a:schemeClr val="tx1"/>
                </a:solidFill>
              </a:rPr>
              <a:t> </a:t>
            </a:r>
            <a:r>
              <a:rPr lang="en-GB" altLang="en-US" sz="2400" dirty="0" smtClean="0">
                <a:solidFill>
                  <a:schemeClr val="tx1"/>
                </a:solidFill>
              </a:rPr>
              <a:t>and </a:t>
            </a:r>
            <a:r>
              <a:rPr lang="en-GB" altLang="en-US" sz="2400" i="1" dirty="0" smtClean="0">
                <a:solidFill>
                  <a:schemeClr val="tx1"/>
                </a:solidFill>
              </a:rPr>
              <a:t>Dewar</a:t>
            </a:r>
            <a:r>
              <a:rPr lang="en-GB" altLang="en-US" sz="2400" dirty="0" smtClean="0">
                <a:solidFill>
                  <a:schemeClr val="tx1"/>
                </a:solidFill>
              </a:rPr>
              <a:t> (1979</a:t>
            </a:r>
            <a:r>
              <a:rPr lang="en-GB" altLang="en-US" sz="2400" dirty="0" smtClean="0">
                <a:solidFill>
                  <a:schemeClr val="tx1"/>
                </a:solidFill>
              </a:rPr>
              <a:t>): see results below</a:t>
            </a:r>
            <a:endParaRPr lang="en-GB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C5F48-7794-465B-9218-965EF49B417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752600"/>
            <a:ext cx="420785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217" y="3810000"/>
            <a:ext cx="4148138" cy="148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8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Lesson Overview: Vision</a:t>
            </a:r>
          </a:p>
        </p:txBody>
      </p:sp>
      <p:sp>
        <p:nvSpPr>
          <p:cNvPr id="12292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chemeClr val="tx1"/>
                </a:solidFill>
              </a:rPr>
              <a:t>Part </a:t>
            </a:r>
            <a:r>
              <a:rPr lang="en-US" altLang="en-US" dirty="0" smtClean="0">
                <a:solidFill>
                  <a:schemeClr val="tx1"/>
                </a:solidFill>
              </a:rPr>
              <a:t>2 (this part):</a:t>
            </a:r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Alphanumeric Displays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Characteristics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Typography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Typography Features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Hardcopy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Visual Display Terminals (VDT)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Graphic Representations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Symbols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Codes</a:t>
            </a:r>
          </a:p>
          <a:p>
            <a:pPr lvl="1"/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E36C7-FE8A-41B7-91FB-59922B62E13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SYMBOLS 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54276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>
            <a:normAutofit lnSpcReduction="10000"/>
          </a:bodyPr>
          <a:lstStyle/>
          <a:p>
            <a:pPr marL="622300" indent="-514350">
              <a:buClr>
                <a:srgbClr val="2DA2BF"/>
              </a:buClr>
            </a:pPr>
            <a:r>
              <a:rPr lang="en-US" altLang="en-US" sz="2800" dirty="0" smtClean="0">
                <a:solidFill>
                  <a:schemeClr val="tx1"/>
                </a:solidFill>
              </a:rPr>
              <a:t>Objectives of Symbolic Coding Systems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Symbolic coding system consists of: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i="1" dirty="0" smtClean="0">
                <a:solidFill>
                  <a:schemeClr val="tx1"/>
                </a:solidFill>
              </a:rPr>
              <a:t>symbols</a:t>
            </a:r>
            <a:r>
              <a:rPr lang="en-GB" altLang="en-US" sz="2200" dirty="0" smtClean="0">
                <a:solidFill>
                  <a:schemeClr val="tx1"/>
                </a:solidFill>
              </a:rPr>
              <a:t>: that best represent their </a:t>
            </a:r>
            <a:r>
              <a:rPr lang="en-GB" altLang="en-US" sz="2200" b="1" i="1" dirty="0" smtClean="0">
                <a:solidFill>
                  <a:schemeClr val="tx1"/>
                </a:solidFill>
              </a:rPr>
              <a:t>referents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i="1" dirty="0" smtClean="0">
                <a:solidFill>
                  <a:schemeClr val="tx1"/>
                </a:solidFill>
              </a:rPr>
              <a:t>referents:</a:t>
            </a:r>
            <a:r>
              <a:rPr lang="en-GB" altLang="en-US" sz="2200" dirty="0" smtClean="0">
                <a:solidFill>
                  <a:schemeClr val="tx1"/>
                </a:solidFill>
              </a:rPr>
              <a:t> concept that symbol represents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Objective: strong association: symbol-referent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Association depends on: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US" altLang="en-US" sz="2200" dirty="0" smtClean="0">
                <a:solidFill>
                  <a:schemeClr val="tx1"/>
                </a:solidFill>
              </a:rPr>
              <a:t>any established association, “</a:t>
            </a:r>
            <a:r>
              <a:rPr lang="en-US" altLang="en-US" sz="2200" dirty="0" err="1" smtClean="0">
                <a:solidFill>
                  <a:schemeClr val="tx1"/>
                </a:solidFill>
              </a:rPr>
              <a:t>recognizability</a:t>
            </a:r>
            <a:r>
              <a:rPr lang="en-US" altLang="en-US" sz="2200" dirty="0" smtClean="0">
                <a:solidFill>
                  <a:schemeClr val="tx1"/>
                </a:solidFill>
              </a:rPr>
              <a:t>”</a:t>
            </a:r>
          </a:p>
          <a:p>
            <a:pPr marL="1116013" lvl="2" indent="-514350">
              <a:buClr>
                <a:srgbClr val="2DA2BF"/>
              </a:buClr>
            </a:pPr>
            <a:r>
              <a:rPr lang="en-US" altLang="en-US" sz="2200" dirty="0" smtClean="0">
                <a:solidFill>
                  <a:schemeClr val="tx1"/>
                </a:solidFill>
              </a:rPr>
              <a:t>ease of learning such an association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Guidelines for using coding systems (discussed earlier)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Detectability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Discriminability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Compatibility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Meaningfulness</a:t>
            </a:r>
          </a:p>
          <a:p>
            <a:pPr marL="1116013" lvl="2" indent="-514350">
              <a:buClr>
                <a:srgbClr val="2DA2BF"/>
              </a:buClr>
            </a:pPr>
            <a:r>
              <a:rPr lang="en-US" altLang="en-US" sz="2200" dirty="0" smtClean="0">
                <a:solidFill>
                  <a:schemeClr val="tx1"/>
                </a:solidFill>
              </a:rPr>
              <a:t>Standardization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FECBF-3414-43A8-AD0D-70781D6DB2B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SYMBOLS 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55300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>
            <a:normAutofit lnSpcReduction="10000"/>
          </a:bodyPr>
          <a:lstStyle/>
          <a:p>
            <a:pPr marL="622300" indent="-514350">
              <a:buClr>
                <a:srgbClr val="2DA2BF"/>
              </a:buClr>
            </a:pPr>
            <a:r>
              <a:rPr lang="en-US" altLang="en-US" sz="2800" dirty="0" smtClean="0">
                <a:solidFill>
                  <a:schemeClr val="tx1"/>
                </a:solidFill>
              </a:rPr>
              <a:t>Symbols: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Either are used confidently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Tested experimentally for suitability</a:t>
            </a:r>
          </a:p>
          <a:p>
            <a:pPr marL="622300" indent="-514350">
              <a:buClr>
                <a:srgbClr val="2DA2BF"/>
              </a:buClr>
            </a:pPr>
            <a:r>
              <a:rPr lang="en-US" altLang="en-US" sz="2800" dirty="0" smtClean="0">
                <a:solidFill>
                  <a:schemeClr val="tx1"/>
                </a:solidFill>
              </a:rPr>
              <a:t>Criteria for Selecting Coding symbols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b="1" dirty="0" smtClean="0">
                <a:solidFill>
                  <a:schemeClr val="tx1"/>
                </a:solidFill>
              </a:rPr>
              <a:t>Recognition</a:t>
            </a:r>
            <a:r>
              <a:rPr lang="en-GB" altLang="en-US" sz="2400" dirty="0" smtClean="0">
                <a:solidFill>
                  <a:schemeClr val="tx1"/>
                </a:solidFill>
              </a:rPr>
              <a:t>: Subjects presented with symbols and asked: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to </a:t>
            </a:r>
            <a:r>
              <a:rPr lang="en-GB" altLang="en-US" sz="2200" dirty="0" smtClean="0">
                <a:solidFill>
                  <a:schemeClr val="tx1"/>
                </a:solidFill>
              </a:rPr>
              <a:t>write down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or say what each represents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b="1" dirty="0" smtClean="0">
                <a:solidFill>
                  <a:schemeClr val="tx1"/>
                </a:solidFill>
              </a:rPr>
              <a:t>Matching</a:t>
            </a:r>
            <a:r>
              <a:rPr lang="en-GB" altLang="en-US" sz="2400" dirty="0" smtClean="0">
                <a:solidFill>
                  <a:schemeClr val="tx1"/>
                </a:solidFill>
              </a:rPr>
              <a:t>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symbols are presented to subjects along with a list of all referents represented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Subjects match each symbol with its referent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⇒ </a:t>
            </a:r>
            <a:r>
              <a:rPr lang="en-GB" altLang="en-US" sz="2200" i="1" dirty="0" smtClean="0">
                <a:solidFill>
                  <a:schemeClr val="tx1"/>
                </a:solidFill>
              </a:rPr>
              <a:t>confusion matrix</a:t>
            </a:r>
            <a:r>
              <a:rPr lang="en-GB" altLang="en-US" sz="2200" dirty="0" smtClean="0">
                <a:solidFill>
                  <a:schemeClr val="tx1"/>
                </a:solidFill>
              </a:rPr>
              <a:t> : indicating number of times each symbol is confused with every other one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Also reaction time may be measured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C4CDF-6599-42BC-8246-17E08B4D48F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SYMBOLS 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56324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US" altLang="en-US" sz="2800" dirty="0" smtClean="0">
                <a:solidFill>
                  <a:schemeClr val="tx1"/>
                </a:solidFill>
              </a:rPr>
              <a:t>Criteria for Selecting Coding symbols </a:t>
            </a:r>
            <a:r>
              <a:rPr lang="en-US" altLang="en-US" sz="2400" dirty="0" smtClean="0">
                <a:solidFill>
                  <a:schemeClr val="tx1"/>
                </a:solidFill>
              </a:rPr>
              <a:t>(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cont</a:t>
            </a:r>
            <a:r>
              <a:rPr lang="en-US" altLang="en-US" sz="2400" dirty="0" smtClean="0">
                <a:solidFill>
                  <a:schemeClr val="tx1"/>
                </a:solidFill>
              </a:rPr>
              <a:t>)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b="1" dirty="0" smtClean="0">
                <a:solidFill>
                  <a:schemeClr val="tx1"/>
                </a:solidFill>
              </a:rPr>
              <a:t>Preferences and Opinions</a:t>
            </a:r>
            <a:r>
              <a:rPr lang="en-GB" altLang="en-US" sz="2400" dirty="0" smtClean="0">
                <a:solidFill>
                  <a:schemeClr val="tx1"/>
                </a:solidFill>
              </a:rPr>
              <a:t>: subjects are asked to express their preferences or opinions about design of symbols</a:t>
            </a:r>
          </a:p>
          <a:p>
            <a:pPr marL="622300" indent="-514350">
              <a:buClr>
                <a:srgbClr val="2DA2BF"/>
              </a:buClr>
            </a:pPr>
            <a:r>
              <a:rPr lang="en-GB" altLang="en-US" sz="2800" dirty="0" smtClean="0">
                <a:solidFill>
                  <a:schemeClr val="tx1"/>
                </a:solidFill>
              </a:rPr>
              <a:t>Examples of Code Symbol Studies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Mandatory-Action Symbols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E.g.: “recognition” testing of symbols + training</a:t>
            </a:r>
          </a:p>
          <a:p>
            <a:pPr marL="877888" lvl="1" indent="-514350">
              <a:buClr>
                <a:srgbClr val="2DA2BF"/>
              </a:buClr>
              <a:buFont typeface="Verdana" pitchFamily="34" charset="0"/>
              <a:buNone/>
            </a:pPr>
            <a:endParaRPr lang="en-GB" altLang="en-US" sz="2400" dirty="0" smtClean="0">
              <a:solidFill>
                <a:schemeClr val="tx1"/>
              </a:solidFill>
            </a:endParaRPr>
          </a:p>
          <a:p>
            <a:pPr marL="1116013" lvl="2" indent="-514350">
              <a:buClr>
                <a:srgbClr val="2DA2BF"/>
              </a:buClr>
            </a:pPr>
            <a:endParaRPr lang="en-US" altLang="en-US" sz="22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4CEDC-9E07-47F9-A80C-EDEBCD68F46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56326" name="Picture 7" descr="mandatory%206%20ear%20protection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8" descr="mandatory%205%20%20eye%20protection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9" descr="mandatory%203%20safety%20footwear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72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10" descr="mandatory%208%20hand%20protection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52950"/>
            <a:ext cx="12477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0" name="Picture 11" descr="mandatory%204%20hard%20hat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1" name="Picture 12" descr="mandatory%2011use%20respirator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572000"/>
            <a:ext cx="12207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0"/>
            <a:ext cx="6767513" cy="76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3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791200"/>
            <a:ext cx="7239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SYMBOLS 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44036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lvl="1" indent="-514350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  <a:defRPr/>
            </a:pPr>
            <a:r>
              <a:rPr lang="en-GB" sz="2800" dirty="0" smtClean="0">
                <a:solidFill>
                  <a:schemeClr val="tx1"/>
                </a:solidFill>
                <a:ea typeface="+mn-ea"/>
                <a:cs typeface="+mn-cs"/>
              </a:rPr>
              <a:t>Examples of Code Symbol Studies (cont.)</a:t>
            </a:r>
          </a:p>
          <a:p>
            <a:pPr marL="877888" lvl="1" indent="-514350">
              <a:buClr>
                <a:srgbClr val="2DA2BF"/>
              </a:buClr>
              <a:buSzPct val="68000"/>
              <a:defRPr/>
            </a:pPr>
            <a:r>
              <a:rPr lang="en-GB" sz="2400" b="1" dirty="0" smtClean="0">
                <a:solidFill>
                  <a:schemeClr val="tx1"/>
                </a:solidFill>
              </a:rPr>
              <a:t>Comparison of Exit Symbols for Visibility</a:t>
            </a:r>
            <a:r>
              <a:rPr lang="en-GB" sz="2400" dirty="0" smtClean="0">
                <a:solidFill>
                  <a:schemeClr val="tx1"/>
                </a:solidFill>
              </a:rPr>
              <a:t>:</a:t>
            </a:r>
          </a:p>
          <a:p>
            <a:pPr marL="1116013" lvl="2" indent="-514350">
              <a:buClr>
                <a:srgbClr val="2DA2BF"/>
              </a:buClr>
              <a:buSzPct val="68000"/>
              <a:defRPr/>
            </a:pPr>
            <a:r>
              <a:rPr lang="en-GB" sz="2200" dirty="0" smtClean="0">
                <a:solidFill>
                  <a:schemeClr val="tx1"/>
                </a:solidFill>
              </a:rPr>
              <a:t>Example of symbol recognition/matching</a:t>
            </a:r>
          </a:p>
          <a:p>
            <a:pPr marL="1116013" lvl="2" indent="-514350">
              <a:buClr>
                <a:srgbClr val="2DA2BF"/>
              </a:buClr>
              <a:buSzPct val="68000"/>
              <a:defRPr/>
            </a:pPr>
            <a:r>
              <a:rPr lang="en-GB" sz="2200" dirty="0" smtClean="0">
                <a:solidFill>
                  <a:schemeClr val="tx1"/>
                </a:solidFill>
              </a:rPr>
              <a:t>Note, Some “no-exit” symbols: perceived as “exit”!</a:t>
            </a:r>
          </a:p>
          <a:p>
            <a:pPr marL="622300" indent="-514350">
              <a:buClr>
                <a:srgbClr val="2DA2BF"/>
              </a:buClr>
              <a:defRPr/>
            </a:pP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1C335-2C4B-4FBD-A2B1-582C94BDCE2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573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2096"/>
            <a:ext cx="8459788" cy="426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SYMBOLS 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44036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lvl="1" indent="-514350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  <a:defRPr/>
            </a:pPr>
            <a:r>
              <a:rPr lang="en-GB" sz="2800" dirty="0" smtClean="0">
                <a:solidFill>
                  <a:schemeClr val="tx1"/>
                </a:solidFill>
                <a:ea typeface="+mn-ea"/>
                <a:cs typeface="+mn-cs"/>
              </a:rPr>
              <a:t>Examples of Code Symbol Studies (cont.)</a:t>
            </a:r>
          </a:p>
          <a:p>
            <a:pPr marL="877888" lvl="1" indent="-514350">
              <a:buClr>
                <a:srgbClr val="2DA2BF"/>
              </a:buClr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Generalizations about features of signs</a:t>
            </a:r>
          </a:p>
          <a:p>
            <a:pPr marL="1116013" lvl="2" indent="-514350">
              <a:buClr>
                <a:srgbClr val="2DA2BF"/>
              </a:buClr>
              <a:defRPr/>
            </a:pPr>
            <a:r>
              <a:rPr lang="en-US" sz="2200" b="1" dirty="0" smtClean="0">
                <a:solidFill>
                  <a:schemeClr val="tx1"/>
                </a:solidFill>
              </a:rPr>
              <a:t>Filled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</a:rPr>
              <a:t>figures</a:t>
            </a:r>
            <a:r>
              <a:rPr lang="en-US" sz="2200" dirty="0" smtClean="0">
                <a:solidFill>
                  <a:schemeClr val="tx1"/>
                </a:solidFill>
              </a:rPr>
              <a:t> superior to outline figures</a:t>
            </a:r>
          </a:p>
          <a:p>
            <a:pPr marL="1116013" lvl="2" indent="-514350">
              <a:buClr>
                <a:srgbClr val="2DA2BF"/>
              </a:buClr>
              <a:defRPr/>
            </a:pPr>
            <a:r>
              <a:rPr lang="en-US" sz="2200" b="1" dirty="0" smtClean="0">
                <a:solidFill>
                  <a:schemeClr val="tx1"/>
                </a:solidFill>
              </a:rPr>
              <a:t>Square or rectangular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</a:rPr>
              <a:t>backgrounds</a:t>
            </a:r>
            <a:r>
              <a:rPr lang="en-US" sz="2200" dirty="0" smtClean="0">
                <a:solidFill>
                  <a:schemeClr val="tx1"/>
                </a:solidFill>
              </a:rPr>
              <a:t>: better identified than circular figures</a:t>
            </a:r>
          </a:p>
          <a:p>
            <a:pPr marL="1116013" lvl="2" indent="-514350">
              <a:buClr>
                <a:srgbClr val="2DA2BF"/>
              </a:buClr>
              <a:defRPr/>
            </a:pPr>
            <a:r>
              <a:rPr lang="en-US" sz="2200" b="1" dirty="0" smtClean="0">
                <a:solidFill>
                  <a:schemeClr val="tx1"/>
                </a:solidFill>
              </a:rPr>
              <a:t>Simplified figures</a:t>
            </a:r>
            <a:r>
              <a:rPr lang="en-US" sz="2200" dirty="0" smtClean="0">
                <a:solidFill>
                  <a:schemeClr val="tx1"/>
                </a:solidFill>
              </a:rPr>
              <a:t> (i.e. reduced number of symbol elements) are better than complex figures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BCDD6-8D3E-4C21-98D4-07EF4ED66DA5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SYMBOLS 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59396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US" altLang="en-US" sz="2800" dirty="0" smtClean="0">
                <a:solidFill>
                  <a:schemeClr val="tx1"/>
                </a:solidFill>
              </a:rPr>
              <a:t>Perceptual Principles of Symbolic Design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b="1" dirty="0" smtClean="0">
                <a:solidFill>
                  <a:schemeClr val="tx1"/>
                </a:solidFill>
              </a:rPr>
              <a:t>Figure to Ground</a:t>
            </a:r>
            <a:r>
              <a:rPr lang="en-GB" altLang="en-US" sz="2400" dirty="0" smtClean="0">
                <a:solidFill>
                  <a:schemeClr val="tx1"/>
                </a:solidFill>
              </a:rPr>
              <a:t>: e.g. Direction must be clear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b="1" dirty="0" smtClean="0">
                <a:solidFill>
                  <a:schemeClr val="tx1"/>
                </a:solidFill>
              </a:rPr>
              <a:t>Figure Boundaries</a:t>
            </a:r>
            <a:r>
              <a:rPr lang="en-GB" altLang="en-US" sz="2400" dirty="0" smtClean="0">
                <a:solidFill>
                  <a:schemeClr val="tx1"/>
                </a:solidFill>
              </a:rPr>
              <a:t>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solid boundary better than outline boundary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b="1" dirty="0" smtClean="0">
                <a:solidFill>
                  <a:schemeClr val="tx1"/>
                </a:solidFill>
              </a:rPr>
              <a:t>Closure</a:t>
            </a:r>
            <a:r>
              <a:rPr lang="en-GB" altLang="en-US" sz="2400" dirty="0" smtClean="0">
                <a:solidFill>
                  <a:schemeClr val="tx1"/>
                </a:solidFill>
              </a:rPr>
              <a:t>: figure should be closed (</a:t>
            </a:r>
            <a:r>
              <a:rPr lang="en-GB" altLang="en-US" sz="2400" dirty="0" err="1" smtClean="0">
                <a:solidFill>
                  <a:schemeClr val="tx1"/>
                </a:solidFill>
              </a:rPr>
              <a:t>ie</a:t>
            </a:r>
            <a:r>
              <a:rPr lang="en-GB" altLang="en-US" sz="2400" dirty="0" smtClean="0">
                <a:solidFill>
                  <a:schemeClr val="tx1"/>
                </a:solidFill>
              </a:rPr>
              <a:t> continuous)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b="1" dirty="0" smtClean="0">
                <a:solidFill>
                  <a:schemeClr val="tx1"/>
                </a:solidFill>
              </a:rPr>
              <a:t>Simplicity</a:t>
            </a:r>
            <a:r>
              <a:rPr lang="en-GB" altLang="en-US" sz="2400" dirty="0" smtClean="0">
                <a:solidFill>
                  <a:schemeClr val="tx1"/>
                </a:solidFill>
              </a:rPr>
              <a:t>: include only necessary features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b="1" dirty="0" smtClean="0">
                <a:solidFill>
                  <a:schemeClr val="tx1"/>
                </a:solidFill>
              </a:rPr>
              <a:t>Unity</a:t>
            </a:r>
            <a:r>
              <a:rPr lang="en-GB" altLang="en-US" sz="2400" dirty="0" smtClean="0">
                <a:solidFill>
                  <a:schemeClr val="tx1"/>
                </a:solidFill>
              </a:rPr>
              <a:t>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Include text</a:t>
            </a:r>
            <a:br>
              <a:rPr lang="en-GB" altLang="en-US" sz="2200" dirty="0" smtClean="0">
                <a:solidFill>
                  <a:schemeClr val="tx1"/>
                </a:solidFill>
              </a:rPr>
            </a:br>
            <a:r>
              <a:rPr lang="en-GB" altLang="en-US" sz="2200" dirty="0" smtClean="0">
                <a:solidFill>
                  <a:schemeClr val="tx1"/>
                </a:solidFill>
              </a:rPr>
              <a:t>and other</a:t>
            </a:r>
            <a:br>
              <a:rPr lang="en-GB" altLang="en-US" sz="2200" dirty="0" smtClean="0">
                <a:solidFill>
                  <a:schemeClr val="tx1"/>
                </a:solidFill>
              </a:rPr>
            </a:br>
            <a:r>
              <a:rPr lang="en-GB" altLang="en-US" sz="2200" dirty="0" smtClean="0">
                <a:solidFill>
                  <a:schemeClr val="tx1"/>
                </a:solidFill>
              </a:rPr>
              <a:t>detail close</a:t>
            </a:r>
            <a:br>
              <a:rPr lang="en-GB" altLang="en-US" sz="2200" dirty="0" smtClean="0">
                <a:solidFill>
                  <a:schemeClr val="tx1"/>
                </a:solidFill>
              </a:rPr>
            </a:br>
            <a:r>
              <a:rPr lang="en-GB" altLang="en-US" sz="2200" dirty="0" smtClean="0">
                <a:solidFill>
                  <a:schemeClr val="tx1"/>
                </a:solidFill>
              </a:rPr>
              <a:t>to symbol</a:t>
            </a:r>
            <a:endParaRPr lang="en-US" altLang="en-US" sz="26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DA967-016E-403B-8DE2-CA2F7200F670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593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431892"/>
            <a:ext cx="5638800" cy="342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SYMBOLS 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60420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US" altLang="en-US" sz="2800" dirty="0" smtClean="0">
                <a:solidFill>
                  <a:schemeClr val="tx1"/>
                </a:solidFill>
              </a:rPr>
              <a:t>Standardization of Symbolic Displays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Symbols should be standardized if: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US" altLang="en-US" sz="2200" dirty="0" smtClean="0">
                <a:solidFill>
                  <a:schemeClr val="tx1"/>
                </a:solidFill>
              </a:rPr>
              <a:t>Used for </a:t>
            </a:r>
            <a:r>
              <a:rPr lang="en-US" altLang="en-US" sz="2200" b="1" dirty="0" smtClean="0">
                <a:solidFill>
                  <a:schemeClr val="tx1"/>
                </a:solidFill>
              </a:rPr>
              <a:t>same referent</a:t>
            </a:r>
          </a:p>
          <a:p>
            <a:pPr marL="1116013" lvl="2" indent="-514350">
              <a:buClr>
                <a:srgbClr val="2DA2BF"/>
              </a:buClr>
            </a:pPr>
            <a:r>
              <a:rPr lang="en-US" altLang="en-US" sz="2200" dirty="0" smtClean="0">
                <a:solidFill>
                  <a:schemeClr val="tx1"/>
                </a:solidFill>
              </a:rPr>
              <a:t>Used by the </a:t>
            </a:r>
            <a:r>
              <a:rPr lang="en-US" altLang="en-US" sz="2200" b="1" dirty="0" smtClean="0">
                <a:solidFill>
                  <a:schemeClr val="tx1"/>
                </a:solidFill>
              </a:rPr>
              <a:t>same people</a:t>
            </a:r>
          </a:p>
          <a:p>
            <a:pPr marL="1116013" lvl="2" indent="-514350">
              <a:buClr>
                <a:srgbClr val="2DA2BF"/>
              </a:buClr>
            </a:pPr>
            <a:r>
              <a:rPr lang="en-US" altLang="en-US" sz="2200" dirty="0" smtClean="0">
                <a:solidFill>
                  <a:schemeClr val="tx1"/>
                </a:solidFill>
              </a:rPr>
              <a:t>E.g. international road signs (below)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F016E-ACEB-4C08-96D9-54477506A772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604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1440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US" sz="3700" dirty="0" smtClean="0">
              <a:solidFill>
                <a:schemeClr val="tx1"/>
              </a:solidFill>
            </a:endParaRPr>
          </a:p>
        </p:txBody>
      </p:sp>
      <p:sp>
        <p:nvSpPr>
          <p:cNvPr id="14340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>
              <a:lnSpc>
                <a:spcPct val="200000"/>
              </a:lnSpc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endParaRPr lang="en-US" altLang="en-US" sz="2800" b="1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en-US" altLang="en-US" sz="2800" b="1" dirty="0" smtClean="0">
                <a:solidFill>
                  <a:schemeClr val="tx1"/>
                </a:solidFill>
              </a:rPr>
              <a:t>Codes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FED1D-2A50-4441-B0CB-E5D9402D4163}" type="slidenum">
              <a:rPr lang="en-US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0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CODES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61444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GB" altLang="en-US" sz="2800" dirty="0" smtClean="0">
                <a:solidFill>
                  <a:schemeClr val="tx1"/>
                </a:solidFill>
              </a:rPr>
              <a:t>Coding elements: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i="1" dirty="0" smtClean="0">
                <a:solidFill>
                  <a:schemeClr val="tx1"/>
                </a:solidFill>
              </a:rPr>
              <a:t>Referents</a:t>
            </a:r>
            <a:r>
              <a:rPr lang="en-GB" altLang="en-US" sz="2400" dirty="0" smtClean="0">
                <a:solidFill>
                  <a:schemeClr val="tx1"/>
                </a:solidFill>
              </a:rPr>
              <a:t>:</a:t>
            </a:r>
            <a:r>
              <a:rPr lang="en-GB" altLang="en-US" sz="2400" i="1" dirty="0" smtClean="0">
                <a:solidFill>
                  <a:schemeClr val="tx1"/>
                </a:solidFill>
              </a:rPr>
              <a:t> </a:t>
            </a:r>
            <a:r>
              <a:rPr lang="en-GB" altLang="en-US" sz="2400" dirty="0" smtClean="0">
                <a:solidFill>
                  <a:schemeClr val="tx1"/>
                </a:solidFill>
              </a:rPr>
              <a:t>items to be coded</a:t>
            </a:r>
            <a:endParaRPr lang="en-GB" altLang="en-US" sz="2400" i="1" dirty="0" smtClean="0">
              <a:solidFill>
                <a:schemeClr val="tx1"/>
              </a:solidFill>
            </a:endParaRP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i="1" dirty="0" smtClean="0">
                <a:solidFill>
                  <a:schemeClr val="tx1"/>
                </a:solidFill>
              </a:rPr>
              <a:t>Code</a:t>
            </a:r>
            <a:r>
              <a:rPr lang="en-GB" altLang="en-US" sz="2400" dirty="0" smtClean="0">
                <a:solidFill>
                  <a:schemeClr val="tx1"/>
                </a:solidFill>
              </a:rPr>
              <a:t>: sign/symbol used to indicate referent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i="1" dirty="0" smtClean="0">
                <a:solidFill>
                  <a:schemeClr val="tx1"/>
                </a:solidFill>
              </a:rPr>
              <a:t>coding dimensions</a:t>
            </a:r>
            <a:r>
              <a:rPr lang="en-GB" altLang="en-US" sz="2400" dirty="0" smtClean="0">
                <a:solidFill>
                  <a:schemeClr val="tx1"/>
                </a:solidFill>
              </a:rPr>
              <a:t>:</a:t>
            </a:r>
            <a:r>
              <a:rPr lang="en-GB" altLang="en-US" sz="2400" i="1" dirty="0" smtClean="0">
                <a:solidFill>
                  <a:schemeClr val="tx1"/>
                </a:solidFill>
              </a:rPr>
              <a:t> </a:t>
            </a:r>
            <a:r>
              <a:rPr lang="en-GB" altLang="en-US" sz="2400" dirty="0" smtClean="0">
                <a:solidFill>
                  <a:schemeClr val="tx1"/>
                </a:solidFill>
              </a:rPr>
              <a:t>visual stimuli used</a:t>
            </a:r>
            <a:br>
              <a:rPr lang="en-GB" altLang="en-US" sz="2400" dirty="0" smtClean="0">
                <a:solidFill>
                  <a:schemeClr val="tx1"/>
                </a:solidFill>
              </a:rPr>
            </a:br>
            <a:r>
              <a:rPr lang="en-GB" altLang="en-US" sz="2400" dirty="0" smtClean="0">
                <a:solidFill>
                  <a:schemeClr val="tx1"/>
                </a:solidFill>
              </a:rPr>
              <a:t>(e.g. </a:t>
            </a:r>
            <a:r>
              <a:rPr lang="en-GB" altLang="en-US" sz="2400" dirty="0" err="1" smtClean="0">
                <a:solidFill>
                  <a:schemeClr val="tx1"/>
                </a:solidFill>
              </a:rPr>
              <a:t>colors</a:t>
            </a:r>
            <a:r>
              <a:rPr lang="en-GB" altLang="en-US" sz="2400" dirty="0" smtClean="0">
                <a:solidFill>
                  <a:schemeClr val="tx1"/>
                </a:solidFill>
              </a:rPr>
              <a:t>, shapes, sizes, numbers, letters)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codes could have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single dimension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or more than one dimension (</a:t>
            </a:r>
            <a:r>
              <a:rPr lang="en-GB" altLang="en-US" sz="2200" i="1" dirty="0" smtClean="0">
                <a:solidFill>
                  <a:schemeClr val="tx1"/>
                </a:solidFill>
              </a:rPr>
              <a:t>multidimensional</a:t>
            </a:r>
            <a:r>
              <a:rPr lang="en-GB" altLang="en-US" sz="2200" dirty="0" smtClean="0">
                <a:solidFill>
                  <a:schemeClr val="tx1"/>
                </a:solidFill>
              </a:rPr>
              <a:t>)</a:t>
            </a:r>
          </a:p>
          <a:p>
            <a:pPr marL="622300" indent="-514350">
              <a:buClr>
                <a:srgbClr val="2DA2BF"/>
              </a:buClr>
            </a:pPr>
            <a:endParaRPr lang="en-US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F8E98A-39B0-4E85-A5C3-D46ADCF830C7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CODES 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62468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US" altLang="en-US" sz="2800" dirty="0" smtClean="0">
                <a:solidFill>
                  <a:schemeClr val="tx1"/>
                </a:solidFill>
              </a:rPr>
              <a:t>Single Coding Dimensions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Experiments done to see best dimension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Experiment: </a:t>
            </a:r>
            <a:r>
              <a:rPr lang="en-US" altLang="en-US" sz="2400" i="1" dirty="0" smtClean="0">
                <a:solidFill>
                  <a:schemeClr val="tx1"/>
                </a:solidFill>
              </a:rPr>
              <a:t>Smith and Thomas</a:t>
            </a:r>
            <a:r>
              <a:rPr lang="en-US" altLang="en-US" sz="2400" dirty="0" smtClean="0">
                <a:solidFill>
                  <a:schemeClr val="tx1"/>
                </a:solidFill>
              </a:rPr>
              <a:t>: varied</a:t>
            </a:r>
          </a:p>
          <a:p>
            <a:pPr marL="1116013" lvl="2" indent="-514350">
              <a:buClr>
                <a:srgbClr val="2DA2BF"/>
              </a:buClr>
            </a:pPr>
            <a:r>
              <a:rPr lang="en-US" altLang="en-US" sz="2200" dirty="0" smtClean="0">
                <a:solidFill>
                  <a:schemeClr val="tx1"/>
                </a:solidFill>
              </a:rPr>
              <a:t>Shapes, geometric form, symbols, colors (below)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US" altLang="en-US" sz="2200" dirty="0" smtClean="0">
                <a:solidFill>
                  <a:schemeClr val="tx1"/>
                </a:solidFill>
              </a:rPr>
              <a:t>Mean time to count target class was measured</a:t>
            </a:r>
          </a:p>
          <a:p>
            <a:pPr marL="1116013" lvl="2" indent="-514350">
              <a:buClr>
                <a:srgbClr val="2DA2BF"/>
              </a:buClr>
            </a:pPr>
            <a:r>
              <a:rPr lang="en-US" altLang="en-US" sz="2200" dirty="0" smtClean="0">
                <a:solidFill>
                  <a:schemeClr val="tx1"/>
                </a:solidFill>
              </a:rPr>
              <a:t>Color showed greatest </a:t>
            </a:r>
            <a:r>
              <a:rPr lang="en-US" altLang="en-US" sz="2200" dirty="0" smtClean="0">
                <a:solidFill>
                  <a:schemeClr val="tx1"/>
                </a:solidFill>
              </a:rPr>
              <a:t>superiority (see next slide)</a:t>
            </a:r>
            <a:endParaRPr lang="en-US" altLang="en-US" sz="2200" dirty="0" smtClean="0">
              <a:solidFill>
                <a:schemeClr val="tx1"/>
              </a:solidFill>
            </a:endParaRPr>
          </a:p>
          <a:p>
            <a:pPr marL="622300" indent="-514350">
              <a:buClr>
                <a:srgbClr val="2DA2BF"/>
              </a:buClr>
            </a:pPr>
            <a:endParaRPr lang="en-US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EC392D-FCDD-47AD-BE78-4285DD9DD92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624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14994"/>
            <a:ext cx="5638800" cy="299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238" y="6331870"/>
            <a:ext cx="4876800" cy="526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US" sz="3700" dirty="0" smtClean="0">
              <a:solidFill>
                <a:schemeClr val="tx1"/>
              </a:solidFill>
            </a:endParaRPr>
          </a:p>
        </p:txBody>
      </p:sp>
      <p:sp>
        <p:nvSpPr>
          <p:cNvPr id="14340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>
              <a:lnSpc>
                <a:spcPct val="200000"/>
              </a:lnSpc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endParaRPr lang="en-US" altLang="en-US" sz="2800" b="1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en-US" altLang="en-US" sz="2800" b="1" dirty="0">
                <a:solidFill>
                  <a:schemeClr val="tx1"/>
                </a:solidFill>
              </a:rPr>
              <a:t>Alphanumeric Displays</a:t>
            </a:r>
            <a:endParaRPr lang="en-US" alt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FED1D-2A50-4441-B0CB-E5D9402D4163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5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CODES 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62468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US" altLang="en-US" sz="2800" dirty="0" smtClean="0">
                <a:solidFill>
                  <a:schemeClr val="tx1"/>
                </a:solidFill>
              </a:rPr>
              <a:t>Single Coding Dimensions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cont. Experiment by </a:t>
            </a:r>
            <a:r>
              <a:rPr lang="en-US" altLang="en-US" sz="2400" i="1" dirty="0" smtClean="0">
                <a:solidFill>
                  <a:schemeClr val="tx1"/>
                </a:solidFill>
              </a:rPr>
              <a:t>Smith and </a:t>
            </a:r>
            <a:r>
              <a:rPr lang="en-US" altLang="en-US" sz="2400" i="1" dirty="0" smtClean="0">
                <a:solidFill>
                  <a:schemeClr val="tx1"/>
                </a:solidFill>
              </a:rPr>
              <a:t>Thomas</a:t>
            </a:r>
            <a:endParaRPr lang="en-US" altLang="en-US" sz="2400" dirty="0" smtClean="0">
              <a:solidFill>
                <a:schemeClr val="tx1"/>
              </a:solidFill>
            </a:endParaRPr>
          </a:p>
          <a:p>
            <a:pPr marL="1116013" lvl="2" indent="-514350">
              <a:buClr>
                <a:srgbClr val="2DA2BF"/>
              </a:buClr>
            </a:pPr>
            <a:r>
              <a:rPr lang="en-US" altLang="en-US" sz="2200" dirty="0" smtClean="0">
                <a:solidFill>
                  <a:schemeClr val="tx1"/>
                </a:solidFill>
              </a:rPr>
              <a:t>Results shown below: w</a:t>
            </a:r>
            <a:r>
              <a:rPr lang="en-US" altLang="en-US" sz="2200" dirty="0" smtClean="0">
                <a:solidFill>
                  <a:schemeClr val="tx1"/>
                </a:solidFill>
              </a:rPr>
              <a:t>hy is color the best code?</a:t>
            </a:r>
          </a:p>
          <a:p>
            <a:pPr marL="1116013" lvl="2" indent="-514350">
              <a:buClr>
                <a:srgbClr val="2DA2BF"/>
              </a:buClr>
            </a:pPr>
            <a:endParaRPr lang="en-US" altLang="en-US" sz="2200" dirty="0" smtClean="0">
              <a:solidFill>
                <a:schemeClr val="tx1"/>
              </a:solidFill>
            </a:endParaRPr>
          </a:p>
          <a:p>
            <a:pPr marL="622300" indent="-514350">
              <a:buClr>
                <a:srgbClr val="2DA2BF"/>
              </a:buClr>
            </a:pPr>
            <a:endParaRPr lang="en-US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EC392D-FCDD-47AD-BE78-4285DD9DD92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1"/>
            <a:ext cx="9142856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3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CODES 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63492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US" altLang="en-US" sz="2800" dirty="0" smtClean="0">
                <a:solidFill>
                  <a:schemeClr val="tx1"/>
                </a:solidFill>
              </a:rPr>
              <a:t>Single Coding Dimensions (cont.)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Different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coding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dimensions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differ in 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relevance for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various tasks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and 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situation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Table (right):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guide to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selecting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appropriate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visual code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79395-E9DE-4F3C-AB17-DD5E7B6B0185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634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1371600"/>
            <a:ext cx="569753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CODES 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64516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>
            <a:normAutofit lnSpcReduction="10000"/>
          </a:bodyPr>
          <a:lstStyle/>
          <a:p>
            <a:pPr marL="622300" indent="-514350">
              <a:buClr>
                <a:srgbClr val="2DA2BF"/>
              </a:buClr>
            </a:pPr>
            <a:r>
              <a:rPr lang="en-US" altLang="en-US" sz="2800" dirty="0" smtClean="0">
                <a:solidFill>
                  <a:schemeClr val="tx1"/>
                </a:solidFill>
              </a:rPr>
              <a:t>Color coding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Color</a:t>
            </a:r>
            <a:r>
              <a:rPr lang="en-GB" altLang="en-US" sz="2400" dirty="0" smtClean="0">
                <a:solidFill>
                  <a:schemeClr val="tx1"/>
                </a:solidFill>
              </a:rPr>
              <a:t> is a very useful visual code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Q: What is # of distinct </a:t>
            </a:r>
            <a:r>
              <a:rPr lang="en-GB" altLang="en-US" sz="2400" dirty="0" err="1" smtClean="0">
                <a:solidFill>
                  <a:schemeClr val="tx1"/>
                </a:solidFill>
              </a:rPr>
              <a:t>colors</a:t>
            </a:r>
            <a:r>
              <a:rPr lang="en-GB" altLang="en-US" sz="2400" dirty="0" smtClean="0">
                <a:solidFill>
                  <a:schemeClr val="tx1"/>
                </a:solidFill>
              </a:rPr>
              <a:t> that normal </a:t>
            </a:r>
            <a:r>
              <a:rPr lang="en-GB" altLang="en-US" sz="2400" dirty="0" err="1" smtClean="0">
                <a:solidFill>
                  <a:schemeClr val="tx1"/>
                </a:solidFill>
              </a:rPr>
              <a:t>color</a:t>
            </a:r>
            <a:r>
              <a:rPr lang="en-GB" altLang="en-US" sz="2400" dirty="0" smtClean="0">
                <a:solidFill>
                  <a:schemeClr val="tx1"/>
                </a:solidFill>
              </a:rPr>
              <a:t> vision person can differentiate (absolute basis)?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Jones (1962) found that the normal observer could identify 9 surface colors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With training, people are able to identify around 24 colors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But when dealing with untrained people, it is wise to use a smaller number of colors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Color coding is very useful in “searching”/ “spotting” (as compared to other dimensions)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US" altLang="en-US" sz="2200" dirty="0" smtClean="0">
                <a:solidFill>
                  <a:schemeClr val="tx1"/>
                </a:solidFill>
              </a:rPr>
              <a:t>e.g. searching maps, items in a file, identifying color-coded wires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Note, color not universal “identification” code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27416-7AD5-42D0-B41C-9E1E9F84B657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CODES 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65540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US" altLang="en-US" sz="2800" dirty="0" smtClean="0">
                <a:solidFill>
                  <a:schemeClr val="tx1"/>
                </a:solidFill>
              </a:rPr>
              <a:t>Multidimensional codes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Recommended: no more than 2 dimensions be used together 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for rapid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interpretation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Certain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combinations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do not ‘go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well’ together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(see figure)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⇒ not</a:t>
            </a:r>
            <a:r>
              <a:rPr lang="en-US" altLang="en-US" sz="2400" dirty="0" smtClean="0">
                <a:solidFill>
                  <a:schemeClr val="tx1"/>
                </a:solidFill>
              </a:rPr>
              <a:t> always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more effective 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than single-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dimension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codes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1F1043-66E2-4087-8164-540D685981F0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655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50" y="2209800"/>
            <a:ext cx="57086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References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66564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US" altLang="en-US" sz="2800" b="1" dirty="0" smtClean="0">
                <a:solidFill>
                  <a:schemeClr val="tx1"/>
                </a:solidFill>
              </a:rPr>
              <a:t>Human Capabilities - Vision</a:t>
            </a:r>
            <a:endParaRPr lang="en-US" altLang="en-US" sz="2800" dirty="0" smtClean="0">
              <a:solidFill>
                <a:schemeClr val="tx1"/>
              </a:solidFill>
              <a:hlinkClick r:id="rId3"/>
            </a:endParaRP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b="1" i="1" dirty="0" smtClean="0">
                <a:solidFill>
                  <a:schemeClr val="tx1"/>
                </a:solidFill>
              </a:rPr>
              <a:t>Human Factors in Engineering and Design</a:t>
            </a:r>
            <a:r>
              <a:rPr lang="en-US" altLang="en-US" sz="2400" dirty="0" smtClean="0">
                <a:solidFill>
                  <a:schemeClr val="tx1"/>
                </a:solidFill>
              </a:rPr>
              <a:t>. Mark S. Sanders, Ernest J. McCormick. 7</a:t>
            </a:r>
            <a:r>
              <a:rPr lang="en-US" altLang="en-US" sz="2400" baseline="30000" dirty="0" smtClean="0">
                <a:solidFill>
                  <a:schemeClr val="tx1"/>
                </a:solidFill>
              </a:rPr>
              <a:t>th</a:t>
            </a:r>
            <a:r>
              <a:rPr lang="en-US" altLang="en-US" sz="2400" dirty="0" smtClean="0">
                <a:solidFill>
                  <a:schemeClr val="tx1"/>
                </a:solidFill>
              </a:rPr>
              <a:t> Ed. McGraw: New York, 1993. ISBN: 0-07-112826-3.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CC5185-B83A-4CD2-AA33-B3E276FE84FF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Alphanumeric Displays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33796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>
            <a:normAutofit fontScale="92500" lnSpcReduction="10000"/>
          </a:bodyPr>
          <a:lstStyle/>
          <a:p>
            <a:pPr marL="622300" indent="-514350">
              <a:buClr>
                <a:srgbClr val="2DA2BF"/>
              </a:buClr>
              <a:buSzPct val="100000"/>
              <a:buFont typeface="Wingdings 3" pitchFamily="18" charset="2"/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Most important characteristics: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marL="622300" indent="-514350">
              <a:buClr>
                <a:srgbClr val="2DA2BF"/>
              </a:buClr>
              <a:buSzPct val="100000"/>
            </a:pPr>
            <a:r>
              <a:rPr lang="en-US" altLang="en-US" sz="2600" b="1" dirty="0" smtClean="0">
                <a:solidFill>
                  <a:srgbClr val="000000"/>
                </a:solidFill>
              </a:rPr>
              <a:t>Visibility</a:t>
            </a:r>
            <a:r>
              <a:rPr lang="en-US" altLang="en-US" sz="2600" dirty="0" smtClean="0">
                <a:solidFill>
                  <a:srgbClr val="000000"/>
                </a:solidFill>
              </a:rPr>
              <a:t>:</a:t>
            </a:r>
          </a:p>
          <a:p>
            <a:pPr marL="879475" lvl="1" indent="-514350">
              <a:buClr>
                <a:srgbClr val="2DA2BF"/>
              </a:buClr>
            </a:pPr>
            <a:r>
              <a:rPr lang="en-US" altLang="en-US" sz="1800" dirty="0" smtClean="0">
                <a:solidFill>
                  <a:srgbClr val="000000"/>
                </a:solidFill>
              </a:rPr>
              <a:t>quality of the character that makes it separately visible from its surroundings (i.e.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detectability</a:t>
            </a:r>
            <a:r>
              <a:rPr lang="en-US" altLang="en-US" sz="1800" dirty="0" smtClean="0">
                <a:solidFill>
                  <a:srgbClr val="000000"/>
                </a:solidFill>
              </a:rPr>
              <a:t>)</a:t>
            </a:r>
          </a:p>
          <a:p>
            <a:pPr marL="622300" indent="-514350">
              <a:buClr>
                <a:srgbClr val="2DA2BF"/>
              </a:buClr>
              <a:buSzPct val="100000"/>
            </a:pPr>
            <a:endParaRPr lang="en-US" altLang="en-US" b="1" dirty="0" smtClean="0">
              <a:solidFill>
                <a:srgbClr val="000000"/>
              </a:solidFill>
            </a:endParaRPr>
          </a:p>
          <a:p>
            <a:pPr marL="622300" indent="-514350">
              <a:buClr>
                <a:srgbClr val="2DA2BF"/>
              </a:buClr>
              <a:buSzPct val="100000"/>
            </a:pPr>
            <a:r>
              <a:rPr lang="en-US" altLang="en-US" sz="2600" b="1" dirty="0" smtClean="0">
                <a:solidFill>
                  <a:srgbClr val="000000"/>
                </a:solidFill>
              </a:rPr>
              <a:t>Legibility</a:t>
            </a:r>
            <a:r>
              <a:rPr lang="en-US" altLang="en-US" sz="2600" dirty="0" smtClean="0">
                <a:solidFill>
                  <a:srgbClr val="000000"/>
                </a:solidFill>
              </a:rPr>
              <a:t>:</a:t>
            </a:r>
          </a:p>
          <a:p>
            <a:pPr marL="879475" lvl="1" indent="-514350">
              <a:buClr>
                <a:srgbClr val="2DA2BF"/>
              </a:buClr>
            </a:pPr>
            <a:r>
              <a:rPr lang="en-US" altLang="en-US" sz="1800" dirty="0" smtClean="0">
                <a:solidFill>
                  <a:srgbClr val="000000"/>
                </a:solidFill>
              </a:rPr>
              <a:t>attribute that makes a character identifiable from others (i.e.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discriminability</a:t>
            </a:r>
            <a:r>
              <a:rPr lang="en-US" altLang="en-US" sz="1800" dirty="0" smtClean="0">
                <a:solidFill>
                  <a:srgbClr val="000000"/>
                </a:solidFill>
              </a:rPr>
              <a:t>)</a:t>
            </a:r>
          </a:p>
          <a:p>
            <a:pPr marL="879475" lvl="1" indent="-514350">
              <a:buClr>
                <a:srgbClr val="2DA2BF"/>
              </a:buClr>
            </a:pPr>
            <a:r>
              <a:rPr lang="en-US" altLang="en-US" sz="1800" dirty="0" smtClean="0">
                <a:solidFill>
                  <a:srgbClr val="000000"/>
                </a:solidFill>
              </a:rPr>
              <a:t>depends on stroke width, form of characters, contrast, and illumination</a:t>
            </a:r>
          </a:p>
          <a:p>
            <a:pPr marL="622300" indent="-514350">
              <a:buClr>
                <a:srgbClr val="2DA2BF"/>
              </a:buClr>
              <a:buSzPct val="100000"/>
            </a:pPr>
            <a:endParaRPr lang="en-US" altLang="en-US" b="1" dirty="0" smtClean="0">
              <a:solidFill>
                <a:srgbClr val="000000"/>
              </a:solidFill>
            </a:endParaRPr>
          </a:p>
          <a:p>
            <a:pPr marL="622300" indent="-514350">
              <a:buClr>
                <a:srgbClr val="2DA2BF"/>
              </a:buClr>
              <a:buSzPct val="100000"/>
            </a:pPr>
            <a:r>
              <a:rPr lang="en-US" altLang="en-US" sz="2600" b="1" dirty="0" smtClean="0">
                <a:solidFill>
                  <a:srgbClr val="000000"/>
                </a:solidFill>
              </a:rPr>
              <a:t>Readability:</a:t>
            </a:r>
            <a:r>
              <a:rPr lang="en-US" altLang="en-US" sz="2600" dirty="0" smtClean="0">
                <a:solidFill>
                  <a:srgbClr val="000000"/>
                </a:solidFill>
              </a:rPr>
              <a:t> </a:t>
            </a:r>
          </a:p>
          <a:p>
            <a:pPr marL="879475" lvl="1" indent="-514350">
              <a:buClr>
                <a:srgbClr val="2DA2BF"/>
              </a:buClr>
            </a:pPr>
            <a:r>
              <a:rPr lang="en-US" altLang="en-US" sz="1900" dirty="0" smtClean="0">
                <a:solidFill>
                  <a:srgbClr val="000000"/>
                </a:solidFill>
              </a:rPr>
              <a:t>ability to recognize information content of material when represented by alphanumeric characters, words, sentences (i.e. </a:t>
            </a:r>
            <a:r>
              <a:rPr lang="en-US" altLang="en-US" sz="1900" b="1" dirty="0" smtClean="0">
                <a:solidFill>
                  <a:srgbClr val="000000"/>
                </a:solidFill>
              </a:rPr>
              <a:t>meaningfulness</a:t>
            </a:r>
            <a:r>
              <a:rPr lang="en-US" altLang="en-US" sz="1900" dirty="0" smtClean="0">
                <a:solidFill>
                  <a:srgbClr val="000000"/>
                </a:solidFill>
              </a:rPr>
              <a:t>)</a:t>
            </a:r>
          </a:p>
          <a:p>
            <a:pPr marL="879475" lvl="1" indent="-514350">
              <a:buClr>
                <a:srgbClr val="2DA2BF"/>
              </a:buClr>
            </a:pPr>
            <a:r>
              <a:rPr lang="en-US" altLang="en-US" sz="1900" dirty="0" smtClean="0">
                <a:solidFill>
                  <a:srgbClr val="000000"/>
                </a:solidFill>
              </a:rPr>
              <a:t>depends more on spacing between lines and letters, etc. than on specific features of characters</a:t>
            </a:r>
          </a:p>
          <a:p>
            <a:pPr marL="879475" lvl="1" indent="-514350">
              <a:buClr>
                <a:srgbClr val="2DA2BF"/>
              </a:buClr>
            </a:pPr>
            <a:r>
              <a:rPr lang="en-US" altLang="en-US" sz="1900" dirty="0" smtClean="0">
                <a:solidFill>
                  <a:srgbClr val="000000"/>
                </a:solidFill>
              </a:rPr>
              <a:t>Watch this video about legibility </a:t>
            </a:r>
            <a:r>
              <a:rPr lang="en-US" altLang="en-US" sz="1900" dirty="0">
                <a:solidFill>
                  <a:srgbClr val="000000"/>
                </a:solidFill>
              </a:rPr>
              <a:t>and readability: </a:t>
            </a:r>
            <a:r>
              <a:rPr lang="en-US" altLang="en-US" sz="1900" dirty="0">
                <a:solidFill>
                  <a:srgbClr val="000000"/>
                </a:solidFill>
                <a:hlinkClick r:id="rId3"/>
              </a:rPr>
              <a:t>https://</a:t>
            </a:r>
            <a:r>
              <a:rPr lang="en-US" altLang="en-US" sz="1900" dirty="0" smtClean="0">
                <a:solidFill>
                  <a:srgbClr val="000000"/>
                </a:solidFill>
                <a:hlinkClick r:id="rId3"/>
              </a:rPr>
              <a:t>youtu.be/74sZJ4b0_Lc</a:t>
            </a:r>
            <a:endParaRPr lang="en-US" altLang="en-US" sz="1900" dirty="0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D2496-5EAB-4DE6-9D80-D7ECF6FB598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Alphanumeric Displays: Typography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34820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>
            <a:normAutofit/>
          </a:bodyPr>
          <a:lstStyle/>
          <a:p>
            <a:pPr marL="622300" indent="-514350">
              <a:buClr>
                <a:srgbClr val="2DA2BF"/>
              </a:buClr>
              <a:buSzPct val="100000"/>
            </a:pPr>
            <a:r>
              <a:rPr lang="en-US" altLang="en-US" b="1" dirty="0" smtClean="0">
                <a:solidFill>
                  <a:schemeClr val="tx1"/>
                </a:solidFill>
              </a:rPr>
              <a:t>Typography</a:t>
            </a:r>
            <a:r>
              <a:rPr lang="en-US" altLang="en-US" dirty="0" smtClean="0">
                <a:solidFill>
                  <a:schemeClr val="tx1"/>
                </a:solidFill>
              </a:rPr>
              <a:t>:</a:t>
            </a:r>
            <a:endParaRPr lang="en-US" altLang="en-US" dirty="0">
              <a:solidFill>
                <a:schemeClr val="tx1"/>
              </a:solidFill>
            </a:endParaRPr>
          </a:p>
          <a:p>
            <a:pPr marL="1022350" lvl="1" indent="-514350">
              <a:buClr>
                <a:srgbClr val="2DA2BF"/>
              </a:buClr>
              <a:buSzPct val="100000"/>
            </a:pPr>
            <a:r>
              <a:rPr lang="en-US" altLang="en-US" sz="2000" dirty="0" smtClean="0">
                <a:solidFill>
                  <a:schemeClr val="tx1"/>
                </a:solidFill>
              </a:rPr>
              <a:t>various features of alphanumeric displays</a:t>
            </a:r>
          </a:p>
          <a:p>
            <a:pPr marL="622300" indent="-514350">
              <a:buClr>
                <a:srgbClr val="2DA2BF"/>
              </a:buClr>
              <a:buSzPct val="100000"/>
            </a:pPr>
            <a:r>
              <a:rPr lang="en-US" altLang="en-US" dirty="0" smtClean="0">
                <a:solidFill>
                  <a:schemeClr val="tx1"/>
                </a:solidFill>
              </a:rPr>
              <a:t>Circumstances when it is important to use preferred forms of typography: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000" dirty="0" smtClean="0">
                <a:solidFill>
                  <a:schemeClr val="tx1"/>
                </a:solidFill>
              </a:rPr>
              <a:t>Viewing 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conditions</a:t>
            </a:r>
            <a:r>
              <a:rPr lang="en-US" altLang="en-US" sz="2000" dirty="0" smtClean="0">
                <a:solidFill>
                  <a:schemeClr val="tx1"/>
                </a:solidFill>
              </a:rPr>
              <a:t> are 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unfavorable</a:t>
            </a:r>
            <a:r>
              <a:rPr lang="en-US" altLang="en-US" sz="2000" dirty="0" smtClean="0">
                <a:solidFill>
                  <a:schemeClr val="tx1"/>
                </a:solidFill>
              </a:rPr>
              <a:t/>
            </a:r>
            <a:br>
              <a:rPr lang="en-US" altLang="en-US" sz="2000" dirty="0" smtClean="0">
                <a:solidFill>
                  <a:schemeClr val="tx1"/>
                </a:solidFill>
              </a:rPr>
            </a:br>
            <a:r>
              <a:rPr lang="en-US" altLang="en-US" sz="2000" dirty="0" smtClean="0">
                <a:solidFill>
                  <a:schemeClr val="tx1"/>
                </a:solidFill>
              </a:rPr>
              <a:t>(e.g. low illumination, limited viewing time)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000" b="1" dirty="0" smtClean="0">
                <a:solidFill>
                  <a:schemeClr val="tx1"/>
                </a:solidFill>
              </a:rPr>
              <a:t>Information </a:t>
            </a:r>
            <a:r>
              <a:rPr lang="en-US" altLang="en-US" sz="2000" dirty="0" smtClean="0">
                <a:solidFill>
                  <a:schemeClr val="tx1"/>
                </a:solidFill>
              </a:rPr>
              <a:t>is 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important</a:t>
            </a:r>
            <a:r>
              <a:rPr lang="en-US" altLang="en-US" sz="2000" dirty="0" smtClean="0">
                <a:solidFill>
                  <a:schemeClr val="tx1"/>
                </a:solidFill>
              </a:rPr>
              <a:t>/critical</a:t>
            </a:r>
            <a:br>
              <a:rPr lang="en-US" altLang="en-US" sz="2000" dirty="0" smtClean="0">
                <a:solidFill>
                  <a:schemeClr val="tx1"/>
                </a:solidFill>
              </a:rPr>
            </a:br>
            <a:r>
              <a:rPr lang="en-US" altLang="en-US" sz="2000" dirty="0" smtClean="0">
                <a:solidFill>
                  <a:schemeClr val="tx1"/>
                </a:solidFill>
              </a:rPr>
              <a:t>(e.g. emergency labels, important instructions)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000" b="1" dirty="0" smtClean="0">
                <a:solidFill>
                  <a:schemeClr val="tx1"/>
                </a:solidFill>
              </a:rPr>
              <a:t>Viewing</a:t>
            </a:r>
            <a:r>
              <a:rPr lang="en-US" altLang="en-US" sz="2000" dirty="0" smtClean="0">
                <a:solidFill>
                  <a:schemeClr val="tx1"/>
                </a:solidFill>
              </a:rPr>
              <a:t> occurs at a 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distance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000" dirty="0" smtClean="0">
                <a:solidFill>
                  <a:schemeClr val="tx1"/>
                </a:solidFill>
              </a:rPr>
              <a:t>Displays for 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low vision</a:t>
            </a:r>
            <a:r>
              <a:rPr lang="en-US" altLang="en-US" sz="2000" dirty="0" smtClean="0">
                <a:solidFill>
                  <a:schemeClr val="tx1"/>
                </a:solidFill>
              </a:rPr>
              <a:t> people</a:t>
            </a:r>
          </a:p>
          <a:p>
            <a:pPr marL="622300" indent="-514350">
              <a:buClr>
                <a:srgbClr val="2DA2BF"/>
              </a:buClr>
              <a:buSzPct val="100000"/>
            </a:pPr>
            <a:r>
              <a:rPr lang="en-US" altLang="en-US" dirty="0" smtClean="0">
                <a:solidFill>
                  <a:schemeClr val="tx1"/>
                </a:solidFill>
              </a:rPr>
              <a:t>Note, above forms must still satisfy all conditions mentioned in last slide</a:t>
            </a:r>
          </a:p>
          <a:p>
            <a:pPr marL="622300" indent="-514350">
              <a:buClr>
                <a:srgbClr val="2DA2BF"/>
              </a:buClr>
              <a:buSzPct val="100000"/>
            </a:pPr>
            <a:r>
              <a:rPr lang="en-US" altLang="en-US" dirty="0" smtClean="0">
                <a:solidFill>
                  <a:schemeClr val="tx1"/>
                </a:solidFill>
              </a:rPr>
              <a:t>When faced with ≥ 1 of these conditions, typography features must be considered: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E14B1-2850-4D03-A0AD-4C19C14A48E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Typography Features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35844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  <a:buSzPct val="100000"/>
              <a:buFont typeface="+mj-lt"/>
              <a:buAutoNum type="alphaUcPeriod"/>
              <a:defRPr/>
            </a:pPr>
            <a:r>
              <a:rPr lang="en-US" dirty="0" smtClean="0">
                <a:solidFill>
                  <a:schemeClr val="tx1"/>
                </a:solidFill>
              </a:rPr>
              <a:t>Hardcopy</a:t>
            </a:r>
          </a:p>
          <a:p>
            <a:pPr marL="877888" lvl="1" indent="-514350">
              <a:buClr>
                <a:srgbClr val="2DA2BF"/>
              </a:buClr>
              <a:buSzPct val="100000"/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Stroke Width</a:t>
            </a:r>
          </a:p>
          <a:p>
            <a:pPr marL="877888" lvl="1" indent="-514350">
              <a:buClr>
                <a:srgbClr val="2DA2BF"/>
              </a:buClr>
              <a:buSzPct val="100000"/>
              <a:buFont typeface="+mj-lt"/>
              <a:buAutoNum type="arabicPeriod"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Width-height Ratio</a:t>
            </a:r>
          </a:p>
          <a:p>
            <a:pPr marL="877888" lvl="1" indent="-514350">
              <a:buClr>
                <a:srgbClr val="2DA2BF"/>
              </a:buClr>
              <a:buSzPct val="100000"/>
              <a:buFont typeface="+mj-lt"/>
              <a:buAutoNum type="arabicPeriod"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Styles of Type</a:t>
            </a:r>
          </a:p>
          <a:p>
            <a:pPr marL="877888" lvl="1" indent="-514350">
              <a:buClr>
                <a:srgbClr val="2DA2BF"/>
              </a:buClr>
              <a:buSzPct val="100000"/>
              <a:buFont typeface="+mj-lt"/>
              <a:buAutoNum type="arabicPeriod"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Size of Characters</a:t>
            </a:r>
          </a:p>
          <a:p>
            <a:pPr marL="1116013" lvl="2" indent="-514350">
              <a:buClr>
                <a:srgbClr val="2DA2BF"/>
              </a:buClr>
              <a:buFont typeface="Lucida Sans Unicode" pitchFamily="34" charset="0"/>
              <a:buAutoNum type="alphaLcParenR"/>
              <a:defRPr/>
            </a:pPr>
            <a:r>
              <a:rPr lang="en-GB" sz="2200" dirty="0" smtClean="0">
                <a:solidFill>
                  <a:schemeClr val="tx1"/>
                </a:solidFill>
              </a:rPr>
              <a:t>at Reading Distance</a:t>
            </a:r>
          </a:p>
          <a:p>
            <a:pPr marL="1116013" lvl="2" indent="-514350">
              <a:buClr>
                <a:srgbClr val="2DA2BF"/>
              </a:buClr>
              <a:buFont typeface="Lucida Sans Unicode" pitchFamily="34" charset="0"/>
              <a:buAutoNum type="alphaLcParenR"/>
              <a:defRPr/>
            </a:pPr>
            <a:r>
              <a:rPr lang="en-GB" sz="2200" dirty="0" smtClean="0">
                <a:solidFill>
                  <a:schemeClr val="tx1"/>
                </a:solidFill>
              </a:rPr>
              <a:t>at a Distance</a:t>
            </a:r>
          </a:p>
          <a:p>
            <a:pPr marL="877888" lvl="1" indent="-514350">
              <a:buClr>
                <a:srgbClr val="2DA2BF"/>
              </a:buClr>
              <a:buSzPct val="100000"/>
              <a:buFont typeface="+mj-lt"/>
              <a:buAutoNum type="arabicPeriod"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Layout of Characters</a:t>
            </a:r>
          </a:p>
          <a:p>
            <a:pPr marL="877888" lvl="1" indent="-514350">
              <a:buClr>
                <a:srgbClr val="2DA2BF"/>
              </a:buClr>
              <a:buFont typeface="Lucida Sans Unicode" pitchFamily="34" charset="0"/>
              <a:buAutoNum type="arabicPeriod"/>
              <a:defRPr/>
            </a:pPr>
            <a:endParaRPr lang="en-GB" sz="2400" dirty="0" smtClean="0">
              <a:solidFill>
                <a:schemeClr val="tx1"/>
              </a:solidFill>
            </a:endParaRPr>
          </a:p>
          <a:p>
            <a:pPr marL="622300" lvl="1" indent="-514350">
              <a:spcBef>
                <a:spcPts val="400"/>
              </a:spcBef>
              <a:buClr>
                <a:srgbClr val="2DA2BF"/>
              </a:buClr>
              <a:buSzPct val="100000"/>
              <a:buFont typeface="+mj-lt"/>
              <a:buAutoNum type="alphaUcPeriod" startAt="2"/>
              <a:defRPr/>
            </a:pPr>
            <a:r>
              <a:rPr lang="en-US" sz="2700" dirty="0" smtClean="0">
                <a:solidFill>
                  <a:schemeClr val="tx1"/>
                </a:solidFill>
                <a:ea typeface="+mn-ea"/>
                <a:cs typeface="+mn-cs"/>
              </a:rPr>
              <a:t>VDT Screens</a:t>
            </a:r>
          </a:p>
          <a:p>
            <a:pPr marL="877888" lvl="1" indent="-514350">
              <a:buClr>
                <a:srgbClr val="2DA2BF"/>
              </a:buClr>
              <a:buSzPct val="100000"/>
              <a:buFont typeface="+mj-lt"/>
              <a:buAutoNum type="arabicPeriod" startAt="6"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Illuminated Alphanumeric Characters</a:t>
            </a:r>
          </a:p>
          <a:p>
            <a:pPr marL="877888" lvl="1" indent="-514350">
              <a:buClr>
                <a:srgbClr val="2DA2BF"/>
              </a:buClr>
              <a:buSzPct val="100000"/>
              <a:buFont typeface="Lucida Sans Unicode" pitchFamily="34" charset="0"/>
              <a:buAutoNum type="arabicPeriod" startAt="6"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Character Distance and Size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D1099-B4C2-45C4-B04C-62BEA9E84B1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</a:t>
            </a:r>
            <a:r>
              <a:rPr lang="en-US" sz="3300" dirty="0" smtClean="0">
                <a:solidFill>
                  <a:schemeClr val="tx1"/>
                </a:solidFill>
              </a:rPr>
              <a:t>1. </a:t>
            </a:r>
            <a:r>
              <a:rPr lang="en-US" sz="3300" dirty="0" smtClean="0">
                <a:solidFill>
                  <a:srgbClr val="000000"/>
                </a:solidFill>
              </a:rPr>
              <a:t>Stroke Width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36868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  <a:buSzPct val="100000"/>
            </a:pPr>
            <a:r>
              <a:rPr lang="en-US" altLang="en-US" sz="2800" dirty="0" smtClean="0">
                <a:solidFill>
                  <a:schemeClr val="tx1"/>
                </a:solidFill>
              </a:rPr>
              <a:t>Stroke-Width-to-height-ratio ≡ </a:t>
            </a:r>
            <a:r>
              <a:rPr lang="en-GB" altLang="en-US" sz="2800" dirty="0" smtClean="0">
                <a:solidFill>
                  <a:schemeClr val="tx1"/>
                </a:solidFill>
              </a:rPr>
              <a:t>ratio of the thickness of the stroke (s) to the height (h) of the letter/number</a:t>
            </a:r>
            <a:br>
              <a:rPr lang="en-GB" altLang="en-US" sz="2800" dirty="0" smtClean="0">
                <a:solidFill>
                  <a:schemeClr val="tx1"/>
                </a:solidFill>
              </a:rPr>
            </a:br>
            <a:r>
              <a:rPr lang="en-GB" altLang="en-US" sz="2800" dirty="0" smtClean="0">
                <a:solidFill>
                  <a:schemeClr val="tx1"/>
                </a:solidFill>
              </a:rPr>
              <a:t>(</a:t>
            </a:r>
            <a:r>
              <a:rPr lang="en-GB" altLang="en-US" sz="2800" b="1" dirty="0" smtClean="0">
                <a:solidFill>
                  <a:schemeClr val="tx1"/>
                </a:solidFill>
              </a:rPr>
              <a:t>stroke ratio</a:t>
            </a:r>
            <a:r>
              <a:rPr lang="en-GB" altLang="en-US" sz="2800" dirty="0" smtClean="0">
                <a:solidFill>
                  <a:schemeClr val="tx1"/>
                </a:solidFill>
              </a:rPr>
              <a:t> for short)</a:t>
            </a:r>
            <a:endParaRPr lang="en-US" altLang="en-US" sz="2800" dirty="0" smtClean="0">
              <a:solidFill>
                <a:schemeClr val="tx1"/>
              </a:solidFill>
            </a:endParaRPr>
          </a:p>
          <a:p>
            <a:pPr marL="622300" indent="-514350">
              <a:buClr>
                <a:srgbClr val="2DA2BF"/>
              </a:buClr>
              <a:buSzPct val="100000"/>
            </a:pPr>
            <a:r>
              <a:rPr lang="en-US" altLang="en-US" sz="2800" dirty="0" smtClean="0">
                <a:solidFill>
                  <a:schemeClr val="tx1"/>
                </a:solidFill>
              </a:rPr>
              <a:t>Example (right):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Stroke width-to-height:1:5 = 0.2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Note, width-to-height: 3:5 = 0.6</a:t>
            </a:r>
          </a:p>
          <a:p>
            <a:pPr marL="622300" indent="-514350">
              <a:buClr>
                <a:srgbClr val="2DA2BF"/>
              </a:buClr>
              <a:buSzPct val="100000"/>
            </a:pPr>
            <a:r>
              <a:rPr lang="en-GB" altLang="en-US" sz="2800" dirty="0" smtClean="0">
                <a:solidFill>
                  <a:schemeClr val="tx1"/>
                </a:solidFill>
              </a:rPr>
              <a:t>Stroke Width is affected by: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Background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black on white or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white on black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Illumination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3EB39-E573-43D4-B555-49D52D94900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368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63" y="1828800"/>
            <a:ext cx="275113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</a:t>
            </a:r>
            <a:r>
              <a:rPr lang="en-US" sz="3300" dirty="0" smtClean="0">
                <a:solidFill>
                  <a:schemeClr val="tx1"/>
                </a:solidFill>
              </a:rPr>
              <a:t>1. </a:t>
            </a:r>
            <a:r>
              <a:rPr lang="en-US" sz="3300" dirty="0" smtClean="0">
                <a:solidFill>
                  <a:srgbClr val="000000"/>
                </a:solidFill>
              </a:rPr>
              <a:t>Stroke Width </a:t>
            </a:r>
            <a:r>
              <a:rPr lang="en-US" sz="3300" b="0" dirty="0" smtClean="0">
                <a:solidFill>
                  <a:srgbClr val="000000"/>
                </a:solidFill>
              </a:rPr>
              <a:t>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37892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GB" altLang="en-US" sz="2800" b="1" dirty="0" smtClean="0">
                <a:solidFill>
                  <a:schemeClr val="tx1"/>
                </a:solidFill>
              </a:rPr>
              <a:t>Irradiation: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causes </a:t>
            </a:r>
            <a:r>
              <a:rPr lang="en-GB" altLang="en-US" sz="2400" b="1" dirty="0" smtClean="0">
                <a:solidFill>
                  <a:schemeClr val="tx1"/>
                </a:solidFill>
              </a:rPr>
              <a:t>white</a:t>
            </a:r>
            <a:r>
              <a:rPr lang="en-GB" altLang="en-US" sz="2400" dirty="0" smtClean="0">
                <a:solidFill>
                  <a:schemeClr val="tx1"/>
                </a:solidFill>
              </a:rPr>
              <a:t> features </a:t>
            </a:r>
            <a:r>
              <a:rPr lang="en-GB" altLang="en-US" sz="2400" b="1" dirty="0" smtClean="0">
                <a:solidFill>
                  <a:schemeClr val="tx1"/>
                </a:solidFill>
              </a:rPr>
              <a:t>on</a:t>
            </a:r>
            <a:r>
              <a:rPr lang="en-GB" altLang="en-US" sz="2400" dirty="0" smtClean="0">
                <a:solidFill>
                  <a:schemeClr val="tx1"/>
                </a:solidFill>
              </a:rPr>
              <a:t> a </a:t>
            </a:r>
            <a:r>
              <a:rPr lang="en-GB" altLang="en-US" sz="2400" b="1" dirty="0" smtClean="0">
                <a:solidFill>
                  <a:schemeClr val="tx1"/>
                </a:solidFill>
              </a:rPr>
              <a:t>black</a:t>
            </a:r>
            <a:r>
              <a:rPr lang="en-GB" altLang="en-US" sz="2400" dirty="0" smtClean="0">
                <a:solidFill>
                  <a:schemeClr val="tx1"/>
                </a:solidFill>
              </a:rPr>
              <a:t> background to appear to ‘</a:t>
            </a:r>
            <a:r>
              <a:rPr lang="en-GB" altLang="en-US" sz="2400" b="1" dirty="0" smtClean="0">
                <a:solidFill>
                  <a:schemeClr val="tx1"/>
                </a:solidFill>
              </a:rPr>
              <a:t>spread</a:t>
            </a:r>
            <a:r>
              <a:rPr lang="en-GB" altLang="en-US" sz="2400" dirty="0" smtClean="0">
                <a:solidFill>
                  <a:schemeClr val="tx1"/>
                </a:solidFill>
              </a:rPr>
              <a:t>’ into adjacent dark areas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But reverse (</a:t>
            </a:r>
            <a:r>
              <a:rPr lang="en-GB" altLang="en-US" sz="2400" b="1" dirty="0" smtClean="0">
                <a:solidFill>
                  <a:schemeClr val="tx1"/>
                </a:solidFill>
              </a:rPr>
              <a:t>black on white</a:t>
            </a:r>
            <a:r>
              <a:rPr lang="en-GB" altLang="en-US" sz="2400" dirty="0" smtClean="0">
                <a:solidFill>
                  <a:schemeClr val="tx1"/>
                </a:solidFill>
              </a:rPr>
              <a:t>) isn’t true (no spread)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Thus, </a:t>
            </a:r>
            <a:r>
              <a:rPr lang="en-GB" altLang="en-US" sz="2200" dirty="0" smtClean="0">
                <a:solidFill>
                  <a:schemeClr val="tx1"/>
                </a:solidFill>
              </a:rPr>
              <a:t>black-on-white letters should be thicker i.e. lower ratios than white-on-black letters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With good illumination, stroke width ratios: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000" dirty="0" smtClean="0">
                <a:solidFill>
                  <a:schemeClr val="tx1"/>
                </a:solidFill>
              </a:rPr>
              <a:t>Black on white: 1:6 to 1:8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000" dirty="0" smtClean="0">
                <a:solidFill>
                  <a:schemeClr val="tx1"/>
                </a:solidFill>
              </a:rPr>
              <a:t>White on black: 1:8 to 1:10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With reduced illumination: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000" dirty="0" smtClean="0">
                <a:solidFill>
                  <a:schemeClr val="tx1"/>
                </a:solidFill>
              </a:rPr>
              <a:t>Thick letters become more readable (both types above)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000" dirty="0" smtClean="0">
                <a:solidFill>
                  <a:schemeClr val="tx1"/>
                </a:solidFill>
              </a:rPr>
              <a:t>Letters should be: </a:t>
            </a:r>
            <a:r>
              <a:rPr lang="en-GB" altLang="en-US" sz="1800" dirty="0" smtClean="0">
                <a:solidFill>
                  <a:schemeClr val="tx1"/>
                </a:solidFill>
              </a:rPr>
              <a:t>boldface with low stroke ratios (e.g. 1:5)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200" dirty="0" smtClean="0">
                <a:solidFill>
                  <a:schemeClr val="tx1"/>
                </a:solidFill>
              </a:rPr>
              <a:t>For highly luminous letters, ratios: 1:12 to 1:20.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200" dirty="0" smtClean="0">
                <a:solidFill>
                  <a:schemeClr val="tx1"/>
                </a:solidFill>
              </a:rPr>
              <a:t>For black letters on a very highly luminous background, very thick strokes are needed</a:t>
            </a:r>
            <a:endParaRPr lang="en-US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7A631-DE24-4248-A4FA-25D342FAF85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Concourse">
  <a:themeElements>
    <a:clrScheme name="2_Concourse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2_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ncourse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9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6731</TotalTime>
  <Words>2480</Words>
  <Application>Microsoft Office PowerPoint</Application>
  <PresentationFormat>On-screen Show (4:3)</PresentationFormat>
  <Paragraphs>465</Paragraphs>
  <Slides>44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2_Concourse</vt:lpstr>
      <vt:lpstr>9_Concourse</vt:lpstr>
      <vt:lpstr>Executive</vt:lpstr>
      <vt:lpstr>King Saud University   College of Engineering  IE – 341: “Human Factors Engineering”  Fall – 2017 (1st Sem. 1438-9H)</vt:lpstr>
      <vt:lpstr>Lesson Overview: Vision</vt:lpstr>
      <vt:lpstr>Cont. Lesson Overview: Vision</vt:lpstr>
      <vt:lpstr>PowerPoint Presentation</vt:lpstr>
      <vt:lpstr>Alphanumeric Displays</vt:lpstr>
      <vt:lpstr>Alphanumeric Displays: Typography</vt:lpstr>
      <vt:lpstr>A-N Displays: Typography Features</vt:lpstr>
      <vt:lpstr>A-N Displays: 1. Stroke Width</vt:lpstr>
      <vt:lpstr>A-N Displays: 1. Stroke Width (Cont.)</vt:lpstr>
      <vt:lpstr>A-N Displays: 1. Stroke Width (Cont.)</vt:lpstr>
      <vt:lpstr>A-N Displays: 2. Width-height ratio</vt:lpstr>
      <vt:lpstr>A-N Displays: 2. Width-height Cont.</vt:lpstr>
      <vt:lpstr>A-N Displays: 3. Styles of Type</vt:lpstr>
      <vt:lpstr>A-N Displays: 4. Character Size</vt:lpstr>
      <vt:lpstr>A-N Displays: 4. Size (Cont.)</vt:lpstr>
      <vt:lpstr>A-N Displays: 4. Size (Cont.)</vt:lpstr>
      <vt:lpstr>A-N Displays: 5. Layout of Characters</vt:lpstr>
      <vt:lpstr>A-N Displays: 6. Illuminated AN Characters</vt:lpstr>
      <vt:lpstr>A-N Displays: 6. Illuminated Characters (Cont.)</vt:lpstr>
      <vt:lpstr>A-N Displays: 7. Distance &amp; Size (VDT)</vt:lpstr>
      <vt:lpstr>A-N Displays: 7. Distance &amp; Size (cont.)</vt:lpstr>
      <vt:lpstr>PowerPoint Presentation</vt:lpstr>
      <vt:lpstr>GRAPHIC REPRESENTATIONS</vt:lpstr>
      <vt:lpstr>GRAPHIC REPRESENTATIONS (cont.)</vt:lpstr>
      <vt:lpstr>GRAPHIC REPRESENTATIONS (cont.)</vt:lpstr>
      <vt:lpstr>GRAPHIC REPRESENTATIONS (cont.)</vt:lpstr>
      <vt:lpstr>PowerPoint Presentation</vt:lpstr>
      <vt:lpstr>SYMBOLS</vt:lpstr>
      <vt:lpstr>SYMBOLS</vt:lpstr>
      <vt:lpstr>SYMBOLS (cont.)</vt:lpstr>
      <vt:lpstr>SYMBOLS (cont.)</vt:lpstr>
      <vt:lpstr>SYMBOLS (cont.)</vt:lpstr>
      <vt:lpstr>SYMBOLS (cont.)</vt:lpstr>
      <vt:lpstr>SYMBOLS (cont.)</vt:lpstr>
      <vt:lpstr>SYMBOLS (cont.)</vt:lpstr>
      <vt:lpstr>SYMBOLS (cont.)</vt:lpstr>
      <vt:lpstr>PowerPoint Presentation</vt:lpstr>
      <vt:lpstr>CODES</vt:lpstr>
      <vt:lpstr>CODES (cont.)</vt:lpstr>
      <vt:lpstr>CODES (cont.)</vt:lpstr>
      <vt:lpstr>CODES (cont.)</vt:lpstr>
      <vt:lpstr>CODES (cont.)</vt:lpstr>
      <vt:lpstr>CODES (cont.)</vt:lpstr>
      <vt:lpstr>References</vt:lpstr>
    </vt:vector>
  </TitlesOfParts>
  <Company>IMedia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IMedia</dc:creator>
  <cp:lastModifiedBy>User</cp:lastModifiedBy>
  <cp:revision>767</cp:revision>
  <dcterms:created xsi:type="dcterms:W3CDTF">2008-11-10T19:40:45Z</dcterms:created>
  <dcterms:modified xsi:type="dcterms:W3CDTF">2017-11-22T19:43:27Z</dcterms:modified>
</cp:coreProperties>
</file>