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182" r:id="rId3"/>
  </p:sldMasterIdLst>
  <p:notesMasterIdLst>
    <p:notesMasterId r:id="rId31"/>
  </p:notesMasterIdLst>
  <p:handoutMasterIdLst>
    <p:handoutMasterId r:id="rId32"/>
  </p:handoutMasterIdLst>
  <p:sldIdLst>
    <p:sldId id="328" r:id="rId4"/>
    <p:sldId id="389" r:id="rId5"/>
    <p:sldId id="390" r:id="rId6"/>
    <p:sldId id="386" r:id="rId7"/>
    <p:sldId id="334" r:id="rId8"/>
    <p:sldId id="335" r:id="rId9"/>
    <p:sldId id="329" r:id="rId10"/>
    <p:sldId id="332" r:id="rId11"/>
    <p:sldId id="333" r:id="rId12"/>
    <p:sldId id="336" r:id="rId13"/>
    <p:sldId id="337" r:id="rId14"/>
    <p:sldId id="388" r:id="rId15"/>
    <p:sldId id="338" r:id="rId16"/>
    <p:sldId id="339" r:id="rId17"/>
    <p:sldId id="341" r:id="rId18"/>
    <p:sldId id="340" r:id="rId19"/>
    <p:sldId id="342" r:id="rId20"/>
    <p:sldId id="343" r:id="rId21"/>
    <p:sldId id="344" r:id="rId22"/>
    <p:sldId id="345" r:id="rId23"/>
    <p:sldId id="346" r:id="rId24"/>
    <p:sldId id="387" r:id="rId25"/>
    <p:sldId id="347" r:id="rId26"/>
    <p:sldId id="348" r:id="rId27"/>
    <p:sldId id="349" r:id="rId28"/>
    <p:sldId id="350" r:id="rId29"/>
    <p:sldId id="384" r:id="rId30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346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BBF18B6-412B-4D85-BADD-45531C82856D}" type="datetimeFigureOut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30EF6C3-8A06-4973-B9B6-888003E0E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1B318B-825C-4952-9978-2312BA5386B3}" type="datetimeFigureOut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A9889-14D5-41E1-9592-37C57B53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8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YIr40D7wNw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0326-EE63-46A1-9B6A-BE9E1AEE3D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5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 Remember</a:t>
            </a:r>
            <a:r>
              <a:rPr lang="en-US" altLang="en-US" baseline="0" dirty="0" smtClean="0"/>
              <a:t> the human information processing model (chapter 3)?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DB52F-FAA9-4893-8EC9-F0460AD76C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9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DFE05-537A-407C-9386-63A56E45EE9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31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FF52D-5B8A-4109-BF71-D40DBF22113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0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C6BB6-523B-426B-995A-57DE884E6F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9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3E3D5-FAE3-4C53-A7D3-BFA409AD26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007DD-1F5A-4037-A8AA-FE472B94BF9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of these have you seen the most in</a:t>
            </a:r>
            <a:r>
              <a:rPr lang="en-US" baseline="0" dirty="0" smtClean="0"/>
              <a:t> vision tests? (optometrist tests)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A9889-14D5-41E1-9592-37C57B53C4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0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 It is neither; this is called “super” vision</a:t>
            </a:r>
            <a:r>
              <a:rPr lang="en-US" altLang="en-US" baseline="0" dirty="0" smtClean="0"/>
              <a:t> (only few people have this, and usually is necessary for jobs where such vision is necessary, e.g. pilots)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F0ADF-B1E3-4CCE-BD50-E34B309BE5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9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166E3A-49B4-41A5-ACF0-9DD92B12E11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45495-93EF-4B7C-99B6-1AE8803DCE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*Test your color vision strength</a:t>
            </a:r>
            <a:r>
              <a:rPr lang="en-US" altLang="en-US" baseline="0" dirty="0" smtClean="0"/>
              <a:t> here: </a:t>
            </a:r>
            <a:r>
              <a:rPr lang="en-US" altLang="en-US" b="1" baseline="0" dirty="0" smtClean="0">
                <a:solidFill>
                  <a:srgbClr val="00B0F0"/>
                </a:solidFill>
              </a:rPr>
              <a:t>https://youtu.be/xHIykZgE7HY</a:t>
            </a:r>
            <a:endParaRPr lang="en-US" altLang="en-US" b="1" dirty="0" smtClean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FE19D-F136-4C70-A91C-F8E429A987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4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B7CAB-367B-4E1D-B19B-6E1F2BF537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2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rotating turtles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F5483-B5E3-4D63-95DB-8907119AF3C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7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doughnut of rotating snakes</a:t>
            </a:r>
            <a:endParaRPr lang="en-US" alt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Watch the following video on optical illusions: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  <a:hlinkClick r:id="rId3"/>
              </a:rPr>
              <a:t>https://youtu.be/VYIr40D7wNw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8B712-ADF8-42F3-944B-1EE1A91081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E09E-E80D-40FD-980B-6859AB5B857D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EDEC-8F2D-42AA-A2ED-D04D8ABED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92DC-91CF-4E8A-994B-49ECB65F3C5E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A8C0-76FE-429F-AFEA-26E543DFF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E4FD-438C-4C9E-9557-47C11EFD8276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FCDC-7B00-49BD-8C42-F99BC4163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381C10B5-1B0C-426F-A836-CD53131447A9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5DA6C6-7758-4F66-94D4-0F4176653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7EF42C-4B88-453A-9028-359C0409B393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62116-D666-4800-A799-2177FC3F4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9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350A8-9979-4ACA-B89F-61599B57C987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FC8B23-2359-4409-BB30-58C3CFBC3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6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9078D-0568-4AF1-A3AC-FF3275B60241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233BC-A1F7-4572-9E96-05B4604E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8294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F20F3C-6525-4DA3-AB21-EA8A9EB78E66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9D65B8-A33D-4B72-B5E2-684466BF3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6761E-5C99-41FA-BC7E-6C38FEE167E4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C298E3-BF89-46F6-A50C-72CB0FC6E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36287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91940D-8CA4-40DF-8BFD-DF42CE1E8D35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FC48B9-4B4F-4422-A795-E9F282DE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4E09E-E80D-40FD-980B-6859AB5B857D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3DEDEC-8F2D-42AA-A2ED-D04D8ABED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57F0-6ACE-4753-8315-20EE90351BA5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24DD-6F08-401E-BD75-79896D46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A57F0-6ACE-4753-8315-20EE90351BA5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24DD-6F08-401E-BD75-79896D465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08BB7-D30F-4AFA-B231-8078781DFD95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17ED6-1728-4D37-A2E8-413E2213EE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69AA7-9463-40AB-A375-68B6EAFB799C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D380-90F8-4361-BD2C-4FB8F04C8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F1540-DF6B-4329-B29C-B7940E2FF061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2CE57-55A0-4F67-BCF7-43248BBE34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9A7DD-531E-44CD-B808-D59E85DE4583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B2FAE-31AF-4DAA-A072-46318558C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B0DDE-665C-4C3A-B751-B8E5F8E5C2AF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2B636-2AFE-4680-BEAC-380CB4953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FC628-4E1A-4A44-9923-AFBACC62900E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24A32-B001-44FF-B7AA-9DF7773D5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0FE89-D28E-44A0-9066-F07BC405D487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69DE1-DEA8-4D02-8EB7-418D54265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892DC-91CF-4E8A-994B-49ECB65F3C5E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A8C0-76FE-429F-AFEA-26E543DFF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FE4FD-438C-4C9E-9557-47C11EFD8276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1FCDC-7B00-49BD-8C42-F99BC4163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8BB7-D30F-4AFA-B231-8078781DFD95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7ED6-1728-4D37-A2E8-413E2213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9AA7-9463-40AB-A375-68B6EAFB799C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D380-90F8-4361-BD2C-4FB8F04C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1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1540-DF6B-4329-B29C-B7940E2FF061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CE57-55A0-4F67-BCF7-43248BBE3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5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A7DD-531E-44CD-B808-D59E85DE4583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2FAE-31AF-4DAA-A072-46318558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0DDE-665C-4C3A-B751-B8E5F8E5C2AF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B636-2AFE-4680-BEAC-380CB495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C628-4E1A-4A44-9923-AFBACC62900E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4A32-B001-44FF-B7AA-9DF7773D5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FE89-D28E-44A0-9066-F07BC405D487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9DE1-DEA8-4D02-8EB7-418D54265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94BE5C1-3E84-4527-8710-A9F3F46406AC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FF2AC686-83AC-473A-A5CF-5CBB7DF72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AB393C-FE91-47A6-8258-143835FF3C34}" type="datetime1">
              <a:rPr lang="en-US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3575EF-9020-49E2-AD6D-144CE247D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94BE5C1-3E84-4527-8710-A9F3F46406AC}" type="datetime1">
              <a:rPr lang="en-US" smtClean="0"/>
              <a:pPr>
                <a:defRPr/>
              </a:pPr>
              <a:t>22/11/2017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F2AC686-83AC-473A-A5CF-5CBB7DF72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vuyPrffiq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3d.com/frame.html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U1krrUM26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Grey_square_optical_illusion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illusion-optical.com/Optical-Illusions/Circle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nbwPPcwknPU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</a:t>
            </a:r>
            <a:r>
              <a:rPr lang="en-US" sz="3700" dirty="0">
                <a:solidFill>
                  <a:schemeClr val="tx1"/>
                </a:solidFill>
              </a:rPr>
              <a:t>Human Factors Engineering</a:t>
            </a:r>
            <a:r>
              <a:rPr lang="en-US" sz="3700" b="0" dirty="0" smtClean="0">
                <a:solidFill>
                  <a:schemeClr val="tx1"/>
                </a:solidFill>
              </a:rPr>
              <a:t>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2017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1438-9H)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752600"/>
          </a:xfrm>
        </p:spPr>
        <p:txBody>
          <a:bodyPr/>
          <a:lstStyle/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Human Capabilities</a:t>
            </a:r>
          </a:p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Part – A. Vision (Chapter 4)</a:t>
            </a:r>
          </a:p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Part 1: Visual Capabilities - Discrimination</a:t>
            </a:r>
          </a:p>
          <a:p>
            <a:pPr marL="109538"/>
            <a:r>
              <a:rPr lang="en-US" altLang="en-US" sz="1900" b="1" dirty="0" smtClean="0">
                <a:solidFill>
                  <a:schemeClr val="tx1"/>
                </a:solidFill>
              </a:rPr>
              <a:t>Prepared by: Ahmed M. El-Sherbeeny, PhD</a:t>
            </a:r>
          </a:p>
          <a:p>
            <a:pPr marL="109538"/>
            <a:endParaRPr lang="en-US" altLang="en-US" sz="19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1EAFD8-E2A3-4700-8DAA-E28552EE93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1. Accommodation</a:t>
            </a: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Accommodation</a:t>
            </a:r>
            <a:r>
              <a:rPr lang="en-US" altLang="en-US" dirty="0" smtClean="0">
                <a:solidFill>
                  <a:schemeClr val="tx1"/>
                </a:solidFill>
              </a:rPr>
              <a:t>: ability of the lens to focus light rays on the retina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Near point</a:t>
            </a:r>
            <a:r>
              <a:rPr lang="en-US" altLang="en-US" dirty="0" smtClean="0">
                <a:solidFill>
                  <a:schemeClr val="tx1"/>
                </a:solidFill>
              </a:rPr>
              <a:t>: closest distance possible for focus (i.e. any closer will be blurry)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Far point</a:t>
            </a:r>
            <a:r>
              <a:rPr lang="en-US" altLang="en-US" dirty="0" smtClean="0">
                <a:solidFill>
                  <a:schemeClr val="tx1"/>
                </a:solidFill>
              </a:rPr>
              <a:t>: farthest dist. for focus (usu. = ∞)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Diopter:</a:t>
            </a:r>
            <a:r>
              <a:rPr lang="en-US" altLang="en-US" dirty="0" smtClean="0">
                <a:solidFill>
                  <a:schemeClr val="tx1"/>
                </a:solidFill>
              </a:rPr>
              <a:t> measure of focus (for eye, camera)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Diopter [D] = 1 / target distance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e.g. 1 D = 1 m; 2 D = 0.5 m; 3 D = 0.33 m; 0 D =∞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More powerful lens ⇒ higher diopters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Dark focus</a:t>
            </a:r>
            <a:r>
              <a:rPr lang="en-US" altLang="en-US" dirty="0" smtClean="0">
                <a:solidFill>
                  <a:schemeClr val="tx1"/>
                </a:solidFill>
              </a:rPr>
              <a:t>: eye accommodation in dark (=1D)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Nearsightedness</a:t>
            </a:r>
            <a:r>
              <a:rPr lang="en-US" altLang="en-US" dirty="0" smtClean="0">
                <a:solidFill>
                  <a:schemeClr val="tx1"/>
                </a:solidFill>
              </a:rPr>
              <a:t> (myopia): far point: too close; i.e. lens remains bulged with far objects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Farsightedness </a:t>
            </a:r>
            <a:r>
              <a:rPr lang="en-US" altLang="en-US" dirty="0" smtClean="0">
                <a:solidFill>
                  <a:schemeClr val="tx1"/>
                </a:solidFill>
              </a:rPr>
              <a:t>(hyperopia): near point: too far (i.e. can’t see close objects); lens: flat for close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CEE6F-E6E3-4D0E-B76A-CD0F45F4AEC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Visual Acuity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ability of eye to discriminate fine details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depends largely on accommodation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Minimum separable acuity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common measure of VA (</a:t>
            </a:r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see figure 4-2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err="1" smtClean="0">
                <a:solidFill>
                  <a:schemeClr val="tx1"/>
                </a:solidFill>
              </a:rPr>
              <a:t>Def</a:t>
            </a:r>
            <a:r>
              <a:rPr lang="en-US" altLang="en-US" u="sng" baseline="30000" dirty="0" err="1" smtClean="0">
                <a:solidFill>
                  <a:schemeClr val="tx1"/>
                </a:solidFill>
              </a:rPr>
              <a:t>n</a:t>
            </a:r>
            <a:r>
              <a:rPr lang="en-US" altLang="en-US" dirty="0" smtClean="0">
                <a:solidFill>
                  <a:schemeClr val="tx1"/>
                </a:solidFill>
              </a:rPr>
              <a:t>: smallest feature or space between the parts of a target (e.g. letter ‘</a:t>
            </a:r>
            <a:r>
              <a:rPr lang="en-US" altLang="en-US" sz="2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altLang="en-US" dirty="0" smtClean="0">
                <a:solidFill>
                  <a:schemeClr val="tx1"/>
                </a:solidFill>
              </a:rPr>
              <a:t>’ below) that eye can detect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Visual angle</a:t>
            </a:r>
            <a:r>
              <a:rPr lang="en-US" altLang="en-US" dirty="0" smtClean="0">
                <a:solidFill>
                  <a:schemeClr val="tx1"/>
                </a:solidFill>
              </a:rPr>
              <a:t>: (&lt;10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º):</a:t>
            </a:r>
          </a:p>
          <a:p>
            <a:pPr lvl="1"/>
            <a:r>
              <a:rPr lang="en-US" altLang="en-US" i="1" dirty="0" smtClean="0">
                <a:solidFill>
                  <a:schemeClr val="tx1"/>
                </a:solidFill>
              </a:rPr>
              <a:t>  H</a:t>
            </a:r>
            <a:r>
              <a:rPr lang="en-US" altLang="en-US" dirty="0" smtClean="0">
                <a:solidFill>
                  <a:schemeClr val="tx1"/>
                </a:solidFill>
              </a:rPr>
              <a:t> = stimulus height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</a:t>
            </a:r>
            <a:r>
              <a:rPr lang="en-US" altLang="en-US" i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 = dist. from eye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</a:t>
            </a:r>
            <a:r>
              <a:rPr lang="en-US" altLang="en-US" i="1" dirty="0" smtClean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,</a:t>
            </a:r>
            <a:r>
              <a:rPr lang="en-US" altLang="en-US" i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: same units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Normal VA = 1 min.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Note, 1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º = 6</a:t>
            </a:r>
            <a:r>
              <a:rPr lang="en-US" altLang="en-US" dirty="0" smtClean="0">
                <a:solidFill>
                  <a:schemeClr val="tx1"/>
                </a:solidFill>
              </a:rPr>
              <a:t>0 min.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43975-496A-40AF-92B8-A6EEBF4E60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19463" name="Object 4"/>
          <p:cNvGraphicFramePr>
            <a:graphicFrameLocks noChangeAspect="1"/>
          </p:cNvGraphicFramePr>
          <p:nvPr/>
        </p:nvGraphicFramePr>
        <p:xfrm>
          <a:off x="4243388" y="3657600"/>
          <a:ext cx="34528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4" imgW="1485900" imgH="393700" progId="Equation.3">
                  <p:embed/>
                </p:oleObj>
              </mc:Choice>
              <mc:Fallback>
                <p:oleObj name="Equation" r:id="rId4" imgW="1485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3657600"/>
                        <a:ext cx="34528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11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438400"/>
            <a:ext cx="977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990600"/>
            <a:ext cx="13652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721100"/>
            <a:ext cx="9937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62525"/>
            <a:ext cx="6038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43975-496A-40AF-92B8-A6EEBF4E60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" y="1752600"/>
            <a:ext cx="9070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4495800"/>
            <a:ext cx="821511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3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Cont. Visual angle (VA)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i="1" dirty="0" smtClean="0">
                <a:solidFill>
                  <a:schemeClr val="tx1"/>
                </a:solidFill>
              </a:rPr>
              <a:t>reciprocal</a:t>
            </a:r>
            <a:r>
              <a:rPr lang="en-US" altLang="en-US" dirty="0" smtClean="0">
                <a:solidFill>
                  <a:schemeClr val="tx1"/>
                </a:solidFill>
              </a:rPr>
              <a:t> of VA (for smallest detail that eye can see) is used as measure for visual acuity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i.e. Visual </a:t>
            </a:r>
            <a:r>
              <a:rPr lang="en-US" altLang="en-US" b="1" dirty="0" smtClean="0">
                <a:solidFill>
                  <a:schemeClr val="tx1"/>
                </a:solidFill>
              </a:rPr>
              <a:t>Acuity</a:t>
            </a:r>
            <a:r>
              <a:rPr lang="en-US" altLang="en-US" dirty="0" smtClean="0">
                <a:solidFill>
                  <a:schemeClr val="tx1"/>
                </a:solidFill>
              </a:rPr>
              <a:t> = [1 / </a:t>
            </a:r>
            <a:r>
              <a:rPr lang="en-US" altLang="en-US" b="1" dirty="0" smtClean="0">
                <a:solidFill>
                  <a:schemeClr val="tx1"/>
                </a:solidFill>
              </a:rPr>
              <a:t>VA</a:t>
            </a:r>
            <a:r>
              <a:rPr lang="en-US" altLang="en-US" dirty="0" smtClean="0">
                <a:solidFill>
                  <a:schemeClr val="tx1"/>
                </a:solidFill>
              </a:rPr>
              <a:t>]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VA = 1.5 min. ⇒ Acuity = 0.67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VA = 0.8 min. ⇒ Acuity = 1.25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Note, as acuity ↑ ⇒ detail that can be resolved is ↓</a:t>
            </a:r>
          </a:p>
          <a:p>
            <a:pPr lvl="2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Clinical testing: </a:t>
            </a:r>
            <a:r>
              <a:rPr lang="en-US" altLang="en-US" i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 =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(i.e. 6 m) from chart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</a:t>
            </a:r>
            <a:r>
              <a:rPr lang="en-US" altLang="en-US" b="1" i="1" dirty="0" smtClean="0">
                <a:solidFill>
                  <a:schemeClr val="tx1"/>
                </a:solidFill>
              </a:rPr>
              <a:t>Snellen</a:t>
            </a:r>
            <a:r>
              <a:rPr lang="en-US" altLang="en-US" dirty="0" smtClean="0">
                <a:solidFill>
                  <a:schemeClr val="tx1"/>
                </a:solidFill>
              </a:rPr>
              <a:t> acuity: 20/30 (6/9) ⇒ person barely reads @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what normal (20/20, 6/6) person reads @ 30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20/10 ⇒ person reads @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what normal person must bring to 10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to read (far- or near-sightedness?*)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20/20 ⇒ resolving 1 min. arc of detail @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(normal vision)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Given VA = 1.75 min. ⇒ Snellen Acuity = 20 / x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i.e. x = (20) (1.75) = 35 ⇒ Snellen Acuity = 20 / 35</a:t>
            </a:r>
          </a:p>
          <a:p>
            <a:pPr lvl="2"/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Watch nice, short video </a:t>
            </a:r>
            <a:r>
              <a:rPr lang="en-US" altLang="en-US" dirty="0">
                <a:solidFill>
                  <a:schemeClr val="tx1"/>
                </a:solidFill>
              </a:rPr>
              <a:t>about acuity: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youtu.be/ovuyPrffiqg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C9A9A-F2AE-4281-A073-F4545573FD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21508" name="Rectangle 4"/>
          <p:cNvSpPr>
            <a:spLocks noGrp="1"/>
          </p:cNvSpPr>
          <p:nvPr>
            <p:ph idx="1"/>
          </p:nvPr>
        </p:nvSpPr>
        <p:spPr>
          <a:xfrm>
            <a:off x="76200" y="6858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Other types of visual acuity measures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Vernier acuity</a:t>
            </a:r>
            <a:r>
              <a:rPr lang="en-US" altLang="en-US" dirty="0" smtClean="0">
                <a:solidFill>
                  <a:schemeClr val="tx1"/>
                </a:solidFill>
              </a:rPr>
              <a:t>: ability to differentiate the lateral displacement of one line from another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Minimum perceptible acuity</a:t>
            </a:r>
            <a:r>
              <a:rPr lang="en-US" altLang="en-US" dirty="0" smtClean="0">
                <a:solidFill>
                  <a:schemeClr val="tx1"/>
                </a:solidFill>
              </a:rPr>
              <a:t>: ability to detect a spot from its background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Stereoscopic acuity</a:t>
            </a:r>
            <a:r>
              <a:rPr lang="en-US" altLang="en-US" dirty="0" smtClean="0">
                <a:solidFill>
                  <a:schemeClr val="tx1"/>
                </a:solidFill>
              </a:rPr>
              <a:t>: ability to differentiate different images received by the retinas of the two eyes of a single object with depth (i.e. converting 2D → 3D).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Most difference is when the object is near the eyes.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Try the following game to see if you have </a:t>
            </a:r>
            <a:r>
              <a:rPr lang="en-US" altLang="en-US" b="1" dirty="0" smtClean="0">
                <a:solidFill>
                  <a:schemeClr val="tx1"/>
                </a:solidFill>
              </a:rPr>
              <a:t>Stereo vision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Center your nose over the brown eye and focus on the eye 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Put a free thumb in front of your nose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Continue to focus on the eye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If both eyes are on, you see two thumbs framing one eye. 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Now, switch your focus to your thumb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You should see two eyes framing one thumb</a:t>
            </a:r>
          </a:p>
          <a:p>
            <a:pPr lvl="3"/>
            <a:r>
              <a:rPr lang="en-US" altLang="en-US" b="1" dirty="0" smtClean="0">
                <a:solidFill>
                  <a:schemeClr val="tx1"/>
                </a:solidFill>
              </a:rPr>
              <a:t>Source: </a:t>
            </a:r>
            <a:r>
              <a:rPr lang="en-US" altLang="en-US" b="1" dirty="0" smtClean="0">
                <a:solidFill>
                  <a:schemeClr val="tx1"/>
                </a:solidFill>
                <a:hlinkClick r:id="rId3"/>
              </a:rPr>
              <a:t>http://www.vision3d.com/frame.html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988D5-BC24-4A67-9472-6E6889BC349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943100"/>
            <a:ext cx="882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038600"/>
            <a:ext cx="8937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29200"/>
            <a:ext cx="1181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5986463"/>
            <a:ext cx="1141412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3. Convergence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Two eyes must converge on an object ⇒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images of the object on the two retinas are in corresponding positions to get the impression of a single object (the images are fused).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Convergence is controlled by muscles surrounding the eyeball.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 individuals converge too much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others tend not to converge enough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These two conditions are called </a:t>
            </a:r>
            <a:r>
              <a:rPr lang="en-US" altLang="en-US" b="1" dirty="0" err="1" smtClean="0">
                <a:solidFill>
                  <a:schemeClr val="tx1"/>
                </a:solidFill>
              </a:rPr>
              <a:t>phorias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cause double images which are visually uncomfortable and may cause muscular stresses and strains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err="1" smtClean="0">
                <a:solidFill>
                  <a:schemeClr val="tx1"/>
                </a:solidFill>
              </a:rPr>
              <a:t>Orthoptics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aims to strengthen eye muscles to correct common eye problems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convergence insufficiency)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AC6BC-DECA-4D86-AC08-BBD117A56A3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2534" name="Picture 2" descr="http://photos.demandstudios.com/55/103/fotolia_3724679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28" y="4763813"/>
            <a:ext cx="1346872" cy="20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Located in fovea (center of retina)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basis for color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3 types of cones, each sensitive to light wavelengths corresponding to primary colors: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Red, Green, Blue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 dark: cones not activated ⇒ no color is visible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Color vision:</a:t>
            </a:r>
          </a:p>
          <a:p>
            <a:pPr lvl="1"/>
            <a:r>
              <a:rPr lang="en-US" altLang="en-US" b="1" dirty="0" err="1" smtClean="0">
                <a:solidFill>
                  <a:schemeClr val="tx1"/>
                </a:solidFill>
              </a:rPr>
              <a:t>Tri</a:t>
            </a:r>
            <a:r>
              <a:rPr lang="en-US" altLang="en-US" dirty="0" err="1" smtClean="0">
                <a:solidFill>
                  <a:schemeClr val="tx1"/>
                </a:solidFill>
              </a:rPr>
              <a:t>chromats</a:t>
            </a:r>
            <a:r>
              <a:rPr lang="en-US" altLang="en-US" dirty="0" smtClean="0">
                <a:solidFill>
                  <a:schemeClr val="tx1"/>
                </a:solidFill>
              </a:rPr>
              <a:t>: people distinguishing different colors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Color deficiency (color blind):</a:t>
            </a:r>
          </a:p>
          <a:p>
            <a:pPr lvl="2"/>
            <a:r>
              <a:rPr lang="en-US" altLang="en-US" b="1" dirty="0" err="1" smtClean="0">
                <a:solidFill>
                  <a:schemeClr val="tx1"/>
                </a:solidFill>
              </a:rPr>
              <a:t>Mono</a:t>
            </a:r>
            <a:r>
              <a:rPr lang="en-US" altLang="en-US" dirty="0" err="1" smtClean="0">
                <a:solidFill>
                  <a:schemeClr val="tx1"/>
                </a:solidFill>
              </a:rPr>
              <a:t>chromats</a:t>
            </a:r>
            <a:r>
              <a:rPr lang="en-US" altLang="en-US" dirty="0" smtClean="0">
                <a:solidFill>
                  <a:schemeClr val="tx1"/>
                </a:solidFill>
              </a:rPr>
              <a:t> (v. v. rare): non-color vision</a:t>
            </a:r>
          </a:p>
          <a:p>
            <a:pPr lvl="2"/>
            <a:r>
              <a:rPr lang="en-US" altLang="en-US" b="1" dirty="0" err="1" smtClean="0">
                <a:solidFill>
                  <a:schemeClr val="tx1"/>
                </a:solidFill>
              </a:rPr>
              <a:t>Di</a:t>
            </a:r>
            <a:r>
              <a:rPr lang="en-US" altLang="en-US" dirty="0" err="1" smtClean="0">
                <a:solidFill>
                  <a:schemeClr val="tx1"/>
                </a:solidFill>
              </a:rPr>
              <a:t>chromats</a:t>
            </a:r>
            <a:r>
              <a:rPr lang="en-US" altLang="en-US" dirty="0" smtClean="0">
                <a:solidFill>
                  <a:schemeClr val="tx1"/>
                </a:solidFill>
              </a:rPr>
              <a:t>: deficiency in red or green cones</a:t>
            </a:r>
          </a:p>
          <a:p>
            <a:pPr lvl="3"/>
            <a:r>
              <a:rPr lang="en-US" altLang="en-US" dirty="0" err="1" smtClean="0">
                <a:solidFill>
                  <a:schemeClr val="tx1"/>
                </a:solidFill>
              </a:rPr>
              <a:t>Inherted</a:t>
            </a:r>
            <a:r>
              <a:rPr lang="en-US" altLang="en-US" dirty="0" smtClean="0">
                <a:solidFill>
                  <a:schemeClr val="tx1"/>
                </a:solidFill>
              </a:rPr>
              <a:t> or acquired (e.g. accident or disease)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Existent in ~ 8% males and 0.5% females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Poorer performance in practical tasks vs. </a:t>
            </a:r>
            <a:r>
              <a:rPr lang="en-US" altLang="en-US" dirty="0" err="1" smtClean="0">
                <a:solidFill>
                  <a:schemeClr val="tx1"/>
                </a:solidFill>
              </a:rPr>
              <a:t>trichromats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traffic signals)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See more about color </a:t>
            </a:r>
            <a:r>
              <a:rPr lang="en-US" altLang="en-US" dirty="0">
                <a:solidFill>
                  <a:schemeClr val="tx1"/>
                </a:solidFill>
              </a:rPr>
              <a:t>vision deficiency: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youtu.be/tU1krrUM26Q</a:t>
            </a:r>
            <a:r>
              <a:rPr lang="en-US" altLang="en-US" dirty="0" smtClean="0">
                <a:solidFill>
                  <a:schemeClr val="tx1"/>
                </a:solidFill>
              </a:rPr>
              <a:t>*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6ADF4-B991-47F9-884D-55E33308824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55DE9-8026-4D67-8503-4687CB331B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4581" name="Picture 2" descr="Simulating the effect of a dog's dichromat 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60400"/>
            <a:ext cx="4649788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76200" y="838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kern="0" dirty="0">
                <a:latin typeface="+mj-lt"/>
                <a:cs typeface="+mn-cs"/>
              </a:rPr>
              <a:t>Color Images: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  <a:defRPr/>
            </a:pPr>
            <a:r>
              <a:rPr lang="en-US" sz="2300" kern="0" dirty="0">
                <a:solidFill>
                  <a:srgbClr val="000000"/>
                </a:solidFill>
                <a:latin typeface="+mj-lt"/>
              </a:rPr>
              <a:t>This slide: </a:t>
            </a:r>
            <a:br>
              <a:rPr lang="en-US" sz="2300" kern="0" dirty="0">
                <a:solidFill>
                  <a:srgbClr val="000000"/>
                </a:solidFill>
                <a:latin typeface="+mj-lt"/>
              </a:rPr>
            </a:br>
            <a:r>
              <a:rPr lang="en-US" sz="2300" kern="0" dirty="0" err="1">
                <a:solidFill>
                  <a:srgbClr val="000000"/>
                </a:solidFill>
                <a:latin typeface="+mj-lt"/>
              </a:rPr>
              <a:t>trichromat</a:t>
            </a:r>
            <a:r>
              <a:rPr lang="en-US" sz="2300" kern="0" dirty="0">
                <a:solidFill>
                  <a:srgbClr val="000000"/>
                </a:solidFill>
                <a:latin typeface="+mj-lt"/>
              </a:rPr>
              <a:t> vs.</a:t>
            </a:r>
            <a:br>
              <a:rPr lang="en-US" sz="2300" kern="0" dirty="0">
                <a:solidFill>
                  <a:srgbClr val="000000"/>
                </a:solidFill>
                <a:latin typeface="+mj-lt"/>
              </a:rPr>
            </a:br>
            <a:r>
              <a:rPr lang="en-US" sz="2300" kern="0" dirty="0" err="1">
                <a:solidFill>
                  <a:srgbClr val="000000"/>
                </a:solidFill>
                <a:latin typeface="+mj-lt"/>
              </a:rPr>
              <a:t>dichromat</a:t>
            </a:r>
            <a:endParaRPr lang="en-US" sz="2300" kern="0" dirty="0">
              <a:solidFill>
                <a:srgbClr val="000000"/>
              </a:solidFill>
              <a:latin typeface="+mj-lt"/>
            </a:endParaRP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  <a:defRPr/>
            </a:pPr>
            <a:r>
              <a:rPr lang="en-US" sz="2300" kern="0" dirty="0">
                <a:solidFill>
                  <a:srgbClr val="000000"/>
                </a:solidFill>
                <a:latin typeface="+mj-lt"/>
              </a:rPr>
              <a:t>Optical Illusions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Next slide: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“rotating turtles”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Slide 17: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“doughnut of rotating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snakes”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Note slides 16, 17: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static -not dynamic-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images! (how?????)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Source (much more fun):</a:t>
            </a:r>
            <a:br>
              <a:rPr lang="en-US" sz="2100" dirty="0">
                <a:latin typeface="+mj-lt"/>
              </a:rPr>
            </a:br>
            <a:r>
              <a:rPr lang="en-US" sz="2100" b="1" u="sng" dirty="0">
                <a:solidFill>
                  <a:srgbClr val="002060"/>
                </a:solidFill>
                <a:latin typeface="+mj-lt"/>
              </a:rPr>
              <a:t>www.diycalculator.com/</a:t>
            </a:r>
            <a:br>
              <a:rPr lang="en-US" sz="2100" b="1" u="sng" dirty="0">
                <a:solidFill>
                  <a:srgbClr val="002060"/>
                </a:solidFill>
                <a:latin typeface="+mj-lt"/>
              </a:rPr>
            </a:br>
            <a:r>
              <a:rPr lang="en-US" sz="2100" b="1" u="sng" dirty="0">
                <a:solidFill>
                  <a:srgbClr val="002060"/>
                </a:solidFill>
                <a:latin typeface="+mj-lt"/>
              </a:rPr>
              <a:t>sp-cvision.shtml</a:t>
            </a:r>
            <a:r>
              <a:rPr lang="en-US" sz="2100" dirty="0">
                <a:latin typeface="+mn-lt"/>
              </a:rPr>
              <a:t> </a:t>
            </a:r>
            <a:br>
              <a:rPr lang="en-US" sz="2100" dirty="0">
                <a:latin typeface="+mn-lt"/>
              </a:rPr>
            </a:br>
            <a:endParaRPr lang="en-US" sz="27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A49AA-7E2B-4A65-BD75-CFA571FA329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5605" name="Picture 2" descr="http://www.diycalculator.com/imgs/illusion-turtle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738"/>
            <a:ext cx="8851900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0B50-955A-40B5-8464-1F3264CFB04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6628" name="Picture 2" descr="http://www.diycalculator.com/imgs/illusion-snake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625"/>
            <a:ext cx="68103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Overview: Vision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Part </a:t>
            </a:r>
            <a:r>
              <a:rPr lang="en-US" altLang="en-US" dirty="0">
                <a:solidFill>
                  <a:schemeClr val="tx1"/>
                </a:solidFill>
              </a:rPr>
              <a:t>1 (this part):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Process of Seeing (Vision)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Visual Capabilities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Accommodation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Visual Acuity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Convergence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Color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Dark Adaptation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Perception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Factors Affecting Visual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Luminance Level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Contrast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Exposure Time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Target Motion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Age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46F44-30A6-42A3-8D50-11979B5CCB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200" dirty="0" smtClean="0">
                <a:solidFill>
                  <a:schemeClr val="tx1"/>
                </a:solidFill>
              </a:rPr>
              <a:t>5. Adaptation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Adaptation: changes in sensitivity to light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Entering dark room: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is </a:t>
            </a:r>
            <a:r>
              <a:rPr lang="en-US" altLang="en-US" i="1" dirty="0" smtClean="0">
                <a:solidFill>
                  <a:schemeClr val="tx1"/>
                </a:solidFill>
              </a:rPr>
              <a:t>dark</a:t>
            </a:r>
            <a:r>
              <a:rPr lang="en-US" altLang="en-US" dirty="0" smtClean="0">
                <a:solidFill>
                  <a:schemeClr val="tx1"/>
                </a:solidFill>
              </a:rPr>
              <a:t> adaptation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Pupil increases in </a:t>
            </a:r>
            <a:r>
              <a:rPr lang="en-US" altLang="en-US" dirty="0" smtClean="0">
                <a:solidFill>
                  <a:schemeClr val="tx1"/>
                </a:solidFill>
              </a:rPr>
              <a:t>size (</a:t>
            </a:r>
            <a:r>
              <a:rPr lang="en-US" altLang="en-US" dirty="0" smtClean="0">
                <a:solidFill>
                  <a:schemeClr val="tx1"/>
                </a:solidFill>
              </a:rPr>
              <a:t>aka dilation) </a:t>
            </a:r>
            <a:r>
              <a:rPr lang="en-US" altLang="en-US" dirty="0" smtClean="0">
                <a:solidFill>
                  <a:schemeClr val="tx1"/>
                </a:solidFill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more light enter eyes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Sensitivity of eye ↑ gradually (up to 30-35 mins.)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Cones lose most sensitivity in dark (mostly rods)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Exiting dark room to light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is </a:t>
            </a:r>
            <a:r>
              <a:rPr lang="en-US" altLang="en-US" i="1" dirty="0" smtClean="0">
                <a:solidFill>
                  <a:schemeClr val="tx1"/>
                </a:solidFill>
              </a:rPr>
              <a:t>light</a:t>
            </a:r>
            <a:r>
              <a:rPr lang="en-US" altLang="en-US" dirty="0" smtClean="0">
                <a:solidFill>
                  <a:schemeClr val="tx1"/>
                </a:solidFill>
              </a:rPr>
              <a:t> adaptation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Pupil contracts </a:t>
            </a:r>
            <a:r>
              <a:rPr lang="en-US" altLang="en-US" dirty="0" smtClean="0">
                <a:solidFill>
                  <a:schemeClr val="tx1"/>
                </a:solidFill>
              </a:rPr>
              <a:t>(aka constriction) to </a:t>
            </a:r>
            <a:r>
              <a:rPr lang="en-US" altLang="en-US" dirty="0" smtClean="0">
                <a:solidFill>
                  <a:schemeClr val="tx1"/>
                </a:solidFill>
              </a:rPr>
              <a:t>limit light entering eyes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Adaptation requires about 1 min. (why faster?)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More light ⇒ cones are activated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A7A2-1D4B-42F7-A33D-162F68876CD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200" dirty="0" smtClean="0">
                <a:solidFill>
                  <a:schemeClr val="tx1"/>
                </a:solidFill>
              </a:rPr>
              <a:t>6. Perception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When viewing visual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Displayed features and information may not be enough to make appropriate decisions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Meaning of displayed information must also be understood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Perception*: interpreting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sensed information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The interpretation process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sometimes straightforward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displays: depends on previous learning (experience or training)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Visual displays design must meet 2 objectives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display must be seen clearly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design must help viewer to correctly perceive/understand meaning of display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E0BFB-553E-433E-AA3A-B3D1147ECD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19756"/>
          <a:stretch/>
        </p:blipFill>
        <p:spPr>
          <a:xfrm>
            <a:off x="5105400" y="2180430"/>
            <a:ext cx="3962400" cy="231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Factors Affecting Visual Discrimination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Factors Affecting Visual Discrimination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Visual discrimination depends mostly on visual acuity.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Some factors external to the individual affect visual discrimination:</a:t>
            </a:r>
          </a:p>
          <a:p>
            <a:pPr marL="566737" indent="-457200">
              <a:buSzPct val="100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Luminance Level:</a:t>
            </a:r>
          </a:p>
          <a:p>
            <a:pPr lvl="1"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As light or background light levels ↑</a:t>
            </a:r>
          </a:p>
          <a:p>
            <a:pPr lvl="1"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⇒ cones are activated ⇒ visual acuity ↑</a:t>
            </a:r>
          </a:p>
          <a:p>
            <a:pPr lvl="1"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This is required for complex, intricate tasks</a:t>
            </a:r>
          </a:p>
          <a:p>
            <a:pPr lvl="1">
              <a:buSzPct val="68000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566737" indent="-45720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Contrast </a:t>
            </a:r>
            <a:r>
              <a:rPr lang="en-US" dirty="0">
                <a:solidFill>
                  <a:schemeClr val="tx1"/>
                </a:solidFill>
              </a:rPr>
              <a:t>(AKA brightness contrast):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>
                <a:solidFill>
                  <a:schemeClr val="tx1"/>
                </a:solidFill>
              </a:rPr>
              <a:t>Refers to difference in luminance of viewed objects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>
                <a:solidFill>
                  <a:schemeClr val="tx1"/>
                </a:solidFill>
              </a:rPr>
              <a:t>Most important consideration: difference in luminance between: object (target) and background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>
                <a:solidFill>
                  <a:schemeClr val="tx1"/>
                </a:solidFill>
              </a:rPr>
              <a:t>When contrast is low, target must be larger to be equally discriminable to target with greater contrast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D96DF-C6B1-438C-AED2-4462E87E248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072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2"/>
            </a:pPr>
            <a:r>
              <a:rPr lang="en-US" altLang="en-US" dirty="0" smtClean="0">
                <a:solidFill>
                  <a:srgbClr val="000000"/>
                </a:solidFill>
              </a:rPr>
              <a:t>Cont. Contrast: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1: </a:t>
            </a:r>
            <a:r>
              <a:rPr lang="en-US" altLang="en-US" b="1" i="1" dirty="0" smtClean="0">
                <a:solidFill>
                  <a:srgbClr val="000000"/>
                </a:solidFill>
              </a:rPr>
              <a:t>Michelson</a:t>
            </a:r>
            <a:r>
              <a:rPr lang="en-US" altLang="en-US" dirty="0" smtClean="0">
                <a:solidFill>
                  <a:srgbClr val="000000"/>
                </a:solidFill>
              </a:rPr>
              <a:t>  Contrast: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measures deviation above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and below a mean luminance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L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MAX</a:t>
            </a:r>
            <a:r>
              <a:rPr lang="en-US" altLang="en-US" dirty="0" smtClean="0">
                <a:solidFill>
                  <a:srgbClr val="000000"/>
                </a:solidFill>
              </a:rPr>
              <a:t>: max. luminance in pattern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err="1" smtClean="0">
                <a:solidFill>
                  <a:srgbClr val="000000"/>
                </a:solidFill>
              </a:rPr>
              <a:t>L</a:t>
            </a:r>
            <a:r>
              <a:rPr lang="en-US" altLang="en-US" baseline="-25000" dirty="0" err="1" smtClean="0">
                <a:solidFill>
                  <a:srgbClr val="000000"/>
                </a:solidFill>
              </a:rPr>
              <a:t>min</a:t>
            </a:r>
            <a:r>
              <a:rPr lang="en-US" altLang="en-US" dirty="0" smtClean="0">
                <a:solidFill>
                  <a:srgbClr val="000000"/>
                </a:solidFill>
              </a:rPr>
              <a:t>: min. luminance in pattern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Note, MC varies bet. 0 and 1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2: Luminous Contrast 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3: Contrast Ratio: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it’s recommended to have CR: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3:1 for target: adjacent surrounding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10:1 for target: remote darker area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1:10 for target: remote lighter area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Note, Can you show the mathematical relation between each of these 3 formulae?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581EE-2272-4256-A483-BA3A4B2F578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5854700" y="1431925"/>
          <a:ext cx="3149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2" name="Equation" r:id="rId4" imgW="1624895" imgH="545863" progId="Equation.3">
                  <p:embed/>
                </p:oleObj>
              </mc:Choice>
              <mc:Fallback>
                <p:oleObj name="Equation" r:id="rId4" imgW="1624895" imgH="54586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1431925"/>
                        <a:ext cx="3149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3"/>
          <p:cNvGraphicFramePr>
            <a:graphicFrameLocks noChangeAspect="1"/>
          </p:cNvGraphicFramePr>
          <p:nvPr/>
        </p:nvGraphicFramePr>
        <p:xfrm>
          <a:off x="5883275" y="2927350"/>
          <a:ext cx="3032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" name="Equation" r:id="rId6" imgW="1523339" imgH="545863" progId="Equation.3">
                  <p:embed/>
                </p:oleObj>
              </mc:Choice>
              <mc:Fallback>
                <p:oleObj name="Equation" r:id="rId6" imgW="1523339" imgH="54586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2927350"/>
                        <a:ext cx="30321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279781"/>
              </p:ext>
            </p:extLst>
          </p:nvPr>
        </p:nvGraphicFramePr>
        <p:xfrm>
          <a:off x="6437312" y="5029200"/>
          <a:ext cx="20208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" name="Equation" r:id="rId8" imgW="1015559" imgH="545863" progId="Equation.3">
                  <p:embed/>
                </p:oleObj>
              </mc:Choice>
              <mc:Fallback>
                <p:oleObj name="Equation" r:id="rId8" imgW="1015559" imgH="54586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2" y="5029200"/>
                        <a:ext cx="20208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174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3"/>
            </a:pPr>
            <a:r>
              <a:rPr lang="en-US" altLang="en-US" dirty="0" smtClean="0">
                <a:solidFill>
                  <a:srgbClr val="000000"/>
                </a:solidFill>
              </a:rPr>
              <a:t>Exposure Time: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Under high illumination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As </a:t>
            </a:r>
            <a:r>
              <a:rPr lang="en-US" altLang="en-US" dirty="0" smtClean="0">
                <a:solidFill>
                  <a:schemeClr val="tx1"/>
                </a:solidFill>
              </a:rPr>
              <a:t>exposure time ↑ ⇒ Acuity ↑ for first 100-200 </a:t>
            </a:r>
            <a:r>
              <a:rPr lang="en-US" altLang="en-US" dirty="0" err="1" smtClean="0">
                <a:solidFill>
                  <a:schemeClr val="tx1"/>
                </a:solidFill>
              </a:rPr>
              <a:t>ms.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chemeClr val="tx1"/>
                </a:solidFill>
              </a:rPr>
              <a:t>After that acuity levels off</a:t>
            </a:r>
          </a:p>
          <a:p>
            <a:pPr lvl="2">
              <a:buClr>
                <a:srgbClr val="2DA2BF"/>
              </a:buClr>
              <a:buSzPct val="68000"/>
            </a:pPr>
            <a:endParaRPr lang="en-US" altLang="en-US" dirty="0" smtClean="0"/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3"/>
            </a:pPr>
            <a:r>
              <a:rPr lang="en-US" altLang="en-US" dirty="0" smtClean="0">
                <a:solidFill>
                  <a:srgbClr val="000000"/>
                </a:solidFill>
              </a:rPr>
              <a:t>Target Motion: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Acuity ↓ with motion of: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Target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Observer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or Both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Dynamic visual acuity: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Ability to make visual discriminations under such conditions (e.g. driver looking at </a:t>
            </a:r>
            <a:r>
              <a:rPr lang="en-US" altLang="en-US" dirty="0" smtClean="0">
                <a:solidFill>
                  <a:schemeClr val="tx1"/>
                </a:solidFill>
              </a:rPr>
              <a:t>objects on sidewalk)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chemeClr val="tx1"/>
                </a:solidFill>
              </a:rPr>
              <a:t>This acuity rapidly ↓ as rate of motion ↑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A03D-F7B2-48C1-BF6C-EE3DB349272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277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r>
              <a:rPr lang="en-US" altLang="en-US" dirty="0" smtClean="0">
                <a:solidFill>
                  <a:srgbClr val="000000"/>
                </a:solidFill>
              </a:rPr>
              <a:t>Age: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Visual acuity, contrast sensitivity (</a:t>
            </a:r>
            <a:r>
              <a:rPr lang="en-US" altLang="en-US" dirty="0">
                <a:solidFill>
                  <a:srgbClr val="000000"/>
                </a:solidFill>
              </a:rPr>
              <a:t>ability to see details at low contrast levels) ↓ with age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Decline starts at age 40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At age 75: acuity = 20/30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⇒ visual displays for old people must provide: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Large targets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Adequate illumination</a:t>
            </a:r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r>
              <a:rPr lang="en-US" altLang="en-US" dirty="0" smtClean="0">
                <a:solidFill>
                  <a:srgbClr val="000000"/>
                </a:solidFill>
              </a:rPr>
              <a:t>Training: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Besides contacts, glasses, eye surgery, vision can be improved by: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Training to improve focus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Improves Snellen acuity by 14%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Improves contrast sensitivity by 32%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Dynamic visual acuity can be improved with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3BF2-BCE8-40B1-BDBF-3205C2E4739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1746" name="Picture 2" descr="C:\Users\aelsherbeeny\Desktop\DA1-DB1-DC2-C35-FF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t="9262" r="10066" b="11876"/>
          <a:stretch/>
        </p:blipFill>
        <p:spPr bwMode="auto">
          <a:xfrm>
            <a:off x="6133032" y="1679961"/>
            <a:ext cx="2401368" cy="23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33878" r="3458" b="35281"/>
          <a:stretch/>
        </p:blipFill>
        <p:spPr>
          <a:xfrm>
            <a:off x="5334000" y="5651157"/>
            <a:ext cx="3676116" cy="109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65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b="1" dirty="0" smtClean="0">
                <a:solidFill>
                  <a:schemeClr val="tx1"/>
                </a:solidFill>
              </a:rPr>
              <a:t>Human Capabilities - Vision</a:t>
            </a:r>
            <a:endParaRPr lang="en-US" altLang="en-US" sz="2800" dirty="0" smtClean="0">
              <a:solidFill>
                <a:schemeClr val="tx1"/>
              </a:solidFill>
              <a:hlinkClick r:id="rId3"/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b="1" dirty="0" smtClean="0">
                <a:solidFill>
                  <a:schemeClr val="tx1"/>
                </a:solidFill>
              </a:rPr>
              <a:t>More Optical Illusions Sites</a:t>
            </a:r>
            <a:endParaRPr lang="en-US" altLang="en-US" sz="2800" b="1" dirty="0" smtClean="0">
              <a:solidFill>
                <a:schemeClr val="tx1"/>
              </a:solidFill>
              <a:hlinkClick r:id="rId3"/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hlinkClick r:id="rId3"/>
              </a:rPr>
              <a:t>http://upload.wikimedia.org/wikipedia/commons/6/60/Grey_square_optical_illusion.PNG</a:t>
            </a:r>
            <a:r>
              <a:rPr lang="en-US" altLang="en-US" sz="2400" dirty="0" smtClean="0"/>
              <a:t> 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hlinkClick r:id="rId4"/>
              </a:rPr>
              <a:t>http://www.illusion-optical.com/Optical-Illusions/Circles.php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C5185-B83A-4CD2-AA33-B3E276FE84F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Lesson Overview: Vision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Part </a:t>
            </a:r>
            <a:r>
              <a:rPr lang="en-US" altLang="en-US" dirty="0" smtClean="0">
                <a:solidFill>
                  <a:schemeClr val="tx1"/>
                </a:solidFill>
              </a:rPr>
              <a:t>2: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Alphanumeric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Characteristics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Typography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Typography Features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Hardcopy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Visual Display Terminals (VDT)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Graphic Representations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Symbols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Codes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E36C7-FE8A-41B7-91FB-59922B62E1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Vision and Visual </a:t>
            </a:r>
            <a:r>
              <a:rPr lang="en-US" altLang="en-US" sz="2800" b="1" dirty="0">
                <a:solidFill>
                  <a:schemeClr val="tx1"/>
                </a:solidFill>
              </a:rPr>
              <a:t>Capabilities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Process of Seeing (Vision)</a:t>
            </a:r>
          </a:p>
        </p:txBody>
      </p:sp>
      <p:pic>
        <p:nvPicPr>
          <p:cNvPr id="13317" name="Picture 4" descr="eye-pi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4400"/>
            <a:ext cx="7315200" cy="58515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712A1-AF09-4C82-A475-B089B10E42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63D8E-3A42-4C7C-803B-B01164A7E1B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4340" name="Picture 3" descr="anatomy_of_ey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0"/>
            <a:ext cx="6745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Process of Seeing (Vision)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The human </a:t>
            </a:r>
            <a:r>
              <a:rPr lang="en-US" altLang="en-US" b="1" dirty="0" smtClean="0">
                <a:solidFill>
                  <a:schemeClr val="tx1"/>
                </a:solidFill>
              </a:rPr>
              <a:t>eye</a:t>
            </a:r>
            <a:r>
              <a:rPr lang="en-US" altLang="en-US" dirty="0" smtClean="0">
                <a:solidFill>
                  <a:schemeClr val="tx1"/>
                </a:solidFill>
              </a:rPr>
              <a:t> works like a camera.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Light rays reflected from object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enter the transparent </a:t>
            </a:r>
            <a:r>
              <a:rPr lang="en-US" altLang="en-US" b="1" dirty="0" smtClean="0">
                <a:solidFill>
                  <a:schemeClr val="tx1"/>
                </a:solidFill>
              </a:rPr>
              <a:t>cornea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pass through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clear fluid (</a:t>
            </a:r>
            <a:r>
              <a:rPr lang="en-US" altLang="en-US" b="1" dirty="0" smtClean="0">
                <a:solidFill>
                  <a:schemeClr val="tx1"/>
                </a:solidFill>
              </a:rPr>
              <a:t>aqueous humor</a:t>
            </a:r>
            <a:r>
              <a:rPr lang="en-US" altLang="en-US" dirty="0" smtClean="0">
                <a:solidFill>
                  <a:schemeClr val="tx1"/>
                </a:solidFill>
              </a:rPr>
              <a:t>) that fills the space between the cornea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and the </a:t>
            </a:r>
            <a:r>
              <a:rPr lang="en-US" altLang="en-US" b="1" dirty="0" smtClean="0">
                <a:solidFill>
                  <a:schemeClr val="tx1"/>
                </a:solidFill>
              </a:rPr>
              <a:t>pupil</a:t>
            </a:r>
            <a:r>
              <a:rPr lang="en-US" altLang="en-US" dirty="0" smtClean="0">
                <a:solidFill>
                  <a:schemeClr val="tx1"/>
                </a:solidFill>
              </a:rPr>
              <a:t> (a circular variable aperture)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and adjustable </a:t>
            </a:r>
            <a:r>
              <a:rPr lang="en-US" altLang="en-US" b="1" dirty="0" smtClean="0">
                <a:solidFill>
                  <a:schemeClr val="tx1"/>
                </a:solidFill>
              </a:rPr>
              <a:t>lens</a:t>
            </a:r>
            <a:r>
              <a:rPr lang="en-US" altLang="en-US" dirty="0" smtClean="0">
                <a:solidFill>
                  <a:schemeClr val="tx1"/>
                </a:solidFill>
              </a:rPr>
              <a:t> behind the cornea (light rays are transmitted and focused)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Close objects: lens bulges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Distant objects: lens relaxes (flattens)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Muscles of the </a:t>
            </a:r>
            <a:r>
              <a:rPr lang="en-US" altLang="en-US" b="1" dirty="0" smtClean="0">
                <a:solidFill>
                  <a:schemeClr val="tx1"/>
                </a:solidFill>
              </a:rPr>
              <a:t>iris </a:t>
            </a:r>
            <a:r>
              <a:rPr lang="en-US" altLang="en-US" dirty="0" smtClean="0">
                <a:solidFill>
                  <a:schemeClr val="tx1"/>
                </a:solidFill>
              </a:rPr>
              <a:t>change size of pupil: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larger in the dark (about 8 mm diameter; dilation),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smaller in bright conditions (2 mm; constriction)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2DE65-7AA1-426E-AFA4-EAA38B73989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3" descr="anatomy_of_ey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01381"/>
            <a:ext cx="2514600" cy="25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Process of Seeing (Vision)</a:t>
            </a: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Light rays transmitted through pupil to lens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refracted by adjustable lens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then transverse the </a:t>
            </a:r>
            <a:r>
              <a:rPr lang="en-US" altLang="en-US" b="1" dirty="0" smtClean="0">
                <a:solidFill>
                  <a:schemeClr val="tx1"/>
                </a:solidFill>
              </a:rPr>
              <a:t>vitreous humor</a:t>
            </a:r>
            <a:r>
              <a:rPr lang="en-US" altLang="en-US" dirty="0" smtClean="0">
                <a:solidFill>
                  <a:schemeClr val="tx1"/>
                </a:solidFill>
              </a:rPr>
              <a:t> (a clear jellylike fluid filling the eyeball, behind the lens). 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In normal or corrected vision persons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light rays are focused exactly on the sensitive </a:t>
            </a:r>
            <a:r>
              <a:rPr lang="en-US" altLang="en-US" b="1" dirty="0" smtClean="0">
                <a:solidFill>
                  <a:schemeClr val="tx1"/>
                </a:solidFill>
              </a:rPr>
              <a:t>retina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The retina consists of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about 6 to 7 million </a:t>
            </a:r>
            <a:r>
              <a:rPr lang="en-US" altLang="en-US" b="1" dirty="0" smtClean="0">
                <a:solidFill>
                  <a:schemeClr val="tx1"/>
                </a:solidFill>
              </a:rPr>
              <a:t>cones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receive daytime, color vision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concentrated near center of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retina (fovea)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and about 130 million </a:t>
            </a:r>
            <a:r>
              <a:rPr lang="en-US" altLang="en-US" b="1" dirty="0" smtClean="0">
                <a:solidFill>
                  <a:schemeClr val="tx1"/>
                </a:solidFill>
              </a:rPr>
              <a:t>rods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rods important in dim light, night.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distributed in the outer retina,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around the sides of the eyeball.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A8F85-784F-4B4A-8696-25613F52311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390" name="Picture 5" descr="rods_con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52900"/>
            <a:ext cx="38274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anatomy_of_ey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54880"/>
            <a:ext cx="2072882" cy="210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5450"/>
            <a:ext cx="2037445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Process of Seeing (Vision)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Greatest sensitivity is in the </a:t>
            </a:r>
            <a:r>
              <a:rPr lang="en-US" altLang="en-US" b="1" dirty="0" smtClean="0">
                <a:solidFill>
                  <a:schemeClr val="tx1"/>
                </a:solidFill>
              </a:rPr>
              <a:t>fovea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 “dead center” of the retina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For clear vision, the eye must be directed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so that the image of the object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is focused on the fovea.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The image on the retina is </a:t>
            </a:r>
            <a:r>
              <a:rPr lang="en-US" altLang="en-US" i="1" dirty="0" smtClean="0">
                <a:solidFill>
                  <a:schemeClr val="tx1"/>
                </a:solidFill>
              </a:rPr>
              <a:t>inverted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Cones and rods connected to </a:t>
            </a:r>
            <a:r>
              <a:rPr lang="en-US" altLang="en-US" b="1" dirty="0" smtClean="0">
                <a:solidFill>
                  <a:schemeClr val="tx1"/>
                </a:solidFill>
              </a:rPr>
              <a:t>optic nerve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Transmits neural impulses to the </a:t>
            </a:r>
            <a:r>
              <a:rPr lang="en-US" altLang="en-US" b="1" dirty="0" smtClean="0">
                <a:solidFill>
                  <a:schemeClr val="tx1"/>
                </a:solidFill>
              </a:rPr>
              <a:t>brain</a:t>
            </a:r>
            <a:r>
              <a:rPr lang="en-US" altLang="en-US" dirty="0" smtClean="0">
                <a:solidFill>
                  <a:schemeClr val="tx1"/>
                </a:solidFill>
              </a:rPr>
              <a:t> which integrates impulses, giving visual impression of object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process also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corrects inverted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image on the retina.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More information about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vision and human eye: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hlinkClick r:id="rId2"/>
              </a:rPr>
              <a:t>youtu.be/nbwPPcwknPU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4F9E9-27A4-4CBD-89E8-3C84366953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7414" name="Picture 5" descr="cvision-upside-dow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76" y="4724400"/>
            <a:ext cx="378212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24299" r="1544" b="12523"/>
          <a:stretch/>
        </p:blipFill>
        <p:spPr>
          <a:xfrm>
            <a:off x="5638800" y="1257753"/>
            <a:ext cx="3352800" cy="2018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6765</TotalTime>
  <Words>1639</Words>
  <Application>Microsoft Office PowerPoint</Application>
  <PresentationFormat>On-screen Show (4:3)</PresentationFormat>
  <Paragraphs>311</Paragraphs>
  <Slides>27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2_Concourse</vt:lpstr>
      <vt:lpstr>9_Concourse</vt:lpstr>
      <vt:lpstr>Executive</vt:lpstr>
      <vt:lpstr>Equation</vt:lpstr>
      <vt:lpstr>King Saud University   College of Engineering  IE – 341: “Human Factors Engineering”  Fall – 2017 (1st Sem. 1438-9H)</vt:lpstr>
      <vt:lpstr>Lesson Overview: Vision</vt:lpstr>
      <vt:lpstr>Cont. Lesson Overview: Vision</vt:lpstr>
      <vt:lpstr>PowerPoint Presentation</vt:lpstr>
      <vt:lpstr>Process of Seeing (Vision)</vt:lpstr>
      <vt:lpstr>PowerPoint Presentation</vt:lpstr>
      <vt:lpstr>Process of Seeing (Vision)</vt:lpstr>
      <vt:lpstr>Cont. Process of Seeing (Vision)</vt:lpstr>
      <vt:lpstr>Cont. Process of Seeing (Vision)</vt:lpstr>
      <vt:lpstr>Visual Capabilities: 1. Accommodation</vt:lpstr>
      <vt:lpstr>Visual Capabilities: 2. Visual Acuity</vt:lpstr>
      <vt:lpstr>Visual Capabilities: 2. Visual Acuity</vt:lpstr>
      <vt:lpstr>Visual Capabilities: 2. Visual Acuity</vt:lpstr>
      <vt:lpstr>Visual Capabilities: 2. Visual Acuity</vt:lpstr>
      <vt:lpstr>Visual Capabilities: 3. Convergence</vt:lpstr>
      <vt:lpstr>Visual Capabilities: 4. Color Discrimination</vt:lpstr>
      <vt:lpstr>Visual Capabilities: 4. Color Discrimination</vt:lpstr>
      <vt:lpstr>Visual Capabilities: 4. Color Discrimination</vt:lpstr>
      <vt:lpstr>PowerPoint Presentation</vt:lpstr>
      <vt:lpstr>Visual Capabilities: 5. Adaptation</vt:lpstr>
      <vt:lpstr>Visual Capabilities: 6. Perception</vt:lpstr>
      <vt:lpstr>PowerPoint Presentation</vt:lpstr>
      <vt:lpstr>Factors Affecting Visual Discrimination</vt:lpstr>
      <vt:lpstr>Cont. Factors Affecting Vis. Discrimin.</vt:lpstr>
      <vt:lpstr>Cont. Factors Affecting Vis. Discrimin.</vt:lpstr>
      <vt:lpstr>Cont. Factors Affecting Vis. Discrimin.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770</cp:revision>
  <dcterms:created xsi:type="dcterms:W3CDTF">2008-11-10T19:40:45Z</dcterms:created>
  <dcterms:modified xsi:type="dcterms:W3CDTF">2017-11-22T18:37:52Z</dcterms:modified>
</cp:coreProperties>
</file>