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2"/>
  </p:notesMasterIdLst>
  <p:sldIdLst>
    <p:sldId id="256" r:id="rId2"/>
    <p:sldId id="279" r:id="rId3"/>
    <p:sldId id="290" r:id="rId4"/>
    <p:sldId id="291" r:id="rId5"/>
    <p:sldId id="294" r:id="rId6"/>
    <p:sldId id="293" r:id="rId7"/>
    <p:sldId id="295" r:id="rId8"/>
    <p:sldId id="261" r:id="rId9"/>
    <p:sldId id="296" r:id="rId10"/>
    <p:sldId id="287" r:id="rId11"/>
    <p:sldId id="297" r:id="rId12"/>
    <p:sldId id="298" r:id="rId13"/>
    <p:sldId id="262" r:id="rId14"/>
    <p:sldId id="288" r:id="rId15"/>
    <p:sldId id="299" r:id="rId16"/>
    <p:sldId id="300" r:id="rId17"/>
    <p:sldId id="301" r:id="rId18"/>
    <p:sldId id="302" r:id="rId19"/>
    <p:sldId id="303"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4631A79A-F8BC-481C-84F0-C4B61F1B2A82}">
          <p14:sldIdLst>
            <p14:sldId id="256"/>
            <p14:sldId id="279"/>
          </p14:sldIdLst>
        </p14:section>
        <p14:section name="الاتجاه النفسي" id="{8F23E062-35D5-46C9-815F-6E5C5A911B37}">
          <p14:sldIdLst>
            <p14:sldId id="290"/>
            <p14:sldId id="291"/>
            <p14:sldId id="294"/>
            <p14:sldId id="293"/>
            <p14:sldId id="295"/>
          </p14:sldIdLst>
        </p14:section>
        <p14:section name="الاتجاه الاجتماعي" id="{FD20E6A3-2879-4B1C-BF30-A978E1FE5178}">
          <p14:sldIdLst>
            <p14:sldId id="261"/>
            <p14:sldId id="296"/>
            <p14:sldId id="287"/>
            <p14:sldId id="297"/>
            <p14:sldId id="298"/>
            <p14:sldId id="262"/>
            <p14:sldId id="288"/>
            <p14:sldId id="299"/>
            <p14:sldId id="300"/>
            <p14:sldId id="301"/>
            <p14:sldId id="302"/>
            <p14:sldId id="303"/>
          </p14:sldIdLst>
        </p14:section>
        <p14:section name="الاتجاه الانثربولوجي" id="{9D598779-E266-4773-8457-644AA8F80892}">
          <p14:sldIdLst>
            <p14:sldId id="28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E48F"/>
    <a:srgbClr val="FFD653"/>
    <a:srgbClr val="FFCCCC"/>
    <a:srgbClr val="FFCC99"/>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snapToGrid="0" snapToObjects="1">
      <p:cViewPr varScale="1">
        <p:scale>
          <a:sx n="48" d="100"/>
          <a:sy n="48" d="100"/>
        </p:scale>
        <p:origin x="-582" y="-90"/>
      </p:cViewPr>
      <p:guideLst>
        <p:guide orient="horz" pos="2160"/>
        <p:guide pos="2880"/>
      </p:guideLst>
    </p:cSldViewPr>
  </p:slideViewPr>
  <p:outlineViewPr>
    <p:cViewPr>
      <p:scale>
        <a:sx n="33" d="100"/>
        <a:sy n="33" d="100"/>
      </p:scale>
      <p:origin x="18" y="528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9" d="100"/>
          <a:sy n="59" d="100"/>
        </p:scale>
        <p:origin x="-250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3B61BDE-1737-4770-99E2-0A0D41E461FF}" type="datetimeFigureOut">
              <a:rPr lang="ar-SA" smtClean="0"/>
              <a:pPr/>
              <a:t>15/06/38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8851075-7601-4D84-A725-DAEB9FBC2B9A}" type="slidenum">
              <a:rPr lang="ar-SA" smtClean="0"/>
              <a:pPr/>
              <a:t>‹#›</a:t>
            </a:fld>
            <a:endParaRPr lang="ar-SA"/>
          </a:p>
        </p:txBody>
      </p:sp>
    </p:spTree>
    <p:extLst>
      <p:ext uri="{BB962C8B-B14F-4D97-AF65-F5344CB8AC3E}">
        <p14:creationId xmlns:p14="http://schemas.microsoft.com/office/powerpoint/2010/main" val="42372812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B01F9CA3-105E-4857-9057-6DB6197DA786}" type="datetimeFigureOut">
              <a:rPr lang="en-US" smtClean="0"/>
              <a:pPr/>
              <a:t>3/13/2017</a:t>
            </a:fld>
            <a:endParaRPr lang="en-US"/>
          </a:p>
        </p:txBody>
      </p:sp>
      <p:sp>
        <p:nvSpPr>
          <p:cNvPr id="17" name="عنصر نائب للتذييل 16"/>
          <p:cNvSpPr>
            <a:spLocks noGrp="1"/>
          </p:cNvSpPr>
          <p:nvPr>
            <p:ph type="ftr" sz="quarter" idx="11"/>
          </p:nvPr>
        </p:nvSpPr>
        <p:spPr/>
        <p:txBody>
          <a:bodyPr/>
          <a:lstStyle/>
          <a:p>
            <a:endParaRPr lang="en-US"/>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F5CE407-6216-4202-80E4-A30DC2F709B2}" type="slidenum">
              <a:rPr lang="en-US" smtClean="0"/>
              <a:pPr/>
              <a:t>‹#›</a:t>
            </a:fld>
            <a:endParaRPr lang="en-US"/>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B01F9CA3-105E-4857-9057-6DB6197DA786}" type="datetimeFigureOut">
              <a:rPr lang="en-US" smtClean="0"/>
              <a:pPr/>
              <a:t>3/13/2017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B01F9CA3-105E-4857-9057-6DB6197DA786}" type="datetimeFigureOut">
              <a:rPr lang="en-US" smtClean="0"/>
              <a:pPr/>
              <a:t>3/13/2017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B01F9CA3-105E-4857-9057-6DB6197DA786}" type="datetimeFigureOut">
              <a:rPr lang="en-US" smtClean="0"/>
              <a:pPr/>
              <a:t>3/13/2017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5CE407-6216-4202-80E4-A30DC2F709B2}" type="slidenum">
              <a:rPr lang="en-US" smtClean="0"/>
              <a:pPr/>
              <a:t>‹#›</a:t>
            </a:fld>
            <a:endParaRPr lang="en-US"/>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B01F9CA3-105E-4857-9057-6DB6197DA786}" type="datetimeFigureOut">
              <a:rPr lang="en-US" smtClean="0"/>
              <a:pPr/>
              <a:t>3/13/2017</a:t>
            </a:fld>
            <a:endParaRPr lang="en-US"/>
          </a:p>
        </p:txBody>
      </p:sp>
      <p:sp>
        <p:nvSpPr>
          <p:cNvPr id="5" name="عنصر نائب للتذييل 4"/>
          <p:cNvSpPr>
            <a:spLocks noGrp="1"/>
          </p:cNvSpPr>
          <p:nvPr>
            <p:ph type="ftr" sz="quarter" idx="11"/>
          </p:nvPr>
        </p:nvSpPr>
        <p:spPr>
          <a:xfrm>
            <a:off x="800100" y="6172200"/>
            <a:ext cx="4000500" cy="457200"/>
          </a:xfrm>
        </p:spPr>
        <p:txBody>
          <a:bodyPr/>
          <a:lstStyle/>
          <a:p>
            <a:endParaRPr lang="en-US"/>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F5CE407-6216-4202-80E4-A30DC2F709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B01F9CA3-105E-4857-9057-6DB6197DA786}" type="datetimeFigureOut">
              <a:rPr lang="en-US" smtClean="0"/>
              <a:pPr/>
              <a:t>3/13/2017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F5CE407-6216-4202-80E4-A30DC2F709B2}" type="slidenum">
              <a:rPr lang="en-US" smtClean="0"/>
              <a:pPr/>
              <a:t>‹#›</a:t>
            </a:fld>
            <a:endParaRPr lang="en-US"/>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7" name="عنصر نائب للتاريخ 6"/>
          <p:cNvSpPr>
            <a:spLocks noGrp="1"/>
          </p:cNvSpPr>
          <p:nvPr>
            <p:ph type="dt" sz="half" idx="10"/>
          </p:nvPr>
        </p:nvSpPr>
        <p:spPr/>
        <p:txBody>
          <a:bodyPr/>
          <a:lstStyle/>
          <a:p>
            <a:fld id="{B01F9CA3-105E-4857-9057-6DB6197DA786}" type="datetimeFigureOut">
              <a:rPr lang="en-US" smtClean="0"/>
              <a:pPr/>
              <a:t>3/13/2017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F5CE407-6216-4202-80E4-A30DC2F709B2}" type="slidenum">
              <a:rPr lang="en-US" smtClean="0"/>
              <a:pPr/>
              <a:t>‹#›</a:t>
            </a:fld>
            <a:endParaRPr lang="en-US"/>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01F9CA3-105E-4857-9057-6DB6197DA786}" type="datetimeFigureOut">
              <a:rPr lang="en-US" smtClean="0"/>
              <a:pPr/>
              <a:t>3/13/2017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01F9CA3-105E-4857-9057-6DB6197DA786}" type="datetimeFigureOut">
              <a:rPr lang="en-US" smtClean="0"/>
              <a:pPr/>
              <a:t>3/13/2017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B01F9CA3-105E-4857-9057-6DB6197DA786}" type="datetimeFigureOut">
              <a:rPr lang="en-US" smtClean="0"/>
              <a:pPr/>
              <a:t>3/13/2017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F5CE407-6216-4202-80E4-A30DC2F709B2}" type="slidenum">
              <a:rPr lang="en-US" smtClean="0"/>
              <a:pPr/>
              <a:t>‹#›</a:t>
            </a:fld>
            <a:endParaRPr lang="en-US"/>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B01F9CA3-105E-4857-9057-6DB6197DA786}" type="datetimeFigureOut">
              <a:rPr lang="en-US" smtClean="0"/>
              <a:pPr/>
              <a:t>3/13/2017</a:t>
            </a:fld>
            <a:endParaRPr lang="en-US"/>
          </a:p>
        </p:txBody>
      </p:sp>
      <p:sp>
        <p:nvSpPr>
          <p:cNvPr id="6" name="عنصر نائب للتذييل 5"/>
          <p:cNvSpPr>
            <a:spLocks noGrp="1"/>
          </p:cNvSpPr>
          <p:nvPr>
            <p:ph type="ftr" sz="quarter" idx="11"/>
          </p:nvPr>
        </p:nvSpPr>
        <p:spPr>
          <a:xfrm>
            <a:off x="914400" y="6172200"/>
            <a:ext cx="3886200" cy="457200"/>
          </a:xfrm>
        </p:spPr>
        <p:txBody>
          <a:bodyPr/>
          <a:lstStyle/>
          <a:p>
            <a:endParaRPr lang="en-US"/>
          </a:p>
        </p:txBody>
      </p:sp>
      <p:sp>
        <p:nvSpPr>
          <p:cNvPr id="7" name="عنصر نائب لرقم الشريحة 6"/>
          <p:cNvSpPr>
            <a:spLocks noGrp="1"/>
          </p:cNvSpPr>
          <p:nvPr>
            <p:ph type="sldNum" sz="quarter" idx="12"/>
          </p:nvPr>
        </p:nvSpPr>
        <p:spPr>
          <a:xfrm>
            <a:off x="146304" y="6208776"/>
            <a:ext cx="457200" cy="457200"/>
          </a:xfrm>
        </p:spPr>
        <p:txBody>
          <a:bodyPr/>
          <a:lstStyle/>
          <a:p>
            <a:fld id="{7F5CE407-6216-4202-80E4-A30DC2F709B2}" type="slidenum">
              <a:rPr lang="en-US" smtClean="0"/>
              <a:pPr/>
              <a:t>‹#›</a:t>
            </a:fld>
            <a:endParaRPr lang="en-US"/>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01F9CA3-105E-4857-9057-6DB6197DA786}" type="datetimeFigureOut">
              <a:rPr lang="en-US" smtClean="0"/>
              <a:pPr/>
              <a:t>3/13/2017</a:t>
            </a:fld>
            <a:endParaRPr lang="en-US"/>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5930"/>
            <a:ext cx="8229600" cy="1720596"/>
          </a:xfrm>
        </p:spPr>
        <p:txBody>
          <a:bodyPr>
            <a:normAutofit fontScale="90000"/>
          </a:bodyPr>
          <a:lstStyle/>
          <a:p>
            <a:r>
              <a:rPr lang="ar-SA" sz="5400" dirty="0"/>
              <a:t>تابع</a:t>
            </a:r>
            <a:br>
              <a:rPr lang="ar-SA" sz="5400" dirty="0"/>
            </a:br>
            <a:r>
              <a:rPr lang="ar-SA" sz="5400" dirty="0"/>
              <a:t>نظريات التنشئة الاجتماعية </a:t>
            </a:r>
            <a:endParaRPr lang="en-US" sz="5400" dirty="0"/>
          </a:p>
        </p:txBody>
      </p:sp>
    </p:spTree>
    <p:extLst>
      <p:ext uri="{BB962C8B-B14F-4D97-AF65-F5344CB8AC3E}">
        <p14:creationId xmlns:p14="http://schemas.microsoft.com/office/powerpoint/2010/main" val="2541870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40000"/>
              <a:lumOff val="60000"/>
            </a:schemeClr>
          </a:solidFill>
        </p:spPr>
        <p:txBody>
          <a:bodyPr/>
          <a:lstStyle/>
          <a:p>
            <a:pPr algn="just"/>
            <a:r>
              <a:rPr lang="ar-SA" dirty="0"/>
              <a:t>مفاهيم الدور الرئيسية </a:t>
            </a:r>
          </a:p>
        </p:txBody>
      </p:sp>
      <p:sp>
        <p:nvSpPr>
          <p:cNvPr id="3" name="عنصر نائب للمحتوى 2"/>
          <p:cNvSpPr>
            <a:spLocks noGrp="1"/>
          </p:cNvSpPr>
          <p:nvPr>
            <p:ph sz="quarter" idx="1"/>
          </p:nvPr>
        </p:nvSpPr>
        <p:spPr>
          <a:xfrm>
            <a:off x="548640" y="1698171"/>
            <a:ext cx="8138160" cy="4848497"/>
          </a:xfrm>
        </p:spPr>
        <p:txBody>
          <a:bodyPr>
            <a:normAutofit/>
          </a:bodyPr>
          <a:lstStyle/>
          <a:p>
            <a:pPr algn="just"/>
            <a:r>
              <a:rPr lang="ar-SA" b="1" dirty="0">
                <a:solidFill>
                  <a:schemeClr val="accent1"/>
                </a:solidFill>
              </a:rPr>
              <a:t>نظام الدور: </a:t>
            </a:r>
            <a:r>
              <a:rPr lang="ar-SA" dirty="0"/>
              <a:t>يري بارسونز ان الدور هو افعال الشخص في اثنا علاقاته مع الاشخاص الاخرين ضمن النظام الاجتماعي وان تقسيم العمل في النظام الاجتماعي ادى الى تعدد الأدوار وتباينها وتكون كل مجموعه من هذه الادوار المتخصصة المترابطة نظاما  معينا في البنا الاجتماعي وتكون هذه الادوار مرتبطة وظيفيا وذات اهداف مشتركة.</a:t>
            </a:r>
          </a:p>
          <a:p>
            <a:pPr algn="just">
              <a:buNone/>
            </a:pPr>
            <a:endParaRPr lang="ar-SA" dirty="0"/>
          </a:p>
          <a:p>
            <a:pPr algn="just">
              <a:buNone/>
            </a:pPr>
            <a:endParaRPr lang="ar-SA" dirty="0"/>
          </a:p>
        </p:txBody>
      </p:sp>
    </p:spTree>
    <p:extLst>
      <p:ext uri="{BB962C8B-B14F-4D97-AF65-F5344CB8AC3E}">
        <p14:creationId xmlns:p14="http://schemas.microsoft.com/office/powerpoint/2010/main" val="4084138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40000"/>
              <a:lumOff val="60000"/>
            </a:schemeClr>
          </a:solidFill>
        </p:spPr>
        <p:txBody>
          <a:bodyPr/>
          <a:lstStyle/>
          <a:p>
            <a:pPr algn="just"/>
            <a:r>
              <a:rPr lang="ar-SA" dirty="0"/>
              <a:t>مفاهيم الدور الرئيسية </a:t>
            </a:r>
          </a:p>
        </p:txBody>
      </p:sp>
      <p:sp>
        <p:nvSpPr>
          <p:cNvPr id="3" name="عنصر نائب للمحتوى 2"/>
          <p:cNvSpPr>
            <a:spLocks noGrp="1"/>
          </p:cNvSpPr>
          <p:nvPr>
            <p:ph sz="quarter" idx="1"/>
          </p:nvPr>
        </p:nvSpPr>
        <p:spPr>
          <a:xfrm>
            <a:off x="548640" y="1447799"/>
            <a:ext cx="8138160" cy="4848497"/>
          </a:xfrm>
        </p:spPr>
        <p:txBody>
          <a:bodyPr>
            <a:normAutofit/>
          </a:bodyPr>
          <a:lstStyle/>
          <a:p>
            <a:pPr algn="just">
              <a:buNone/>
            </a:pPr>
            <a:endParaRPr lang="ar-SA" dirty="0"/>
          </a:p>
          <a:p>
            <a:pPr algn="just"/>
            <a:r>
              <a:rPr lang="ar-SA" dirty="0">
                <a:solidFill>
                  <a:schemeClr val="accent1"/>
                </a:solidFill>
              </a:rPr>
              <a:t>لعب الدور: </a:t>
            </a:r>
            <a:r>
              <a:rPr lang="ar-SA" dirty="0"/>
              <a:t>ونعني بلعب الدور مجموعه السلوكيات او النشاطات المحددة التي ينتظر من الفرد القيام بها في موقف معين.</a:t>
            </a:r>
          </a:p>
          <a:p>
            <a:pPr algn="just">
              <a:buNone/>
            </a:pPr>
            <a:r>
              <a:rPr lang="ar-SA" dirty="0"/>
              <a:t>يختلف العلماء حول طبيعة لعب </a:t>
            </a:r>
            <a:r>
              <a:rPr lang="ar-SA" dirty="0" err="1"/>
              <a:t>الدور:</a:t>
            </a:r>
            <a:endParaRPr lang="ar-SA" dirty="0"/>
          </a:p>
          <a:p>
            <a:pPr marL="514350" indent="-514350" algn="just">
              <a:buAutoNum type="arabicPeriod"/>
            </a:pPr>
            <a:r>
              <a:rPr lang="ar-SA" dirty="0"/>
              <a:t>لعب الدور من طبيعة نفسية.</a:t>
            </a:r>
          </a:p>
          <a:p>
            <a:pPr marL="514350" indent="-514350" algn="just">
              <a:buAutoNum type="arabicPeriod"/>
            </a:pPr>
            <a:r>
              <a:rPr lang="ar-SA" dirty="0"/>
              <a:t>لعب الدور مرتبط بالمكانة اجتماعية.</a:t>
            </a:r>
          </a:p>
          <a:p>
            <a:pPr marL="514350" indent="-514350" algn="just">
              <a:buAutoNum type="arabicPeriod"/>
            </a:pPr>
            <a:r>
              <a:rPr lang="ar-SA" dirty="0"/>
              <a:t>لعب الدور مرتبط بالموقف.</a:t>
            </a:r>
          </a:p>
          <a:p>
            <a:pPr marL="514350" indent="-514350" algn="just">
              <a:buNone/>
            </a:pPr>
            <a:endParaRPr lang="ar-SA" dirty="0"/>
          </a:p>
          <a:p>
            <a:pPr marL="514350" indent="-514350" algn="just">
              <a:buNone/>
            </a:pPr>
            <a:endParaRPr lang="ar-SA" dirty="0"/>
          </a:p>
          <a:p>
            <a:pPr marL="514350" indent="-514350" algn="just">
              <a:buNone/>
            </a:pPr>
            <a:r>
              <a:rPr lang="ar-SA" dirty="0"/>
              <a:t>  </a:t>
            </a:r>
            <a:endParaRPr lang="ar-SA" dirty="0">
              <a:solidFill>
                <a:schemeClr val="accent1"/>
              </a:solidFill>
            </a:endParaRPr>
          </a:p>
        </p:txBody>
      </p:sp>
    </p:spTree>
    <p:extLst>
      <p:ext uri="{BB962C8B-B14F-4D97-AF65-F5344CB8AC3E}">
        <p14:creationId xmlns:p14="http://schemas.microsoft.com/office/powerpoint/2010/main" val="4084138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40000"/>
              <a:lumOff val="60000"/>
            </a:schemeClr>
          </a:solidFill>
        </p:spPr>
        <p:txBody>
          <a:bodyPr/>
          <a:lstStyle/>
          <a:p>
            <a:pPr algn="just"/>
            <a:r>
              <a:rPr lang="ar-SA" dirty="0"/>
              <a:t>مفاهيم الدور الرئيسية </a:t>
            </a:r>
          </a:p>
        </p:txBody>
      </p:sp>
      <p:sp>
        <p:nvSpPr>
          <p:cNvPr id="3" name="عنصر نائب للمحتوى 2"/>
          <p:cNvSpPr>
            <a:spLocks noGrp="1"/>
          </p:cNvSpPr>
          <p:nvPr>
            <p:ph sz="quarter" idx="1"/>
          </p:nvPr>
        </p:nvSpPr>
        <p:spPr>
          <a:xfrm>
            <a:off x="548640" y="1447799"/>
            <a:ext cx="8138160" cy="4848497"/>
          </a:xfrm>
        </p:spPr>
        <p:txBody>
          <a:bodyPr>
            <a:normAutofit/>
          </a:bodyPr>
          <a:lstStyle/>
          <a:p>
            <a:pPr algn="just">
              <a:buNone/>
            </a:pPr>
            <a:endParaRPr lang="ar-SA" dirty="0"/>
          </a:p>
          <a:p>
            <a:pPr algn="just"/>
            <a:r>
              <a:rPr lang="ar-SA" dirty="0">
                <a:solidFill>
                  <a:schemeClr val="accent1"/>
                </a:solidFill>
              </a:rPr>
              <a:t>توقعات الدور : </a:t>
            </a:r>
            <a:r>
              <a:rPr lang="ar-SA" dirty="0"/>
              <a:t>تحدد اداء الفرد لدوره ومعاييره المتوحدة مع شخصيته وتحدده كذلك القدرات الفردية ويكون اداء الفرد نتاجا لعمليه التنشئة الاجتماعية والتعلم.  </a:t>
            </a:r>
          </a:p>
          <a:p>
            <a:pPr algn="just"/>
            <a:r>
              <a:rPr lang="ar-SA" dirty="0">
                <a:solidFill>
                  <a:schemeClr val="accent1"/>
                </a:solidFill>
              </a:rPr>
              <a:t>يتعلم الفرد السلوك المنتظر منه بالنسبة للآخرين ويتعلم القواعد التي تحدد هذا السلوك وكيف يستجيب ويتفاعل مع </a:t>
            </a:r>
            <a:r>
              <a:rPr lang="ar-SA" dirty="0" err="1">
                <a:solidFill>
                  <a:schemeClr val="accent1"/>
                </a:solidFill>
              </a:rPr>
              <a:t>ارآئهم.</a:t>
            </a:r>
            <a:endParaRPr lang="ar-SA" dirty="0">
              <a:solidFill>
                <a:schemeClr val="accent1"/>
              </a:solidFill>
            </a:endParaRPr>
          </a:p>
        </p:txBody>
      </p:sp>
    </p:spTree>
    <p:extLst>
      <p:ext uri="{BB962C8B-B14F-4D97-AF65-F5344CB8AC3E}">
        <p14:creationId xmlns:p14="http://schemas.microsoft.com/office/powerpoint/2010/main" val="4084138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pPr algn="just"/>
            <a:r>
              <a:rPr lang="ar-SA" dirty="0">
                <a:solidFill>
                  <a:schemeClr val="bg1"/>
                </a:solidFill>
              </a:rPr>
              <a:t>مفاهيم الدور الرئيسة </a:t>
            </a:r>
            <a:endParaRPr lang="en-US" dirty="0">
              <a:solidFill>
                <a:schemeClr val="bg1"/>
              </a:solidFill>
            </a:endParaRPr>
          </a:p>
        </p:txBody>
      </p:sp>
      <p:sp>
        <p:nvSpPr>
          <p:cNvPr id="3" name="Content Placeholder 2"/>
          <p:cNvSpPr>
            <a:spLocks noGrp="1"/>
          </p:cNvSpPr>
          <p:nvPr>
            <p:ph sz="quarter" idx="1"/>
          </p:nvPr>
        </p:nvSpPr>
        <p:spPr>
          <a:xfrm>
            <a:off x="222069" y="1669868"/>
            <a:ext cx="8464731" cy="4572000"/>
          </a:xfrm>
        </p:spPr>
        <p:txBody>
          <a:bodyPr>
            <a:normAutofit lnSpcReduction="10000"/>
          </a:bodyPr>
          <a:lstStyle/>
          <a:p>
            <a:pPr algn="r"/>
            <a:r>
              <a:rPr lang="ar-SA" sz="2800" dirty="0">
                <a:solidFill>
                  <a:srgbClr val="00B050"/>
                </a:solidFill>
              </a:rPr>
              <a:t>محددات الدور: </a:t>
            </a:r>
            <a:r>
              <a:rPr lang="ar-SA" sz="2800" dirty="0">
                <a:solidFill>
                  <a:schemeClr val="tx1"/>
                </a:solidFill>
              </a:rPr>
              <a:t>يتألف البناء الاجتماعي  من مجموعة من المراكز الاجتماعية التي تتطلب ادورا محددة ومعينة وهذه المراكز تحتل مواقع خاصة في سلم البناء الاجتماعي </a:t>
            </a:r>
            <a:r>
              <a:rPr lang="ar-SA" sz="2800" dirty="0"/>
              <a:t>وان كل بناء لابد له من مضمون عام هو الثقافة حيث تعمل على توجيه سلوك الفرد.</a:t>
            </a:r>
          </a:p>
          <a:p>
            <a:pPr algn="r">
              <a:buNone/>
            </a:pPr>
            <a:r>
              <a:rPr lang="ar-SA" sz="2800" u="sng" dirty="0"/>
              <a:t>هناك عده محددات لسلوك الفرد اهمها: </a:t>
            </a:r>
          </a:p>
          <a:p>
            <a:pPr algn="ctr">
              <a:buFont typeface="Wingdings" pitchFamily="2" charset="2"/>
              <a:buChar char="v"/>
            </a:pPr>
            <a:r>
              <a:rPr lang="ar-SA" sz="2800" dirty="0">
                <a:solidFill>
                  <a:schemeClr val="accent1"/>
                </a:solidFill>
              </a:rPr>
              <a:t>الادراك المشترك </a:t>
            </a:r>
            <a:r>
              <a:rPr lang="ar-SA" sz="2800" u="sng" dirty="0">
                <a:solidFill>
                  <a:schemeClr val="accent1"/>
                </a:solidFill>
              </a:rPr>
              <a:t>للمكانة</a:t>
            </a:r>
            <a:r>
              <a:rPr lang="ar-SA" sz="2800" dirty="0">
                <a:solidFill>
                  <a:schemeClr val="accent1"/>
                </a:solidFill>
              </a:rPr>
              <a:t> التي يشغلها الفرد في البناء الاجتماعي </a:t>
            </a:r>
          </a:p>
          <a:p>
            <a:pPr algn="ctr">
              <a:buFont typeface="Wingdings" pitchFamily="2" charset="2"/>
              <a:buChar char="v"/>
            </a:pPr>
            <a:r>
              <a:rPr lang="ar-SA" sz="2800" dirty="0">
                <a:solidFill>
                  <a:schemeClr val="accent1"/>
                </a:solidFill>
              </a:rPr>
              <a:t>ما يحمله افراد الجماعة من توقعات بالنسبة لسلوك الاشخاص الذين يشغلون مراكز معينه في البناء او النظام الاجتماعي </a:t>
            </a:r>
          </a:p>
          <a:p>
            <a:pPr algn="ctr">
              <a:buFont typeface="Wingdings" pitchFamily="2" charset="2"/>
              <a:buChar char="v"/>
            </a:pPr>
            <a:r>
              <a:rPr lang="ar-SA" sz="2800" dirty="0">
                <a:solidFill>
                  <a:schemeClr val="accent1"/>
                </a:solidFill>
              </a:rPr>
              <a:t>المعايير والقيم الاجتماعية وهي عباره عن توقعات مشتركه يتقاسمها افراد المجتمع والنظام الاجتماعي الواحد </a:t>
            </a:r>
            <a:endParaRPr lang="en-US" sz="2800" dirty="0">
              <a:solidFill>
                <a:schemeClr val="accent1"/>
              </a:solidFill>
            </a:endParaRPr>
          </a:p>
        </p:txBody>
      </p:sp>
    </p:spTree>
    <p:extLst>
      <p:ext uri="{BB962C8B-B14F-4D97-AF65-F5344CB8AC3E}">
        <p14:creationId xmlns:p14="http://schemas.microsoft.com/office/powerpoint/2010/main" val="155909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04947"/>
            <a:ext cx="7772400" cy="816747"/>
          </a:xfrm>
          <a:solidFill>
            <a:schemeClr val="bg1">
              <a:lumMod val="85000"/>
            </a:schemeClr>
          </a:solidFill>
        </p:spPr>
        <p:txBody>
          <a:bodyPr/>
          <a:lstStyle/>
          <a:p>
            <a:pPr algn="ctr"/>
            <a:r>
              <a:rPr lang="ar-SA" dirty="0">
                <a:solidFill>
                  <a:srgbClr val="FF0000"/>
                </a:solidFill>
              </a:rPr>
              <a:t>اكتساب الادوار الاجتماعية </a:t>
            </a:r>
          </a:p>
        </p:txBody>
      </p:sp>
      <p:sp>
        <p:nvSpPr>
          <p:cNvPr id="3" name="عنصر نائب للمحتوى 2"/>
          <p:cNvSpPr>
            <a:spLocks noGrp="1"/>
          </p:cNvSpPr>
          <p:nvPr>
            <p:ph sz="quarter" idx="1"/>
          </p:nvPr>
        </p:nvSpPr>
        <p:spPr>
          <a:xfrm>
            <a:off x="313509" y="1447799"/>
            <a:ext cx="8530045" cy="5096691"/>
          </a:xfrm>
        </p:spPr>
        <p:txBody>
          <a:bodyPr>
            <a:normAutofit/>
          </a:bodyPr>
          <a:lstStyle/>
          <a:p>
            <a:pPr marL="0" indent="0">
              <a:buNone/>
            </a:pPr>
            <a:r>
              <a:rPr lang="ar-SA" sz="2800" b="1" dirty="0"/>
              <a:t>يكتسب الطفل الادوار الاجتماعية المختلفة من خلال علاقاته مع افراد لهم مغزى خاص بالنسبة لحياه الطفل كالآباء </a:t>
            </a:r>
          </a:p>
          <a:p>
            <a:pPr marL="0" indent="0">
              <a:buNone/>
            </a:pPr>
            <a:r>
              <a:rPr lang="ar-SA" sz="2800" b="1" dirty="0"/>
              <a:t>ويظهر هذا الدور بصورة واضحه في اتجاهين هما :</a:t>
            </a:r>
          </a:p>
          <a:p>
            <a:pPr algn="ctr">
              <a:buFontTx/>
              <a:buChar char="-"/>
            </a:pPr>
            <a:r>
              <a:rPr lang="ar-SA" dirty="0">
                <a:solidFill>
                  <a:srgbClr val="00B050"/>
                </a:solidFill>
              </a:rPr>
              <a:t>التفاعل الاجتماعي المباشر مع الطفل </a:t>
            </a:r>
          </a:p>
          <a:p>
            <a:pPr algn="ctr">
              <a:buFontTx/>
              <a:buChar char="-"/>
            </a:pPr>
            <a:r>
              <a:rPr lang="ar-SA" dirty="0">
                <a:solidFill>
                  <a:srgbClr val="00B050"/>
                </a:solidFill>
              </a:rPr>
              <a:t>ما يمثلونه في مراحل نمو الذات عند الطفل </a:t>
            </a:r>
          </a:p>
          <a:p>
            <a:pPr marL="0" indent="0">
              <a:buNone/>
            </a:pPr>
            <a:r>
              <a:rPr lang="ar-SA" dirty="0"/>
              <a:t> </a:t>
            </a:r>
          </a:p>
        </p:txBody>
      </p:sp>
    </p:spTree>
    <p:extLst>
      <p:ext uri="{BB962C8B-B14F-4D97-AF65-F5344CB8AC3E}">
        <p14:creationId xmlns:p14="http://schemas.microsoft.com/office/powerpoint/2010/main" val="2879160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04947"/>
            <a:ext cx="7772400" cy="816747"/>
          </a:xfrm>
          <a:solidFill>
            <a:schemeClr val="bg1">
              <a:lumMod val="85000"/>
            </a:schemeClr>
          </a:solidFill>
        </p:spPr>
        <p:txBody>
          <a:bodyPr/>
          <a:lstStyle/>
          <a:p>
            <a:pPr algn="ctr"/>
            <a:r>
              <a:rPr lang="ar-SA" dirty="0">
                <a:solidFill>
                  <a:srgbClr val="FF0000"/>
                </a:solidFill>
              </a:rPr>
              <a:t>اكتساب الادوار الاجتماعية </a:t>
            </a:r>
          </a:p>
        </p:txBody>
      </p:sp>
      <p:sp>
        <p:nvSpPr>
          <p:cNvPr id="3" name="عنصر نائب للمحتوى 2"/>
          <p:cNvSpPr>
            <a:spLocks noGrp="1"/>
          </p:cNvSpPr>
          <p:nvPr>
            <p:ph sz="quarter" idx="1"/>
          </p:nvPr>
        </p:nvSpPr>
        <p:spPr>
          <a:xfrm>
            <a:off x="313509" y="1447799"/>
            <a:ext cx="8530045" cy="5096691"/>
          </a:xfrm>
        </p:spPr>
        <p:txBody>
          <a:bodyPr>
            <a:normAutofit/>
          </a:bodyPr>
          <a:lstStyle/>
          <a:p>
            <a:pPr marL="0" indent="0" algn="just">
              <a:buNone/>
            </a:pPr>
            <a:r>
              <a:rPr lang="ar-SA" sz="2400" dirty="0">
                <a:solidFill>
                  <a:srgbClr val="00B050"/>
                </a:solidFill>
              </a:rPr>
              <a:t>عملية اكتساب الادوار الاجتماعية هي مسالة معرفية + ارتباط عاطفي</a:t>
            </a:r>
          </a:p>
          <a:p>
            <a:pPr marL="0" indent="0" algn="just">
              <a:buNone/>
            </a:pPr>
            <a:r>
              <a:rPr lang="ar-SA" sz="2400" dirty="0">
                <a:solidFill>
                  <a:srgbClr val="00B050"/>
                </a:solidFill>
              </a:rPr>
              <a:t>يتم اكتساب الادوار الاجتماعية بثلاثة طرق:</a:t>
            </a:r>
          </a:p>
          <a:p>
            <a:pPr marL="457200" indent="-457200" algn="just">
              <a:buAutoNum type="arabic1Minus"/>
            </a:pPr>
            <a:r>
              <a:rPr lang="ar-SA" dirty="0"/>
              <a:t>التعاطف مع الافراد ذوي الأهمية, والمحيطين بالطفل وتعني قدره الطفل على ان يتصور او يتمثل مشاعر واحاسيس شخص ما في موقف معين</a:t>
            </a:r>
          </a:p>
          <a:p>
            <a:pPr marL="457200" indent="-457200" algn="just">
              <a:buAutoNum type="arabic1Minus"/>
            </a:pPr>
            <a:r>
              <a:rPr lang="ar-SA" dirty="0"/>
              <a:t>دوافع الطفل وبواعثه علي التعلم: وهذا يعني ان الطفل يحرص على التصرف والسلوك وفق ما يتوقع ابواه, ويتجنب ما لا يقبلونه عندما يكون بينهما وبينه ارتباط عاطفي.</a:t>
            </a:r>
          </a:p>
          <a:p>
            <a:pPr marL="457200" indent="-457200" algn="just">
              <a:buAutoNum type="arabic1Minus"/>
            </a:pPr>
            <a:r>
              <a:rPr lang="ar-SA" dirty="0"/>
              <a:t>احساس الطفل بالأمن والطمأنينة: ان هذا الشعور يجعل الطفل اكثر جرأه في محاوله تجريب الأدوار الاجتماعية المختلفة وخاصه في محاولة تجريب الأدوار. (دور الأب</a:t>
            </a:r>
            <a:r>
              <a:rPr lang="ar-SA" dirty="0" err="1"/>
              <a:t>)</a:t>
            </a:r>
            <a:r>
              <a:rPr lang="ar-SA" dirty="0"/>
              <a:t>  </a:t>
            </a:r>
            <a:endParaRPr lang="ar-SA" dirty="0">
              <a:solidFill>
                <a:srgbClr val="00B050"/>
              </a:solidFill>
            </a:endParaRPr>
          </a:p>
          <a:p>
            <a:pPr marL="0" indent="0">
              <a:buNone/>
            </a:pPr>
            <a:r>
              <a:rPr lang="ar-SA" dirty="0"/>
              <a:t> </a:t>
            </a:r>
          </a:p>
        </p:txBody>
      </p:sp>
    </p:spTree>
    <p:extLst>
      <p:ext uri="{BB962C8B-B14F-4D97-AF65-F5344CB8AC3E}">
        <p14:creationId xmlns:p14="http://schemas.microsoft.com/office/powerpoint/2010/main" val="2879160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79714" y="966651"/>
            <a:ext cx="7001692" cy="4154984"/>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r"/>
            <a:r>
              <a:rPr lang="ar-SA" sz="2400" b="1" u="sng" dirty="0">
                <a:effectLst>
                  <a:outerShdw blurRad="38100" dist="38100" dir="2700000" algn="tl">
                    <a:srgbClr val="000000">
                      <a:alpha val="43137"/>
                    </a:srgbClr>
                  </a:outerShdw>
                </a:effectLst>
              </a:rPr>
              <a:t>خلاصة </a:t>
            </a:r>
            <a:r>
              <a:rPr lang="ar-SA" sz="2400" b="1" u="sng" dirty="0" err="1">
                <a:effectLst>
                  <a:outerShdw blurRad="38100" dist="38100" dir="2700000" algn="tl">
                    <a:srgbClr val="000000">
                      <a:alpha val="43137"/>
                    </a:srgbClr>
                  </a:outerShdw>
                </a:effectLst>
              </a:rPr>
              <a:t>النظرية:</a:t>
            </a:r>
            <a:endParaRPr lang="ar-SA" sz="2400" b="1" u="sng" dirty="0">
              <a:effectLst>
                <a:outerShdw blurRad="38100" dist="38100" dir="2700000" algn="tl">
                  <a:srgbClr val="000000">
                    <a:alpha val="43137"/>
                  </a:srgbClr>
                </a:outerShdw>
              </a:effectLst>
            </a:endParaRPr>
          </a:p>
          <a:p>
            <a:pPr algn="r"/>
            <a:r>
              <a:rPr lang="ar-SA" sz="2400" dirty="0"/>
              <a:t>اذن لكل فرد مركز اجتماعي يتناسب مع الدور الذي يقوم </a:t>
            </a:r>
            <a:r>
              <a:rPr lang="ar-SA" sz="2400" dirty="0" err="1"/>
              <a:t>بادائه</a:t>
            </a:r>
            <a:r>
              <a:rPr lang="ar-SA" sz="2400" dirty="0"/>
              <a:t>, ويكتسب الطفل مركزه ويتعلم دوره من خلال تفاعله مع الآخرين وخاصة الأشخاص المهمين في حياته الذين يرتبط بهم ارتباطا عاطفيا.</a:t>
            </a:r>
          </a:p>
          <a:p>
            <a:pPr algn="r"/>
            <a:endParaRPr lang="ar-SA" sz="2400" dirty="0"/>
          </a:p>
          <a:p>
            <a:pPr algn="r"/>
            <a:r>
              <a:rPr lang="ar-SA" sz="2400" b="1" u="sng" dirty="0">
                <a:effectLst>
                  <a:outerShdw blurRad="38100" dist="38100" dir="2700000" algn="tl">
                    <a:srgbClr val="000000">
                      <a:alpha val="43137"/>
                    </a:srgbClr>
                  </a:outerShdw>
                </a:effectLst>
              </a:rPr>
              <a:t>الانتقادات على </a:t>
            </a:r>
            <a:r>
              <a:rPr lang="ar-SA" sz="2400" b="1" u="sng" dirty="0" err="1">
                <a:effectLst>
                  <a:outerShdw blurRad="38100" dist="38100" dir="2700000" algn="tl">
                    <a:srgbClr val="000000">
                      <a:alpha val="43137"/>
                    </a:srgbClr>
                  </a:outerShdw>
                </a:effectLst>
              </a:rPr>
              <a:t>النظرية:</a:t>
            </a:r>
            <a:endParaRPr lang="ar-SA" sz="2400" b="1" u="sng" dirty="0">
              <a:effectLst>
                <a:outerShdw blurRad="38100" dist="38100" dir="2700000" algn="tl">
                  <a:srgbClr val="000000">
                    <a:alpha val="43137"/>
                  </a:srgbClr>
                </a:outerShdw>
              </a:effectLst>
            </a:endParaRPr>
          </a:p>
          <a:p>
            <a:pPr algn="r"/>
            <a:r>
              <a:rPr lang="ar-SA" sz="2400" dirty="0"/>
              <a:t>- أن مفهوم الدور لم يتحدد بصورة واضحة خصوصا في المجتمعات المعقدة.</a:t>
            </a:r>
          </a:p>
          <a:p>
            <a:pPr algn="r"/>
            <a:r>
              <a:rPr lang="ar-SA" sz="2400" dirty="0"/>
              <a:t>- اغفالها لتركيب الشخصية وخصائصها في تأدية الدور الاجتماعي.</a:t>
            </a:r>
          </a:p>
          <a:p>
            <a:pPr algn="r"/>
            <a:r>
              <a:rPr lang="ar-SA" sz="2400" dirty="0"/>
              <a:t>- تركيزها على الجانب الاجتماعي في عملية التنشئة الاجتماعية.</a:t>
            </a:r>
          </a:p>
          <a:p>
            <a:pPr algn="r"/>
            <a:r>
              <a:rPr lang="ar-SA" sz="2400" dirty="0"/>
              <a:t>- اغفلت الجانب النفسي</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27463" y="744583"/>
            <a:ext cx="7328263" cy="2431435"/>
          </a:xfrm>
          <a:prstGeom prst="rect">
            <a:avLst/>
          </a:prstGeom>
          <a:noFill/>
        </p:spPr>
        <p:txBody>
          <a:bodyPr wrap="square" rtlCol="1">
            <a:spAutoFit/>
          </a:bodyPr>
          <a:lstStyle/>
          <a:p>
            <a:pPr algn="ctr"/>
            <a:r>
              <a:rPr lang="ar-SA" sz="3200" b="1" dirty="0">
                <a:effectLst>
                  <a:outerShdw blurRad="38100" dist="38100" dir="2700000" algn="tl">
                    <a:srgbClr val="000000">
                      <a:alpha val="43137"/>
                    </a:srgbClr>
                  </a:outerShdw>
                </a:effectLst>
              </a:rPr>
              <a:t>نظرية التفاعل الرمزي</a:t>
            </a:r>
          </a:p>
          <a:p>
            <a:pPr algn="r"/>
            <a:endParaRPr lang="en-US" dirty="0"/>
          </a:p>
          <a:p>
            <a:pPr algn="r"/>
            <a:endParaRPr lang="ar-SA" dirty="0"/>
          </a:p>
          <a:p>
            <a:pPr algn="r"/>
            <a:r>
              <a:rPr lang="ar-SA" sz="2800" b="1" u="sng" dirty="0"/>
              <a:t>الاسس التي تقوم عليها </a:t>
            </a:r>
            <a:r>
              <a:rPr lang="ar-SA" sz="2800" b="1" u="sng" dirty="0" err="1"/>
              <a:t>النظرية:</a:t>
            </a:r>
            <a:endParaRPr lang="ar-SA" sz="2800" b="1" u="sng" dirty="0"/>
          </a:p>
          <a:p>
            <a:pPr marL="342900" indent="-342900" algn="r"/>
            <a:r>
              <a:rPr lang="ar-SA" sz="2800" dirty="0"/>
              <a:t>- أن الحقيقة الاجتماعية حقيقة عقلية تقوم على التخيل والتصور.</a:t>
            </a:r>
          </a:p>
          <a:p>
            <a:pPr marL="342900" indent="-342900" algn="r"/>
            <a:r>
              <a:rPr lang="ar-SA" sz="2800" dirty="0"/>
              <a:t>- التركيز على قدرة الانسان على الاتصال من خلال الرموز</a:t>
            </a:r>
            <a:r>
              <a:rPr lang="ar-SA"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88720" y="731520"/>
            <a:ext cx="7223760" cy="4247317"/>
          </a:xfrm>
          <a:prstGeom prst="rect">
            <a:avLst/>
          </a:prstGeom>
          <a:noFill/>
        </p:spPr>
        <p:txBody>
          <a:bodyPr wrap="square" rtlCol="1">
            <a:spAutoFit/>
          </a:bodyPr>
          <a:lstStyle/>
          <a:p>
            <a:pPr algn="r"/>
            <a:r>
              <a:rPr lang="ar-SA" sz="2800" dirty="0"/>
              <a:t>اهتم جورج </a:t>
            </a:r>
            <a:r>
              <a:rPr lang="ar-SA" sz="2800" dirty="0" err="1"/>
              <a:t>ميد</a:t>
            </a:r>
            <a:r>
              <a:rPr lang="ar-SA" sz="2800" dirty="0"/>
              <a:t> بدراسة علاقة اللغة بالتنشئة حيث توجد عند الإنسان قدرة على الاتصال والتفاعل من خلال رموز تحمل معاني متفق عليها اجتماعيا.</a:t>
            </a:r>
          </a:p>
          <a:p>
            <a:pPr algn="r"/>
            <a:endParaRPr lang="ar-SA" sz="2800" dirty="0"/>
          </a:p>
          <a:p>
            <a:pPr algn="r"/>
            <a:r>
              <a:rPr lang="ar-SA" sz="2800" dirty="0"/>
              <a:t>ومع تعقد درجة البناء الاجتماعي وتنوع الأدوار فان الانسان يلجأ الى التعميم فينمو لديه مفهوم الأخر العام</a:t>
            </a:r>
          </a:p>
          <a:p>
            <a:pPr algn="r"/>
            <a:r>
              <a:rPr lang="ar-SA" sz="2800" dirty="0"/>
              <a:t>فيرى نفسه والآخرين في جماعات مميزة عن غيرها, كأن يرى نفسه مسلما على أساس ديني.</a:t>
            </a:r>
          </a:p>
          <a:p>
            <a:pPr algn="r"/>
            <a:endParaRPr lang="ar-SA" sz="2800" dirty="0"/>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49531" y="522514"/>
            <a:ext cx="7367452" cy="5632311"/>
          </a:xfrm>
          <a:prstGeom prst="rect">
            <a:avLst/>
          </a:prstGeom>
          <a:noFill/>
        </p:spPr>
        <p:txBody>
          <a:bodyPr wrap="square" rtlCol="1">
            <a:spAutoFit/>
          </a:bodyPr>
          <a:lstStyle/>
          <a:p>
            <a:pPr algn="ctr"/>
            <a:r>
              <a:rPr lang="ar-SA" sz="2400" b="1" dirty="0">
                <a:effectLst>
                  <a:outerShdw blurRad="38100" dist="38100" dir="2700000" algn="tl">
                    <a:srgbClr val="000000">
                      <a:alpha val="43137"/>
                    </a:srgbClr>
                  </a:outerShdw>
                </a:effectLst>
              </a:rPr>
              <a:t>نظرية التعاهد الاجتماعي المتبادل</a:t>
            </a:r>
          </a:p>
          <a:p>
            <a:pPr algn="r"/>
            <a:endParaRPr lang="ar-SA" sz="2400" dirty="0"/>
          </a:p>
          <a:p>
            <a:pPr algn="r"/>
            <a:r>
              <a:rPr lang="ar-SA" sz="2400" b="1" u="sng" dirty="0">
                <a:solidFill>
                  <a:schemeClr val="tx2">
                    <a:lumMod val="75000"/>
                  </a:schemeClr>
                </a:solidFill>
              </a:rPr>
              <a:t>مبادئ </a:t>
            </a:r>
            <a:r>
              <a:rPr lang="ar-SA" sz="2400" b="1" u="sng" dirty="0" err="1">
                <a:solidFill>
                  <a:schemeClr val="tx2">
                    <a:lumMod val="75000"/>
                  </a:schemeClr>
                </a:solidFill>
              </a:rPr>
              <a:t>النظرية:</a:t>
            </a:r>
            <a:endParaRPr lang="ar-SA" sz="2400" b="1" u="sng" dirty="0">
              <a:solidFill>
                <a:schemeClr val="tx2">
                  <a:lumMod val="75000"/>
                </a:schemeClr>
              </a:solidFill>
            </a:endParaRPr>
          </a:p>
          <a:p>
            <a:pPr algn="r"/>
            <a:endParaRPr lang="ar-SA" sz="2400" dirty="0"/>
          </a:p>
          <a:p>
            <a:pPr algn="r"/>
            <a:r>
              <a:rPr lang="ar-SA" sz="2400" dirty="0"/>
              <a:t>أن التعاهد الاجتماعي المتبادل هو اساس التفاعل الاجتماعي الذي يقوم على تعاهد ضمني أو صريح بين اطراف هذا التفاعل بمعنى أن الطرف الذي يعطي يتوقع نوع من الأخذ.</a:t>
            </a:r>
          </a:p>
          <a:p>
            <a:pPr algn="r"/>
            <a:endParaRPr lang="ar-SA" sz="2400" dirty="0"/>
          </a:p>
          <a:p>
            <a:pPr algn="r"/>
            <a:r>
              <a:rPr lang="ar-SA" sz="2400" dirty="0"/>
              <a:t>أنه في أي تنظيم اجتماعي متكامل لا بد أن يكون توجه أعضاء هذا التنظيم نحو توقعات الآخرين تبادليا بمعنى أن كل فرد في جماعه منظمة يحدد سلوكه وفق توقعات الآخرين.</a:t>
            </a:r>
          </a:p>
          <a:p>
            <a:pPr algn="r"/>
            <a:r>
              <a:rPr lang="ar-SA" sz="2400" dirty="0"/>
              <a:t>أي ان التوقعات متبادلة.</a:t>
            </a:r>
          </a:p>
          <a:p>
            <a:pPr algn="r"/>
            <a:endParaRPr lang="ar-SA" sz="2400" dirty="0"/>
          </a:p>
          <a:p>
            <a:pPr algn="r"/>
            <a:r>
              <a:rPr lang="ar-SA" sz="2400" dirty="0"/>
              <a:t>أن مطابقة سلوك اعضاء الجماعة لتوقعات اعضائها بعضهم امام البعض الأخر يؤدي الى الرضا عنهم, ومسايرتهم لتوقعات وقيم ومعايير الجماعة.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319349" y="862149"/>
            <a:ext cx="6711629"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r">
              <a:lnSpc>
                <a:spcPct val="150000"/>
              </a:lnSpc>
            </a:pPr>
            <a:r>
              <a:rPr lang="ar-SA" sz="3200" b="1" i="1" u="sng" dirty="0"/>
              <a:t>محاور </a:t>
            </a:r>
            <a:r>
              <a:rPr lang="ar-SA" sz="3200" b="1" i="1" u="sng" dirty="0" err="1"/>
              <a:t>المحاضرة:</a:t>
            </a:r>
            <a:endParaRPr lang="ar-SA" sz="3200" b="1" i="1" u="sng" dirty="0"/>
          </a:p>
          <a:p>
            <a:pPr algn="r">
              <a:lnSpc>
                <a:spcPct val="150000"/>
              </a:lnSpc>
            </a:pPr>
            <a:r>
              <a:rPr lang="en-US" sz="3200" b="1" dirty="0"/>
              <a:t>:</a:t>
            </a:r>
            <a:r>
              <a:rPr lang="ar-SA" sz="3200" b="1" dirty="0"/>
              <a:t>نظريات الاتجاه الاجتماعي</a:t>
            </a:r>
          </a:p>
          <a:p>
            <a:pPr algn="r">
              <a:lnSpc>
                <a:spcPct val="150000"/>
              </a:lnSpc>
            </a:pPr>
            <a:r>
              <a:rPr lang="ar-SA" sz="3200" dirty="0"/>
              <a:t>- نظرية التعلم الاجتماعي.</a:t>
            </a:r>
          </a:p>
          <a:p>
            <a:pPr algn="r">
              <a:lnSpc>
                <a:spcPct val="150000"/>
              </a:lnSpc>
            </a:pPr>
            <a:r>
              <a:rPr lang="ar-SA" sz="3200" dirty="0"/>
              <a:t>- نظرية الدور الاجتماعي.</a:t>
            </a:r>
          </a:p>
          <a:p>
            <a:pPr algn="r">
              <a:lnSpc>
                <a:spcPct val="150000"/>
              </a:lnSpc>
            </a:pPr>
            <a:r>
              <a:rPr lang="ar-SA" sz="3200" dirty="0"/>
              <a:t>- نظرية التفاعل الرمزي.</a:t>
            </a:r>
          </a:p>
          <a:p>
            <a:pPr algn="r">
              <a:lnSpc>
                <a:spcPct val="150000"/>
              </a:lnSpc>
            </a:pPr>
            <a:r>
              <a:rPr lang="ar-SA" sz="3200" dirty="0"/>
              <a:t>- نظرية التعاهد الاجتماعي المتبادل.</a:t>
            </a:r>
          </a:p>
        </p:txBody>
      </p:sp>
    </p:spTree>
    <p:extLst>
      <p:ext uri="{BB962C8B-B14F-4D97-AF65-F5344CB8AC3E}">
        <p14:creationId xmlns:p14="http://schemas.microsoft.com/office/powerpoint/2010/main" val="3353583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95629" y="2305615"/>
            <a:ext cx="5352748"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تم بحمد </a:t>
            </a:r>
            <a:r>
              <a:rPr lang="ar-SA" sz="8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الله .</a:t>
            </a:r>
            <a:r>
              <a:rPr lang="ar-SA"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sz="8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ar-SA"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sz="8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ar-SA"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2880" y="1422197"/>
            <a:ext cx="8961120" cy="4874101"/>
          </a:xfrm>
        </p:spPr>
        <p:txBody>
          <a:bodyPr>
            <a:normAutofit lnSpcReduction="10000"/>
          </a:bodyPr>
          <a:lstStyle/>
          <a:p>
            <a:pPr eaLnBrk="1" hangingPunct="1">
              <a:defRPr/>
            </a:pPr>
            <a:r>
              <a:rPr lang="ar-SA" sz="2800" dirty="0"/>
              <a:t>ترى هذه النظرية أن التنشئة الاجتماعية عملية تعلم  </a:t>
            </a:r>
            <a:r>
              <a:rPr lang="ar-SA" sz="2800" b="1" u="sng" dirty="0" err="1"/>
              <a:t>لماذا؟</a:t>
            </a:r>
            <a:endParaRPr lang="ar-SA" sz="2800" b="1" u="sng" dirty="0"/>
          </a:p>
          <a:p>
            <a:pPr eaLnBrk="1" hangingPunct="1">
              <a:defRPr/>
            </a:pPr>
            <a:r>
              <a:rPr lang="ar-SA" sz="2800" dirty="0"/>
              <a:t>التطبيع الاجتماعي ينظر اليه على أنه تعلم يساعد الفرد على القيام بادوار مختلفه.</a:t>
            </a:r>
          </a:p>
          <a:p>
            <a:pPr eaLnBrk="1" hangingPunct="1">
              <a:defRPr/>
            </a:pPr>
            <a:r>
              <a:rPr lang="ar-SA" sz="2800" dirty="0"/>
              <a:t>ترى هذه النظرية أن التطور الاجتماعي يحدث عند الأطفال بالطريقة نفسها التي يحدث فيها تعلم المهمات الأخرى.</a:t>
            </a:r>
          </a:p>
          <a:p>
            <a:pPr eaLnBrk="1" hangingPunct="1">
              <a:defRPr/>
            </a:pPr>
            <a:r>
              <a:rPr lang="ar-SA" sz="2800" dirty="0"/>
              <a:t>تؤكد هذه النظريه على أهمية مبادئ التعليم الاساسيه مثل التعزيز – والعقاب - والانطفاء والتعميم  والتمييز وكلها تلعب دورا في عملية التنشئة.</a:t>
            </a:r>
          </a:p>
          <a:p>
            <a:pPr eaLnBrk="1" hangingPunct="1">
              <a:defRPr/>
            </a:pPr>
            <a:r>
              <a:rPr lang="ar-SA" sz="2800" dirty="0"/>
              <a:t>يعطي أصحاب نظرية التعلم عن طريق التقليد أهمية كبيرة للتعزيز في تعلم السلوك واحتمالية تكراره.</a:t>
            </a:r>
          </a:p>
          <a:p>
            <a:pPr eaLnBrk="1" hangingPunct="1">
              <a:defRPr/>
            </a:pPr>
            <a:r>
              <a:rPr lang="ar-SA" sz="2800" dirty="0"/>
              <a:t>يرى باندورا أن كثير من التعلم يحدث عن طريق مراقبة سلوك الآخرين وملاحظة نتائج أفعالهم.</a:t>
            </a:r>
          </a:p>
          <a:p>
            <a:pPr eaLnBrk="1" hangingPunct="1">
              <a:defRPr/>
            </a:pPr>
            <a:endParaRPr lang="ar-SA" sz="3000" dirty="0"/>
          </a:p>
        </p:txBody>
      </p:sp>
      <p:sp>
        <p:nvSpPr>
          <p:cNvPr id="4" name="Rectangle 4"/>
          <p:cNvSpPr/>
          <p:nvPr/>
        </p:nvSpPr>
        <p:spPr>
          <a:xfrm>
            <a:off x="2259875" y="377160"/>
            <a:ext cx="6234675" cy="769441"/>
          </a:xfrm>
          <a:prstGeom prst="rect">
            <a:avLst/>
          </a:prstGeom>
          <a:solidFill>
            <a:schemeClr val="accent2"/>
          </a:solidFill>
        </p:spPr>
        <p:txBody>
          <a:bodyPr wrap="square">
            <a:spAutoFit/>
          </a:bodyPr>
          <a:lstStyle/>
          <a:p>
            <a:pPr algn="ctr"/>
            <a:r>
              <a:rPr lang="ar-SA" sz="3600" b="1" dirty="0"/>
              <a:t> </a:t>
            </a:r>
            <a:r>
              <a:rPr lang="ar-SA" sz="4400" b="1" dirty="0"/>
              <a:t>نظرية التعلم الاجتماعي </a:t>
            </a:r>
            <a:endParaRPr lang="ar-SA" sz="4400" dirty="0"/>
          </a:p>
        </p:txBody>
      </p:sp>
    </p:spTree>
    <p:extLst>
      <p:ext uri="{BB962C8B-B14F-4D97-AF65-F5344CB8AC3E}">
        <p14:creationId xmlns:p14="http://schemas.microsoft.com/office/powerpoint/2010/main" val="204485684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sz="quarter" idx="1"/>
          </p:nvPr>
        </p:nvSpPr>
        <p:spPr>
          <a:xfrm>
            <a:off x="914400" y="940526"/>
            <a:ext cx="7772400" cy="4572000"/>
          </a:xfrm>
        </p:spPr>
        <p:txBody>
          <a:bodyPr>
            <a:normAutofit fontScale="92500" lnSpcReduction="20000"/>
          </a:bodyPr>
          <a:lstStyle/>
          <a:p>
            <a:pPr eaLnBrk="1" hangingPunct="1">
              <a:buNone/>
              <a:defRPr/>
            </a:pPr>
            <a:r>
              <a:rPr lang="ar-SA" dirty="0"/>
              <a:t>يعتمد مفهوم نموذج التعلم بالملاحظة على افتراض أن الإنسان كائن اجتماعي يتأثر باتجاهات الآخرين ومشاعرهم وسلوكهم.</a:t>
            </a:r>
          </a:p>
          <a:p>
            <a:pPr eaLnBrk="1" hangingPunct="1">
              <a:buNone/>
              <a:defRPr/>
            </a:pPr>
            <a:endParaRPr lang="ar-SA" dirty="0"/>
          </a:p>
          <a:p>
            <a:pPr>
              <a:buNone/>
              <a:defRPr/>
            </a:pPr>
            <a:r>
              <a:rPr lang="ar-SA" b="1" u="sng" dirty="0"/>
              <a:t>أقترح باندورا ثلاثة أثار للتعلم بالملاحظة:</a:t>
            </a:r>
            <a:endParaRPr lang="ar-SA" dirty="0"/>
          </a:p>
          <a:p>
            <a:pPr eaLnBrk="1" hangingPunct="1">
              <a:defRPr/>
            </a:pPr>
            <a:r>
              <a:rPr lang="ar-SA" b="1" dirty="0"/>
              <a:t>تعلم سلوكيات جديدة</a:t>
            </a:r>
          </a:p>
          <a:p>
            <a:pPr eaLnBrk="1" hangingPunct="1">
              <a:buNone/>
              <a:defRPr/>
            </a:pPr>
            <a:r>
              <a:rPr lang="ar-SA" dirty="0"/>
              <a:t>عندما يقوم النموذج </a:t>
            </a:r>
            <a:r>
              <a:rPr lang="ar-SA" dirty="0" err="1"/>
              <a:t>باداء</a:t>
            </a:r>
            <a:r>
              <a:rPr lang="ar-SA" dirty="0"/>
              <a:t> استجابة جديدة ليست في حصيلة الملاحظ السلوكية يحاول الملاحظ تقليدها.</a:t>
            </a:r>
          </a:p>
          <a:p>
            <a:pPr eaLnBrk="1" hangingPunct="1">
              <a:defRPr/>
            </a:pPr>
            <a:r>
              <a:rPr lang="ar-SA" b="1" dirty="0"/>
              <a:t>الكف والتحرير.</a:t>
            </a:r>
          </a:p>
          <a:p>
            <a:pPr eaLnBrk="1" hangingPunct="1">
              <a:buNone/>
              <a:defRPr/>
            </a:pPr>
            <a:r>
              <a:rPr lang="ar-SA" dirty="0"/>
              <a:t>تؤدي عملية ملاحظة سلوك الآخرين الى كف او تحرير بعض الاستجابات.</a:t>
            </a:r>
          </a:p>
          <a:p>
            <a:pPr eaLnBrk="1" hangingPunct="1">
              <a:defRPr/>
            </a:pPr>
            <a:r>
              <a:rPr lang="ar-SA" b="1" dirty="0"/>
              <a:t>التسهيل .</a:t>
            </a:r>
          </a:p>
          <a:p>
            <a:pPr eaLnBrk="1" hangingPunct="1">
              <a:buFont typeface="Wingdings" pitchFamily="2" charset="2"/>
              <a:buNone/>
              <a:defRPr/>
            </a:pPr>
            <a:r>
              <a:rPr lang="ar-SA" dirty="0"/>
              <a:t>تؤدي عملية ملاحظة سلوك النموذج الى تسهيل ظهور الاستجابات التي تقع في حصيلة الملاحظ </a:t>
            </a:r>
            <a:r>
              <a:rPr lang="ar-SA" dirty="0" err="1"/>
              <a:t>السلوكية </a:t>
            </a:r>
            <a:r>
              <a:rPr lang="ar-SA" dirty="0"/>
              <a:t>(سلوكيات متعلمة غير مكفوفة) مثال: التعاون</a:t>
            </a:r>
          </a:p>
          <a:p>
            <a:pPr eaLnBrk="1" hangingPunct="1">
              <a:buFontTx/>
              <a:buChar char="-"/>
              <a:defRPr/>
            </a:pPr>
            <a:endParaRPr lang="en-US" dirty="0"/>
          </a:p>
        </p:txBody>
      </p:sp>
    </p:spTree>
    <p:extLst>
      <p:ext uri="{BB962C8B-B14F-4D97-AF65-F5344CB8AC3E}">
        <p14:creationId xmlns:p14="http://schemas.microsoft.com/office/powerpoint/2010/main" val="43264276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75211" y="731520"/>
            <a:ext cx="7498080" cy="5693866"/>
          </a:xfrm>
          <a:prstGeom prst="rect">
            <a:avLst/>
          </a:prstGeom>
          <a:noFill/>
        </p:spPr>
        <p:txBody>
          <a:bodyPr wrap="square" rtlCol="1">
            <a:spAutoFit/>
          </a:bodyPr>
          <a:lstStyle/>
          <a:p>
            <a:pPr algn="r">
              <a:defRPr/>
            </a:pPr>
            <a:r>
              <a:rPr lang="ar-SA" sz="2800" b="1" u="sng" dirty="0"/>
              <a:t>تشير نظرية التعلم الاجتماعي الى أن هناك اربع مراحل للتعلم بالنمذجة:</a:t>
            </a:r>
          </a:p>
          <a:p>
            <a:pPr marL="342900" indent="-342900" algn="r">
              <a:defRPr/>
            </a:pPr>
            <a:r>
              <a:rPr lang="ar-SA" sz="2800" u="sng" dirty="0"/>
              <a:t>1. مرحلة الانتباه</a:t>
            </a:r>
          </a:p>
          <a:p>
            <a:pPr marL="342900" indent="-342900" algn="r">
              <a:defRPr/>
            </a:pPr>
            <a:r>
              <a:rPr lang="ar-SA" sz="2800" dirty="0"/>
              <a:t>يعتبر الانتباه شرط أساسي لحدوث عملية التعلم.</a:t>
            </a:r>
          </a:p>
          <a:p>
            <a:pPr marL="342900" indent="-342900" algn="r">
              <a:defRPr/>
            </a:pPr>
            <a:r>
              <a:rPr lang="ar-SA" sz="2800" u="sng" dirty="0"/>
              <a:t>2. مرحلة الاحتفاظ:</a:t>
            </a:r>
          </a:p>
          <a:p>
            <a:pPr marL="342900" indent="-342900" algn="r">
              <a:defRPr/>
            </a:pPr>
            <a:r>
              <a:rPr lang="ar-SA" sz="2800" dirty="0"/>
              <a:t>تمثيل ذلك الأداء في ذاكرة المتعلم.</a:t>
            </a:r>
          </a:p>
          <a:p>
            <a:pPr marL="342900" indent="-342900" algn="r">
              <a:defRPr/>
            </a:pPr>
            <a:r>
              <a:rPr lang="ar-SA" sz="2800" u="sng" dirty="0" err="1"/>
              <a:t>3.</a:t>
            </a:r>
            <a:r>
              <a:rPr lang="ar-SA" sz="2800" u="sng" dirty="0"/>
              <a:t> مرحلة اعادة </a:t>
            </a:r>
            <a:r>
              <a:rPr lang="ar-SA" sz="2800" u="sng" dirty="0" err="1"/>
              <a:t>الانتاج:</a:t>
            </a:r>
            <a:endParaRPr lang="ar-SA" sz="2800" u="sng" dirty="0"/>
          </a:p>
          <a:p>
            <a:pPr marL="342900" indent="-342900" algn="r">
              <a:defRPr/>
            </a:pPr>
            <a:r>
              <a:rPr lang="ar-SA" sz="2800" dirty="0"/>
              <a:t>يوجه الترميز اللفظي والبصري في ذاكرة الاداء الحقيقي للسلوكيات المكتسبة حديثا.</a:t>
            </a:r>
          </a:p>
          <a:p>
            <a:pPr marL="342900" indent="-342900" algn="r">
              <a:defRPr/>
            </a:pPr>
            <a:r>
              <a:rPr lang="ar-SA" sz="2800" dirty="0"/>
              <a:t>تعتبر التغذية الراجعة عامل حاسم في تطوير الأداء.</a:t>
            </a:r>
          </a:p>
          <a:p>
            <a:pPr marL="342900" indent="-342900" algn="r">
              <a:defRPr/>
            </a:pPr>
            <a:r>
              <a:rPr lang="ar-SA" sz="2800" u="sng" dirty="0" err="1"/>
              <a:t>4.</a:t>
            </a:r>
            <a:r>
              <a:rPr lang="ar-SA" sz="2800" u="sng" dirty="0"/>
              <a:t> مرحلة </a:t>
            </a:r>
            <a:r>
              <a:rPr lang="ar-SA" sz="2800" u="sng" dirty="0" err="1"/>
              <a:t>الدافعية:</a:t>
            </a:r>
            <a:endParaRPr lang="ar-SA" sz="2800" u="sng" dirty="0"/>
          </a:p>
          <a:p>
            <a:pPr marL="342900" indent="-342900" algn="r">
              <a:defRPr/>
            </a:pPr>
            <a:r>
              <a:rPr lang="ar-SA" sz="2800" dirty="0"/>
              <a:t>ينظر الى التعزيز والعقاب على انها عوامل تؤثر على دافعية المتعلم لاداء السلوكيات وليس على التعلم نفسه.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1"/>
          </p:nvPr>
        </p:nvSpPr>
        <p:spPr>
          <a:xfrm>
            <a:off x="914400" y="744583"/>
            <a:ext cx="7772400" cy="4572000"/>
          </a:xfrm>
        </p:spPr>
        <p:txBody>
          <a:bodyPr>
            <a:normAutofit fontScale="92500" lnSpcReduction="20000"/>
          </a:bodyPr>
          <a:lstStyle/>
          <a:p>
            <a:pPr eaLnBrk="1" hangingPunct="1">
              <a:buFont typeface="Wingdings" pitchFamily="2" charset="2"/>
              <a:buNone/>
              <a:defRPr/>
            </a:pPr>
            <a:r>
              <a:rPr lang="ar-SA" b="1" u="sng" dirty="0"/>
              <a:t>      </a:t>
            </a:r>
          </a:p>
          <a:p>
            <a:pPr eaLnBrk="1" hangingPunct="1">
              <a:buFont typeface="Wingdings" pitchFamily="2" charset="2"/>
              <a:buNone/>
              <a:defRPr/>
            </a:pPr>
            <a:r>
              <a:rPr lang="ar-SA" b="1" u="sng" dirty="0"/>
              <a:t> أنواع السلوك التقليدي:</a:t>
            </a:r>
          </a:p>
          <a:p>
            <a:pPr eaLnBrk="1" hangingPunct="1">
              <a:defRPr/>
            </a:pPr>
            <a:r>
              <a:rPr lang="ar-SA" dirty="0"/>
              <a:t>السلوك المعتمد </a:t>
            </a:r>
            <a:r>
              <a:rPr lang="ar-SA" dirty="0" err="1"/>
              <a:t>المتكافئ .</a:t>
            </a:r>
            <a:endParaRPr lang="ar-SA" dirty="0"/>
          </a:p>
          <a:p>
            <a:pPr eaLnBrk="1" hangingPunct="1">
              <a:buNone/>
              <a:defRPr/>
            </a:pPr>
            <a:r>
              <a:rPr lang="ar-SA" dirty="0"/>
              <a:t>ويطابق الطفل في هذا النوع من السلوك بين سلوكه وسلوك شخص آخر مع عدم </a:t>
            </a:r>
            <a:r>
              <a:rPr lang="ar-SA" dirty="0" err="1"/>
              <a:t>اداركه</a:t>
            </a:r>
            <a:r>
              <a:rPr lang="ar-SA" dirty="0"/>
              <a:t> لسبب سلوك ذلك </a:t>
            </a:r>
            <a:r>
              <a:rPr lang="ar-SA" dirty="0" err="1"/>
              <a:t>الشخص.</a:t>
            </a:r>
            <a:r>
              <a:rPr lang="ar-SA" dirty="0"/>
              <a:t> </a:t>
            </a:r>
          </a:p>
          <a:p>
            <a:pPr eaLnBrk="1" hangingPunct="1">
              <a:buNone/>
              <a:defRPr/>
            </a:pPr>
            <a:r>
              <a:rPr lang="ar-SA" dirty="0"/>
              <a:t>مثال: تعلم الطفل أن يحيي شخص لأن اباه فعل ذلك.</a:t>
            </a:r>
          </a:p>
          <a:p>
            <a:pPr eaLnBrk="1" hangingPunct="1">
              <a:defRPr/>
            </a:pPr>
            <a:r>
              <a:rPr lang="ar-SA" dirty="0"/>
              <a:t>السلوك </a:t>
            </a:r>
            <a:r>
              <a:rPr lang="ar-SA" dirty="0" err="1"/>
              <a:t>الناسخ .</a:t>
            </a:r>
            <a:endParaRPr lang="ar-SA" dirty="0"/>
          </a:p>
          <a:p>
            <a:pPr eaLnBrk="1" hangingPunct="1">
              <a:buNone/>
              <a:defRPr/>
            </a:pPr>
            <a:r>
              <a:rPr lang="ar-SA" dirty="0"/>
              <a:t>يتعلم الطفل سلوك جديد عن طريق المحاولة والخطأ.</a:t>
            </a:r>
          </a:p>
          <a:p>
            <a:pPr eaLnBrk="1" hangingPunct="1">
              <a:buNone/>
              <a:defRPr/>
            </a:pPr>
            <a:r>
              <a:rPr lang="ar-SA" dirty="0"/>
              <a:t>مثال: عن طريق ملاحظته لرسام ماهر يقوم بالرسم.</a:t>
            </a:r>
          </a:p>
          <a:p>
            <a:pPr eaLnBrk="1" hangingPunct="1">
              <a:buNone/>
              <a:defRPr/>
            </a:pPr>
            <a:endParaRPr lang="ar-SA" dirty="0"/>
          </a:p>
          <a:p>
            <a:pPr eaLnBrk="1" hangingPunct="1">
              <a:buNone/>
              <a:defRPr/>
            </a:pPr>
            <a:r>
              <a:rPr lang="ar-SA" b="1" dirty="0">
                <a:effectLst>
                  <a:outerShdw blurRad="38100" dist="38100" dir="2700000" algn="tl">
                    <a:srgbClr val="000000">
                      <a:alpha val="43137"/>
                    </a:srgbClr>
                  </a:outerShdw>
                </a:effectLst>
              </a:rPr>
              <a:t>في هذا النوعين من التقليد نرى أن السلوك الذي يكافأ يحدث له تدعيم وتعزيز, بينما ينطفئ السلوك الذي لا يتم تدعيمه.</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096376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19349" y="1423851"/>
            <a:ext cx="6884125" cy="2831544"/>
          </a:xfrm>
          <a:prstGeom prst="rect">
            <a:avLst/>
          </a:prstGeom>
          <a:noFill/>
        </p:spPr>
        <p:txBody>
          <a:bodyPr wrap="square" rtlCol="1">
            <a:spAutoFit/>
          </a:bodyPr>
          <a:lstStyle/>
          <a:p>
            <a:pPr algn="ctr"/>
            <a:r>
              <a:rPr lang="ar-SA" sz="3200" dirty="0"/>
              <a:t>تتميز نظرية التعلم بالدقة لأنها نشأت وتطورت من العمل المخبري</a:t>
            </a:r>
          </a:p>
          <a:p>
            <a:pPr algn="ctr"/>
            <a:r>
              <a:rPr lang="ar-SA" sz="3200" dirty="0"/>
              <a:t>وقد نجحت هذه النظرية في تفسير المواقف الاجتماعية البسيطة غير أنها قصرت كثيرا في تفسير المواقف الاجتماعية المعقدة.</a:t>
            </a:r>
          </a:p>
          <a:p>
            <a:pPr algn="r"/>
            <a:endParaRPr lang="ar-SA" dirty="0"/>
          </a:p>
        </p:txBody>
      </p:sp>
    </p:spTree>
    <p:extLst>
      <p:ext uri="{BB962C8B-B14F-4D97-AF65-F5344CB8AC3E}">
        <p14:creationId xmlns:p14="http://schemas.microsoft.com/office/powerpoint/2010/main" val="356324501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72478"/>
            <a:ext cx="8434029" cy="689671"/>
          </a:xfrm>
          <a:solidFill>
            <a:srgbClr val="FFCC99"/>
          </a:solidFill>
        </p:spPr>
        <p:txBody>
          <a:bodyPr>
            <a:noAutofit/>
          </a:bodyPr>
          <a:lstStyle/>
          <a:p>
            <a:pPr algn="just"/>
            <a:r>
              <a:rPr lang="ar-SA" dirty="0"/>
              <a:t>نظرية الدور الاجتماعي </a:t>
            </a:r>
            <a:endParaRPr lang="en-US" dirty="0"/>
          </a:p>
        </p:txBody>
      </p:sp>
      <p:sp>
        <p:nvSpPr>
          <p:cNvPr id="3" name="Content Placeholder 2"/>
          <p:cNvSpPr>
            <a:spLocks noGrp="1"/>
          </p:cNvSpPr>
          <p:nvPr>
            <p:ph sz="quarter" idx="1"/>
          </p:nvPr>
        </p:nvSpPr>
        <p:spPr>
          <a:xfrm>
            <a:off x="188132" y="1502229"/>
            <a:ext cx="8795172" cy="6296296"/>
          </a:xfrm>
        </p:spPr>
        <p:txBody>
          <a:bodyPr>
            <a:noAutofit/>
          </a:bodyPr>
          <a:lstStyle/>
          <a:p>
            <a:pPr algn="r"/>
            <a:r>
              <a:rPr lang="ar-SA" sz="2400" dirty="0"/>
              <a:t>رغم تحديد معنى الدور واهميته وطبيعته في دراسة وتحليل البناء الاجتماعي الا ان هذا المفهوم من اكثر المفاهيم غموضا وابهاما في العلوم الاجتماعية وذلك بسبب التداخل مع غيره من المفاهيم الاخرى</a:t>
            </a:r>
          </a:p>
          <a:p>
            <a:pPr algn="r">
              <a:buNone/>
            </a:pPr>
            <a:r>
              <a:rPr lang="ar-SA" sz="2400" dirty="0"/>
              <a:t> </a:t>
            </a:r>
          </a:p>
          <a:p>
            <a:pPr algn="r"/>
            <a:r>
              <a:rPr lang="ar-SA" sz="2400" dirty="0"/>
              <a:t>يعرف رالف لينتون الدور بانه “ المجموع الكلي للانماط الثقافية المرتبطة بمركز معين او هو الجانب الديناميكي للمركز والذي يلتزم الفرد بتأديتة كي يكون عمله سليما في مركزه </a:t>
            </a:r>
          </a:p>
          <a:p>
            <a:pPr algn="r"/>
            <a:r>
              <a:rPr lang="ar-SA" sz="2400" dirty="0"/>
              <a:t>يعتقد </a:t>
            </a:r>
            <a:r>
              <a:rPr lang="ar-SA" sz="2400" dirty="0" err="1"/>
              <a:t>لينتون</a:t>
            </a:r>
            <a:r>
              <a:rPr lang="ar-SA" sz="2400" dirty="0"/>
              <a:t> أن المكانه هي مجموعة الحقوق والواجبات.</a:t>
            </a:r>
          </a:p>
          <a:p>
            <a:pPr algn="r">
              <a:buNone/>
            </a:pPr>
            <a:endParaRPr lang="ar-SA" sz="2400" dirty="0"/>
          </a:p>
          <a:p>
            <a:pPr algn="r">
              <a:buNone/>
            </a:pPr>
            <a:endParaRPr lang="ar-SA" sz="2400" dirty="0"/>
          </a:p>
        </p:txBody>
      </p:sp>
    </p:spTree>
    <p:extLst>
      <p:ext uri="{BB962C8B-B14F-4D97-AF65-F5344CB8AC3E}">
        <p14:creationId xmlns:p14="http://schemas.microsoft.com/office/powerpoint/2010/main" val="130653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72478"/>
            <a:ext cx="8434029" cy="689671"/>
          </a:xfrm>
          <a:solidFill>
            <a:srgbClr val="FFCC99"/>
          </a:solidFill>
        </p:spPr>
        <p:txBody>
          <a:bodyPr>
            <a:noAutofit/>
          </a:bodyPr>
          <a:lstStyle/>
          <a:p>
            <a:pPr algn="just"/>
            <a:r>
              <a:rPr lang="ar-SA" dirty="0"/>
              <a:t>نظرية الدور الاجتماعي </a:t>
            </a:r>
            <a:endParaRPr lang="en-US" dirty="0"/>
          </a:p>
        </p:txBody>
      </p:sp>
      <p:sp>
        <p:nvSpPr>
          <p:cNvPr id="3" name="Content Placeholder 2"/>
          <p:cNvSpPr>
            <a:spLocks noGrp="1"/>
          </p:cNvSpPr>
          <p:nvPr>
            <p:ph sz="quarter" idx="1"/>
          </p:nvPr>
        </p:nvSpPr>
        <p:spPr>
          <a:xfrm>
            <a:off x="188132" y="1071155"/>
            <a:ext cx="8795172" cy="6296296"/>
          </a:xfrm>
        </p:spPr>
        <p:txBody>
          <a:bodyPr>
            <a:noAutofit/>
          </a:bodyPr>
          <a:lstStyle/>
          <a:p>
            <a:pPr algn="r"/>
            <a:endParaRPr lang="ar-SA" sz="2400" dirty="0"/>
          </a:p>
          <a:p>
            <a:pPr algn="r"/>
            <a:r>
              <a:rPr lang="ar-SA" sz="2400" dirty="0"/>
              <a:t>الدور الاجتماعي: هو نمط السلوك المتوقع من الشخص الذي يشغل مركز اجتماعيا اثناء تفاعله مع الاشخاص الذين يشغلون اوضاعا اجتماعيه أخرى.</a:t>
            </a:r>
          </a:p>
          <a:p>
            <a:pPr algn="r">
              <a:buNone/>
            </a:pPr>
            <a:endParaRPr lang="ar-SA" sz="2400" dirty="0"/>
          </a:p>
          <a:p>
            <a:pPr algn="r"/>
            <a:r>
              <a:rPr lang="ar-SA" sz="2400" dirty="0"/>
              <a:t>وتحاول نظرية الدور تفهم السلوك الانساني بالصورة المعقدة التي كون عليها باعتبار ان السلوك الاجتماعي يشمل عناصر حضارية واجتماعية وشخصية، ولهذا فان العناصر الادراكية الرئيسية للنظرية هي: </a:t>
            </a:r>
          </a:p>
          <a:p>
            <a:pPr algn="r"/>
            <a:r>
              <a:rPr lang="ar-SA" sz="2400" dirty="0"/>
              <a:t>الدور يمثل وحدة الثقافة </a:t>
            </a:r>
          </a:p>
          <a:p>
            <a:pPr algn="r"/>
            <a:r>
              <a:rPr lang="ar-SA" sz="2400" dirty="0"/>
              <a:t>الوضع ويمثل وحدة الاجتماع </a:t>
            </a:r>
          </a:p>
          <a:p>
            <a:pPr algn="r"/>
            <a:r>
              <a:rPr lang="ar-SA" sz="2400" dirty="0"/>
              <a:t>الذات وتمثل وحدة الشخصية </a:t>
            </a:r>
            <a:endParaRPr lang="en-US" sz="2400" dirty="0"/>
          </a:p>
        </p:txBody>
      </p:sp>
    </p:spTree>
    <p:extLst>
      <p:ext uri="{BB962C8B-B14F-4D97-AF65-F5344CB8AC3E}">
        <p14:creationId xmlns:p14="http://schemas.microsoft.com/office/powerpoint/2010/main" val="1306538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6675</TotalTime>
  <Words>1207</Words>
  <Application>Microsoft Office PowerPoint</Application>
  <PresentationFormat>عرض على الشاشة (3:4)‏</PresentationFormat>
  <Paragraphs>122</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موازنة</vt:lpstr>
      <vt:lpstr>تابع نظريات التنشئة الاجتماعية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نظرية الدور الاجتماعي </vt:lpstr>
      <vt:lpstr>نظرية الدور الاجتماعي </vt:lpstr>
      <vt:lpstr>مفاهيم الدور الرئيسية </vt:lpstr>
      <vt:lpstr>مفاهيم الدور الرئيسية </vt:lpstr>
      <vt:lpstr>مفاهيم الدور الرئيسية </vt:lpstr>
      <vt:lpstr>مفاهيم الدور الرئيسة </vt:lpstr>
      <vt:lpstr>اكتساب الادوار الاجتماعية </vt:lpstr>
      <vt:lpstr>اكتساب الادوار الاجتماعية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شسيب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التنشئة الاجتماعية </dc:title>
  <dc:creator>نجلا القاسم</dc:creator>
  <cp:lastModifiedBy>Lama Aljathlan</cp:lastModifiedBy>
  <cp:revision>127</cp:revision>
  <dcterms:created xsi:type="dcterms:W3CDTF">2012-08-24T19:23:29Z</dcterms:created>
  <dcterms:modified xsi:type="dcterms:W3CDTF">2017-03-13T06:12:54Z</dcterms:modified>
</cp:coreProperties>
</file>