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807" r:id="rId3"/>
  </p:sldMasterIdLst>
  <p:notesMasterIdLst>
    <p:notesMasterId r:id="rId28"/>
  </p:notesMasterIdLst>
  <p:handoutMasterIdLst>
    <p:handoutMasterId r:id="rId29"/>
  </p:handoutMasterIdLst>
  <p:sldIdLst>
    <p:sldId id="328" r:id="rId4"/>
    <p:sldId id="482" r:id="rId5"/>
    <p:sldId id="513" r:id="rId6"/>
    <p:sldId id="516" r:id="rId7"/>
    <p:sldId id="515" r:id="rId8"/>
    <p:sldId id="623" r:id="rId9"/>
    <p:sldId id="628" r:id="rId10"/>
    <p:sldId id="542" r:id="rId11"/>
    <p:sldId id="631" r:id="rId12"/>
    <p:sldId id="629" r:id="rId13"/>
    <p:sldId id="624" r:id="rId14"/>
    <p:sldId id="625" r:id="rId15"/>
    <p:sldId id="630" r:id="rId16"/>
    <p:sldId id="632" r:id="rId17"/>
    <p:sldId id="633" r:id="rId18"/>
    <p:sldId id="634" r:id="rId19"/>
    <p:sldId id="635" r:id="rId20"/>
    <p:sldId id="636" r:id="rId21"/>
    <p:sldId id="637" r:id="rId22"/>
    <p:sldId id="638" r:id="rId23"/>
    <p:sldId id="639" r:id="rId24"/>
    <p:sldId id="640" r:id="rId25"/>
    <p:sldId id="535" r:id="rId26"/>
    <p:sldId id="426" r:id="rId27"/>
  </p:sldIdLst>
  <p:sldSz cx="9144000" cy="6858000" type="screen4x3"/>
  <p:notesSz cx="6834188" cy="9979025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FF99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43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886138C-8458-4D42-B0E4-C0DCA1A8BC85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68AABA-D3AB-4433-8EE9-503B940D7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F209B4-2659-4F1F-B3F5-788B0245DA64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5B4288-8F0C-486A-BA4A-15C44EA0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7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3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i.e. Jim determined that Shopping Cart information is important for data storage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44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7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20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shopping system here is such that you can only place one inventory item for each Shopping Cart instance, but quantity of items can be many, of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8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7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85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these attributes (inventory and customer) are shown in table 8-2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52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video is a detailed </a:t>
            </a:r>
            <a:r>
              <a:rPr lang="en-US"/>
              <a:t>video and contains </a:t>
            </a:r>
            <a:r>
              <a:rPr lang="en-US" dirty="0"/>
              <a:t>exercises on ERD’s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SKU: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stock keeping unit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the first step (table 8-3) for the customer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6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1CB6-EFBD-486A-A991-AEE6B5224588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849C-7736-4FAF-860A-CA1C0B91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6459-0F3C-4887-9FFE-E0A14DB0A018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416D-AC83-4677-AAC6-D9EA6109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202-24D1-428A-A1FE-6A88C3D27824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80BC-7DEC-4B9C-B3CD-B8E58D21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C0B6CD9-9C73-4E78-AB50-7DD72EA057A2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D107D5-6E95-45FE-A6D8-863F6BFA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49C3F-8F29-4B5A-854F-98B28C079EF5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30DFF-0C40-4DB3-8286-70235257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9281B-E4F5-4738-A846-FC36C2BD234E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49822-F0BD-4A13-965B-71A7439A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5D8A2-A1B2-4D99-B2F5-AFF6C12E61D1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DF00A-F0DA-473F-B7FE-0FD310B9E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5071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CD6FE-B46F-4EE9-843C-4274C872ED1F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06EA4-3DE1-4789-8899-25FBEDC1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D7E37-D24E-4517-8365-04187272CBD6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0291F-DAAB-41DE-A896-08D3CC97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02176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55885B-42C1-4AB1-BD42-A9DF41AF9FA2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8CEFFB-C974-45B4-A616-87220CBF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2B5F-3E0F-498A-A64A-D188AC2AB2FB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087-8418-422A-9814-BDF85D0F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208E-377E-4D0E-BE0B-F5E37DBBB1D5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0D3A-7ECB-491C-BE9D-4A078F6D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2400"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A92A-5FAA-4DCB-927B-BCE4509F32F7}" type="datetime1">
              <a:rPr lang="en-US"/>
              <a:pPr>
                <a:defRPr/>
              </a:pPr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9625" y="6356350"/>
            <a:ext cx="2847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IE-462 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4961-0CA2-4DED-9EF1-9581010AD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1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1219200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700" kern="1200" baseline="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AD5D-019B-40AF-8B2F-0F692AEA59B2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D07D-5CBF-4A6B-BA12-06124894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36B6-8329-443A-93EC-232F297129D3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71BA-5738-414B-BD6C-316D8A897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4540-F904-48A6-A587-0D8D38707F3B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5071-3D91-42B9-9EB9-AEC8CF3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6DDB-85B5-48DF-BDA5-AE7DB3669518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B643-6F02-4C0E-9BAB-E9A71FB1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E043-FEF6-4DF6-BC11-2019DAADF852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8008-77BC-40D4-87B3-8059BCB4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B02F-F58E-4D8F-8F43-B16D7C0DBB78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4FBC-603E-404E-B5A6-CEB77986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8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7006-3D4B-46BB-9754-8CEF07C0C3B3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43B3-581D-49B9-BC2F-9FA0F271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8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75B9-117C-4435-AFC3-7D863181F005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A711-3A8D-4AEA-9534-2708137C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5498-A781-4B49-96EA-FCC5934A4155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23F1-E81E-4765-B884-407C0328F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E6D-571E-42AE-BAD0-4AA7A18CD5F1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0D42-1EB8-49E6-A3E2-3713E5AB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0431-E8C3-4AD6-87BA-C0EB715378D9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422A-A670-44B6-8913-3D5382FD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EE51-B567-47B1-9A7B-179B255B0072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983F-084D-4D41-B3AD-2086589BE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CE1-9D5F-41A8-93A7-906F1662147E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6476-BF69-4443-AFBD-42C8601B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5C02-7CF0-4ED8-977B-0ED22417D71E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CA5D-6DD7-4A49-B5E6-0B52E6827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0BCC-6520-43E8-8E6E-620C56B4F9AD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60A0-9BDB-4800-8795-977EF733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7311-DD38-4177-A528-39D226751C5C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4B05-6364-46FD-A543-E9C615B5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4143BF5-A9CD-4E9E-9B77-E508700256BB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B4CAF75-4991-47B9-8354-FAC4F39B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28" r:id="rId2"/>
    <p:sldLayoutId id="2147485829" r:id="rId3"/>
    <p:sldLayoutId id="2147485830" r:id="rId4"/>
    <p:sldLayoutId id="2147485831" r:id="rId5"/>
    <p:sldLayoutId id="2147485832" r:id="rId6"/>
    <p:sldLayoutId id="2147485833" r:id="rId7"/>
    <p:sldLayoutId id="2147485834" r:id="rId8"/>
    <p:sldLayoutId id="2147485835" r:id="rId9"/>
    <p:sldLayoutId id="2147485836" r:id="rId10"/>
    <p:sldLayoutId id="21474858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469E13-47C8-4E37-A9B7-0BC769AB2C5F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1C31BB-E5BF-4950-93C0-11CD8577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48" r:id="rId1"/>
    <p:sldLayoutId id="2147485849" r:id="rId2"/>
    <p:sldLayoutId id="2147485850" r:id="rId3"/>
    <p:sldLayoutId id="2147485851" r:id="rId4"/>
    <p:sldLayoutId id="2147485852" r:id="rId5"/>
    <p:sldLayoutId id="2147485853" r:id="rId6"/>
    <p:sldLayoutId id="21474858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35A42A2-424F-43BB-8FFB-701CEC20C1C7}" type="datetime1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F284DAB-5F9B-4F9B-A27F-62C02A79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9" r:id="rId2"/>
    <p:sldLayoutId id="2147485855" r:id="rId3"/>
    <p:sldLayoutId id="2147485840" r:id="rId4"/>
    <p:sldLayoutId id="2147485841" r:id="rId5"/>
    <p:sldLayoutId id="2147485842" r:id="rId6"/>
    <p:sldLayoutId id="2147485843" r:id="rId7"/>
    <p:sldLayoutId id="2147485844" r:id="rId8"/>
    <p:sldLayoutId id="2147485845" r:id="rId9"/>
    <p:sldLayoutId id="2147485846" r:id="rId10"/>
    <p:sldLayoutId id="2147485847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VGTvgaJllM" TargetMode="External"/><Relationship Id="rId7" Type="http://schemas.openxmlformats.org/officeDocument/2006/relationships/hyperlink" Target="https://youtu.be/-fQ-bRllhX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youtu.be/c0_9Y8QAstg" TargetMode="External"/><Relationship Id="rId5" Type="http://schemas.openxmlformats.org/officeDocument/2006/relationships/hyperlink" Target="https://youtu.be/-CuY5ADwn24" TargetMode="External"/><Relationship Id="rId4" Type="http://schemas.openxmlformats.org/officeDocument/2006/relationships/hyperlink" Target="https://youtu.be/QpdhBUYk7K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81534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King Saud University 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College of Engineering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IE – 462: “Industrial Information Systems”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Fall – 2018 (1</a:t>
            </a:r>
            <a:r>
              <a:rPr lang="en-US" sz="3700" baseline="30000" dirty="0">
                <a:solidFill>
                  <a:schemeClr val="tx1"/>
                </a:solidFill>
              </a:rPr>
              <a:t>st</a:t>
            </a:r>
            <a:r>
              <a:rPr lang="en-US" sz="3700" dirty="0">
                <a:solidFill>
                  <a:schemeClr val="tx1"/>
                </a:solidFill>
              </a:rPr>
              <a:t> Sem. 1439-40H)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52400" y="4419600"/>
            <a:ext cx="8839200" cy="2362200"/>
          </a:xfrm>
        </p:spPr>
        <p:txBody>
          <a:bodyPr rtlCol="0">
            <a:normAutofit/>
          </a:bodyPr>
          <a:lstStyle/>
          <a:p>
            <a:pPr marL="109538" fontAlgn="auto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Chapter 3</a:t>
            </a:r>
          </a:p>
          <a:p>
            <a:pPr marL="109538" fontAlgn="auto">
              <a:spcAft>
                <a:spcPts val="0"/>
              </a:spcAft>
              <a:defRPr/>
            </a:pPr>
            <a:endParaRPr lang="en-US" altLang="en-US" b="1" i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b="1" i="1" dirty="0">
                <a:solidFill>
                  <a:schemeClr val="tx1"/>
                </a:solidFill>
              </a:rPr>
              <a:t>Data Modeling and Design – p3 – Case Study</a:t>
            </a:r>
            <a:r>
              <a:rPr lang="en-US" b="1" dirty="0"/>
              <a:t/>
            </a:r>
            <a:br>
              <a:rPr lang="en-US" b="1" dirty="0"/>
            </a:br>
            <a:endParaRPr lang="en-US" altLang="en-US" sz="1900" b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sz="1900" b="1" dirty="0">
                <a:solidFill>
                  <a:schemeClr val="tx1"/>
                </a:solidFill>
              </a:rPr>
              <a:t>Prepared by: Ahmed M. El-</a:t>
            </a:r>
            <a:r>
              <a:rPr lang="en-US" altLang="en-US" sz="1900" b="1" dirty="0" err="1">
                <a:solidFill>
                  <a:schemeClr val="tx1"/>
                </a:solidFill>
              </a:rPr>
              <a:t>Sherbeeny</a:t>
            </a:r>
            <a:r>
              <a:rPr lang="en-US" altLang="en-US" sz="1900" b="1" dirty="0">
                <a:solidFill>
                  <a:schemeClr val="tx1"/>
                </a:solidFill>
              </a:rPr>
              <a:t>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5F704-2C95-4857-BBC6-FDC6BE1FE14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367464" cy="5440362"/>
          </a:xfrm>
        </p:spPr>
        <p:txBody>
          <a:bodyPr/>
          <a:lstStyle/>
          <a:p>
            <a:pPr marL="514350" indent="-457200">
              <a:buFont typeface="+mj-lt"/>
              <a:buAutoNum type="arabicPeriod" startAt="2"/>
            </a:pPr>
            <a:r>
              <a:rPr lang="en-US" b="1" dirty="0"/>
              <a:t>Examine each category using the </a:t>
            </a:r>
            <a:r>
              <a:rPr lang="en-US" b="1" dirty="0">
                <a:hlinkClick r:id="rId3" action="ppaction://hlinksldjump"/>
              </a:rPr>
              <a:t>DFD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List for each </a:t>
            </a:r>
            <a:r>
              <a:rPr lang="en-US" dirty="0">
                <a:hlinkClick r:id="rId4" action="ppaction://hlinksldjump"/>
              </a:rPr>
              <a:t>data category</a:t>
            </a:r>
            <a:r>
              <a:rPr lang="en-US" dirty="0"/>
              <a:t> (</a:t>
            </a:r>
            <a:r>
              <a:rPr lang="en-US" dirty="0">
                <a:hlinkClick r:id="rId5" action="ppaction://hlinksldjump"/>
              </a:rPr>
              <a:t>Table 8-3</a:t>
            </a:r>
            <a:r>
              <a:rPr lang="en-US" dirty="0"/>
              <a:t>):</a:t>
            </a:r>
          </a:p>
          <a:p>
            <a:pPr lvl="2"/>
            <a:r>
              <a:rPr lang="en-US" dirty="0"/>
              <a:t>each of its data flows, and </a:t>
            </a:r>
          </a:p>
          <a:p>
            <a:pPr lvl="2"/>
            <a:r>
              <a:rPr lang="en-US" dirty="0"/>
              <a:t>corresponding description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List for each </a:t>
            </a:r>
            <a:r>
              <a:rPr lang="en-US" dirty="0">
                <a:hlinkClick r:id="rId4" action="ppaction://hlinksldjump"/>
              </a:rPr>
              <a:t>data category</a:t>
            </a:r>
            <a:r>
              <a:rPr lang="en-US" dirty="0"/>
              <a:t> (</a:t>
            </a:r>
            <a:r>
              <a:rPr lang="en-US" dirty="0">
                <a:hlinkClick r:id="rId6" action="ppaction://hlinksldjump"/>
              </a:rPr>
              <a:t>Table 8-4</a:t>
            </a:r>
            <a:r>
              <a:rPr lang="en-US" dirty="0"/>
              <a:t>):</a:t>
            </a:r>
          </a:p>
          <a:p>
            <a:pPr lvl="2"/>
            <a:r>
              <a:rPr lang="en-US" dirty="0"/>
              <a:t>source and destinations for each </a:t>
            </a:r>
            <a:r>
              <a:rPr lang="en-US" i="1" dirty="0"/>
              <a:t>unique</a:t>
            </a:r>
            <a:r>
              <a:rPr lang="en-US" dirty="0"/>
              <a:t> data flow</a:t>
            </a:r>
          </a:p>
          <a:p>
            <a:pPr lvl="2"/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Purpose of these two tables:</a:t>
            </a:r>
          </a:p>
          <a:p>
            <a:pPr lvl="2"/>
            <a:r>
              <a:rPr lang="en-US" dirty="0"/>
              <a:t>document </a:t>
            </a:r>
            <a:r>
              <a:rPr lang="en-US" dirty="0" err="1"/>
              <a:t>WebStore’s</a:t>
            </a:r>
            <a:r>
              <a:rPr lang="en-US" dirty="0"/>
              <a:t> requirements</a:t>
            </a:r>
          </a:p>
          <a:p>
            <a:pPr lvl="2"/>
            <a:r>
              <a:rPr lang="en-US" dirty="0"/>
              <a:t>what information </a:t>
            </a:r>
            <a:r>
              <a:rPr lang="en-US" dirty="0" smtClean="0"/>
              <a:t>is </a:t>
            </a:r>
            <a:r>
              <a:rPr lang="en-US" dirty="0"/>
              <a:t>needed to move from point to point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08" y="23446"/>
            <a:ext cx="6663092" cy="681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6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545"/>
            <a:ext cx="5181600" cy="69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6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367464" cy="5440362"/>
          </a:xfrm>
        </p:spPr>
        <p:txBody>
          <a:bodyPr/>
          <a:lstStyle/>
          <a:p>
            <a:pPr marL="514350" indent="-457200">
              <a:buFont typeface="+mj-lt"/>
              <a:buAutoNum type="arabicPeriod" startAt="3"/>
            </a:pPr>
            <a:r>
              <a:rPr lang="en-US" b="1" dirty="0"/>
              <a:t>Construct E-R diagram for </a:t>
            </a:r>
            <a:r>
              <a:rPr lang="en-US" b="1" dirty="0" err="1"/>
              <a:t>WebStore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Jim decided that unique entities for E-R diagram:</a:t>
            </a:r>
            <a:endParaRPr lang="en-US" sz="2000" dirty="0"/>
          </a:p>
          <a:p>
            <a:pPr lvl="2"/>
            <a:r>
              <a:rPr lang="en-US" dirty="0"/>
              <a:t>Customer</a:t>
            </a:r>
          </a:p>
          <a:p>
            <a:pPr lvl="2"/>
            <a:r>
              <a:rPr lang="en-US" dirty="0"/>
              <a:t>Inventory</a:t>
            </a:r>
          </a:p>
          <a:p>
            <a:pPr lvl="2"/>
            <a:r>
              <a:rPr lang="en-US" dirty="0"/>
              <a:t>Order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Note, all 3 meet entity criteria: person, event, or object (</a:t>
            </a:r>
            <a:r>
              <a:rPr lang="en-US" i="1" dirty="0"/>
              <a:t>which is which?</a:t>
            </a:r>
            <a:r>
              <a:rPr lang="en-US" dirty="0"/>
              <a:t>)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367464" cy="5440362"/>
          </a:xfrm>
        </p:spPr>
        <p:txBody>
          <a:bodyPr/>
          <a:lstStyle/>
          <a:p>
            <a:pPr marL="514350" indent="-457200">
              <a:buFont typeface="+mj-lt"/>
              <a:buAutoNum type="arabicPeriod" startAt="3"/>
            </a:pPr>
            <a:r>
              <a:rPr lang="en-US" b="1" dirty="0"/>
              <a:t>Construct E-R diagram for </a:t>
            </a:r>
            <a:r>
              <a:rPr lang="en-US" b="1" dirty="0" err="1"/>
              <a:t>WebStore</a:t>
            </a:r>
            <a:r>
              <a:rPr lang="en-US" b="1" dirty="0"/>
              <a:t> </a:t>
            </a:r>
            <a:r>
              <a:rPr lang="en-US" dirty="0"/>
              <a:t>(cont.)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Remaining two categories:</a:t>
            </a:r>
          </a:p>
          <a:p>
            <a:pPr lvl="2"/>
            <a:r>
              <a:rPr lang="en-US" dirty="0"/>
              <a:t>Temporary User/System Messages: </a:t>
            </a:r>
          </a:p>
          <a:p>
            <a:pPr lvl="3"/>
            <a:r>
              <a:rPr lang="en-US" sz="2400" dirty="0"/>
              <a:t>not permanently stored items</a:t>
            </a:r>
          </a:p>
          <a:p>
            <a:pPr lvl="3"/>
            <a:r>
              <a:rPr lang="en-US" sz="2400" dirty="0"/>
              <a:t>not person/event/object</a:t>
            </a:r>
          </a:p>
          <a:p>
            <a:pPr lvl="3"/>
            <a:r>
              <a:rPr lang="en-US" sz="2400" dirty="0">
                <a:sym typeface="Symbol" panose="05050102010706020507" pitchFamily="18" charset="2"/>
              </a:rPr>
              <a:t> </a:t>
            </a:r>
            <a:r>
              <a:rPr lang="en-US" sz="2400" i="1" dirty="0">
                <a:sym typeface="Symbol" panose="05050102010706020507" pitchFamily="18" charset="2"/>
              </a:rPr>
              <a:t>should not</a:t>
            </a:r>
            <a:r>
              <a:rPr lang="en-US" sz="2400" dirty="0">
                <a:sym typeface="Symbol" panose="05050102010706020507" pitchFamily="18" charset="2"/>
              </a:rPr>
              <a:t> be an entity in model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367464" cy="5440362"/>
          </a:xfrm>
        </p:spPr>
        <p:txBody>
          <a:bodyPr/>
          <a:lstStyle/>
          <a:p>
            <a:pPr marL="514350" indent="-457200">
              <a:buFont typeface="+mj-lt"/>
              <a:buAutoNum type="arabicPeriod" startAt="3"/>
            </a:pPr>
            <a:r>
              <a:rPr lang="en-US" b="1" dirty="0"/>
              <a:t>Construct E-R diagram for </a:t>
            </a:r>
            <a:r>
              <a:rPr lang="en-US" b="1" dirty="0" err="1"/>
              <a:t>WebStore</a:t>
            </a:r>
            <a:r>
              <a:rPr lang="en-US" b="1" dirty="0"/>
              <a:t> </a:t>
            </a:r>
            <a:r>
              <a:rPr lang="en-US" dirty="0"/>
              <a:t>(cont.)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Remaining two categories (cont.):</a:t>
            </a:r>
          </a:p>
          <a:p>
            <a:pPr lvl="2"/>
            <a:r>
              <a:rPr lang="en-US" dirty="0"/>
              <a:t>Shopping Cart:</a:t>
            </a:r>
          </a:p>
          <a:p>
            <a:pPr lvl="3"/>
            <a:r>
              <a:rPr lang="en-US" sz="2400" dirty="0"/>
              <a:t>temporarily stored item (for at least duration of a customer’s visit to the </a:t>
            </a:r>
            <a:r>
              <a:rPr lang="en-US" sz="2400" dirty="0" err="1"/>
              <a:t>WebStore</a:t>
            </a:r>
            <a:r>
              <a:rPr lang="en-US" sz="2400" dirty="0"/>
              <a:t>), and</a:t>
            </a:r>
          </a:p>
          <a:p>
            <a:pPr lvl="3"/>
            <a:r>
              <a:rPr lang="en-US" sz="2400" dirty="0"/>
              <a:t>can be considered an object</a:t>
            </a:r>
          </a:p>
          <a:p>
            <a:pPr lvl="3"/>
            <a:r>
              <a:rPr lang="en-US" sz="2400" dirty="0">
                <a:hlinkClick r:id="rId3" action="ppaction://hlinksldjump"/>
              </a:rPr>
              <a:t>Process 4.0</a:t>
            </a:r>
            <a:r>
              <a:rPr lang="en-US" sz="2400" dirty="0"/>
              <a:t> (Check Out Process Order) moves </a:t>
            </a:r>
            <a:r>
              <a:rPr lang="en-US" sz="2400" i="1" dirty="0"/>
              <a:t>Shopping Cart</a:t>
            </a:r>
            <a:r>
              <a:rPr lang="en-US" sz="2400" dirty="0"/>
              <a:t> contents to the </a:t>
            </a:r>
            <a:r>
              <a:rPr lang="en-US" sz="2400" i="1" dirty="0"/>
              <a:t>Purchasing Fulfillment System</a:t>
            </a:r>
            <a:r>
              <a:rPr lang="en-US" sz="2400" dirty="0"/>
              <a:t>, where order details are stored </a:t>
            </a:r>
          </a:p>
          <a:p>
            <a:pPr lvl="3"/>
            <a:r>
              <a:rPr lang="en-US" sz="2400" dirty="0">
                <a:sym typeface="Symbol" panose="05050102010706020507" pitchFamily="18" charset="2"/>
              </a:rPr>
              <a:t> </a:t>
            </a:r>
            <a:r>
              <a:rPr lang="en-US" sz="2400" i="1" dirty="0">
                <a:sym typeface="Symbol" panose="05050102010706020507" pitchFamily="18" charset="2"/>
              </a:rPr>
              <a:t>should be</a:t>
            </a:r>
            <a:r>
              <a:rPr lang="en-US" sz="2400" dirty="0">
                <a:sym typeface="Symbol" panose="05050102010706020507" pitchFamily="18" charset="2"/>
              </a:rPr>
              <a:t> an entity in model</a:t>
            </a:r>
          </a:p>
          <a:p>
            <a:pPr lvl="3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367464" cy="5440362"/>
          </a:xfrm>
        </p:spPr>
        <p:txBody>
          <a:bodyPr/>
          <a:lstStyle/>
          <a:p>
            <a:pPr marL="514350" indent="-457200">
              <a:buFont typeface="+mj-lt"/>
              <a:buAutoNum type="arabicPeriod" startAt="3"/>
            </a:pPr>
            <a:r>
              <a:rPr lang="en-US" b="1" dirty="0"/>
              <a:t>Construct E-R diagram for </a:t>
            </a:r>
            <a:r>
              <a:rPr lang="en-US" b="1" dirty="0" err="1"/>
              <a:t>WebStore</a:t>
            </a:r>
            <a:r>
              <a:rPr lang="en-US" b="1" dirty="0"/>
              <a:t> </a:t>
            </a:r>
            <a:r>
              <a:rPr lang="en-US" dirty="0"/>
              <a:t>(cont.)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Summary of required entities for E-R diagram:</a:t>
            </a:r>
          </a:p>
          <a:p>
            <a:pPr lvl="2"/>
            <a:r>
              <a:rPr lang="en-US" dirty="0"/>
              <a:t>Customer</a:t>
            </a:r>
          </a:p>
          <a:p>
            <a:pPr lvl="2"/>
            <a:r>
              <a:rPr lang="en-US" dirty="0"/>
              <a:t>Inventory</a:t>
            </a:r>
          </a:p>
          <a:p>
            <a:pPr lvl="2"/>
            <a:r>
              <a:rPr lang="en-US" dirty="0"/>
              <a:t>Order</a:t>
            </a:r>
          </a:p>
          <a:p>
            <a:pPr lvl="2"/>
            <a:r>
              <a:rPr lang="en-US" dirty="0"/>
              <a:t>Shopping Cart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367464" cy="5440362"/>
          </a:xfrm>
        </p:spPr>
        <p:txBody>
          <a:bodyPr/>
          <a:lstStyle/>
          <a:p>
            <a:pPr marL="514350" indent="-457200">
              <a:buFont typeface="+mj-lt"/>
              <a:buAutoNum type="arabicPeriod" startAt="3"/>
            </a:pPr>
            <a:r>
              <a:rPr lang="en-US" b="1" dirty="0"/>
              <a:t>Construct E-R diagram for </a:t>
            </a:r>
            <a:r>
              <a:rPr lang="en-US" b="1" dirty="0" err="1"/>
              <a:t>WebStore</a:t>
            </a:r>
            <a:r>
              <a:rPr lang="en-US" b="1" dirty="0"/>
              <a:t> </a:t>
            </a:r>
            <a:r>
              <a:rPr lang="en-US" dirty="0"/>
              <a:t>(cont.)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Identify interrelationships among 4 four entities: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CUSTOMER – SHOPPING CART relationship</a:t>
            </a:r>
          </a:p>
          <a:p>
            <a:pPr marL="1314450" lvl="2" indent="-457200"/>
            <a:r>
              <a:rPr lang="en-US" dirty="0"/>
              <a:t>Each Customer </a:t>
            </a:r>
            <a:r>
              <a:rPr lang="en-US" i="1" dirty="0"/>
              <a:t>owns</a:t>
            </a:r>
            <a:r>
              <a:rPr lang="en-US" dirty="0"/>
              <a:t> 0 or 1 Shopping Cart instances</a:t>
            </a:r>
          </a:p>
          <a:p>
            <a:pPr marL="1314450" lvl="2" indent="-457200"/>
            <a:r>
              <a:rPr lang="en-US" dirty="0"/>
              <a:t>Each Shopping Cart instance </a:t>
            </a:r>
            <a:r>
              <a:rPr lang="en-US" i="1" dirty="0"/>
              <a:t>is owned by</a:t>
            </a:r>
            <a:r>
              <a:rPr lang="en-US" dirty="0"/>
              <a:t> one and only one Customer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1C9560-6AA3-4BB1-8F88-82155CE7C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7" t="47550" r="38625" b="36904"/>
          <a:stretch/>
        </p:blipFill>
        <p:spPr>
          <a:xfrm>
            <a:off x="1081596" y="4460421"/>
            <a:ext cx="7057008" cy="12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367464" cy="5440362"/>
          </a:xfrm>
        </p:spPr>
        <p:txBody>
          <a:bodyPr/>
          <a:lstStyle/>
          <a:p>
            <a:pPr marL="514350" indent="-457200">
              <a:buFont typeface="+mj-lt"/>
              <a:buAutoNum type="arabicPeriod" startAt="3"/>
            </a:pPr>
            <a:r>
              <a:rPr lang="en-US" b="1" dirty="0"/>
              <a:t>Construct E-R diagram for </a:t>
            </a:r>
            <a:r>
              <a:rPr lang="en-US" b="1" dirty="0" err="1"/>
              <a:t>WebStore</a:t>
            </a:r>
            <a:r>
              <a:rPr lang="en-US" b="1" dirty="0"/>
              <a:t> </a:t>
            </a:r>
            <a:r>
              <a:rPr lang="en-US" dirty="0"/>
              <a:t>(cont.)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Interrelationships among 4 four entities (cont.):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/>
              <a:t>SHOPPING CART – INVENTORY relationship</a:t>
            </a:r>
          </a:p>
          <a:p>
            <a:pPr marL="1314450" lvl="2" indent="-457200"/>
            <a:r>
              <a:rPr lang="en-US" dirty="0"/>
              <a:t>Each Shopping Cart instance </a:t>
            </a:r>
            <a:r>
              <a:rPr lang="en-US" i="1" dirty="0"/>
              <a:t>contains</a:t>
            </a:r>
            <a:r>
              <a:rPr lang="en-US" dirty="0"/>
              <a:t> one and only one Inventory item</a:t>
            </a:r>
          </a:p>
          <a:p>
            <a:pPr marL="1314450" lvl="2" indent="-457200"/>
            <a:r>
              <a:rPr lang="en-US" dirty="0"/>
              <a:t>Each Inventory item </a:t>
            </a:r>
            <a:r>
              <a:rPr lang="en-US" i="1" dirty="0"/>
              <a:t>is contained in</a:t>
            </a:r>
            <a:r>
              <a:rPr lang="en-US" dirty="0"/>
              <a:t> zero or many Shopping Cart instances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C1CA57-8B31-4D9F-8F8D-A03397C0C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16" t="47325" r="5833" b="32222"/>
          <a:stretch/>
        </p:blipFill>
        <p:spPr>
          <a:xfrm>
            <a:off x="1238496" y="4419600"/>
            <a:ext cx="6667008" cy="15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367464" cy="5440362"/>
          </a:xfrm>
        </p:spPr>
        <p:txBody>
          <a:bodyPr/>
          <a:lstStyle/>
          <a:p>
            <a:pPr marL="514350" indent="-457200">
              <a:buFont typeface="+mj-lt"/>
              <a:buAutoNum type="arabicPeriod" startAt="3"/>
            </a:pPr>
            <a:r>
              <a:rPr lang="en-US" b="1" dirty="0"/>
              <a:t>Construct E-R diagram for </a:t>
            </a:r>
            <a:r>
              <a:rPr lang="en-US" b="1" dirty="0" err="1"/>
              <a:t>WebStore</a:t>
            </a:r>
            <a:r>
              <a:rPr lang="en-US" b="1" dirty="0"/>
              <a:t> </a:t>
            </a:r>
            <a:r>
              <a:rPr lang="en-US" dirty="0"/>
              <a:t>(cont.)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Interrelationships among 4 four entities (cont.):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/>
              <a:t>CUSTOMER – ORDER relationship</a:t>
            </a:r>
          </a:p>
          <a:p>
            <a:pPr marL="1314450" lvl="2" indent="-457200"/>
            <a:r>
              <a:rPr lang="en-US" dirty="0"/>
              <a:t>Each Customer </a:t>
            </a:r>
            <a:r>
              <a:rPr lang="en-US" i="1" dirty="0"/>
              <a:t>places </a:t>
            </a:r>
            <a:r>
              <a:rPr lang="en-US" dirty="0"/>
              <a:t>zero to many Orders</a:t>
            </a:r>
          </a:p>
          <a:p>
            <a:pPr marL="1314450" lvl="2" indent="-457200"/>
            <a:r>
              <a:rPr lang="en-US" dirty="0"/>
              <a:t>Each Order </a:t>
            </a:r>
            <a:r>
              <a:rPr lang="en-US" i="1" dirty="0"/>
              <a:t>is placed by </a:t>
            </a:r>
            <a:r>
              <a:rPr lang="en-US" dirty="0"/>
              <a:t>one and only one</a:t>
            </a:r>
            <a:br>
              <a:rPr lang="en-US" dirty="0"/>
            </a:br>
            <a:r>
              <a:rPr lang="en-US" dirty="0"/>
              <a:t>Customer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BCD1817-6C32-411C-806B-62B5E0C0D9B8}"/>
              </a:ext>
            </a:extLst>
          </p:cNvPr>
          <p:cNvGrpSpPr>
            <a:grpSpLocks noChangeAspect="1"/>
          </p:cNvGrpSpPr>
          <p:nvPr/>
        </p:nvGrpSpPr>
        <p:grpSpPr>
          <a:xfrm>
            <a:off x="2172497" y="3657601"/>
            <a:ext cx="5377971" cy="3048000"/>
            <a:chOff x="1457324" y="1698624"/>
            <a:chExt cx="7086601" cy="40163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889C248-1AF1-4B78-BCC8-2EF880B39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001" t="12963" r="39526" b="36182"/>
            <a:stretch/>
          </p:blipFill>
          <p:spPr>
            <a:xfrm>
              <a:off x="1457324" y="1698624"/>
              <a:ext cx="7086601" cy="401637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0DDAF74-CF71-4596-A062-EF28D9C8E482}"/>
                </a:ext>
              </a:extLst>
            </p:cNvPr>
            <p:cNvSpPr/>
            <p:nvPr/>
          </p:nvSpPr>
          <p:spPr>
            <a:xfrm>
              <a:off x="3810001" y="2971800"/>
              <a:ext cx="4733924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698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Introduction – (p1)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E-R Diagram – (p2)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Case Study – (p3)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367464" cy="5440362"/>
          </a:xfrm>
        </p:spPr>
        <p:txBody>
          <a:bodyPr/>
          <a:lstStyle/>
          <a:p>
            <a:pPr marL="514350" indent="-457200">
              <a:buFont typeface="+mj-lt"/>
              <a:buAutoNum type="arabicPeriod" startAt="3"/>
            </a:pPr>
            <a:r>
              <a:rPr lang="en-US" b="1" dirty="0"/>
              <a:t>Construct E-R diagram for </a:t>
            </a:r>
            <a:r>
              <a:rPr lang="en-US" b="1" dirty="0" err="1"/>
              <a:t>WebStore</a:t>
            </a:r>
            <a:r>
              <a:rPr lang="en-US" b="1" dirty="0"/>
              <a:t> </a:t>
            </a:r>
            <a:r>
              <a:rPr lang="en-US" dirty="0"/>
              <a:t>(cont.)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Interrelationships among 4 four entities (cont.):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/>
              <a:t>ORDER – SHOPPING CART relationship</a:t>
            </a:r>
          </a:p>
          <a:p>
            <a:pPr marL="1314450" lvl="2" indent="-457200"/>
            <a:r>
              <a:rPr lang="en-US" dirty="0"/>
              <a:t>Each Order</a:t>
            </a:r>
            <a:br>
              <a:rPr lang="en-US" dirty="0"/>
            </a:br>
            <a:r>
              <a:rPr lang="en-US" i="1" dirty="0" smtClean="0"/>
              <a:t>contains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one </a:t>
            </a:r>
            <a:r>
              <a:rPr lang="en-US" dirty="0"/>
              <a:t>to many</a:t>
            </a:r>
            <a:br>
              <a:rPr lang="en-US" dirty="0"/>
            </a:br>
            <a:r>
              <a:rPr lang="en-US" dirty="0"/>
              <a:t>Shopping Cart instances</a:t>
            </a:r>
          </a:p>
          <a:p>
            <a:pPr marL="1314450" lvl="2" indent="-457200"/>
            <a:r>
              <a:rPr lang="en-US" dirty="0"/>
              <a:t>Each</a:t>
            </a:r>
            <a:br>
              <a:rPr lang="en-US" dirty="0"/>
            </a:br>
            <a:r>
              <a:rPr lang="en-US" dirty="0"/>
              <a:t>Shopping Cart instance</a:t>
            </a:r>
            <a:br>
              <a:rPr lang="en-US" dirty="0"/>
            </a:br>
            <a:r>
              <a:rPr lang="en-US" i="1" dirty="0" smtClean="0"/>
              <a:t>is </a:t>
            </a:r>
            <a:r>
              <a:rPr lang="en-US" i="1" dirty="0"/>
              <a:t>contained in</a:t>
            </a:r>
            <a:br>
              <a:rPr lang="en-US" i="1" dirty="0"/>
            </a:br>
            <a:r>
              <a:rPr lang="en-US" dirty="0" smtClean="0"/>
              <a:t>one </a:t>
            </a:r>
            <a:r>
              <a:rPr lang="en-US" dirty="0"/>
              <a:t>and only one</a:t>
            </a:r>
            <a:br>
              <a:rPr lang="en-US" dirty="0"/>
            </a:br>
            <a:r>
              <a:rPr lang="en-US" dirty="0"/>
              <a:t>Order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51ACE64-575E-45EB-8B2F-28A61AE30DB3}"/>
              </a:ext>
            </a:extLst>
          </p:cNvPr>
          <p:cNvGrpSpPr/>
          <p:nvPr/>
        </p:nvGrpSpPr>
        <p:grpSpPr>
          <a:xfrm>
            <a:off x="5524500" y="2581922"/>
            <a:ext cx="3581400" cy="4199878"/>
            <a:chOff x="5514883" y="2589890"/>
            <a:chExt cx="3581400" cy="41998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694305D-28E0-4D3F-9448-10F8688A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202" t="12963" r="29562" b="32222"/>
            <a:stretch/>
          </p:blipFill>
          <p:spPr>
            <a:xfrm>
              <a:off x="5514883" y="2589890"/>
              <a:ext cx="3581400" cy="419987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554DE48-06C3-4980-BAAB-064A45DD930E}"/>
                </a:ext>
              </a:extLst>
            </p:cNvPr>
            <p:cNvSpPr/>
            <p:nvPr/>
          </p:nvSpPr>
          <p:spPr>
            <a:xfrm>
              <a:off x="7881165" y="5595093"/>
              <a:ext cx="1215118" cy="1194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8F2A6F5-0883-40CA-BFEC-36A967576CBC}"/>
                </a:ext>
              </a:extLst>
            </p:cNvPr>
            <p:cNvSpPr/>
            <p:nvPr/>
          </p:nvSpPr>
          <p:spPr>
            <a:xfrm>
              <a:off x="5514883" y="2634306"/>
              <a:ext cx="191861" cy="1194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84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367464" cy="5440362"/>
          </a:xfrm>
        </p:spPr>
        <p:txBody>
          <a:bodyPr/>
          <a:lstStyle/>
          <a:p>
            <a:pPr marL="514350" indent="-457200">
              <a:buFont typeface="+mj-lt"/>
              <a:buAutoNum type="arabicPeriod" startAt="3"/>
            </a:pPr>
            <a:r>
              <a:rPr lang="en-US" b="1" dirty="0"/>
              <a:t>Construct E-R diagram for </a:t>
            </a:r>
            <a:r>
              <a:rPr lang="en-US" b="1" dirty="0" err="1"/>
              <a:t>WebStore</a:t>
            </a:r>
            <a:r>
              <a:rPr lang="en-US" b="1" dirty="0"/>
              <a:t> </a:t>
            </a:r>
            <a:r>
              <a:rPr lang="en-US" dirty="0"/>
              <a:t>(cont.)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Draw E-R diagram (with entities):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0C1A262-9916-4BA6-82B0-E9C855BFACF0}"/>
              </a:ext>
            </a:extLst>
          </p:cNvPr>
          <p:cNvGrpSpPr/>
          <p:nvPr/>
        </p:nvGrpSpPr>
        <p:grpSpPr>
          <a:xfrm>
            <a:off x="0" y="2438400"/>
            <a:ext cx="9152238" cy="4041382"/>
            <a:chOff x="0" y="2438400"/>
            <a:chExt cx="9152238" cy="40413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EF14E13-54B5-47B0-AC7B-2C6B0C2F0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001" t="12963" r="5833" b="32222"/>
            <a:stretch/>
          </p:blipFill>
          <p:spPr>
            <a:xfrm>
              <a:off x="0" y="2438400"/>
              <a:ext cx="9152238" cy="3352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0CBE23D-DD1A-4239-9820-3DA0CF458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166" t="34815" r="56667" b="54444"/>
            <a:stretch/>
          </p:blipFill>
          <p:spPr>
            <a:xfrm>
              <a:off x="3017168" y="5927332"/>
              <a:ext cx="3124200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3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367464" cy="5440362"/>
          </a:xfrm>
        </p:spPr>
        <p:txBody>
          <a:bodyPr/>
          <a:lstStyle/>
          <a:p>
            <a:pPr marL="514350" indent="-457200">
              <a:buFont typeface="+mj-lt"/>
              <a:buAutoNum type="arabicPeriod" startAt="3"/>
            </a:pPr>
            <a:r>
              <a:rPr lang="en-US" b="1" dirty="0"/>
              <a:t>Construct E-R diagram for </a:t>
            </a:r>
            <a:r>
              <a:rPr lang="en-US" b="1" dirty="0" err="1"/>
              <a:t>WebStore</a:t>
            </a:r>
            <a:r>
              <a:rPr lang="en-US" b="1" dirty="0"/>
              <a:t> </a:t>
            </a:r>
            <a:r>
              <a:rPr lang="en-US" dirty="0"/>
              <a:t>(cont.)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Draw E-R diagram (with entities) – cont.:</a:t>
            </a:r>
          </a:p>
          <a:p>
            <a:pPr lvl="2"/>
            <a:r>
              <a:rPr lang="en-US" dirty="0"/>
              <a:t>Jim can then list specific </a:t>
            </a:r>
            <a:r>
              <a:rPr lang="en-US" dirty="0">
                <a:hlinkClick r:id="rId3" action="ppaction://hlinksldjump"/>
              </a:rPr>
              <a:t>attributes</a:t>
            </a:r>
            <a:r>
              <a:rPr lang="en-US" dirty="0"/>
              <a:t> for each entity </a:t>
            </a:r>
          </a:p>
          <a:p>
            <a:pPr lvl="2"/>
            <a:r>
              <a:rPr lang="en-US" dirty="0"/>
              <a:t>then compare these lists with existing inventory, customer, and order database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Videos to Watch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b="1" dirty="0"/>
              <a:t>Entity Relationship Diagram (ERD) Tutorial - Part 1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/>
            </a:r>
            <a:br>
              <a:rPr lang="en-US" b="1" dirty="0">
                <a:solidFill>
                  <a:schemeClr val="tx1"/>
                </a:solidFill>
                <a:hlinkClick r:id="rId3"/>
              </a:rPr>
            </a:br>
            <a:r>
              <a:rPr lang="en-US" b="1" dirty="0">
                <a:hlinkClick r:id="rId4"/>
              </a:rPr>
              <a:t>https://youtu.be/QpdhBUYk7Kk</a:t>
            </a:r>
            <a:r>
              <a:rPr lang="en-US" b="1" dirty="0"/>
              <a:t>  </a:t>
            </a:r>
            <a:r>
              <a:rPr lang="en-US" b="1" dirty="0">
                <a:solidFill>
                  <a:schemeClr val="tx1"/>
                </a:solidFill>
              </a:rPr>
              <a:t>	</a:t>
            </a:r>
          </a:p>
          <a:p>
            <a:endParaRPr lang="en-US" sz="1000" b="1" dirty="0"/>
          </a:p>
          <a:p>
            <a:r>
              <a:rPr lang="en-US" b="1" dirty="0"/>
              <a:t>Entity Relationship Diagram (ERD) Tutorial - Part 2</a:t>
            </a:r>
            <a:br>
              <a:rPr lang="en-US" b="1" dirty="0"/>
            </a:br>
            <a:r>
              <a:rPr lang="en-US" b="1" dirty="0">
                <a:hlinkClick r:id="rId5"/>
              </a:rPr>
              <a:t>https://youtu.be/-CuY5ADwn24</a:t>
            </a:r>
            <a:r>
              <a:rPr lang="en-US" b="1" dirty="0"/>
              <a:t>  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/>
              <a:t>Entity-Relationship Diagrams </a:t>
            </a:r>
            <a:r>
              <a:rPr lang="en-US" dirty="0"/>
              <a:t>(another system)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hlinkClick r:id="rId6"/>
              </a:rPr>
              <a:t>https://youtu.be/c0_9Y8QAstg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r>
              <a:rPr lang="en-US" b="1" dirty="0"/>
              <a:t>Entity Relationship Diagram (ERD) Training Video</a:t>
            </a:r>
            <a:br>
              <a:rPr lang="en-US" b="1" dirty="0"/>
            </a:br>
            <a:r>
              <a:rPr lang="en-US" b="1" dirty="0">
                <a:hlinkClick r:id="rId7"/>
              </a:rPr>
              <a:t>https://youtu.be/-fQ-bRllhXc</a:t>
            </a:r>
            <a:r>
              <a:rPr lang="en-US" b="1" dirty="0"/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8605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Sources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Modern Systems Analysis and Design</a:t>
            </a:r>
            <a:r>
              <a:rPr lang="en-US" dirty="0">
                <a:solidFill>
                  <a:schemeClr val="tx1"/>
                </a:solidFill>
              </a:rPr>
              <a:t>. Joseph S. </a:t>
            </a:r>
            <a:r>
              <a:rPr lang="en-US" dirty="0" err="1">
                <a:solidFill>
                  <a:schemeClr val="tx1"/>
                </a:solidFill>
              </a:rPr>
              <a:t>Valacich</a:t>
            </a:r>
            <a:r>
              <a:rPr lang="en-US" dirty="0">
                <a:solidFill>
                  <a:schemeClr val="tx1"/>
                </a:solidFill>
              </a:rPr>
              <a:t> and Joey F. George. Pearson. Eighth Ed. 2017. Chapter 8.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8164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25907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4000" b="1" dirty="0"/>
              <a:t>Case Study – </a:t>
            </a:r>
            <a:br>
              <a:rPr lang="en-US" sz="4000" b="1" dirty="0"/>
            </a:br>
            <a:r>
              <a:rPr lang="en-US" sz="4000" b="1" dirty="0"/>
              <a:t>Electronic Commerce Application –</a:t>
            </a:r>
            <a:br>
              <a:rPr lang="en-US" sz="4000" b="1" dirty="0"/>
            </a:br>
            <a:r>
              <a:rPr lang="en-US" sz="4000" b="1" dirty="0"/>
              <a:t>Conceptual Data Modeling for</a:t>
            </a:r>
          </a:p>
          <a:p>
            <a:r>
              <a:rPr lang="en-US" sz="4000" b="1" dirty="0"/>
              <a:t>“Pine Valley Furniture” </a:t>
            </a:r>
            <a:r>
              <a:rPr lang="en-US" sz="4000" b="1" dirty="0" err="1"/>
              <a:t>WebStore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018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229600" cy="54403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Background:</a:t>
            </a:r>
            <a:endParaRPr lang="en-US" dirty="0">
              <a:solidFill>
                <a:schemeClr val="tx1"/>
              </a:solidFill>
            </a:endParaRP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/>
              <a:t>Remember, senior systems analyst (Jim Woo):</a:t>
            </a:r>
          </a:p>
          <a:p>
            <a:pPr lvl="1"/>
            <a:r>
              <a:rPr lang="en-US" dirty="0"/>
              <a:t>First, completed JAD (Joint Application Design) session</a:t>
            </a:r>
          </a:p>
          <a:p>
            <a:pPr lvl="1"/>
            <a:r>
              <a:rPr lang="en-US" dirty="0"/>
              <a:t>Then created </a:t>
            </a:r>
            <a:r>
              <a:rPr lang="en-US" dirty="0">
                <a:hlinkClick r:id="rId3" action="ppaction://hlinksldjump"/>
              </a:rPr>
              <a:t>DFD</a:t>
            </a:r>
            <a:r>
              <a:rPr lang="en-US" dirty="0"/>
              <a:t> for webstore system</a:t>
            </a:r>
          </a:p>
          <a:p>
            <a:pPr lvl="2"/>
            <a:endParaRPr lang="en-US" sz="1000" dirty="0"/>
          </a:p>
          <a:p>
            <a:r>
              <a:rPr lang="pt-BR" dirty="0"/>
              <a:t>He was then asked to develop a conceptual data model for the WebStore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03CF73-CC02-47C5-8F14-07A6752EA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6" r="19167"/>
          <a:stretch/>
        </p:blipFill>
        <p:spPr>
          <a:xfrm>
            <a:off x="1045351" y="0"/>
            <a:ext cx="72136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6F5531-057E-4885-969A-28CE105104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15" t="27778" r="70000" b="64815"/>
          <a:stretch/>
        </p:blipFill>
        <p:spPr>
          <a:xfrm>
            <a:off x="1078642" y="76200"/>
            <a:ext cx="277595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367464" cy="54403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Conceptual Data Modeling Plan:</a:t>
            </a:r>
            <a:endParaRPr lang="en-US" dirty="0">
              <a:solidFill>
                <a:schemeClr val="tx1"/>
              </a:solidFill>
            </a:endParaRP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/>
              <a:t>He </a:t>
            </a:r>
            <a:r>
              <a:rPr lang="en-US" dirty="0"/>
              <a:t>developed conceptual data model for </a:t>
            </a:r>
            <a:r>
              <a:rPr lang="en-US" dirty="0" err="1"/>
              <a:t>WebStore</a:t>
            </a:r>
            <a:r>
              <a:rPr lang="en-US" dirty="0"/>
              <a:t> using following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Identify general categories of information using:</a:t>
            </a:r>
          </a:p>
          <a:p>
            <a:pPr lvl="2"/>
            <a:r>
              <a:rPr lang="en-US" sz="2000" dirty="0"/>
              <a:t>Information from JAD session</a:t>
            </a:r>
          </a:p>
          <a:p>
            <a:pPr lvl="2"/>
            <a:r>
              <a:rPr lang="en-US" sz="2000" dirty="0"/>
              <a:t>Additional information from DFD (data stores, data flows)</a:t>
            </a:r>
          </a:p>
          <a:p>
            <a:pPr lvl="2"/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Carefully examine each data category using the DFD:</a:t>
            </a:r>
          </a:p>
          <a:p>
            <a:pPr lvl="2"/>
            <a:r>
              <a:rPr lang="en-US" sz="2000" dirty="0"/>
              <a:t>Determine unique data flows within each data category</a:t>
            </a:r>
          </a:p>
          <a:p>
            <a:pPr lvl="2"/>
            <a:r>
              <a:rPr lang="en-US" sz="2000" dirty="0"/>
              <a:t>Record source and destination of all data flows</a:t>
            </a:r>
          </a:p>
          <a:p>
            <a:pPr lvl="2"/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Construct E-R diagram for </a:t>
            </a:r>
            <a:r>
              <a:rPr lang="en-US" sz="2000" dirty="0" err="1"/>
              <a:t>WebStore</a:t>
            </a:r>
            <a:r>
              <a:rPr lang="en-US" sz="2000" dirty="0"/>
              <a:t>:</a:t>
            </a:r>
          </a:p>
          <a:p>
            <a:pPr lvl="2"/>
            <a:r>
              <a:rPr lang="en-US" sz="2000" dirty="0"/>
              <a:t>Determine system unique entities</a:t>
            </a:r>
          </a:p>
          <a:p>
            <a:pPr lvl="2"/>
            <a:r>
              <a:rPr lang="en-US" sz="2000" dirty="0"/>
              <a:t>Identify interrelationships among entities</a:t>
            </a:r>
          </a:p>
          <a:p>
            <a:pPr lvl="2"/>
            <a:r>
              <a:rPr lang="en-US" sz="2000" dirty="0"/>
              <a:t>Draw E-R diagram (with entities)</a:t>
            </a:r>
          </a:p>
          <a:p>
            <a:pPr lvl="2"/>
            <a:endParaRPr lang="en-US" sz="2000" dirty="0"/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519864" cy="5440362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b="1" dirty="0"/>
              <a:t>Identify general categories of information:</a:t>
            </a:r>
          </a:p>
          <a:p>
            <a:pPr lvl="1"/>
            <a:r>
              <a:rPr lang="en-US" dirty="0"/>
              <a:t>Information from JAD session</a:t>
            </a:r>
          </a:p>
          <a:p>
            <a:pPr lvl="2"/>
            <a:r>
              <a:rPr lang="en-US" sz="2000" dirty="0">
                <a:hlinkClick r:id="rId3" action="ppaction://hlinksldjump"/>
              </a:rPr>
              <a:t>Table 8-2</a:t>
            </a:r>
            <a:r>
              <a:rPr lang="en-US" sz="2000" dirty="0"/>
              <a:t> shows a summary of </a:t>
            </a:r>
            <a:r>
              <a:rPr lang="en-US" sz="2000" i="1" dirty="0"/>
              <a:t>customer</a:t>
            </a:r>
            <a:r>
              <a:rPr lang="en-US" sz="2000" dirty="0"/>
              <a:t> and </a:t>
            </a:r>
            <a:r>
              <a:rPr lang="en-US" sz="2000" i="1" dirty="0"/>
              <a:t>inventory</a:t>
            </a:r>
            <a:r>
              <a:rPr lang="en-US" sz="2000" dirty="0"/>
              <a:t> information identified during the JAD session</a:t>
            </a:r>
          </a:p>
          <a:p>
            <a:pPr lvl="2"/>
            <a:r>
              <a:rPr lang="en-US" sz="2000" dirty="0"/>
              <a:t>Identify information the </a:t>
            </a:r>
            <a:r>
              <a:rPr lang="en-US" sz="2000" dirty="0" err="1"/>
              <a:t>WebStore</a:t>
            </a:r>
            <a:r>
              <a:rPr lang="en-US" sz="2000" dirty="0"/>
              <a:t> </a:t>
            </a:r>
            <a:r>
              <a:rPr lang="en-US" sz="2000" dirty="0" smtClean="0"/>
              <a:t>needs </a:t>
            </a:r>
            <a:r>
              <a:rPr lang="en-US" sz="2000" dirty="0"/>
              <a:t>to capture, store, and process</a:t>
            </a:r>
          </a:p>
          <a:p>
            <a:pPr lvl="2"/>
            <a:endParaRPr lang="en-US" sz="1000" dirty="0"/>
          </a:p>
          <a:p>
            <a:pPr lvl="1"/>
            <a:r>
              <a:rPr lang="en-US" dirty="0"/>
              <a:t>Additional info from </a:t>
            </a:r>
            <a:r>
              <a:rPr lang="en-US" dirty="0">
                <a:hlinkClick r:id="rId4" action="ppaction://hlinksldjump"/>
              </a:rPr>
              <a:t>DFD</a:t>
            </a:r>
            <a:r>
              <a:rPr lang="en-US" dirty="0"/>
              <a:t> (data stores, data flows)</a:t>
            </a:r>
          </a:p>
          <a:p>
            <a:pPr lvl="2"/>
            <a:r>
              <a:rPr lang="en-US" sz="2000" dirty="0"/>
              <a:t>data stores (strong candidates to become entities in ERD):</a:t>
            </a:r>
          </a:p>
          <a:p>
            <a:pPr lvl="3"/>
            <a:r>
              <a:rPr lang="en-US" sz="2000" dirty="0"/>
              <a:t>Inventory (D1)</a:t>
            </a:r>
          </a:p>
          <a:p>
            <a:pPr lvl="3"/>
            <a:r>
              <a:rPr lang="en-US" sz="2000" dirty="0"/>
              <a:t>Shopping Cart (D2)</a:t>
            </a:r>
          </a:p>
          <a:p>
            <a:pPr lvl="2"/>
            <a:r>
              <a:rPr lang="en-US" sz="2000" dirty="0"/>
              <a:t>examine data flows from DFD for other possible </a:t>
            </a:r>
            <a:r>
              <a:rPr lang="en-US" sz="2000" i="1" dirty="0"/>
              <a:t>sources</a:t>
            </a:r>
            <a:r>
              <a:rPr lang="en-US" sz="2000" dirty="0"/>
              <a:t> for entities:</a:t>
            </a:r>
          </a:p>
          <a:p>
            <a:pPr lvl="3"/>
            <a:r>
              <a:rPr lang="en-US" sz="2000" dirty="0"/>
              <a:t>Order</a:t>
            </a:r>
          </a:p>
          <a:p>
            <a:pPr lvl="3"/>
            <a:r>
              <a:rPr lang="en-US" sz="2000" dirty="0"/>
              <a:t>Temporary User/System Messages </a:t>
            </a:r>
          </a:p>
          <a:p>
            <a:pPr lvl="3"/>
            <a:endParaRPr lang="en-US" sz="2000" dirty="0"/>
          </a:p>
          <a:p>
            <a:pPr lvl="2"/>
            <a:endParaRPr lang="en-US" sz="1000" dirty="0"/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BE35BE-14CE-4AEA-A1EC-D930D8F0F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4" t="23333" r="12500" b="17407"/>
          <a:stretch/>
        </p:blipFill>
        <p:spPr>
          <a:xfrm>
            <a:off x="30332" y="1143000"/>
            <a:ext cx="9113668" cy="40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E-R Diagram: PVF Furniture Webstore 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519864" cy="5440362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b="1" dirty="0"/>
              <a:t>Identify general categories of info. </a:t>
            </a:r>
            <a:r>
              <a:rPr lang="en-US" dirty="0"/>
              <a:t>(cont.)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Analysis resulted in the identification of 5 general categories of information:</a:t>
            </a:r>
          </a:p>
          <a:p>
            <a:pPr lvl="2"/>
            <a:r>
              <a:rPr lang="en-US" dirty="0"/>
              <a:t>Customer</a:t>
            </a:r>
          </a:p>
          <a:p>
            <a:pPr lvl="2"/>
            <a:r>
              <a:rPr lang="en-US" dirty="0"/>
              <a:t>Inventory</a:t>
            </a:r>
          </a:p>
          <a:p>
            <a:pPr lvl="2"/>
            <a:r>
              <a:rPr lang="en-US" dirty="0"/>
              <a:t>Order</a:t>
            </a:r>
          </a:p>
          <a:p>
            <a:pPr lvl="2"/>
            <a:r>
              <a:rPr lang="en-US" dirty="0"/>
              <a:t>Shopping Cart</a:t>
            </a:r>
          </a:p>
          <a:p>
            <a:pPr lvl="2"/>
            <a:r>
              <a:rPr lang="en-US" dirty="0"/>
              <a:t>Temporary User/System Messages</a:t>
            </a:r>
          </a:p>
          <a:p>
            <a:pPr lvl="2"/>
            <a:endParaRPr lang="en-US" sz="2000" dirty="0"/>
          </a:p>
          <a:p>
            <a:pPr lvl="2"/>
            <a:endParaRPr lang="en-US" sz="1000" dirty="0"/>
          </a:p>
          <a:p>
            <a:pPr lvl="3"/>
            <a:endParaRPr lang="en-US" sz="2000" dirty="0"/>
          </a:p>
          <a:p>
            <a:pPr lvl="2"/>
            <a:endParaRPr lang="en-US" sz="1000" dirty="0"/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076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15833</TotalTime>
  <Words>959</Words>
  <Application>Microsoft Office PowerPoint</Application>
  <PresentationFormat>On-screen Show (4:3)</PresentationFormat>
  <Paragraphs>203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2_Concourse</vt:lpstr>
      <vt:lpstr>9_Concourse</vt:lpstr>
      <vt:lpstr>Executive</vt:lpstr>
      <vt:lpstr>King Saud University   College of Engineering  IE – 462: “Industrial Information Systems”  Fall – 2018 (1st Sem. 1439-40H)</vt:lpstr>
      <vt:lpstr>Lesson Overview</vt:lpstr>
      <vt:lpstr>PowerPoint Presentation</vt:lpstr>
      <vt:lpstr>E-R Diagram: PVF Furniture Webstore </vt:lpstr>
      <vt:lpstr>PowerPoint Presentation</vt:lpstr>
      <vt:lpstr>E-R Diagram: PVF Furniture Webstore </vt:lpstr>
      <vt:lpstr>E-R Diagram: PVF Furniture Webstore </vt:lpstr>
      <vt:lpstr>E-R Diagram: PVF Furniture Webstore</vt:lpstr>
      <vt:lpstr>E-R Diagram: PVF Furniture Webstore </vt:lpstr>
      <vt:lpstr>E-R Diagram: PVF Furniture Webstore </vt:lpstr>
      <vt:lpstr>PowerPoint Presentation</vt:lpstr>
      <vt:lpstr>PowerPoint Presentation</vt:lpstr>
      <vt:lpstr>E-R Diagram: PVF Furniture Webstore </vt:lpstr>
      <vt:lpstr>E-R Diagram: PVF Furniture Webstore </vt:lpstr>
      <vt:lpstr>E-R Diagram: PVF Furniture Webstore </vt:lpstr>
      <vt:lpstr>E-R Diagram: PVF Furniture Webstore </vt:lpstr>
      <vt:lpstr>E-R Diagram: PVF Furniture Webstore </vt:lpstr>
      <vt:lpstr>E-R Diagram: PVF Furniture Webstore </vt:lpstr>
      <vt:lpstr>E-R Diagram: PVF Furniture Webstore </vt:lpstr>
      <vt:lpstr>E-R Diagram: PVF Furniture Webstore </vt:lpstr>
      <vt:lpstr>E-R Diagram: PVF Furniture Webstore </vt:lpstr>
      <vt:lpstr>E-R Diagram: PVF Furniture Webstore </vt:lpstr>
      <vt:lpstr>Videos to Watch</vt:lpstr>
      <vt:lpstr>Sources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1917</cp:revision>
  <dcterms:created xsi:type="dcterms:W3CDTF">2008-11-10T19:40:45Z</dcterms:created>
  <dcterms:modified xsi:type="dcterms:W3CDTF">2018-12-04T04:31:39Z</dcterms:modified>
</cp:coreProperties>
</file>