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4606" r:id="rId3"/>
  </p:sldMasterIdLst>
  <p:notesMasterIdLst>
    <p:notesMasterId r:id="rId22"/>
  </p:notesMasterIdLst>
  <p:handoutMasterIdLst>
    <p:handoutMasterId r:id="rId23"/>
  </p:handoutMasterIdLst>
  <p:sldIdLst>
    <p:sldId id="328" r:id="rId4"/>
    <p:sldId id="401" r:id="rId5"/>
    <p:sldId id="378" r:id="rId6"/>
    <p:sldId id="379" r:id="rId7"/>
    <p:sldId id="380" r:id="rId8"/>
    <p:sldId id="348" r:id="rId9"/>
    <p:sldId id="394" r:id="rId10"/>
    <p:sldId id="395" r:id="rId11"/>
    <p:sldId id="396" r:id="rId12"/>
    <p:sldId id="359" r:id="rId13"/>
    <p:sldId id="389" r:id="rId14"/>
    <p:sldId id="397" r:id="rId15"/>
    <p:sldId id="360" r:id="rId16"/>
    <p:sldId id="398" r:id="rId17"/>
    <p:sldId id="361" r:id="rId18"/>
    <p:sldId id="399" r:id="rId19"/>
    <p:sldId id="363" r:id="rId20"/>
    <p:sldId id="400" r:id="rId21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84" d="100"/>
          <a:sy n="84" d="100"/>
        </p:scale>
        <p:origin x="145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36A4F92-5E2C-4891-A6A8-01B64A501B18}" type="datetimeFigureOut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D52768B-F95B-4FF0-B262-3D919F86B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65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0BE5AB-2EB0-4C24-9A77-7746159ABAFB}" type="datetimeFigureOut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03AADE-8857-4811-B01E-47FE8521D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49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1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52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73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7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52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5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9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9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9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51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80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51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80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76ED-5D39-4FFC-8EE0-73B5C1ECC608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0F65-43DB-484A-A50E-CF001EE9D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8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290A-1B90-4941-B83A-3CD860C73EBC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5F1C-986D-4707-BC11-CE95752C3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5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CD63E-8B39-47BA-8A01-81508676F3F1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53C4-3CB8-4BB6-9FAC-9FB772FEE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6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5E31E062-9DA5-4FCB-BD8E-B78C77A3F778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EDF62D-031E-4551-80FC-77AFEC745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0B55E3-43E6-4353-B6E5-EEF50895934C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74269E-9F87-49BA-899D-8E65FBC5F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94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640FC0-8FFD-4FFC-8627-7BBC59FBE49E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4E4E0D-6B03-413C-BFB7-BFBC1F974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71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F91913-6F3E-4108-9155-C29B50351DAE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5D9BC7-6E23-403A-AFF4-49B9FD70B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161234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EBB4D3-C347-4CAA-BF10-752B85F6EA4B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0D2F39-0B69-4BAA-9ECE-80D67AFDA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25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9AD79E-65BD-424E-8A5F-4D3A03816B5D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871C78-86FE-48FC-82D1-B0A75F418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681692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3793EF-3CA2-4092-8D15-E29C7E3E56C6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ACD199A-5F3E-42FC-8362-79DA78DFD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94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D200-DC2F-43B0-B652-6E819C2748F6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01D4-21AB-4495-A841-3CCE29932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9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A87F-DC0D-431A-A0F5-B87FC9464B0C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5732-683F-49FB-8D88-21FF0FF07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9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0204-1C87-4F0E-BC55-B8370217F0A2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51A2-34F5-4672-841C-C2104838B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1DD3-F014-48DF-8EFC-BB959A196D34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8E82-552F-4454-BF9E-1BC18D2F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2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D2DB-FFFC-41F6-9F37-159013B2BE3E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3F7E-C860-4928-8B07-2557DE0E6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A310E-DBEE-44E5-8688-CF141492C577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4A8D-7B31-4F61-9A12-7310F2F0C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4F704-EEA6-43BC-98B0-57236F04602F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FE73-3640-4A35-A9A1-06D63901C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953D-0DF0-4006-9AA1-FEB6451F293D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48DA8-CF17-4651-8C6C-52D82B6DD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0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BCFD-731F-4C42-B337-B32DAB017BF0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EE15-EB6E-4A3C-9E89-F1C459B6A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8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F429-A38D-455D-812B-39B1B5228DB3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823F-73B4-4EAF-ABE5-501988C0F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E27CF-CB6C-4016-B582-D8964588B252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1758-9A15-4F31-BDF5-4930F2638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3AAA-FB29-4B64-9FD1-AD60BAF9B663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281F-DB8B-4265-B94C-B42D112F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9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2DEC0-0CEA-48A2-A2F4-7D00F17E05EB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C1E6-A0D1-40AE-B85E-640024487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5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8167-7406-484D-9839-819858960996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E26B-3C3A-4CF0-B594-54091E21C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7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FFDD0-138B-4043-B580-627C57E30E3E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794A-F3C0-4C6D-ADC0-9F8A22DF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2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095E-880E-427D-BD7D-F33A90B04120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C45F-3A29-416E-9CE0-9E5EFAB77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9525-AE2F-499A-86E7-2DD46A079E61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52E40-67F8-41C2-897D-EA6858AF5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5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B04EB-CF46-4AB2-B1CA-6FE632DDB402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CD3B-5FC5-4EF2-A429-B235824AB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9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8C22-A376-4F24-AF82-67F0E4901F81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E9060-742F-4D49-AF5A-A0DCE2F96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6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7170FC8D-C799-48BF-84C9-F8DFBE316D48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D8719C0B-8023-4039-9964-3A3D27C51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030C128-D466-4051-BDE6-CF7FF1B57D0E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ECDCC5E-276C-4089-BAD2-619CA294E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60778A9-2B70-44A7-BA14-4365E14C62FE}" type="datetime1">
              <a:rPr lang="en-US"/>
              <a:pPr>
                <a:defRPr/>
              </a:pPr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BBCFF2E-8415-4904-805C-0BDCCD8EA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54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IE – 341: “Human Factors Engineering”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Fall </a:t>
            </a:r>
            <a:r>
              <a:rPr lang="en-US" sz="3700" dirty="0" smtClean="0">
                <a:solidFill>
                  <a:schemeClr val="tx1"/>
                </a:solidFill>
              </a:rPr>
              <a:t>– 2016 </a:t>
            </a:r>
            <a:r>
              <a:rPr lang="en-US" sz="3700" dirty="0" smtClean="0">
                <a:solidFill>
                  <a:schemeClr val="tx1"/>
                </a:solidFill>
              </a:rPr>
              <a:t>(1</a:t>
            </a:r>
            <a:r>
              <a:rPr lang="en-US" sz="3700" baseline="30000" dirty="0" smtClean="0">
                <a:solidFill>
                  <a:schemeClr val="tx1"/>
                </a:solidFill>
              </a:rPr>
              <a:t>st</a:t>
            </a:r>
            <a:r>
              <a:rPr lang="en-US" sz="3700" dirty="0" smtClean="0">
                <a:solidFill>
                  <a:schemeClr val="tx1"/>
                </a:solidFill>
              </a:rPr>
              <a:t> Sem</a:t>
            </a:r>
            <a:r>
              <a:rPr lang="en-US" sz="3700" dirty="0" smtClean="0">
                <a:solidFill>
                  <a:schemeClr val="tx1"/>
                </a:solidFill>
              </a:rPr>
              <a:t>. </a:t>
            </a:r>
            <a:r>
              <a:rPr lang="en-US" sz="3700" dirty="0" smtClean="0">
                <a:solidFill>
                  <a:schemeClr val="tx1"/>
                </a:solidFill>
              </a:rPr>
              <a:t>1437-8H</a:t>
            </a:r>
            <a:r>
              <a:rPr lang="en-US" sz="37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7696200" cy="1752600"/>
          </a:xfrm>
        </p:spPr>
        <p:txBody>
          <a:bodyPr rtlCol="0">
            <a:normAutofit/>
          </a:bodyPr>
          <a:lstStyle/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i="1" dirty="0" smtClean="0">
                <a:solidFill>
                  <a:schemeClr val="tx1"/>
                </a:solidFill>
              </a:rPr>
              <a:t>Chapter 10. Human Control of Systems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i="1" dirty="0" smtClean="0">
                <a:solidFill>
                  <a:schemeClr val="tx1"/>
                </a:solidFill>
              </a:rPr>
              <a:t>– Tracking (Part 1)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buClr>
                <a:srgbClr val="2DA2BF"/>
              </a:buClr>
              <a:buFont typeface="Arial" pitchFamily="34" charset="0"/>
              <a:buNone/>
              <a:defRPr/>
            </a:pPr>
            <a:r>
              <a:rPr lang="en-US" altLang="en-US" sz="1900" b="1" dirty="0" smtClean="0">
                <a:solidFill>
                  <a:srgbClr val="000000"/>
                </a:solidFill>
              </a:rPr>
              <a:t>Prepared by: Ahmed M. El-Sherbeeny, PhD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89D5-AF00-45E2-B4C8-6DB8541B845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9154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tx1"/>
                </a:solidFill>
              </a:rPr>
              <a:t>Pursuit </a:t>
            </a:r>
            <a:r>
              <a:rPr lang="en-US" altLang="en-US" sz="3600" dirty="0" smtClean="0">
                <a:solidFill>
                  <a:schemeClr val="tx1"/>
                </a:solidFill>
              </a:rPr>
              <a:t>&amp; Compensatory Displays </a:t>
            </a:r>
            <a:r>
              <a:rPr lang="en-US" altLang="en-US" sz="3600" dirty="0">
                <a:solidFill>
                  <a:schemeClr val="tx1"/>
                </a:solidFill>
              </a:rPr>
              <a:t>in Tracking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Types of tracking displays (see next slide):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Pursuit display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Compensatory display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Displays are shown as: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1-D: relative movement of 2 elements: represented by single value (top fig.)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2-D: relative movement in 2-D (e.g. chasing a moving aircraft) (bottom fig.)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Pursuit </a:t>
            </a:r>
            <a:r>
              <a:rPr lang="en-US" altLang="en-US" dirty="0">
                <a:solidFill>
                  <a:schemeClr val="tx1"/>
                </a:solidFill>
              </a:rPr>
              <a:t>display: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Target and cursor </a:t>
            </a:r>
            <a:r>
              <a:rPr lang="en-US" altLang="en-US" dirty="0" smtClean="0">
                <a:solidFill>
                  <a:schemeClr val="tx1"/>
                </a:solidFill>
              </a:rPr>
              <a:t>(i.e. controlled </a:t>
            </a:r>
            <a:r>
              <a:rPr lang="en-US" altLang="en-US" dirty="0">
                <a:solidFill>
                  <a:schemeClr val="tx1"/>
                </a:solidFill>
              </a:rPr>
              <a:t>element) move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Each indicator shows its own location in space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Task </a:t>
            </a:r>
            <a:r>
              <a:rPr lang="en-US" altLang="en-US" dirty="0">
                <a:solidFill>
                  <a:schemeClr val="tx1"/>
                </a:solidFill>
              </a:rPr>
              <a:t>of the </a:t>
            </a:r>
            <a:r>
              <a:rPr lang="en-US" altLang="en-US" dirty="0" smtClean="0">
                <a:solidFill>
                  <a:schemeClr val="tx1"/>
                </a:solidFill>
              </a:rPr>
              <a:t>operator: align moving </a:t>
            </a:r>
            <a:r>
              <a:rPr lang="en-US" altLang="en-US" dirty="0">
                <a:solidFill>
                  <a:schemeClr val="tx1"/>
                </a:solidFill>
              </a:rPr>
              <a:t>cursor with </a:t>
            </a:r>
            <a:r>
              <a:rPr lang="en-US" altLang="en-US" dirty="0" smtClean="0">
                <a:solidFill>
                  <a:schemeClr val="tx1"/>
                </a:solidFill>
              </a:rPr>
              <a:t>moving target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Compensatory display: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One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of the two indicators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moves (controlled element); other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is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fixed (target)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Task of the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operator: get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the moving cursor to align with the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target</a:t>
            </a:r>
          </a:p>
          <a:p>
            <a:pPr marL="457200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0999" y="381000"/>
            <a:ext cx="8696515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tx1"/>
                </a:solidFill>
              </a:rPr>
              <a:t>Cont. Pursuit </a:t>
            </a:r>
            <a:r>
              <a:rPr lang="en-US" altLang="en-US" sz="4000" dirty="0">
                <a:solidFill>
                  <a:schemeClr val="tx1"/>
                </a:solidFill>
              </a:rPr>
              <a:t>&amp; Compensatory </a:t>
            </a:r>
            <a:r>
              <a:rPr lang="en-US" altLang="en-US" sz="4000" dirty="0" smtClean="0">
                <a:solidFill>
                  <a:schemeClr val="tx1"/>
                </a:solidFill>
              </a:rPr>
              <a:t>Displays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6" name="Picture 2" descr="E:\My Works 2015\Epson scanner\img081.jpg"/>
          <p:cNvPicPr>
            <a:picLocks noChangeAspect="1" noChangeArrowheads="1"/>
          </p:cNvPicPr>
          <p:nvPr/>
        </p:nvPicPr>
        <p:blipFill rotWithShape="1">
          <a:blip r:embed="rId3"/>
          <a:srcRect l="9615" t="2444" r="3846" b="3514"/>
          <a:stretch/>
        </p:blipFill>
        <p:spPr bwMode="auto">
          <a:xfrm rot="16200000">
            <a:off x="2612847" y="-1204585"/>
            <a:ext cx="3925738" cy="9151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98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9154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tx1"/>
                </a:solidFill>
              </a:rPr>
              <a:t>Pursuit </a:t>
            </a:r>
            <a:r>
              <a:rPr lang="en-US" altLang="en-US" sz="3600" dirty="0" smtClean="0">
                <a:solidFill>
                  <a:schemeClr val="tx1"/>
                </a:solidFill>
              </a:rPr>
              <a:t>&amp; Compensatory Displays </a:t>
            </a:r>
            <a:r>
              <a:rPr lang="en-US" altLang="en-US" sz="3600" dirty="0">
                <a:solidFill>
                  <a:schemeClr val="tx1"/>
                </a:solidFill>
              </a:rPr>
              <a:t>in Tracking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Error control: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When indicators superimposed: controlled element is “on target”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Difference represents: error, which should be minimized/eliminated</a:t>
            </a: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Error in pursuit display: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Operator can determine if error is due to target or controlled element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Operator can see target independent of any movement</a:t>
            </a: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Error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in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compensatory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display: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Only absolute error/difference between target and controlled element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If error increases, display does not show what has moved (i.e. target, or controlled element, or both)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Advantage of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compensatory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display: saves space on instrument panel since no need to show entire range of possible values of 2 elements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2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57200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</a:rPr>
              <a:t>Control Order of Systems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4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838200"/>
                <a:ext cx="8534400" cy="5943600"/>
              </a:xfrm>
            </p:spPr>
            <p:txBody>
              <a:bodyPr/>
              <a:lstStyle/>
              <a:p>
                <a:pPr marL="400050"/>
                <a:r>
                  <a:rPr lang="en-US" altLang="en-US" dirty="0" smtClean="0">
                    <a:solidFill>
                      <a:schemeClr val="tx1"/>
                    </a:solidFill>
                  </a:rPr>
                  <a:t>Control order: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</a:rPr>
                  <a:t>It is the hierarchy of control relationships between:</a:t>
                </a:r>
              </a:p>
              <a:p>
                <a:pPr marL="1200150" lvl="2"/>
                <a:r>
                  <a:rPr lang="en-US" altLang="en-US" dirty="0" smtClean="0">
                    <a:solidFill>
                      <a:schemeClr val="tx1"/>
                    </a:solidFill>
                  </a:rPr>
                  <a:t>movement of control, and</a:t>
                </a:r>
              </a:p>
              <a:p>
                <a:pPr marL="1200150" lvl="2"/>
                <a:r>
                  <a:rPr lang="en-US" altLang="en-US" dirty="0" smtClean="0">
                    <a:solidFill>
                      <a:schemeClr val="tx1"/>
                    </a:solidFill>
                  </a:rPr>
                  <a:t>output it controls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</a:rPr>
                  <a:t>Objective of tracking task:</a:t>
                </a:r>
              </a:p>
              <a:p>
                <a:pPr marL="1200150" lvl="2"/>
                <a:r>
                  <a:rPr lang="en-US" altLang="en-US" dirty="0" smtClean="0">
                    <a:solidFill>
                      <a:schemeClr val="tx1"/>
                    </a:solidFill>
                  </a:rPr>
                  <a:t>control system so that output corresponds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to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input as closely as possible</a:t>
                </a:r>
              </a:p>
              <a:p>
                <a:pPr marL="400050"/>
                <a:r>
                  <a:rPr lang="en-US" altLang="en-US" dirty="0" smtClean="0">
                    <a:solidFill>
                      <a:schemeClr val="tx1"/>
                    </a:solidFill>
                  </a:rPr>
                  <a:t>Position (Zero-Order) tracking tasks: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</a:rPr>
                  <a:t>Movement of control device controls position directly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</a:rPr>
                  <a:t>e.g. moving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a spotlight to keep it on an actor on a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stage</a:t>
                </a:r>
                <a:endParaRPr lang="en-US" altLang="en-US" dirty="0">
                  <a:solidFill>
                    <a:schemeClr val="tx1"/>
                  </a:solidFill>
                </a:endParaRP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</a:rPr>
                  <a:t>e.g. following movement of athlete with a camera</a:t>
                </a:r>
                <a:endParaRPr lang="en-US" altLang="en-US" dirty="0">
                  <a:solidFill>
                    <a:schemeClr val="tx1"/>
                  </a:solidFill>
                </a:endParaRPr>
              </a:p>
              <a:p>
                <a:pPr marL="400050"/>
                <a:r>
                  <a:rPr lang="en-US" altLang="en-US" dirty="0">
                    <a:solidFill>
                      <a:schemeClr val="tx1"/>
                    </a:solidFill>
                  </a:rPr>
                  <a:t>Rate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(Velocity or First-Order) control tasks: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</a:rPr>
                  <a:t>Operator movement controls rate at which output is being changed 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</a:rPr>
                  <a:t>e.g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.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accelerator (i.e. gas pedal) of car which controls speed (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/>
                      </a:rPr>
                      <m:t>𝑑𝑆</m:t>
                    </m:r>
                    <m:r>
                      <a:rPr lang="en-US" altLang="en-US" i="1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altLang="en-US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altLang="en-US" dirty="0" smtClean="0">
                    <a:solidFill>
                      <a:schemeClr val="tx1"/>
                    </a:solidFill>
                    <a:sym typeface="Symbol"/>
                  </a:rPr>
                  <a:t> also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</a:rPr>
                  <a:t>e.g. operation of machine gun that is controlled by hand cranks</a:t>
                </a:r>
                <a:endParaRPr lang="en-US" altLang="en-US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36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838200"/>
                <a:ext cx="8534400" cy="5943600"/>
              </a:xfrm>
              <a:blipFill rotWithShape="0">
                <a:blip r:embed="rId3"/>
                <a:stretch>
                  <a:fillRect l="-357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383531"/>
            <a:ext cx="2590800" cy="14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</a:rPr>
              <a:t>Control Order of Systems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534400" cy="5943600"/>
          </a:xfrm>
        </p:spPr>
        <p:txBody>
          <a:bodyPr/>
          <a:lstStyle/>
          <a:p>
            <a:pPr marL="400050"/>
            <a:r>
              <a:rPr lang="en-US" altLang="en-US" dirty="0" smtClean="0">
                <a:solidFill>
                  <a:schemeClr val="tx1"/>
                </a:solidFill>
              </a:rPr>
              <a:t>Acceleration (second-order) control: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</a:rPr>
              <a:t>Acceleration: rate of change in rate of movement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</a:rPr>
              <a:t>e.g</a:t>
            </a:r>
            <a:r>
              <a:rPr lang="en-US" altLang="en-US" dirty="0">
                <a:solidFill>
                  <a:schemeClr val="tx1"/>
                </a:solidFill>
              </a:rPr>
              <a:t>. </a:t>
            </a:r>
            <a:r>
              <a:rPr lang="en-US" altLang="en-US" dirty="0" smtClean="0">
                <a:solidFill>
                  <a:schemeClr val="tx1"/>
                </a:solidFill>
              </a:rPr>
              <a:t>steering </a:t>
            </a:r>
            <a:r>
              <a:rPr lang="en-US" altLang="en-US" dirty="0">
                <a:solidFill>
                  <a:schemeClr val="tx1"/>
                </a:solidFill>
              </a:rPr>
              <a:t>wheel of </a:t>
            </a:r>
            <a:r>
              <a:rPr lang="en-US" altLang="en-US" dirty="0" smtClean="0">
                <a:solidFill>
                  <a:schemeClr val="tx1"/>
                </a:solidFill>
              </a:rPr>
              <a:t>car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</a:rPr>
              <a:t>angle at which wheel is turned controls angle of front wheels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/>
              </a:rPr>
              <a:t> this determines rate at which car turns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/>
              </a:rPr>
              <a:t>i.e. rotation of steering wheel accelerates car towards turning direction (i.e. angular acceleration)</a:t>
            </a:r>
            <a:endParaRPr lang="en-US" altLang="en-US" dirty="0">
              <a:solidFill>
                <a:schemeClr val="tx1"/>
              </a:solidFill>
            </a:endParaRPr>
          </a:p>
          <a:p>
            <a:pPr marL="400050"/>
            <a:r>
              <a:rPr lang="en-US" altLang="en-US" dirty="0" smtClean="0">
                <a:solidFill>
                  <a:schemeClr val="tx1"/>
                </a:solidFill>
              </a:rPr>
              <a:t>Higher </a:t>
            </a:r>
            <a:r>
              <a:rPr lang="en-US" altLang="en-US" dirty="0">
                <a:solidFill>
                  <a:schemeClr val="tx1"/>
                </a:solidFill>
              </a:rPr>
              <a:t>order </a:t>
            </a:r>
            <a:r>
              <a:rPr lang="en-US" altLang="en-US" dirty="0" smtClean="0">
                <a:solidFill>
                  <a:schemeClr val="tx1"/>
                </a:solidFill>
              </a:rPr>
              <a:t>control: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</a:rPr>
              <a:t>i.e. third- or fourth-order control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</a:rPr>
              <a:t>e.g. third-order control involves: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</a:rPr>
              <a:t>direct control of rate of change in acceleration (aka “jerk”)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</a:rPr>
              <a:t>which then controls rate (i.e. velocity)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</a:rPr>
              <a:t>which finally controls position of whatever is controlled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</a:rPr>
              <a:t>e.g</a:t>
            </a:r>
            <a:r>
              <a:rPr lang="en-US" altLang="en-US" dirty="0">
                <a:solidFill>
                  <a:schemeClr val="tx1"/>
                </a:solidFill>
              </a:rPr>
              <a:t>. </a:t>
            </a:r>
            <a:r>
              <a:rPr lang="en-US" altLang="en-US" dirty="0" smtClean="0">
                <a:solidFill>
                  <a:schemeClr val="tx1"/>
                </a:solidFill>
              </a:rPr>
              <a:t>control </a:t>
            </a:r>
            <a:r>
              <a:rPr lang="en-US" altLang="en-US" dirty="0">
                <a:solidFill>
                  <a:schemeClr val="tx1"/>
                </a:solidFill>
              </a:rPr>
              <a:t>of a large ship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Considered 3-rd or even 4</a:t>
            </a:r>
            <a:r>
              <a:rPr lang="en-US" altLang="en-US" baseline="30000" dirty="0" smtClean="0">
                <a:solidFill>
                  <a:schemeClr val="tx1"/>
                </a:solidFill>
                <a:sym typeface="Symbol" panose="05050102010706020507" pitchFamily="18" charset="2"/>
              </a:rPr>
              <a:t>th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order control since involves many variables: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Person steering and actual movement, position, mass of ship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Continuous control can be described as chain-reaction effects: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i.e. change in position </a:t>
            </a:r>
            <a:r>
              <a:rPr lang="en-US" altLang="en-US" dirty="0" smtClean="0">
                <a:solidFill>
                  <a:schemeClr val="tx1"/>
                </a:solidFill>
                <a:sym typeface="Symbol"/>
              </a:rPr>
              <a:t> changes velocity (rate) </a:t>
            </a:r>
            <a:r>
              <a:rPr lang="en-US" altLang="en-US" dirty="0">
                <a:solidFill>
                  <a:schemeClr val="tx1"/>
                </a:solidFill>
                <a:sym typeface="Symbol"/>
              </a:rPr>
              <a:t> changes </a:t>
            </a:r>
            <a:r>
              <a:rPr lang="en-US" altLang="en-US" dirty="0" smtClean="0">
                <a:solidFill>
                  <a:schemeClr val="tx1"/>
                </a:solidFill>
                <a:sym typeface="Symbol"/>
              </a:rPr>
              <a:t>acceleration, etc. 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1257300" lvl="2" indent="-457200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1257300" lvl="2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100" dirty="0">
                <a:solidFill>
                  <a:schemeClr val="tx1"/>
                </a:solidFill>
              </a:rPr>
              <a:t>Control Responses with Various Control Orders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4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838200"/>
                <a:ext cx="8458200" cy="5943600"/>
              </a:xfrm>
            </p:spPr>
            <p:txBody>
              <a:bodyPr/>
              <a:lstStyle/>
              <a:p>
                <a:pPr marL="400050"/>
                <a:r>
                  <a:rPr lang="en-US" altLang="en-US" dirty="0" smtClean="0">
                    <a:solidFill>
                      <a:schemeClr val="tx1"/>
                    </a:solidFill>
                  </a:rPr>
                  <a:t>Operator Control: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Expected to make control responses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This brings about desired operation of system (that is implied by input)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e.g. road to be followed, or flight path of plane</a:t>
                </a:r>
              </a:p>
              <a:p>
                <a:pPr marL="400050"/>
                <a:endParaRPr lang="en-US" altLang="en-US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marL="400050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Effect of control order on tracking performance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Absence of help to operator </a:t>
                </a:r>
                <a:r>
                  <a:rPr lang="en-US" altLang="en-US" dirty="0" smtClean="0">
                    <a:solidFill>
                      <a:schemeClr val="tx1"/>
                    </a:solidFill>
                    <a:sym typeface="Symbol"/>
                  </a:rPr>
                  <a:t> makes control harder, esp. with higher-order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  <a:sym typeface="Symbol"/>
                  </a:rPr>
                  <a:t>e.g. appropriate response for ramp, step, and sine inputs with:</a:t>
                </a:r>
                <a:br>
                  <a:rPr lang="en-US" altLang="en-US" dirty="0" smtClean="0">
                    <a:solidFill>
                      <a:schemeClr val="tx1"/>
                    </a:solidFill>
                    <a:sym typeface="Symbol"/>
                  </a:rPr>
                </a:br>
                <a:r>
                  <a:rPr lang="en-US" altLang="en-US" dirty="0" smtClean="0">
                    <a:solidFill>
                      <a:schemeClr val="tx1"/>
                    </a:solidFill>
                    <a:sym typeface="Symbol"/>
                  </a:rPr>
                  <a:t>position, rate, and acceleration control systems (</a:t>
                </a:r>
                <a:r>
                  <a:rPr lang="en-US" altLang="en-US" dirty="0" smtClean="0">
                    <a:solidFill>
                      <a:schemeClr val="tx1"/>
                    </a:solidFill>
                    <a:sym typeface="Symbol"/>
                    <a:hlinkClick r:id="rId3" action="ppaction://hlinksldjump"/>
                  </a:rPr>
                  <a:t>Figure 10-11</a:t>
                </a:r>
                <a:r>
                  <a:rPr lang="en-US" altLang="en-US" dirty="0" smtClean="0">
                    <a:solidFill>
                      <a:schemeClr val="tx1"/>
                    </a:solidFill>
                    <a:sym typeface="Symbol"/>
                  </a:rPr>
                  <a:t>)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  <a:sym typeface="Symbol"/>
                  </a:rPr>
                  <a:t>Dotted line: is response over time needed for satisfactory tracking of input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  <a:sym typeface="Symbol"/>
                  </a:rPr>
                  <a:t>With higher order </a:t>
                </a:r>
                <a:r>
                  <a:rPr lang="en-US" altLang="en-US" dirty="0">
                    <a:solidFill>
                      <a:schemeClr val="tx1"/>
                    </a:solidFill>
                    <a:sym typeface="Symbol"/>
                  </a:rPr>
                  <a:t>of control  </a:t>
                </a:r>
                <a:r>
                  <a:rPr lang="en-US" altLang="en-US" dirty="0" smtClean="0">
                    <a:solidFill>
                      <a:schemeClr val="tx1"/>
                    </a:solidFill>
                    <a:sym typeface="Symbol"/>
                  </a:rPr>
                  <a:t># of controlled movements operator needs to make in response to single change in input ↑</a:t>
                </a:r>
              </a:p>
              <a:p>
                <a:pPr marL="1200150" lvl="2"/>
                <a:r>
                  <a:rPr lang="en-US" altLang="en-US" dirty="0" smtClean="0">
                    <a:solidFill>
                      <a:schemeClr val="tx1"/>
                    </a:solidFill>
                    <a:sym typeface="Symbol"/>
                  </a:rPr>
                  <a:t> People do well in 0-order and 1</a:t>
                </a:r>
                <a:r>
                  <a:rPr lang="en-US" altLang="en-US" baseline="30000" dirty="0" smtClean="0">
                    <a:solidFill>
                      <a:schemeClr val="tx1"/>
                    </a:solidFill>
                    <a:sym typeface="Symbol"/>
                  </a:rPr>
                  <a:t>st</a:t>
                </a:r>
                <a:r>
                  <a:rPr lang="en-US" altLang="en-US" dirty="0" smtClean="0">
                    <a:solidFill>
                      <a:schemeClr val="tx1"/>
                    </a:solidFill>
                    <a:sym typeface="Symbol"/>
                  </a:rPr>
                  <a:t> order control systems</a:t>
                </a:r>
              </a:p>
              <a:p>
                <a:pPr marL="1200150" lvl="2"/>
                <a:r>
                  <a:rPr lang="en-US" altLang="en-US" dirty="0" smtClean="0">
                    <a:solidFill>
                      <a:schemeClr val="tx1"/>
                    </a:solidFill>
                    <a:sym typeface="Symbol"/>
                  </a:rPr>
                  <a:t>But performance ↓ with 2</a:t>
                </a:r>
                <a:r>
                  <a:rPr lang="en-US" altLang="en-US" baseline="30000" dirty="0" smtClean="0">
                    <a:solidFill>
                      <a:schemeClr val="tx1"/>
                    </a:solidFill>
                    <a:sym typeface="Symbol"/>
                  </a:rPr>
                  <a:t>nd</a:t>
                </a:r>
                <a:r>
                  <a:rPr lang="en-US" altLang="en-US" dirty="0" smtClean="0">
                    <a:solidFill>
                      <a:schemeClr val="tx1"/>
                    </a:solidFill>
                    <a:sym typeface="Symbol"/>
                  </a:rPr>
                  <a:t> order control system</a:t>
                </a:r>
              </a:p>
              <a:p>
                <a:pPr marL="1200150" lvl="2"/>
                <a:r>
                  <a:rPr lang="en-US" altLang="en-US" dirty="0" smtClean="0">
                    <a:solidFill>
                      <a:schemeClr val="tx1"/>
                    </a:solidFill>
                    <a:sym typeface="Symbol"/>
                  </a:rPr>
                  <a:t>Tracking error ↑ from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40</m:t>
                    </m:r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100</m:t>
                    </m:r>
                    <m:r>
                      <a:rPr lang="en-US" altLang="en-US" i="1" dirty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%</m:t>
                    </m:r>
                  </m:oMath>
                </a14:m>
                <a:endParaRPr lang="en-US" altLang="en-US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36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838200"/>
                <a:ext cx="8458200" cy="5943600"/>
              </a:xfrm>
              <a:blipFill rotWithShape="1">
                <a:blip r:embed="rId4"/>
                <a:stretch>
                  <a:fillRect l="-360" t="-821" r="-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100" dirty="0">
                <a:solidFill>
                  <a:schemeClr val="tx1"/>
                </a:solidFill>
              </a:rPr>
              <a:t>Control Responses with Various Control Orders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40005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Example of deterioration of control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Consider step input: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(middle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column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in </a:t>
            </a:r>
            <a:r>
              <a:rPr lang="en-US" altLang="en-US" dirty="0">
                <a:solidFill>
                  <a:schemeClr val="tx1"/>
                </a:solidFill>
                <a:sym typeface="Symbol"/>
                <a:hlinkClick r:id="rId3" action="ppaction://hlinksldjump"/>
              </a:rPr>
              <a:t>Figure </a:t>
            </a:r>
            <a:r>
              <a:rPr lang="en-US" altLang="en-US" dirty="0" smtClean="0">
                <a:solidFill>
                  <a:schemeClr val="tx1"/>
                </a:solidFill>
                <a:sym typeface="Symbol"/>
                <a:hlinkClick r:id="rId3" action="ppaction://hlinksldjump"/>
              </a:rPr>
              <a:t>10-11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)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Target: jumps forward, then stops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Responses: made by joystick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/>
              </a:rPr>
              <a:t>0-order control: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/>
              </a:rPr>
              <a:t>Simply move stick forward to proper distance and hold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/>
              </a:rPr>
              <a:t>1-st order (rate) control: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/>
              </a:rPr>
              <a:t>Move stick forward to give certain velocity to controlled element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/>
              </a:rPr>
              <a:t>As controlled element approaches position of target  return stick to null position before overshooting target position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/>
              </a:rPr>
              <a:t>2</a:t>
            </a:r>
            <a:r>
              <a:rPr lang="en-US" altLang="en-US" baseline="30000" dirty="0" smtClean="0">
                <a:solidFill>
                  <a:schemeClr val="tx1"/>
                </a:solidFill>
                <a:sym typeface="Symbol"/>
              </a:rPr>
              <a:t>nd</a:t>
            </a:r>
            <a:r>
              <a:rPr lang="en-US" altLang="en-US" dirty="0" smtClean="0">
                <a:solidFill>
                  <a:schemeClr val="tx1"/>
                </a:solidFill>
                <a:sym typeface="Symbol"/>
              </a:rPr>
              <a:t> order control: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/>
              </a:rPr>
              <a:t>More complicated procedure here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/>
              </a:rPr>
              <a:t>Control is first moved forward  this gives acc. to controlled element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/>
              </a:rPr>
              <a:t>Stick must then be brought to null position (i.e. 0 acc. or const. vel.)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/>
              </a:rPr>
              <a:t>Stick must then be moved in opposite direction (i.e. deceleration or slowing down control)  this avoids overshooting target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/>
              </a:rPr>
              <a:t>Finally, </a:t>
            </a:r>
            <a:r>
              <a:rPr lang="en-US" altLang="en-US" dirty="0">
                <a:solidFill>
                  <a:schemeClr val="tx1"/>
                </a:solidFill>
                <a:sym typeface="Symbol"/>
              </a:rPr>
              <a:t>return stick to null position  this avoids </a:t>
            </a:r>
            <a:r>
              <a:rPr lang="en-US" altLang="en-US" dirty="0" smtClean="0">
                <a:solidFill>
                  <a:schemeClr val="tx1"/>
                </a:solidFill>
                <a:sym typeface="Symbol"/>
              </a:rPr>
              <a:t>stopping and going to other direction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/>
              </a:rPr>
              <a:t>Note, this is all to move controlled element forward and stopping it!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/>
              </a:rPr>
              <a:t>Thus, performance here clearly deteriorates</a:t>
            </a:r>
          </a:p>
          <a:p>
            <a:pPr marL="1200150" lvl="2"/>
            <a:endParaRPr lang="en-US" altLang="en-US" dirty="0" smtClean="0">
              <a:solidFill>
                <a:schemeClr val="tx1"/>
              </a:solidFill>
              <a:sym typeface="Symbol"/>
            </a:endParaRPr>
          </a:p>
          <a:p>
            <a:pPr marL="1200150" lvl="2"/>
            <a:endParaRPr lang="en-US" altLang="en-US" dirty="0" smtClean="0">
              <a:solidFill>
                <a:schemeClr val="tx1"/>
              </a:solidFill>
              <a:sym typeface="Symbo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</a:rPr>
              <a:t>Human Limitations in Tracking Tasks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4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838200"/>
                <a:ext cx="8458200" cy="5943600"/>
              </a:xfrm>
            </p:spPr>
            <p:txBody>
              <a:bodyPr/>
              <a:lstStyle/>
              <a:p>
                <a:pPr marL="514350" indent="-457200"/>
                <a:r>
                  <a:rPr lang="en-US" altLang="en-US" dirty="0" smtClean="0">
                    <a:solidFill>
                      <a:schemeClr val="tx1"/>
                    </a:solidFill>
                  </a:rPr>
                  <a:t>Humans:</a:t>
                </a:r>
              </a:p>
              <a:p>
                <a:pPr marL="914400" lvl="1" indent="-457200"/>
                <a:r>
                  <a:rPr lang="en-US" altLang="en-US" dirty="0" smtClean="0">
                    <a:solidFill>
                      <a:schemeClr val="tx1"/>
                    </a:solidFill>
                  </a:rPr>
                  <a:t>Not very good at tracking tasks</a:t>
                </a:r>
              </a:p>
              <a:p>
                <a:pPr marL="914400" lvl="1" indent="-457200"/>
                <a:r>
                  <a:rPr lang="en-US" altLang="en-US" dirty="0" smtClean="0">
                    <a:solidFill>
                      <a:schemeClr val="tx1"/>
                    </a:solidFill>
                  </a:rPr>
                  <a:t>Especially with higher-order control parameters (see last slide)</a:t>
                </a:r>
              </a:p>
              <a:p>
                <a:pPr marL="514350" indent="-457200"/>
                <a:r>
                  <a:rPr lang="en-US" altLang="en-US" i="1" dirty="0" smtClean="0">
                    <a:solidFill>
                      <a:schemeClr val="tx1"/>
                    </a:solidFill>
                  </a:rPr>
                  <a:t>Wickens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 (1984): limitations affecting tracking: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Processing time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Bandwidth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Anticipation </a:t>
                </a:r>
              </a:p>
              <a:p>
                <a:pPr marL="514350" indent="-457200">
                  <a:buFont typeface="+mj-lt"/>
                  <a:buAutoNum type="arabicPeriod"/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Processing time</a:t>
                </a:r>
              </a:p>
              <a:p>
                <a:pPr marL="914400" lvl="1" indent="-457200"/>
                <a:r>
                  <a:rPr lang="en-US" altLang="en-US" dirty="0" smtClean="0">
                    <a:solidFill>
                      <a:schemeClr val="tx1"/>
                    </a:solidFill>
                  </a:rPr>
                  <a:t>People don’t process information instantaneously </a:t>
                </a:r>
              </a:p>
              <a:p>
                <a:pPr marL="914400" lvl="1" indent="-457200"/>
                <a:r>
                  <a:rPr lang="en-US" altLang="en-US" dirty="0">
                    <a:solidFill>
                      <a:schemeClr val="tx1"/>
                    </a:solidFill>
                    <a:sym typeface="Symbol"/>
                  </a:rPr>
                  <a:t> </a:t>
                </a:r>
                <a:r>
                  <a:rPr lang="en-US" altLang="en-US" dirty="0" smtClean="0">
                    <a:solidFill>
                      <a:schemeClr val="tx1"/>
                    </a:solidFill>
                    <a:sym typeface="Symbol"/>
                  </a:rPr>
                  <a:t>t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here is time delay bet. target change and start of responses to track it</a:t>
                </a:r>
              </a:p>
              <a:p>
                <a:pPr marL="914400" lvl="1" indent="-457200"/>
                <a:r>
                  <a:rPr lang="en-US" altLang="en-US" dirty="0" smtClean="0">
                    <a:solidFill>
                      <a:schemeClr val="tx1"/>
                    </a:solidFill>
                  </a:rPr>
                  <a:t>Magnitude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of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time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delay is dependent on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order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of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controlled system:</a:t>
                </a:r>
              </a:p>
              <a:p>
                <a:pPr marL="1314450" lvl="2" indent="-457200"/>
                <a:r>
                  <a:rPr lang="en-US" altLang="en-US" dirty="0" smtClean="0">
                    <a:solidFill>
                      <a:schemeClr val="tx1"/>
                    </a:solidFill>
                  </a:rPr>
                  <a:t>0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and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altLang="en-US" baseline="30000" dirty="0" smtClean="0">
                    <a:solidFill>
                      <a:schemeClr val="tx1"/>
                    </a:solidFill>
                  </a:rPr>
                  <a:t>st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-order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150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 − 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300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altLang="en-US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𝑚𝑠</m:t>
                    </m:r>
                  </m:oMath>
                </a14:m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marL="1314450" lvl="2" indent="-457200"/>
                <a:r>
                  <a:rPr lang="en-US" altLang="en-US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altLang="en-US" baseline="30000" dirty="0" smtClean="0">
                    <a:solidFill>
                      <a:schemeClr val="tx1"/>
                    </a:solidFill>
                  </a:rPr>
                  <a:t>nd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 order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400</m:t>
                    </m:r>
                    <m:r>
                      <a:rPr lang="en-US" altLang="en-US" i="1" dirty="0">
                        <a:solidFill>
                          <a:schemeClr val="tx1"/>
                        </a:solidFill>
                        <a:latin typeface="Cambria Math"/>
                      </a:rPr>
                      <m:t> −</m:t>
                    </m:r>
                    <m:r>
                      <a:rPr lang="en-US" alt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en-US" altLang="en-US" i="1" dirty="0">
                        <a:solidFill>
                          <a:schemeClr val="tx1"/>
                        </a:solidFill>
                        <a:latin typeface="Cambria Math"/>
                      </a:rPr>
                      <m:t>00</m:t>
                    </m:r>
                    <m:r>
                      <a:rPr lang="en-US" altLang="en-US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altLang="en-US" i="1" dirty="0" err="1">
                        <a:solidFill>
                          <a:schemeClr val="tx1"/>
                        </a:solidFill>
                        <a:latin typeface="Cambria Math"/>
                      </a:rPr>
                      <m:t>𝑚𝑠</m:t>
                    </m:r>
                  </m:oMath>
                </a14:m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marL="914400" lvl="1" indent="-457200"/>
                <a:r>
                  <a:rPr lang="en-US" altLang="en-US" dirty="0" smtClean="0">
                    <a:solidFill>
                      <a:schemeClr val="tx1"/>
                    </a:solidFill>
                  </a:rPr>
                  <a:t>Delays are harmful to tracking performance since:</a:t>
                </a:r>
              </a:p>
              <a:p>
                <a:pPr marL="1314450" lvl="2" indent="-457200"/>
                <a:r>
                  <a:rPr lang="en-US" altLang="en-US" dirty="0" smtClean="0">
                    <a:solidFill>
                      <a:schemeClr val="tx1"/>
                    </a:solidFill>
                  </a:rPr>
                  <a:t>Operator is always chasing target, and</a:t>
                </a:r>
              </a:p>
              <a:p>
                <a:pPr marL="1314450" lvl="2" indent="-457200"/>
                <a:r>
                  <a:rPr lang="en-US" altLang="en-US" dirty="0" smtClean="0">
                    <a:solidFill>
                      <a:schemeClr val="tx1"/>
                    </a:solidFill>
                  </a:rPr>
                  <a:t>Operator is always behind (unless help is provided to operator)</a:t>
                </a:r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6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838200"/>
                <a:ext cx="8458200" cy="5943600"/>
              </a:xfrm>
              <a:blipFill rotWithShape="0">
                <a:blip r:embed="rId3"/>
                <a:stretch>
                  <a:fillRect l="-505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</a:rPr>
              <a:t>Human Limitations in Tracking Tasks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4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838200"/>
                <a:ext cx="8458200" cy="5943600"/>
              </a:xfrm>
            </p:spPr>
            <p:txBody>
              <a:bodyPr/>
              <a:lstStyle/>
              <a:p>
                <a:pPr marL="514350" indent="-457200">
                  <a:buFont typeface="+mj-lt"/>
                  <a:buAutoNum type="arabicPeriod" startAt="2"/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Bandwidth:</a:t>
                </a:r>
              </a:p>
              <a:p>
                <a:pPr marL="914400" lvl="1" indent="-457200"/>
                <a:r>
                  <a:rPr lang="en-US" altLang="en-US" dirty="0" smtClean="0">
                    <a:solidFill>
                      <a:schemeClr val="tx1"/>
                    </a:solidFill>
                  </a:rPr>
                  <a:t>This is upper limit of freq. with which corrective decisions can be made</a:t>
                </a:r>
              </a:p>
              <a:p>
                <a:pPr marL="914400" lvl="1" indent="-457200"/>
                <a:r>
                  <a:rPr lang="en-US" altLang="en-US" dirty="0" smtClean="0">
                    <a:solidFill>
                      <a:schemeClr val="tx1"/>
                    </a:solidFill>
                  </a:rPr>
                  <a:t>It is the max. freq. of random input that can be successfully tracked</a:t>
                </a:r>
              </a:p>
              <a:p>
                <a:pPr marL="914400" lvl="1" indent="-457200"/>
                <a:r>
                  <a:rPr lang="en-US" altLang="en-US" dirty="0" smtClean="0">
                    <a:solidFill>
                      <a:schemeClr val="tx1"/>
                    </a:solidFill>
                  </a:rPr>
                  <a:t>Typical values:</a:t>
                </a:r>
              </a:p>
              <a:p>
                <a:pPr marL="1314450" lvl="2" indent="-457200"/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 – 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𝐻𝑧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(normally)</a:t>
                </a:r>
              </a:p>
              <a:p>
                <a:pPr marL="1314450" lvl="2" indent="-457200"/>
                <a:r>
                  <a:rPr lang="en-US" altLang="en-US" dirty="0" smtClean="0">
                    <a:solidFill>
                      <a:schemeClr val="tx1"/>
                    </a:solidFill>
                  </a:rPr>
                  <a:t>Note, since 2 corrections/cycle required </a:t>
                </a:r>
                <a:r>
                  <a:rPr lang="en-US" altLang="en-US" dirty="0">
                    <a:solidFill>
                      <a:schemeClr val="tx1"/>
                    </a:solidFill>
                    <a:sym typeface="Symbol"/>
                  </a:rPr>
                  <a:t>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altLang="en-US" i="1" dirty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altLang="en-US" i="1" dirty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altLang="en-US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altLang="en-US" i="1" dirty="0">
                        <a:solidFill>
                          <a:schemeClr val="tx1"/>
                        </a:solidFill>
                        <a:latin typeface="Cambria Math"/>
                      </a:rPr>
                      <m:t>𝐻𝑧</m:t>
                    </m:r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 →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𝑐𝑜𝑟𝑟𝑒𝑐𝑡𝑖𝑜𝑛𝑠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marL="1314450" lvl="2" indent="-457200"/>
                <a:r>
                  <a:rPr lang="en-US" altLang="en-US" dirty="0" smtClean="0">
                    <a:solidFill>
                      <a:schemeClr val="tx1"/>
                    </a:solidFill>
                  </a:rPr>
                  <a:t>People can predict courses as high as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𝐻𝑧</m:t>
                    </m:r>
                  </m:oMath>
                </a14:m>
                <a:endParaRPr lang="en-US" altLang="en-US" dirty="0">
                  <a:solidFill>
                    <a:schemeClr val="tx1"/>
                  </a:solidFill>
                </a:endParaRPr>
              </a:p>
              <a:p>
                <a:pPr marL="514350" indent="-457200"/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marL="514350" indent="-457200">
                  <a:buFont typeface="+mj-lt"/>
                  <a:buAutoNum type="arabicPeriod" startAt="3"/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Anticipation:</a:t>
                </a:r>
              </a:p>
              <a:p>
                <a:pPr marL="914400" lvl="1" indent="-457200"/>
                <a:r>
                  <a:rPr lang="en-US" altLang="en-US" dirty="0" smtClean="0">
                    <a:solidFill>
                      <a:schemeClr val="tx1"/>
                    </a:solidFill>
                  </a:rPr>
                  <a:t>Often operators track targets using time lagged/sluggish systems</a:t>
                </a:r>
              </a:p>
              <a:p>
                <a:pPr marL="914400" lvl="1" indent="-457200"/>
                <a:r>
                  <a:rPr lang="en-US" altLang="en-US" dirty="0" smtClean="0">
                    <a:solidFill>
                      <a:schemeClr val="tx1"/>
                    </a:solidFill>
                  </a:rPr>
                  <a:t>e.g. ships or planes</a:t>
                </a:r>
              </a:p>
              <a:p>
                <a:pPr marL="914400" lvl="1" indent="-457200"/>
                <a:r>
                  <a:rPr lang="en-US" altLang="en-US" dirty="0">
                    <a:solidFill>
                      <a:schemeClr val="tx1"/>
                    </a:solidFill>
                    <a:sym typeface="Symbol"/>
                  </a:rPr>
                  <a:t> </a:t>
                </a:r>
                <a:r>
                  <a:rPr lang="en-US" altLang="en-US" dirty="0" smtClean="0">
                    <a:solidFill>
                      <a:schemeClr val="tx1"/>
                    </a:solidFill>
                    <a:sym typeface="Symbol"/>
                  </a:rPr>
                  <a:t>o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perator must:</a:t>
                </a:r>
              </a:p>
              <a:p>
                <a:pPr marL="1314450" lvl="2" indent="-457200">
                  <a:buFont typeface="+mj-lt"/>
                  <a:buAutoNum type="alphaLcParenR"/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Anticipate future errors based on present conditions</a:t>
                </a:r>
              </a:p>
              <a:p>
                <a:pPr marL="1314450" lvl="2" indent="-457200">
                  <a:buFont typeface="+mj-lt"/>
                  <a:buAutoNum type="alphaLcParenR"/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Then make control responses that may reduce anticipated future error</a:t>
                </a:r>
              </a:p>
              <a:p>
                <a:pPr marL="914400" lvl="1" indent="-457200"/>
                <a:r>
                  <a:rPr lang="en-US" altLang="en-US" dirty="0">
                    <a:solidFill>
                      <a:schemeClr val="tx1"/>
                    </a:solidFill>
                  </a:rPr>
                  <a:t>Problem: people are not good at anticipating future outputs (esp. with slow systems) due to limitations of working memory</a:t>
                </a:r>
              </a:p>
              <a:p>
                <a:pPr marL="914400" lvl="1" indent="-457200"/>
                <a:r>
                  <a:rPr lang="en-US" altLang="en-US" dirty="0">
                    <a:solidFill>
                      <a:schemeClr val="tx1"/>
                    </a:solidFill>
                  </a:rPr>
                  <a:t>Note,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this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is true even with experienced operators</a:t>
                </a:r>
              </a:p>
              <a:p>
                <a:pPr marL="914400" lvl="1" indent="-457200"/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6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838200"/>
                <a:ext cx="8458200" cy="5943600"/>
              </a:xfrm>
              <a:blipFill rotWithShape="1">
                <a:blip r:embed="rId3"/>
                <a:stretch>
                  <a:fillRect l="-505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b="1" i="1" dirty="0" smtClean="0">
                <a:solidFill>
                  <a:schemeClr val="tx1"/>
                </a:solidFill>
              </a:rPr>
              <a:t>PART I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Inputs and Outputs in Tracking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Pursuit and Compensatory Displays in Tracking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Control Order of Systems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Control Responses with Various Control Orders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Human Limitations in Tracking Tasks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b="1" i="1" dirty="0" smtClean="0">
                <a:solidFill>
                  <a:schemeClr val="tx1"/>
                </a:solidFill>
              </a:rPr>
              <a:t>PART II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Factors that Influence Tracking Performance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Procedures for Facilitating Tracking Performance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aircraft pan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4191000" cy="3475465"/>
          </a:xfrm>
          <a:prstGeom prst="rect">
            <a:avLst/>
          </a:prstGeom>
          <a:noFill/>
        </p:spPr>
      </p:pic>
      <p:pic>
        <p:nvPicPr>
          <p:cNvPr id="9222" name="Picture 6" descr="Image result for aircraft hud displ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399" y="2971800"/>
            <a:ext cx="3772275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84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aircraft hud displ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4170966" cy="3124200"/>
          </a:xfrm>
          <a:prstGeom prst="rect">
            <a:avLst/>
          </a:prstGeom>
          <a:noFill/>
        </p:spPr>
      </p:pic>
      <p:pic>
        <p:nvPicPr>
          <p:cNvPr id="26630" name="Picture 6" descr="Image result for aircraft hud displ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510" y="381000"/>
            <a:ext cx="3400290" cy="3124200"/>
          </a:xfrm>
          <a:prstGeom prst="rect">
            <a:avLst/>
          </a:prstGeom>
          <a:noFill/>
        </p:spPr>
      </p:pic>
      <p:pic>
        <p:nvPicPr>
          <p:cNvPr id="5" name="Picture 2" descr="Image result for aircraft hud displ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733800"/>
            <a:ext cx="3583639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96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aircraft hud displ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133600"/>
            <a:ext cx="4527698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56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</a:rPr>
              <a:t>Inputs and Outputs in Tracking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59436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What is </a:t>
            </a:r>
            <a:r>
              <a:rPr lang="en-US" altLang="en-US" dirty="0" smtClean="0">
                <a:solidFill>
                  <a:schemeClr val="tx1"/>
                </a:solidFill>
              </a:rPr>
              <a:t>tracking?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Involves continuous control of something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Examples</a:t>
            </a:r>
            <a:r>
              <a:rPr lang="en-US" altLang="en-US" dirty="0">
                <a:solidFill>
                  <a:schemeClr val="tx1"/>
                </a:solidFill>
              </a:rPr>
              <a:t>: driving a vehicle, piloting a </a:t>
            </a:r>
            <a:r>
              <a:rPr lang="en-US" altLang="en-US" dirty="0" smtClean="0">
                <a:solidFill>
                  <a:schemeClr val="tx1"/>
                </a:solidFill>
              </a:rPr>
              <a:t>plane, tracing a line on a paper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Requirements of Tracking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Make correct movements at right times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Task is paced by person doing it (e.g. when driving a car)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Task can be externally paced, i.e. person has no control on task rate (e.g. following a racehorse with binoculars) 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Topics to be covered here: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Some background on certain concepts  in tracking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Some background on many variables involved with tracking performance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tx1"/>
                </a:solidFill>
              </a:rPr>
              <a:t>Cont. Inputs </a:t>
            </a:r>
            <a:r>
              <a:rPr lang="en-US" altLang="en-US" sz="4000" dirty="0">
                <a:solidFill>
                  <a:schemeClr val="tx1"/>
                </a:solidFill>
              </a:rPr>
              <a:t>and Outputs in Tracking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In tracking: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Input specifies desired output of system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Example: curves in road (</a:t>
            </a:r>
            <a:r>
              <a:rPr lang="en-US" altLang="en-US" i="1" dirty="0" smtClean="0">
                <a:solidFill>
                  <a:schemeClr val="tx1"/>
                </a:solidFill>
              </a:rPr>
              <a:t>input</a:t>
            </a:r>
            <a:r>
              <a:rPr lang="en-US" altLang="en-US" dirty="0" smtClean="0">
                <a:solidFill>
                  <a:schemeClr val="tx1"/>
                </a:solidFill>
              </a:rPr>
              <a:t>) specify desired path to be followed (</a:t>
            </a:r>
            <a:r>
              <a:rPr lang="en-US" altLang="en-US" i="1" dirty="0" smtClean="0">
                <a:solidFill>
                  <a:schemeClr val="tx1"/>
                </a:solidFill>
              </a:rPr>
              <a:t>output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Inputs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Types of input: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Constant(e.g. steering </a:t>
            </a:r>
            <a:r>
              <a:rPr lang="en-US" altLang="en-US" dirty="0">
                <a:solidFill>
                  <a:schemeClr val="tx1"/>
                </a:solidFill>
              </a:rPr>
              <a:t>a ship to </a:t>
            </a:r>
            <a:r>
              <a:rPr lang="en-US" altLang="en-US" dirty="0" smtClean="0">
                <a:solidFill>
                  <a:schemeClr val="tx1"/>
                </a:solidFill>
              </a:rPr>
              <a:t>specified </a:t>
            </a:r>
            <a:r>
              <a:rPr lang="en-US" altLang="en-US" dirty="0">
                <a:solidFill>
                  <a:schemeClr val="tx1"/>
                </a:solidFill>
              </a:rPr>
              <a:t>heading, flying a plane to an assigned </a:t>
            </a:r>
            <a:r>
              <a:rPr lang="en-US" altLang="en-US" dirty="0" smtClean="0">
                <a:solidFill>
                  <a:schemeClr val="tx1"/>
                </a:solidFill>
              </a:rPr>
              <a:t>altitude), or </a:t>
            </a:r>
            <a:endParaRPr lang="en-US" altLang="en-US" dirty="0">
              <a:solidFill>
                <a:schemeClr val="tx1"/>
              </a:solidFill>
            </a:endParaRP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Variable (e.g. following winding road, chasing </a:t>
            </a:r>
            <a:r>
              <a:rPr lang="en-US" altLang="en-US" dirty="0">
                <a:solidFill>
                  <a:schemeClr val="tx1"/>
                </a:solidFill>
              </a:rPr>
              <a:t>a maneuvering butterfly with a net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Received directly from environment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Sensed by: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</a:rPr>
              <a:t>People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Mechanical sensors (then presented on display as signals)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Other classification of input: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Signal sometimes called: </a:t>
            </a:r>
            <a:r>
              <a:rPr lang="en-US" altLang="en-US" i="1" dirty="0" smtClean="0">
                <a:solidFill>
                  <a:schemeClr val="tx1"/>
                </a:solidFill>
              </a:rPr>
              <a:t>target</a:t>
            </a:r>
            <a:r>
              <a:rPr lang="en-US" altLang="en-US" dirty="0" smtClean="0">
                <a:solidFill>
                  <a:schemeClr val="tx1"/>
                </a:solidFill>
              </a:rPr>
              <a:t> (or it really is a target)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Movement of signal called: </a:t>
            </a:r>
            <a:r>
              <a:rPr lang="en-US" altLang="en-US" i="1" dirty="0" smtClean="0">
                <a:solidFill>
                  <a:schemeClr val="tx1"/>
                </a:solidFill>
              </a:rPr>
              <a:t>course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Input signal can be described mathematically and shown graphically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These graphs can be used to characterize input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9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tx1"/>
                </a:solidFill>
              </a:rPr>
              <a:t>Cont. Inputs </a:t>
            </a:r>
            <a:r>
              <a:rPr lang="en-US" altLang="en-US" sz="4000" dirty="0">
                <a:solidFill>
                  <a:schemeClr val="tx1"/>
                </a:solidFill>
              </a:rPr>
              <a:t>and Outputs in Tracking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4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838200"/>
                <a:ext cx="8458200" cy="5943600"/>
              </a:xfrm>
            </p:spPr>
            <p:txBody>
              <a:bodyPr/>
              <a:lstStyle/>
              <a:p>
                <a:r>
                  <a:rPr lang="en-US" altLang="en-US" dirty="0" smtClean="0">
                    <a:solidFill>
                      <a:schemeClr val="tx1"/>
                    </a:solidFill>
                  </a:rPr>
                  <a:t>Input Patterns</a:t>
                </a: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Types of elementary patterns (input) that can be distinguished (next slide):</a:t>
                </a:r>
              </a:p>
              <a:p>
                <a:pPr lvl="2"/>
                <a:r>
                  <a:rPr lang="en-US" altLang="en-US" dirty="0">
                    <a:solidFill>
                      <a:schemeClr val="tx1"/>
                    </a:solidFill>
                  </a:rPr>
                  <a:t>Sine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input (characterized by a sine wave)</a:t>
                </a:r>
                <a:endParaRPr lang="en-US" alt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</a:rPr>
                  <a:t>Step input:</a:t>
                </a:r>
              </a:p>
              <a:p>
                <a:pPr lvl="3"/>
                <a:r>
                  <a:rPr lang="en-US" altLang="en-US" dirty="0" smtClean="0">
                    <a:solidFill>
                      <a:schemeClr val="tx1"/>
                    </a:solidFill>
                  </a:rPr>
                  <a:t>Specifies discrete change in value</a:t>
                </a:r>
              </a:p>
              <a:p>
                <a:pPr lvl="3"/>
                <a:r>
                  <a:rPr lang="en-US" altLang="en-US" dirty="0" smtClean="0">
                    <a:solidFill>
                      <a:schemeClr val="tx1"/>
                    </a:solidFill>
                  </a:rPr>
                  <a:t>e.g. instruction from control tower for plane to change altitude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</a:rPr>
                  <a:t>Ramp input:</a:t>
                </a:r>
              </a:p>
              <a:p>
                <a:pPr lvl="3"/>
                <a:r>
                  <a:rPr lang="en-US" altLang="en-US" dirty="0" smtClean="0">
                    <a:solidFill>
                      <a:schemeClr val="tx1"/>
                    </a:solidFill>
                  </a:rPr>
                  <a:t>Specifies constant rate of change of some variable</a:t>
                </a:r>
              </a:p>
              <a:p>
                <a:pPr lvl="3"/>
                <a:r>
                  <a:rPr lang="en-US" altLang="en-US" dirty="0" smtClean="0">
                    <a:solidFill>
                      <a:schemeClr val="tx1"/>
                    </a:solidFill>
                  </a:rPr>
                  <a:t>e.g. maintaining constant velocity (since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𝑑𝑆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endParaRPr lang="en-US" altLang="en-US" dirty="0">
                  <a:solidFill>
                    <a:schemeClr val="tx1"/>
                  </a:solidFill>
                </a:endParaRPr>
              </a:p>
              <a:p>
                <a:r>
                  <a:rPr lang="en-US" altLang="en-US" dirty="0" smtClean="0">
                    <a:solidFill>
                      <a:schemeClr val="tx1"/>
                    </a:solidFill>
                  </a:rPr>
                  <a:t>Output</a:t>
                </a: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Frequently called the </a:t>
                </a:r>
                <a:r>
                  <a:rPr lang="en-US" altLang="en-US" i="1" dirty="0" smtClean="0">
                    <a:solidFill>
                      <a:schemeClr val="tx1"/>
                    </a:solidFill>
                  </a:rPr>
                  <a:t>controlled element</a:t>
                </a: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Outputs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are brought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by:</a:t>
                </a:r>
                <a:endParaRPr lang="en-US" alt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en-US" dirty="0">
                    <a:solidFill>
                      <a:schemeClr val="tx1"/>
                    </a:solidFill>
                  </a:rPr>
                  <a:t>Physical response with a control mechanism or </a:t>
                </a:r>
              </a:p>
              <a:p>
                <a:pPr lvl="2"/>
                <a:r>
                  <a:rPr lang="en-US" altLang="en-US" dirty="0">
                    <a:solidFill>
                      <a:schemeClr val="tx1"/>
                    </a:solidFill>
                  </a:rPr>
                  <a:t>Transmission of some form of energy</a:t>
                </a: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Output is reflected by: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</a:rPr>
                  <a:t>Indication on display, sometimes called follower or </a:t>
                </a:r>
                <a:r>
                  <a:rPr lang="en-US" altLang="en-US" i="1" dirty="0" smtClean="0">
                    <a:solidFill>
                      <a:schemeClr val="tx1"/>
                    </a:solidFill>
                  </a:rPr>
                  <a:t>cursor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, or: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</a:rPr>
                  <a:t>Observed by outward behavior of system (e.g. movement of car)</a:t>
                </a:r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6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838200"/>
                <a:ext cx="8458200" cy="5943600"/>
              </a:xfrm>
              <a:blipFill rotWithShape="1">
                <a:blip r:embed="rId3"/>
                <a:stretch>
                  <a:fillRect l="-1009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621"/>
            <a:ext cx="6553200" cy="680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9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4197</TotalTime>
  <Words>1507</Words>
  <Application>Microsoft Office PowerPoint</Application>
  <PresentationFormat>On-screen Show (4:3)</PresentationFormat>
  <Paragraphs>226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Calibri</vt:lpstr>
      <vt:lpstr>Cambria Math</vt:lpstr>
      <vt:lpstr>Century Gothic</vt:lpstr>
      <vt:lpstr>Courier New</vt:lpstr>
      <vt:lpstr>Lucida Sans Unicode</vt:lpstr>
      <vt:lpstr>Palatino Linotype</vt:lpstr>
      <vt:lpstr>Symbol</vt:lpstr>
      <vt:lpstr>Verdana</vt:lpstr>
      <vt:lpstr>Wingdings 2</vt:lpstr>
      <vt:lpstr>Wingdings 3</vt:lpstr>
      <vt:lpstr>2_Concourse</vt:lpstr>
      <vt:lpstr>9_Concourse</vt:lpstr>
      <vt:lpstr>Executive</vt:lpstr>
      <vt:lpstr>King Saud University   College of Engineering  IE – 341: “Human Factors Engineering”  Fall – 2016 (1st Sem. 1437-8H)</vt:lpstr>
      <vt:lpstr>Contents</vt:lpstr>
      <vt:lpstr>PowerPoint Presentation</vt:lpstr>
      <vt:lpstr>PowerPoint Presentation</vt:lpstr>
      <vt:lpstr>PowerPoint Presentation</vt:lpstr>
      <vt:lpstr>Inputs and Outputs in Tracking</vt:lpstr>
      <vt:lpstr>Cont. Inputs and Outputs in Tracking</vt:lpstr>
      <vt:lpstr>Cont. Inputs and Outputs in Tracking</vt:lpstr>
      <vt:lpstr>PowerPoint Presentation</vt:lpstr>
      <vt:lpstr>Pursuit &amp; Compensatory Displays in Tracking</vt:lpstr>
      <vt:lpstr>Cont. Pursuit &amp; Compensatory Displays</vt:lpstr>
      <vt:lpstr>Pursuit &amp; Compensatory Displays in Tracking</vt:lpstr>
      <vt:lpstr>Control Order of Systems</vt:lpstr>
      <vt:lpstr>Control Order of Systems</vt:lpstr>
      <vt:lpstr>Control Responses with Various Control Orders</vt:lpstr>
      <vt:lpstr>Control Responses with Various Control Orders</vt:lpstr>
      <vt:lpstr>Human Limitations in Tracking Tasks</vt:lpstr>
      <vt:lpstr>Human Limitations in Tracking Tasks</vt:lpstr>
    </vt:vector>
  </TitlesOfParts>
  <Company>IMedia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welcome</cp:lastModifiedBy>
  <cp:revision>489</cp:revision>
  <dcterms:created xsi:type="dcterms:W3CDTF">2008-11-10T19:40:45Z</dcterms:created>
  <dcterms:modified xsi:type="dcterms:W3CDTF">2016-11-06T18:53:21Z</dcterms:modified>
</cp:coreProperties>
</file>