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59" r:id="rId13"/>
    <p:sldId id="264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71" r:id="rId24"/>
    <p:sldId id="272" r:id="rId25"/>
    <p:sldId id="287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BB8EE-0DB6-41CE-BEFD-EACBFF473860}" type="datetimeFigureOut">
              <a:rPr lang="en-GB" smtClean="0"/>
              <a:pPr/>
              <a:t>07/09/2015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2B690-1457-41E2-A076-B9CD42E00D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65856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379E2-4C8E-48B2-BF38-40476E463007}" type="datetimeFigureOut">
              <a:rPr lang="en-GB" smtClean="0"/>
              <a:pPr/>
              <a:t>07/09/2015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9856E-54CB-4533-A278-C8E6C7E6E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79657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B84C42-20A5-4E97-96CE-975D7FF66695}" type="slidenum">
              <a:rPr lang="en-PH" smtClean="0"/>
              <a:pPr/>
              <a:t>‹#›</a:t>
            </a:fld>
            <a:endParaRPr lang="en-P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c/c6/Sky_spectral_karyotype.gi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oleObject" Target="../embeddings/Microsoft_Office_Word_97_-_2003_Document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2476500"/>
            <a:ext cx="7851648" cy="1905000"/>
          </a:xfrm>
        </p:spPr>
        <p:txBody>
          <a:bodyPr>
            <a:noAutofit/>
          </a:bodyPr>
          <a:lstStyle/>
          <a:p>
            <a:pPr algn="ctr"/>
            <a:r>
              <a:rPr lang="en-PH" sz="6000" b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Medical Genetics</a:t>
            </a:r>
            <a:br>
              <a:rPr lang="en-PH" sz="6000" b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PH" sz="6000" b="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453 </a:t>
            </a:r>
            <a:r>
              <a:rPr lang="en-PH" sz="6000" b="0" dirty="0" err="1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CLS</a:t>
            </a:r>
            <a:endParaRPr lang="en-PH" sz="6000" b="0" dirty="0">
              <a:solidFill>
                <a:schemeClr val="bg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457200"/>
          </a:xfrm>
        </p:spPr>
        <p:txBody>
          <a:bodyPr>
            <a:normAutofit/>
          </a:bodyPr>
          <a:lstStyle/>
          <a:p>
            <a:pPr algn="ctr"/>
            <a:r>
              <a:rPr lang="en-PH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May </a:t>
            </a:r>
            <a:r>
              <a:rPr lang="en-PH" sz="1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Alrashed</a:t>
            </a:r>
            <a:r>
              <a:rPr lang="en-PH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PhD</a:t>
            </a:r>
            <a:endParaRPr lang="en-PH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685800"/>
            <a:ext cx="8601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A pair of homologous chromosomes (number 1) as seen at metaphase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0" y="2451100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Locus (position of a gene or DNA marker)</a:t>
            </a:r>
            <a:endParaRPr lang="en-GB" sz="2000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614613" y="2500312"/>
            <a:ext cx="2016125" cy="3367088"/>
            <a:chOff x="615" y="1254"/>
            <a:chExt cx="2048" cy="3340"/>
          </a:xfrm>
        </p:grpSpPr>
        <p:pic>
          <p:nvPicPr>
            <p:cNvPr id="7" name="Picture 5" descr="46,XX"/>
            <p:cNvPicPr>
              <a:picLocks noChangeAspect="1" noChangeArrowheads="1"/>
            </p:cNvPicPr>
            <p:nvPr/>
          </p:nvPicPr>
          <p:blipFill>
            <a:blip r:embed="rId2" cstate="print"/>
            <a:srcRect l="6102" r="89281" b="74281"/>
            <a:stretch>
              <a:fillRect/>
            </a:stretch>
          </p:blipFill>
          <p:spPr bwMode="auto">
            <a:xfrm>
              <a:off x="615" y="1254"/>
              <a:ext cx="800" cy="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46,XX"/>
            <p:cNvPicPr>
              <a:picLocks noChangeAspect="1" noChangeArrowheads="1"/>
            </p:cNvPicPr>
            <p:nvPr/>
          </p:nvPicPr>
          <p:blipFill>
            <a:blip r:embed="rId2" cstate="print"/>
            <a:srcRect l="6102" r="89281" b="74281"/>
            <a:stretch>
              <a:fillRect/>
            </a:stretch>
          </p:blipFill>
          <p:spPr bwMode="auto">
            <a:xfrm>
              <a:off x="1863" y="1254"/>
              <a:ext cx="800" cy="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807" y="1963"/>
              <a:ext cx="289" cy="96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066" y="1963"/>
              <a:ext cx="289" cy="96"/>
            </a:xfrm>
            <a:prstGeom prst="roundRect">
              <a:avLst/>
            </a:prstGeom>
            <a:solidFill>
              <a:srgbClr val="FF0000"/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6113" y="3295651"/>
            <a:ext cx="3443287" cy="1428750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GB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096000" y="4867275"/>
            <a:ext cx="2806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Allele (alternative form of a gene/marker)</a:t>
            </a:r>
            <a:endParaRPr lang="en-GB" sz="2000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4543425" y="2895599"/>
            <a:ext cx="1552575" cy="336550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GB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543425" y="3367087"/>
            <a:ext cx="2085975" cy="1357313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n-GB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1" grpId="0" animBg="1"/>
      <p:bldP spid="12" grpId="0" autoUpdateAnimBg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8838" y="457200"/>
            <a:ext cx="70151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Total Genes On Chromosome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: 723</a:t>
            </a:r>
          </a:p>
          <a:p>
            <a:pPr eaLnBrk="0" hangingPunct="0">
              <a:defRPr/>
            </a:pP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373 genes in region marked red,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20 are shown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83150" y="1428750"/>
            <a:ext cx="3794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FF"/>
                </a:solidFill>
                <a:latin typeface="+mj-lt"/>
              </a:rPr>
              <a:t>FZD2</a:t>
            </a:r>
            <a:endParaRPr lang="en-US" sz="1400" dirty="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83150" y="1589088"/>
            <a:ext cx="393700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83150" y="1608138"/>
            <a:ext cx="58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AKAP10</a:t>
            </a:r>
            <a:endParaRPr lang="en-US" sz="140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83150" y="1768475"/>
            <a:ext cx="590550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83150" y="1790700"/>
            <a:ext cx="455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ITGB4</a:t>
            </a:r>
            <a:endParaRPr lang="en-US" sz="1400">
              <a:latin typeface="+mj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83150" y="1951038"/>
            <a:ext cx="454025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83150" y="1970088"/>
            <a:ext cx="6334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KRTHA8</a:t>
            </a:r>
            <a:endParaRPr lang="en-US" sz="1400">
              <a:latin typeface="+mj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83150" y="2130425"/>
            <a:ext cx="617538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83150" y="2152650"/>
            <a:ext cx="336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WD1</a:t>
            </a:r>
            <a:endParaRPr lang="en-US" sz="1400">
              <a:latin typeface="+mj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83150" y="2312988"/>
            <a:ext cx="350838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83150" y="2332038"/>
            <a:ext cx="398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SOST</a:t>
            </a:r>
            <a:endParaRPr lang="en-US" sz="1400"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83150" y="2492375"/>
            <a:ext cx="425450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83150" y="2606675"/>
            <a:ext cx="4397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MPP3</a:t>
            </a:r>
            <a:endParaRPr lang="en-US" sz="1400">
              <a:latin typeface="+mj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883150" y="2767013"/>
            <a:ext cx="422275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83150" y="2968625"/>
            <a:ext cx="514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MLLT6</a:t>
            </a:r>
            <a:endParaRPr lang="en-US" sz="1400"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83150" y="3128963"/>
            <a:ext cx="488950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83150" y="3330575"/>
            <a:ext cx="463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STAT3</a:t>
            </a:r>
            <a:endParaRPr lang="en-US" sz="1400">
              <a:latin typeface="+mj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83150" y="3490913"/>
            <a:ext cx="488950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883150" y="3595688"/>
            <a:ext cx="487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rgbClr val="FF0000"/>
                </a:solidFill>
                <a:latin typeface="+mj-lt"/>
              </a:rPr>
              <a:t>BRCA1</a:t>
            </a:r>
            <a:endParaRPr lang="en-US" sz="1400">
              <a:latin typeface="+mj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883150" y="3759200"/>
            <a:ext cx="536575" cy="15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734050" y="3595688"/>
            <a:ext cx="2071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FF0000"/>
                </a:solidFill>
                <a:latin typeface="+mj-lt"/>
              </a:rPr>
              <a:t>breast cancer 1, early onset</a:t>
            </a:r>
            <a:endParaRPr lang="en-US" sz="1400" dirty="0">
              <a:latin typeface="+mj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883150" y="3781425"/>
            <a:ext cx="40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GFAP</a:t>
            </a:r>
            <a:endParaRPr lang="en-US" sz="140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883150" y="3941763"/>
            <a:ext cx="425450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883150" y="3963988"/>
            <a:ext cx="546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NRXN4</a:t>
            </a:r>
            <a:endParaRPr lang="en-US" sz="1400">
              <a:latin typeface="+mj-lt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883150" y="4124325"/>
            <a:ext cx="530225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883150" y="4143375"/>
            <a:ext cx="3000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NSF</a:t>
            </a:r>
            <a:endParaRPr lang="en-US" sz="1400">
              <a:latin typeface="+mj-lt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883150" y="4303713"/>
            <a:ext cx="312738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883150" y="4416425"/>
            <a:ext cx="430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FF"/>
                </a:solidFill>
                <a:latin typeface="+mj-lt"/>
              </a:rPr>
              <a:t>NGFR</a:t>
            </a:r>
            <a:endParaRPr lang="en-US" sz="1400" dirty="0">
              <a:latin typeface="+mj-lt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883150" y="4578350"/>
            <a:ext cx="444500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883150" y="4687888"/>
            <a:ext cx="598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CACNB1</a:t>
            </a:r>
            <a:endParaRPr lang="en-US" sz="1400">
              <a:latin typeface="+mj-lt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883150" y="4848225"/>
            <a:ext cx="633413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883150" y="4867275"/>
            <a:ext cx="546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HOXB9</a:t>
            </a:r>
            <a:endParaRPr lang="en-US" sz="1400">
              <a:latin typeface="+mj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883150" y="5027613"/>
            <a:ext cx="530225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883150" y="5049838"/>
            <a:ext cx="500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HTLVR</a:t>
            </a:r>
            <a:endParaRPr lang="en-US" sz="1400">
              <a:latin typeface="+mj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883150" y="5210175"/>
            <a:ext cx="514350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883150" y="5229225"/>
            <a:ext cx="514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ABCA5</a:t>
            </a:r>
            <a:endParaRPr lang="en-US" sz="1400">
              <a:latin typeface="+mj-lt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883150" y="5391150"/>
            <a:ext cx="511175" cy="11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883150" y="5411788"/>
            <a:ext cx="415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CDC6</a:t>
            </a:r>
            <a:endParaRPr lang="en-US" sz="1400">
              <a:latin typeface="+mj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883150" y="5573713"/>
            <a:ext cx="425450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739900"/>
            <a:ext cx="16002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83150" y="5592763"/>
            <a:ext cx="4460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0000FF"/>
                </a:solidFill>
                <a:latin typeface="+mj-lt"/>
              </a:rPr>
              <a:t>ITGB3</a:t>
            </a:r>
            <a:endParaRPr lang="en-US" sz="1400">
              <a:latin typeface="+mj-lt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883150" y="5753100"/>
            <a:ext cx="454025" cy="12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4005263" y="1714500"/>
            <a:ext cx="685800" cy="175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4005263" y="4143375"/>
            <a:ext cx="6858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2209800" y="5691188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Chromosome 17</a:t>
            </a:r>
            <a:br>
              <a:rPr lang="en-US" sz="20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2000" i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source: Human Genome Project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867150" y="3505200"/>
            <a:ext cx="152400" cy="609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400">
              <a:latin typeface="+mj-lt"/>
            </a:endParaRP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5867400" y="1723142"/>
            <a:ext cx="3276600" cy="120032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Genes are arranged in linear order on chromosomes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Karyotyping</a:t>
            </a:r>
            <a:endParaRPr lang="en-US" sz="4400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35480"/>
            <a:ext cx="6705600" cy="43891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Karyotype is an organized profile of an individual’s 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chromosomes</a:t>
            </a:r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Karyotyping is a technique that is use to examine chromosomes in a sample of cells which can help identify genetic problems as the cause of disorder or a disease </a:t>
            </a:r>
            <a:endParaRPr 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Main purpose of the karyotyping is to locate or visualize the changes in the number of chromosomes and abnormality in the structure </a:t>
            </a:r>
          </a:p>
          <a:p>
            <a:r>
              <a:rPr 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Also to locate the evolution </a:t>
            </a:r>
          </a:p>
          <a:p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176616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09800" y="152400"/>
            <a:ext cx="69342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400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Karyotyping</a:t>
            </a:r>
            <a:endParaRPr lang="en-US" altLang="en-US" sz="4400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09800" y="1417637"/>
            <a:ext cx="6934200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Karyotyping-process of finding the chromosomal characteristics of a cell</a:t>
            </a:r>
          </a:p>
          <a:p>
            <a:pPr marL="990600" lvl="1" indent="-533400">
              <a:buFontTx/>
              <a:buNone/>
            </a:pPr>
            <a:r>
              <a:rPr lang="en-US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-chromosomes are stained to show banding and arranged in pairs according to size and structure</a:t>
            </a:r>
            <a:endParaRPr lang="en-US" alt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7" descr="Image:Sky spectral karyotyp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8375"/>
            <a:ext cx="4038600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790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457200"/>
            <a:ext cx="6877050" cy="6048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GB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Karyotype</a:t>
            </a:r>
            <a:endParaRPr kumimoji="0" lang="en-GB" sz="4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33600" y="1447800"/>
            <a:ext cx="6762433" cy="4953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normal male chromosome pattern would be described as: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  <a:r>
              <a:rPr kumimoji="0" lang="en-GB" sz="2400" b="1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6,XY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46 =  </a:t>
            </a:r>
            <a:r>
              <a:rPr kumimoji="0" lang="en-GB" sz="24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total number of chromosomes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</a:t>
            </a:r>
            <a:r>
              <a:rPr kumimoji="0" lang="en-GB" sz="24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sex chromosome constitution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male, XX = female).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Any further description would refer to any </a:t>
            </a:r>
            <a:r>
              <a:rPr kumimoji="0" lang="en-GB" sz="24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abnormalities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or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</a:t>
            </a:r>
            <a:r>
              <a:rPr kumimoji="0" lang="en-GB" sz="2400" b="0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ariants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found (see following slide for examples)</a:t>
            </a:r>
            <a:r>
              <a:rPr kumimoji="0" lang="en-GB" sz="2400" b="1" i="0" u="none" strike="noStrike" kern="1200" cap="none" spc="0" normalizeH="0" baseline="0" noProof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4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400" b="0" i="0" u="none" strike="noStrike" kern="1200" cap="none" spc="0" normalizeH="0" baseline="0" noProof="1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95400" y="1092398"/>
            <a:ext cx="7867651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000" noProof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Total number of chromosomes,  </a:t>
            </a:r>
          </a:p>
          <a:p>
            <a:pPr eaLnBrk="0" hangingPunct="0">
              <a:defRPr/>
            </a:pPr>
            <a:r>
              <a:rPr lang="en-GB" sz="2000" noProof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		</a:t>
            </a:r>
            <a:endParaRPr lang="en-GB" sz="2000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		</a:t>
            </a:r>
            <a:r>
              <a:rPr lang="en-GB" sz="2000" noProof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Sex chromosome constitution,  </a:t>
            </a:r>
          </a:p>
          <a:p>
            <a:pPr eaLnBrk="0" hangingPunct="0">
              <a:defRPr/>
            </a:pPr>
            <a:r>
              <a:rPr lang="en-GB" sz="2000" noProof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					</a:t>
            </a:r>
            <a:endParaRPr lang="en-GB" sz="2000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					</a:t>
            </a:r>
            <a:r>
              <a:rPr lang="en-GB" sz="2000" noProof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Anomalies/variants.</a:t>
            </a:r>
            <a:endParaRPr lang="en-GB" sz="1600" noProof="1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sz="1800" noProof="1">
                <a:latin typeface="+mj-lt"/>
              </a:rPr>
              <a:t>	</a:t>
            </a:r>
            <a:r>
              <a:rPr lang="en-GB" sz="1800" b="1" noProof="1">
                <a:latin typeface="+mj-lt"/>
              </a:rPr>
              <a:t>46,XY</a:t>
            </a:r>
            <a:endParaRPr lang="en-GB" sz="1800" noProof="1">
              <a:latin typeface="+mj-lt"/>
            </a:endParaRPr>
          </a:p>
          <a:p>
            <a:pPr eaLnBrk="0" hangingPunct="0">
              <a:defRPr/>
            </a:pPr>
            <a:r>
              <a:rPr lang="en-GB" sz="1800" b="1" noProof="1">
                <a:latin typeface="+mj-lt"/>
              </a:rPr>
              <a:t>	</a:t>
            </a:r>
            <a:r>
              <a:rPr lang="en-GB" sz="1800" b="1" noProof="1">
                <a:solidFill>
                  <a:srgbClr val="FF0000"/>
                </a:solidFill>
                <a:latin typeface="+mj-lt"/>
              </a:rPr>
              <a:t>47,XX,+21   	 </a:t>
            </a:r>
            <a:r>
              <a:rPr lang="en-GB" sz="1800" i="1" noProof="1">
                <a:solidFill>
                  <a:srgbClr val="FF0000"/>
                </a:solidFill>
                <a:latin typeface="+mj-lt"/>
              </a:rPr>
              <a:t>Trisomy 21 (Down syndrome)</a:t>
            </a:r>
            <a:endParaRPr lang="en-GB" sz="1800" b="1" noProof="1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sz="1800" b="1" noProof="1">
                <a:solidFill>
                  <a:srgbClr val="FF0000"/>
                </a:solidFill>
                <a:latin typeface="+mj-lt"/>
              </a:rPr>
              <a:t>	47,XXX         	</a:t>
            </a:r>
            <a:r>
              <a:rPr lang="en-GB" sz="1800" i="1" noProof="1">
                <a:solidFill>
                  <a:srgbClr val="FF0000"/>
                </a:solidFill>
                <a:latin typeface="+mj-lt"/>
              </a:rPr>
              <a:t>Triple X syndrome</a:t>
            </a:r>
            <a:endParaRPr lang="en-GB" sz="1800" b="1" noProof="1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sz="1800" b="1" noProof="1">
                <a:solidFill>
                  <a:srgbClr val="FF0000"/>
                </a:solidFill>
                <a:latin typeface="+mj-lt"/>
              </a:rPr>
              <a:t>	69,XXY		</a:t>
            </a:r>
            <a:r>
              <a:rPr lang="en-GB" sz="1800" i="1" noProof="1">
                <a:solidFill>
                  <a:srgbClr val="FF0000"/>
                </a:solidFill>
                <a:latin typeface="+mj-lt"/>
              </a:rPr>
              <a:t>Triploidy</a:t>
            </a:r>
            <a:br>
              <a:rPr lang="en-GB" sz="1800" i="1" noProof="1">
                <a:solidFill>
                  <a:srgbClr val="FF0000"/>
                </a:solidFill>
                <a:latin typeface="+mj-lt"/>
              </a:rPr>
            </a:br>
            <a:endParaRPr lang="en-GB" sz="1800" b="1" noProof="1">
              <a:latin typeface="+mj-lt"/>
            </a:endParaRPr>
          </a:p>
          <a:p>
            <a:pPr eaLnBrk="0" hangingPunct="0">
              <a:defRPr/>
            </a:pPr>
            <a:r>
              <a:rPr lang="en-GB" sz="1800" b="1" noProof="1">
                <a:solidFill>
                  <a:schemeClr val="accent2"/>
                </a:solidFill>
                <a:latin typeface="+mj-lt"/>
              </a:rPr>
              <a:t>	</a:t>
            </a:r>
            <a:r>
              <a:rPr lang="en-GB" sz="1800" b="1" noProof="1">
                <a:solidFill>
                  <a:schemeClr val="accent2">
                    <a:lumMod val="50000"/>
                  </a:schemeClr>
                </a:solidFill>
                <a:latin typeface="+mj-lt"/>
              </a:rPr>
              <a:t>45,XX,der(13;14)(p11;q11)  	</a:t>
            </a:r>
            <a:r>
              <a:rPr lang="en-GB" sz="1800" i="1" noProof="1">
                <a:solidFill>
                  <a:schemeClr val="accent2">
                    <a:lumMod val="50000"/>
                  </a:schemeClr>
                </a:solidFill>
                <a:latin typeface="+mj-lt"/>
              </a:rPr>
              <a:t>Robertsonian translocation</a:t>
            </a:r>
            <a:endParaRPr lang="en-GB" sz="1800" b="1" noProof="1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sz="1800" b="1" noProof="1">
                <a:solidFill>
                  <a:schemeClr val="accent2">
                    <a:lumMod val="50000"/>
                  </a:schemeClr>
                </a:solidFill>
                <a:latin typeface="+mj-lt"/>
              </a:rPr>
              <a:t>	46,XY,t(2;4)(p12;q12) 	</a:t>
            </a:r>
            <a:r>
              <a:rPr lang="en-GB" sz="1800" i="1" noProof="1">
                <a:solidFill>
                  <a:schemeClr val="accent2">
                    <a:lumMod val="50000"/>
                  </a:schemeClr>
                </a:solidFill>
                <a:latin typeface="+mj-lt"/>
              </a:rPr>
              <a:t>Reciprocal translocation</a:t>
            </a:r>
            <a:endParaRPr lang="en-GB" sz="1800" b="1" noProof="1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sz="1800" b="1" noProof="1">
                <a:solidFill>
                  <a:srgbClr val="006600"/>
                </a:solidFill>
                <a:latin typeface="+mj-lt"/>
              </a:rPr>
              <a:t>	</a:t>
            </a:r>
            <a:br>
              <a:rPr lang="en-GB" sz="1800" b="1" noProof="1">
                <a:solidFill>
                  <a:srgbClr val="006600"/>
                </a:solidFill>
                <a:latin typeface="+mj-lt"/>
              </a:rPr>
            </a:br>
            <a:r>
              <a:rPr lang="en-GB" sz="1800" b="1" noProof="1">
                <a:solidFill>
                  <a:srgbClr val="006600"/>
                </a:solidFill>
                <a:latin typeface="+mj-lt"/>
              </a:rPr>
              <a:t>	</a:t>
            </a:r>
            <a:r>
              <a:rPr lang="en-GB" sz="1800" b="1" noProof="1">
                <a:solidFill>
                  <a:srgbClr val="0070C0"/>
                </a:solidFill>
                <a:latin typeface="+mj-lt"/>
              </a:rPr>
              <a:t>46,XX,del(5)(p25)   	</a:t>
            </a:r>
            <a:r>
              <a:rPr lang="en-GB" sz="1800" i="1" noProof="1">
                <a:solidFill>
                  <a:srgbClr val="0070C0"/>
                </a:solidFill>
                <a:latin typeface="+mj-lt"/>
              </a:rPr>
              <a:t>Deletion tip of chromosome 5</a:t>
            </a:r>
          </a:p>
          <a:p>
            <a:pPr eaLnBrk="0" hangingPunct="0">
              <a:defRPr/>
            </a:pPr>
            <a:r>
              <a:rPr lang="en-GB" sz="1800" b="1" noProof="1">
                <a:solidFill>
                  <a:srgbClr val="0070C0"/>
                </a:solidFill>
                <a:latin typeface="+mj-lt"/>
              </a:rPr>
              <a:t>	46,XX,dup(2)(p13p22)   	</a:t>
            </a:r>
            <a:r>
              <a:rPr lang="en-GB" sz="1800" i="1" noProof="1">
                <a:solidFill>
                  <a:srgbClr val="0070C0"/>
                </a:solidFill>
                <a:latin typeface="+mj-lt"/>
              </a:rPr>
              <a:t>Duplication of part of short arm Chr 2</a:t>
            </a:r>
          </a:p>
          <a:p>
            <a:pPr eaLnBrk="0" hangingPunct="0">
              <a:defRPr/>
            </a:pPr>
            <a:r>
              <a:rPr lang="en-GB" sz="1800" b="1" noProof="1">
                <a:solidFill>
                  <a:srgbClr val="0070C0"/>
                </a:solidFill>
                <a:latin typeface="+mj-lt"/>
              </a:rPr>
              <a:t>	46,XY,inv(11)(p15q14)   	</a:t>
            </a:r>
            <a:r>
              <a:rPr lang="en-GB" sz="1800" i="1" noProof="1">
                <a:solidFill>
                  <a:srgbClr val="0070C0"/>
                </a:solidFill>
                <a:latin typeface="+mj-lt"/>
              </a:rPr>
              <a:t>Pericentric inversion chromosome 11</a:t>
            </a:r>
            <a:endParaRPr lang="en-GB" sz="1800" b="1" noProof="1">
              <a:solidFill>
                <a:srgbClr val="0070C0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sz="1800" b="1" noProof="1">
                <a:solidFill>
                  <a:srgbClr val="0070C0"/>
                </a:solidFill>
                <a:latin typeface="+mj-lt"/>
              </a:rPr>
              <a:t>	</a:t>
            </a:r>
            <a:r>
              <a:rPr lang="en-GB" sz="1800" b="1" noProof="1">
                <a:solidFill>
                  <a:srgbClr val="7030A0"/>
                </a:solidFill>
                <a:latin typeface="+mj-lt"/>
              </a:rPr>
              <a:t>46,XY,fra(X)(q27.3)      	</a:t>
            </a:r>
            <a:r>
              <a:rPr lang="en-GB" sz="1800" i="1" noProof="1">
                <a:solidFill>
                  <a:srgbClr val="7030A0"/>
                </a:solidFill>
                <a:latin typeface="+mj-lt"/>
              </a:rPr>
              <a:t>Fragile X syndrome</a:t>
            </a:r>
            <a:endParaRPr lang="en-GB" sz="1800" b="1" noProof="1">
              <a:solidFill>
                <a:srgbClr val="7030A0"/>
              </a:solidFill>
              <a:latin typeface="+mj-lt"/>
            </a:endParaRPr>
          </a:p>
          <a:p>
            <a:pPr eaLnBrk="0" hangingPunct="0">
              <a:defRPr/>
            </a:pPr>
            <a:r>
              <a:rPr lang="en-GB" sz="1800" b="1" noProof="1">
                <a:latin typeface="+mj-lt"/>
              </a:rPr>
              <a:t>	</a:t>
            </a:r>
            <a:r>
              <a:rPr lang="en-GB" sz="1800" b="1" noProof="1">
                <a:solidFill>
                  <a:srgbClr val="00B050"/>
                </a:solidFill>
                <a:latin typeface="+mj-lt"/>
              </a:rPr>
              <a:t>46,XY/47,XXY           	</a:t>
            </a:r>
            <a:r>
              <a:rPr lang="en-GB" sz="1800" i="1" noProof="1">
                <a:solidFill>
                  <a:srgbClr val="00B050"/>
                </a:solidFill>
                <a:latin typeface="+mj-lt"/>
              </a:rPr>
              <a:t>Mosaicism normal/Klinefelter syndrome</a:t>
            </a:r>
            <a:endParaRPr lang="en-GB" sz="1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98380" y="314325"/>
            <a:ext cx="7331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GB"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Karyotype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an international description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816779" y="1444823"/>
            <a:ext cx="521609" cy="1257300"/>
          </a:xfrm>
          <a:prstGeom prst="line">
            <a:avLst/>
          </a:prstGeom>
          <a:noFill/>
          <a:ln w="28575">
            <a:solidFill>
              <a:schemeClr val="bg2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807379" y="1902023"/>
            <a:ext cx="351656" cy="685800"/>
          </a:xfrm>
          <a:prstGeom prst="line">
            <a:avLst/>
          </a:prstGeom>
          <a:noFill/>
          <a:ln w="28575">
            <a:solidFill>
              <a:schemeClr val="bg2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3416978" y="2435423"/>
            <a:ext cx="2487803" cy="609600"/>
          </a:xfrm>
          <a:prstGeom prst="line">
            <a:avLst/>
          </a:prstGeom>
          <a:noFill/>
          <a:ln w="28575">
            <a:solidFill>
              <a:schemeClr val="bg2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4" name="Picture 5" descr="Hartl &amp; Jones Ch.06/Fig6_2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343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3600" y="274638"/>
            <a:ext cx="7391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are the key components of chromosomes?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76800" y="1951037"/>
            <a:ext cx="4267200" cy="45259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AutoNum type="alphaUcPeriod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</a:t>
            </a:r>
          </a:p>
          <a:p>
            <a:pPr marL="990600" marR="0" lvl="1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-heterochromatin</a:t>
            </a:r>
          </a:p>
          <a:p>
            <a:pPr marL="990600" marR="0" lvl="1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euchromatin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AutoNum type="alphaUcPeriod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Proteins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AutoNum type="alphaUcPeriod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 in nucleus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AutoNum type="alphaUcPeriod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should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understand the relationship between DNA and proteins (chromatin packing and </a:t>
            </a:r>
            <a:r>
              <a:rPr kumimoji="0" lang="en-US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histones</a:t>
            </a:r>
            <a:r>
              <a:rPr kumimoji="0" lang="en-US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7400" y="381000"/>
            <a:ext cx="6629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terms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72217" y="1676400"/>
            <a:ext cx="6690783" cy="55626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Eukaryotic chromosomes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-made of DNA and proteins (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histones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-heritable factor that controls specific characteristics</a:t>
            </a:r>
          </a:p>
          <a:p>
            <a:pPr marL="990600" marR="0" lvl="1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-made up of a length of DNA, found on a specific chromosome location (a locus)</a:t>
            </a:r>
          </a:p>
          <a:p>
            <a:pPr marL="990600" marR="0" lvl="1" indent="-5334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3888" marR="0" lvl="0" indent="-623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Allele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-one specific form of a gene (all found at the same locus)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-Example: Everyone has the gene for eye color.  The possible alleles are blue, brown, green, etc.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3"/>
          <p:cNvSpPr/>
          <p:nvPr/>
        </p:nvSpPr>
        <p:spPr>
          <a:xfrm>
            <a:off x="1828800" y="1378089"/>
            <a:ext cx="731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en-US" sz="2400" dirty="0" smtClean="0">
                <a:solidFill>
                  <a:srgbClr val="FFFF00"/>
                </a:solidFill>
              </a:rPr>
              <a:t>Genome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-total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genetic material of an organism or species  (Example:  The Human Genome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57200" indent="-457200"/>
            <a:endParaRPr lang="en-US" alt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457200" indent="-457200"/>
            <a:r>
              <a:rPr lang="en-US" altLang="en-US" sz="2400" dirty="0" smtClean="0">
                <a:solidFill>
                  <a:srgbClr val="FFFF00"/>
                </a:solidFill>
              </a:rPr>
              <a:t>Gene pool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total of all genes carried by individuals in a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population</a:t>
            </a:r>
          </a:p>
          <a:p>
            <a:pPr marL="457200" indent="-457200"/>
            <a:endParaRPr lang="en-US" alt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609600" indent="-609600"/>
            <a:r>
              <a:rPr lang="en-US" altLang="en-US" sz="2400" dirty="0" smtClean="0">
                <a:solidFill>
                  <a:srgbClr val="FFFF00"/>
                </a:solidFill>
              </a:rPr>
              <a:t>Diploid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-having two sets of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chromosomes</a:t>
            </a:r>
          </a:p>
          <a:p>
            <a:pPr marL="609600" indent="-609600"/>
            <a:endParaRPr lang="en-US" alt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609600" indent="-609600"/>
            <a:r>
              <a:rPr lang="en-US" altLang="en-US" sz="2400" dirty="0" smtClean="0">
                <a:solidFill>
                  <a:srgbClr val="FFFF00"/>
                </a:solidFill>
              </a:rPr>
              <a:t>Homologous chromosomes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matching pairs of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chromosomes</a:t>
            </a:r>
          </a:p>
          <a:p>
            <a:pPr marL="609600" indent="-609600"/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   -have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same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genes</a:t>
            </a:r>
          </a:p>
          <a:p>
            <a:pPr marL="609600" indent="-609600"/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   -are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not identical (one chromosome comes from each parent, thus alleles may be different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09600" indent="-609600"/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   -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found in diploid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cells</a:t>
            </a:r>
          </a:p>
          <a:p>
            <a:pPr marL="457200" indent="-457200"/>
            <a:endParaRPr lang="en-US" alt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7400" y="381000"/>
            <a:ext cx="6629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terms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35480"/>
            <a:ext cx="6553200" cy="4389120"/>
          </a:xfrm>
        </p:spPr>
        <p:txBody>
          <a:bodyPr/>
          <a:lstStyle/>
          <a:p>
            <a:pPr>
              <a:buNone/>
            </a:pPr>
            <a:r>
              <a:rPr lang="en-US" altLang="en-US" sz="2400" dirty="0" smtClean="0">
                <a:solidFill>
                  <a:srgbClr val="FFFF00"/>
                </a:solidFill>
              </a:rPr>
              <a:t>Haploid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-having only one set of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chromosomes</a:t>
            </a:r>
          </a:p>
          <a:p>
            <a:pPr>
              <a:buNone/>
            </a:pPr>
            <a:endParaRPr lang="en-US" alt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FontTx/>
              <a:buNone/>
            </a:pPr>
            <a:r>
              <a:rPr lang="en-US" altLang="en-US" sz="2400" dirty="0" err="1" smtClean="0">
                <a:solidFill>
                  <a:srgbClr val="FFFF00"/>
                </a:solidFill>
              </a:rPr>
              <a:t>Chromatids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-two parts of a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</a:t>
            </a:r>
          </a:p>
          <a:p>
            <a:pPr>
              <a:buFontTx/>
              <a:buNone/>
            </a:pPr>
            <a:endParaRPr lang="en-US" alt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FontTx/>
              <a:buNone/>
            </a:pPr>
            <a:r>
              <a:rPr lang="en-US" altLang="en-US" sz="2400" dirty="0" err="1" smtClean="0">
                <a:solidFill>
                  <a:srgbClr val="FFFF00"/>
                </a:solidFill>
              </a:rPr>
              <a:t>Centromere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-part of a chromosome that connects the </a:t>
            </a:r>
            <a:r>
              <a:rPr lang="en-US" altLang="en-US" sz="24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chromatids</a:t>
            </a:r>
            <a:endParaRPr lang="en-US" alt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GB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7400" y="381000"/>
            <a:ext cx="6629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Key terms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/>
          <a:lstStyle/>
          <a:p>
            <a:pPr algn="ctr"/>
            <a:r>
              <a:rPr lang="en-IN" altLang="en-US" sz="54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Cytogenetics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7391400" cy="4800600"/>
          </a:xfrm>
        </p:spPr>
        <p:txBody>
          <a:bodyPr>
            <a:normAutofit/>
          </a:bodyPr>
          <a:lstStyle/>
          <a:p>
            <a:r>
              <a:rPr lang="en-IN" alt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Cytogenetics is the study of chromosomes and their role in heredity. </a:t>
            </a:r>
            <a:endParaRPr lang="en-IN" altLang="en-US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n-IN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Cytogenetics is all about chromosomes: 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I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 </a:t>
            </a:r>
            <a:r>
              <a:rPr lang="en-IN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structure and </a:t>
            </a:r>
            <a:r>
              <a:rPr lang="en-I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composition</a:t>
            </a:r>
            <a:r>
              <a:rPr lang="en-IN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  <a:endParaRPr lang="en-IN" alt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I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</a:t>
            </a:r>
            <a:r>
              <a:rPr lang="en-IN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methods that scientists use to </a:t>
            </a:r>
            <a:r>
              <a:rPr lang="en-I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analyse chromosomes</a:t>
            </a:r>
            <a:r>
              <a:rPr lang="en-IN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I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(karyotyping).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I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 </a:t>
            </a:r>
            <a:r>
              <a:rPr lang="en-IN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abnormalities associated with </a:t>
            </a:r>
            <a:r>
              <a:rPr lang="en-I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disease</a:t>
            </a:r>
            <a:r>
              <a:rPr lang="en-IN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  <a:endParaRPr lang="en-IN" alt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I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</a:t>
            </a:r>
            <a:r>
              <a:rPr lang="en-IN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roles that chromosomes play in sex </a:t>
            </a:r>
            <a:r>
              <a:rPr lang="en-I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determination. 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IN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changes </a:t>
            </a:r>
            <a:r>
              <a:rPr lang="en-IN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 chromosomes during evolution.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26437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5000" y="274638"/>
            <a:ext cx="6781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Karyotype</a:t>
            </a: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non-disjunction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981200"/>
            <a:ext cx="3733800" cy="76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 karyotype (2n=46)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2003-0330humankaryoty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810000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2003-0330-downkaryoty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14800" cy="392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43400" y="1676400"/>
            <a:ext cx="48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bg2">
                    <a:lumMod val="75000"/>
                    <a:lumOff val="25000"/>
                  </a:schemeClr>
                </a:solidFill>
              </a:rPr>
              <a:t>Abnormal karyotype (aneuploidy)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chemeClr val="bg2">
                    <a:lumMod val="75000"/>
                    <a:lumOff val="25000"/>
                  </a:schemeClr>
                </a:solidFill>
              </a:rPr>
              <a:t>2n + 1 = 47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7400" y="304800"/>
            <a:ext cx="6629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Theoretical Genetics Key Terms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57400" y="1219200"/>
            <a:ext cx="6629400" cy="5638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Dominant allele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-the allele that always shows in the heterozygous state (Example:  Bb=brown)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Recessive allele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-the allele that only shows in the homozygous recessive state (Example:  bb=blue)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Codominant alleles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-pairs of alleles where two differing alleles are shown in the phenotype in a heterozygote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Homozygous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-having two identical alleles of a gene (Example:  BB or bb)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Heterozygous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-having two different alleles of a gene (Example: Bb)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7400" y="381000"/>
            <a:ext cx="6629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More Vocabulary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1828800"/>
            <a:ext cx="6858000" cy="43434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Carrier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a person who has a recessive allele, but does not express it (they are generally heterozygous, Bb)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Genotype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-alleles that a person has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(the letters) Ex:  Bb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Phenotype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the physical characteristics the a person shows (caused by the genotype) Ex:  brown hair or blue eyes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cross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crossing two or more genotypes to find the possible genetic outcomes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7400" y="304800"/>
            <a:ext cx="6800850" cy="785813"/>
          </a:xfrm>
          <a:prstGeom prst="rect">
            <a:avLst/>
          </a:prstGeom>
        </p:spPr>
        <p:txBody>
          <a:bodyPr lIns="90488" tIns="44450" rIns="90488" bIns="4445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Tx/>
              <a:buFontTx/>
              <a:buNone/>
              <a:tabLst/>
              <a:defRPr/>
            </a:pPr>
            <a:r>
              <a:rPr kumimoji="0" lang="en-GB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Chromosome anomalies</a:t>
            </a:r>
            <a:endParaRPr kumimoji="0" lang="en-GB" sz="4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57400" y="1524000"/>
            <a:ext cx="6800850" cy="5000625"/>
          </a:xfrm>
          <a:prstGeom prst="rect">
            <a:avLst/>
          </a:prstGeom>
        </p:spPr>
        <p:txBody>
          <a:bodyPr lIns="90488" tIns="44450" rIns="90488" bIns="44450"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Cause their effects by altering the amounts of products of the genes involved.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Three copies of genes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trisomies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= 1.5 times normal amount.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copy of genes 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(deletions)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0.5 times normal amount.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Altered amounts may cause anomalies directly or may alter the balance of genes acting in a pathway.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8388" y="2667000"/>
            <a:ext cx="609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bg2">
                  <a:lumMod val="75000"/>
                  <a:lumOff val="25000"/>
                </a:schemeClr>
              </a:buClr>
              <a:defRPr/>
            </a:pPr>
            <a:endParaRPr lang="en-GB" sz="1400" i="1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8262" y="228600"/>
            <a:ext cx="7779538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Classification of chromosomal anomalies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26425" y="1573212"/>
            <a:ext cx="6953250" cy="4618038"/>
          </a:xfrm>
          <a:prstGeom prst="rect">
            <a:avLst/>
          </a:prstGeom>
        </p:spPr>
        <p:txBody>
          <a:bodyPr/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Numerical 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(usually due to de novo error in meiosis)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Aneuploidy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GB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condition in which the chromosomes sets are present in a multiples of “n” 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       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 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-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monosomy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(2n-1)</a:t>
            </a:r>
            <a:endParaRPr lang="en-GB" sz="2000" dirty="0" smtClean="0">
              <a:solidFill>
                <a:srgbClr val="FF0000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trisomy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(2n+1)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GB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   </a:t>
            </a:r>
            <a:r>
              <a:rPr kumimoji="0" lang="en-GB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Polyploidy </a:t>
            </a:r>
            <a:r>
              <a:rPr kumimoji="0" lang="en-GB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When 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 change in the chromosome number does not involve entire sets of chromosomes, but only a few of the chromosomes 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GB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GB" sz="20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    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triploidy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3n)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3"/>
          <p:cNvSpPr/>
          <p:nvPr/>
        </p:nvSpPr>
        <p:spPr>
          <a:xfrm>
            <a:off x="1828800" y="1693140"/>
            <a:ext cx="73152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Structural (may be due to de novo error in meiosis or </a:t>
            </a:r>
            <a:r>
              <a:rPr lang="en-GB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inherited)</a:t>
            </a:r>
            <a:endParaRPr lang="en-GB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Translocations</a:t>
            </a: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	 - reciprocal</a:t>
            </a:r>
            <a:b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			 - </a:t>
            </a:r>
            <a:r>
              <a:rPr lang="en-GB" sz="24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Robertsonian</a:t>
            </a: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(centric fusion)</a:t>
            </a:r>
            <a:b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Deletions</a:t>
            </a: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Duplications</a:t>
            </a: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Inversions</a:t>
            </a: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endParaRPr lang="en-GB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Different cell lines (occurs post-</a:t>
            </a:r>
            <a:r>
              <a:rPr lang="en-GB" sz="2400" b="1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zygotically</a:t>
            </a:r>
            <a:r>
              <a:rPr lang="en-GB" sz="24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</a:t>
            </a: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	</a:t>
            </a:r>
            <a:r>
              <a:rPr lang="en-GB" sz="24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Mosaicism</a:t>
            </a:r>
            <a:r>
              <a:rPr lang="en-GB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		</a:t>
            </a:r>
            <a:endParaRPr lang="en-GB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88262" y="228600"/>
            <a:ext cx="7779538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Classification of chromosomal anomalies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57400" y="457200"/>
            <a:ext cx="6800850" cy="9001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Anomalies of chromosome </a:t>
            </a:r>
            <a: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structure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57400" y="2000250"/>
            <a:ext cx="6086475" cy="3632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Translocations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Deletions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Duplications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Ring chromosomes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57800" y="2209800"/>
            <a:ext cx="3216275" cy="11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Robertsonian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Reciprocal</a:t>
            </a:r>
          </a:p>
          <a:p>
            <a:pPr>
              <a:spcBef>
                <a:spcPct val="50000"/>
              </a:spcBef>
              <a:defRPr/>
            </a:pPr>
            <a:endParaRPr lang="en-GB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808538" y="2209800"/>
            <a:ext cx="525462" cy="152400"/>
          </a:xfrm>
          <a:prstGeom prst="line">
            <a:avLst/>
          </a:prstGeom>
          <a:noFill/>
          <a:ln w="28575">
            <a:solidFill>
              <a:schemeClr val="bg2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808538" y="2209800"/>
            <a:ext cx="525462" cy="533400"/>
          </a:xfrm>
          <a:prstGeom prst="line">
            <a:avLst/>
          </a:prstGeom>
          <a:noFill/>
          <a:ln w="28575">
            <a:solidFill>
              <a:schemeClr val="bg2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0" y="304800"/>
            <a:ext cx="7334250" cy="16240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Chromosomal deletions and duplications </a:t>
            </a:r>
            <a:b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(not caused by translocations)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05000" y="2971800"/>
            <a:ext cx="6800850" cy="1671381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Are usually “one off”/de novo events occurring in meiosis.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Have a very low recurrence risk in future pregnancies.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71600" y="685800"/>
            <a:ext cx="7486650" cy="9286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Most frequent numerical anomalies </a:t>
            </a:r>
            <a:b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kumimoji="0" lang="en-GB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liveborn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93417" y="1905000"/>
            <a:ext cx="7074383" cy="4648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Autosomes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Down syndrome (</a:t>
            </a:r>
            <a:r>
              <a:rPr kumimoji="0" lang="en-GB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trisomy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21: 47,XX,+21)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Edwards syndrome (</a:t>
            </a:r>
            <a:r>
              <a:rPr kumimoji="0" lang="en-GB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trisomy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18: 47,XX,+18)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Patau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syndrome (</a:t>
            </a:r>
            <a:r>
              <a:rPr kumimoji="0" lang="en-GB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trisomy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13: 47,XX+13)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Sex chromosomes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Turner syndrome 45,X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Klinefelter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syndrome 47,XXY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 chromosomes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75000"/>
                  <a:lumOff val="25000"/>
                </a:schemeClr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Triploidy</a:t>
            </a: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(69 chromosomes)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n-ZA" altLang="en-US" sz="44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</a:t>
            </a:r>
            <a:endParaRPr lang="en-US" sz="4400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6858000" cy="5105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Chromosomes were first described by </a:t>
            </a:r>
            <a:r>
              <a:rPr lang="en-US" sz="24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Strausberger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in 1875. 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term “Chromosome”, however was first used by </a:t>
            </a:r>
            <a:r>
              <a:rPr lang="en-US" sz="24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Waldeyer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in 1888. 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They were given the name chromosome (Chromo = colour; Soma =  body) due to their marked affinity for basic dyes. 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Their number can be counted easily only during mitotic metaphase.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ZA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Chromosomes </a:t>
            </a:r>
            <a:r>
              <a:rPr lang="en-ZA" alt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are long, thread-like structures that form part of the chromatin network in the nuclei of cells</a:t>
            </a:r>
            <a:r>
              <a:rPr lang="en-ZA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  <a:buNone/>
            </a:pPr>
            <a:endParaRPr lang="en-ZA" altLang="en-US" sz="1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ZA" alt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They consist of a strand of DNA wound around histones (proteins</a:t>
            </a:r>
            <a:r>
              <a:rPr lang="en-ZA" alt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  <a:buNone/>
            </a:pPr>
            <a:endParaRPr lang="en-ZA" altLang="en-US" sz="1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endParaRPr lang="en-ZA" alt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xmlns="" val="257713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7194884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altLang="en-US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 somatic (body) cells of diploid organisms: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ZA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The number of chromosomes in each cell is the same.</a:t>
            </a: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ZA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Chromosomes are made up of two sets: one from the mother, one from the father. They are called diploid cells, or 2n</a:t>
            </a:r>
            <a:r>
              <a:rPr lang="en-ZA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  <a:endParaRPr lang="en-ZA" alt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ZA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 maternal chromosome will have a matching paternal chromosome. Together they will form a homologous pair. </a:t>
            </a:r>
            <a:endParaRPr lang="en-ZA" altLang="en-US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chemeClr val="bg2">
                  <a:lumMod val="75000"/>
                  <a:lumOff val="25000"/>
                </a:schemeClr>
              </a:buClr>
            </a:pPr>
            <a:r>
              <a:rPr lang="en-ZA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</a:t>
            </a:r>
            <a:r>
              <a:rPr lang="en-ZA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chromosomes forming a pair will have the same size and shape, but may have different alleles for each trait</a:t>
            </a:r>
            <a:r>
              <a:rPr lang="en-ZA" altLang="en-US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  <a:endParaRPr lang="en-ZA" alt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n-ZA" altLang="en-US" sz="44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</a:t>
            </a:r>
            <a:endParaRPr lang="en-US" sz="4400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00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7162800" cy="50292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ZA" alt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 set of chromosomes in a cell is called a </a:t>
            </a:r>
            <a:r>
              <a:rPr lang="en-ZA" altLang="en-US" sz="22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karyotype</a:t>
            </a:r>
            <a:r>
              <a:rPr lang="en-ZA" alt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 It shows the number, size and shape of the chromosomes during the metaphase of mitosis. 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  <a:buNone/>
            </a:pPr>
            <a:endParaRPr lang="en-ZA" altLang="en-US" sz="22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ZA" alt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Every species has a specific number of chromosomes in its somatic cells. </a:t>
            </a:r>
            <a:r>
              <a:rPr lang="en-ZA" altLang="en-US" sz="22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The </a:t>
            </a:r>
            <a:r>
              <a:rPr lang="en-ZA" altLang="en-US" sz="2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DNA of each chromosome replicates to form two identical threads or chromatids joined by a centromere. This takes place in the interphase of a cell cycle, i.e. between cell divisions. </a:t>
            </a:r>
            <a:endParaRPr lang="en-ZA" altLang="en-US" sz="22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93192" lvl="1" indent="0">
              <a:buClr>
                <a:schemeClr val="bg2">
                  <a:lumMod val="75000"/>
                  <a:lumOff val="25000"/>
                </a:schemeClr>
              </a:buClr>
              <a:buNone/>
            </a:pPr>
            <a:endParaRPr lang="en-ZA" altLang="en-US" sz="22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r>
              <a:rPr lang="en-ZA" altLang="en-US" sz="2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Replication of DNA is very important to ensure that, as a cell divides, each daughter cell receives a full complement of all the genetic material.</a:t>
            </a:r>
          </a:p>
          <a:p>
            <a:pPr>
              <a:buClr>
                <a:schemeClr val="bg2">
                  <a:lumMod val="75000"/>
                  <a:lumOff val="25000"/>
                </a:schemeClr>
              </a:buClr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n-ZA" altLang="en-US" sz="44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</a:t>
            </a:r>
            <a:endParaRPr lang="en-US" sz="4400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55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7400" y="328613"/>
            <a:ext cx="6872288" cy="8143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Chromosomes</a:t>
            </a:r>
            <a:r>
              <a:rPr kumimoji="0" lang="en-GB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5C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endParaRPr kumimoji="0" lang="en-GB" sz="4400" i="0" u="none" strike="noStrike" kern="1200" cap="none" spc="0" normalizeH="0" baseline="0" noProof="0" dirty="0">
              <a:ln>
                <a:noFill/>
              </a:ln>
              <a:solidFill>
                <a:srgbClr val="5C54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4" name="Picture 3" descr="NORMAL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857375"/>
            <a:ext cx="4675188" cy="3505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76800" y="1219200"/>
            <a:ext cx="4267200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Chromosomes are made  of DNA. </a:t>
            </a:r>
          </a:p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Each contains genes in a linear order.</a:t>
            </a:r>
          </a:p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Human body cells contain 46 chromosomes in 23 pairs – one of each pair  inherited from each parent</a:t>
            </a:r>
          </a:p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Chromosome pairs 1 – 22 are called </a:t>
            </a:r>
            <a:r>
              <a:rPr lang="en-GB" sz="24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autosomes</a:t>
            </a: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266700" indent="-26670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The 23rd pair are called sex chromosomes: </a:t>
            </a:r>
            <a:b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GB" sz="24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XX is female, XY is male.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31988" y="5548313"/>
            <a:ext cx="2925762" cy="52387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1"/>
                </a:solidFill>
              </a:rPr>
              <a:t>Gene for sickle cell disease (chromosome 11)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 flipV="1">
            <a:off x="4006850" y="4000500"/>
            <a:ext cx="136525" cy="1428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85750" y="1285875"/>
            <a:ext cx="2946400" cy="52387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1"/>
                </a:solidFill>
              </a:rPr>
              <a:t>Gene for cystic fibrosis (chromosome 7)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1285875" y="1857375"/>
            <a:ext cx="142875" cy="135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33600" y="381000"/>
            <a:ext cx="6724650" cy="5476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Chromosomes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13563" y="2028825"/>
            <a:ext cx="32702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54838" y="2432050"/>
            <a:ext cx="1537600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 err="1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Centromere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59600" y="3671888"/>
            <a:ext cx="327025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</a:t>
            </a: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6731000" y="1928813"/>
            <a:ext cx="209550" cy="750887"/>
          </a:xfrm>
          <a:prstGeom prst="rightBrace">
            <a:avLst>
              <a:gd name="adj1" fmla="val 2986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731000" y="2744788"/>
            <a:ext cx="236538" cy="2270125"/>
          </a:xfrm>
          <a:prstGeom prst="rightBrace">
            <a:avLst>
              <a:gd name="adj1" fmla="val 7997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745288" y="2714625"/>
            <a:ext cx="249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67425" y="5037138"/>
            <a:ext cx="1936749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Chromosome 5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691188" y="2363788"/>
            <a:ext cx="692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med"/>
          </a:ln>
        </p:spPr>
        <p:txBody>
          <a:bodyPr wrap="none" anchor="ctr"/>
          <a:lstStyle/>
          <a:p>
            <a:endParaRPr lang="en-GB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1" descr="karyotype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00188"/>
            <a:ext cx="51816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6376988" y="1785938"/>
            <a:ext cx="334962" cy="3146425"/>
            <a:chOff x="4519" y="1305"/>
            <a:chExt cx="237" cy="1982"/>
          </a:xfrm>
        </p:grpSpPr>
        <p:pic>
          <p:nvPicPr>
            <p:cNvPr id="15" name="Picture 13" descr="CHROMO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9" y="1305"/>
              <a:ext cx="237" cy="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543" y="1909"/>
              <a:ext cx="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542" y="1779"/>
              <a:ext cx="200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4" name="Picture 2" descr="46,XX"/>
          <p:cNvPicPr>
            <a:picLocks noChangeAspect="1" noChangeArrowheads="1"/>
          </p:cNvPicPr>
          <p:nvPr/>
        </p:nvPicPr>
        <p:blipFill>
          <a:blip r:embed="rId2" cstate="print"/>
          <a:srcRect l="3055" r="89281" b="74281"/>
          <a:stretch>
            <a:fillRect/>
          </a:stretch>
        </p:blipFill>
        <p:spPr bwMode="auto">
          <a:xfrm>
            <a:off x="1349375" y="1327150"/>
            <a:ext cx="21082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3509963"/>
            <a:ext cx="3810000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Centromere</a:t>
            </a:r>
            <a: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Joins sister </a:t>
            </a:r>
            <a:r>
              <a:rPr lang="en-GB" sz="14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chromatids</a:t>
            </a: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endParaRPr lang="en-GB" sz="1400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Essential for chromosome segregation at cell division</a:t>
            </a:r>
            <a:b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100s of </a:t>
            </a:r>
            <a:r>
              <a:rPr lang="en-GB" sz="14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kilobases</a:t>
            </a: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 of repetitive DNA: some non-specific, some chromosome specific</a:t>
            </a:r>
            <a:endParaRPr lang="en-GB" sz="1800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76875" y="5214938"/>
            <a:ext cx="356898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Dark (G) bands</a:t>
            </a:r>
            <a:r>
              <a:rPr lang="en-GB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br>
              <a:rPr lang="en-GB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Replicate late</a:t>
            </a:r>
            <a:b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Contain condensed chromatin</a:t>
            </a:r>
            <a:b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AT rich</a:t>
            </a:r>
            <a:endParaRPr lang="en-GB" sz="1800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3200400"/>
            <a:ext cx="1752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Short arm</a:t>
            </a:r>
            <a:b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p </a:t>
            </a:r>
            <a:r>
              <a:rPr lang="en-GB" sz="1800" b="1" i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(petit)</a:t>
            </a:r>
            <a:endParaRPr lang="en-GB" sz="1800" b="1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4724400"/>
            <a:ext cx="1752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Long arm</a:t>
            </a:r>
            <a:b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q</a:t>
            </a:r>
          </a:p>
        </p:txBody>
      </p:sp>
      <p:pic>
        <p:nvPicPr>
          <p:cNvPr id="10" name="Picture 8" descr="46,XX"/>
          <p:cNvPicPr>
            <a:picLocks noChangeAspect="1" noChangeArrowheads="1"/>
          </p:cNvPicPr>
          <p:nvPr/>
        </p:nvPicPr>
        <p:blipFill>
          <a:blip r:embed="rId2" cstate="print"/>
          <a:srcRect l="21635" t="55112" r="74910" b="33386"/>
          <a:stretch>
            <a:fillRect/>
          </a:stretch>
        </p:blipFill>
        <p:spPr bwMode="auto">
          <a:xfrm>
            <a:off x="3635375" y="3810000"/>
            <a:ext cx="9175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05438" y="1428750"/>
            <a:ext cx="220373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Light bands</a:t>
            </a:r>
            <a:r>
              <a:rPr lang="en-GB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br>
              <a:rPr lang="en-GB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Replicate early in S phase</a:t>
            </a:r>
            <a:b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Less condensed chromatin</a:t>
            </a:r>
            <a:b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Transcriptionally</a:t>
            </a: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 active</a:t>
            </a:r>
            <a:b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Gene and GC rich</a:t>
            </a:r>
            <a:endParaRPr lang="en-GB" sz="1800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" y="1066800"/>
            <a:ext cx="1752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Telomere</a:t>
            </a:r>
            <a:b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DNA and protein cap</a:t>
            </a:r>
            <a:b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Ensures replication to tip</a:t>
            </a:r>
            <a:b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GB" sz="1400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Tether to nuclear membrane</a:t>
            </a:r>
            <a:endParaRPr lang="en-GB" sz="1400" b="1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42938" y="5715000"/>
            <a:ext cx="1193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Telomere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3171825" y="1714500"/>
            <a:ext cx="1714500" cy="714375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081212" y="357188"/>
            <a:ext cx="7215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Chromosomes as seen at metaphase during cell division</a:t>
            </a:r>
            <a:endParaRPr lang="en-US" sz="2800" b="1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 flipV="1">
            <a:off x="1219200" y="1295400"/>
            <a:ext cx="990600" cy="685800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4114800" y="3733799"/>
            <a:ext cx="1295400" cy="561975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3124200" y="3733799"/>
            <a:ext cx="2286000" cy="333375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4171950" y="5410199"/>
            <a:ext cx="1390650" cy="161925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H="1">
            <a:off x="1219200" y="3048000"/>
            <a:ext cx="1066800" cy="304800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H="1" flipV="1">
            <a:off x="1143000" y="4953000"/>
            <a:ext cx="990600" cy="228600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H="1" flipV="1">
            <a:off x="1600200" y="6019800"/>
            <a:ext cx="762000" cy="228600"/>
          </a:xfrm>
          <a:prstGeom prst="line">
            <a:avLst/>
          </a:prstGeom>
          <a:noFill/>
          <a:ln w="38100">
            <a:solidFill>
              <a:schemeClr val="bg2">
                <a:lumMod val="75000"/>
                <a:lumOff val="25000"/>
              </a:schemeClr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7" grpId="0" autoUpdateAnimBg="0"/>
      <p:bldP spid="8" grpId="0" autoUpdateAnimBg="0"/>
      <p:bldP spid="9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PH" smtClean="0"/>
              <a:t>May Alrashed, PhD</a:t>
            </a:r>
            <a:endParaRPr lang="en-PH"/>
          </a:p>
        </p:txBody>
      </p:sp>
      <p:pic>
        <p:nvPicPr>
          <p:cNvPr id="4" name="Picture 2" descr="chromband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</a:blip>
          <a:srcRect l="43649" b="13882"/>
          <a:stretch>
            <a:fillRect/>
          </a:stretch>
        </p:blipFill>
        <p:spPr bwMode="auto">
          <a:xfrm>
            <a:off x="1143000" y="2743200"/>
            <a:ext cx="739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2425" y="5910262"/>
            <a:ext cx="8715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Different chromosome banding resolutions can resolve bands, sub-bands and sub-sub-bands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6800" y="3290887"/>
            <a:ext cx="2052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Chromosome 1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352550" y="493713"/>
          <a:ext cx="2679700" cy="2292350"/>
        </p:xfrm>
        <a:graphic>
          <a:graphicData uri="http://schemas.openxmlformats.org/presentationml/2006/ole">
            <p:oleObj spid="_x0000_s1026" name="Document" r:id="rId4" imgW="2849880" imgH="2247900" progId="Word.Document.8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314825" y="950913"/>
          <a:ext cx="2538413" cy="1333500"/>
        </p:xfrm>
        <a:graphic>
          <a:graphicData uri="http://schemas.openxmlformats.org/presentationml/2006/ole">
            <p:oleObj spid="_x0000_s1027" name="Document" r:id="rId5" imgW="2849880" imgH="1381760" progId="Word.Document.8">
              <p:embed/>
            </p:oleObj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10400" y="762000"/>
            <a:ext cx="2590800" cy="163121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rPr>
              <a:t>Human chromosome banding patterns seen on light microscopy</a:t>
            </a:r>
            <a:endParaRPr lang="en-GB" b="1" dirty="0">
              <a:solidFill>
                <a:schemeClr val="bg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4161</TotalTime>
  <Words>1240</Words>
  <Application>Microsoft Office PowerPoint</Application>
  <PresentationFormat>On-screen Show (4:3)</PresentationFormat>
  <Paragraphs>269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Flow</vt:lpstr>
      <vt:lpstr>Microsoft Word Document</vt:lpstr>
      <vt:lpstr>Medical Genetics 453 CLS</vt:lpstr>
      <vt:lpstr>Cytogenetics</vt:lpstr>
      <vt:lpstr>Chromosomes</vt:lpstr>
      <vt:lpstr>Chromosomes</vt:lpstr>
      <vt:lpstr>Chromosomes</vt:lpstr>
      <vt:lpstr>Slide 6</vt:lpstr>
      <vt:lpstr>Slide 7</vt:lpstr>
      <vt:lpstr>Slide 8</vt:lpstr>
      <vt:lpstr>Slide 9</vt:lpstr>
      <vt:lpstr>Slide 10</vt:lpstr>
      <vt:lpstr>Slide 11</vt:lpstr>
      <vt:lpstr>Karyotyping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Genetics</dc:title>
  <dc:creator>janet</dc:creator>
  <cp:lastModifiedBy>may alrashed</cp:lastModifiedBy>
  <cp:revision>45</cp:revision>
  <dcterms:created xsi:type="dcterms:W3CDTF">2012-03-08T09:39:19Z</dcterms:created>
  <dcterms:modified xsi:type="dcterms:W3CDTF">2015-09-07T21:13:46Z</dcterms:modified>
</cp:coreProperties>
</file>