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2"/>
  </p:notesMasterIdLst>
  <p:sldIdLst>
    <p:sldId id="256" r:id="rId2"/>
    <p:sldId id="273" r:id="rId3"/>
    <p:sldId id="258" r:id="rId4"/>
    <p:sldId id="281" r:id="rId5"/>
    <p:sldId id="282" r:id="rId6"/>
    <p:sldId id="283" r:id="rId7"/>
    <p:sldId id="300" r:id="rId8"/>
    <p:sldId id="284" r:id="rId9"/>
    <p:sldId id="301" r:id="rId10"/>
    <p:sldId id="278" r:id="rId11"/>
    <p:sldId id="285" r:id="rId12"/>
    <p:sldId id="286" r:id="rId13"/>
    <p:sldId id="287" r:id="rId14"/>
    <p:sldId id="288" r:id="rId15"/>
    <p:sldId id="289" r:id="rId16"/>
    <p:sldId id="293" r:id="rId17"/>
    <p:sldId id="294" r:id="rId18"/>
    <p:sldId id="295" r:id="rId19"/>
    <p:sldId id="299" r:id="rId20"/>
    <p:sldId id="298" r:id="rId21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Century Schoolbook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Century Schoolbook" pitchFamily="18" charset="0"/>
              </a:defRPr>
            </a:lvl1pPr>
          </a:lstStyle>
          <a:p>
            <a:pPr>
              <a:defRPr/>
            </a:pPr>
            <a:fld id="{55A8E82F-A562-4E8C-9721-3D1E3DF6A5B9}" type="datetimeFigureOut">
              <a:rPr lang="en-US"/>
              <a:pPr>
                <a:defRPr/>
              </a:pPr>
              <a:t>9/1/2014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Century Schoolbook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entury Schoolbook" pitchFamily="18" charset="0"/>
              </a:defRPr>
            </a:lvl1pPr>
          </a:lstStyle>
          <a:p>
            <a:fld id="{3672CE0A-F09B-43D9-BA00-AD64A875FAD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71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5002" rIns="90004" bIns="45002" anchor="b"/>
          <a:lstStyle/>
          <a:p>
            <a:pPr defTabSz="900113" rtl="0"/>
            <a:fld id="{9B992376-6888-41AF-9D55-54F8D42DF920}" type="slidenum">
              <a:rPr lang="ar-SA" sz="1200"/>
              <a:pPr defTabSz="900113" rtl="0"/>
              <a:t>2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004" tIns="45002" rIns="90004" bIns="45002"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5002" rIns="90004" bIns="45002" anchor="b"/>
          <a:lstStyle/>
          <a:p>
            <a:pPr defTabSz="900113" rtl="0"/>
            <a:fld id="{63524F0D-6D1A-498B-9244-C8FE438F4098}" type="slidenum">
              <a:rPr lang="ar-SA" sz="1200"/>
              <a:pPr defTabSz="900113" rtl="0"/>
              <a:t>14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004" tIns="45002" rIns="90004" bIns="45002"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5002" rIns="90004" bIns="45002" anchor="b"/>
          <a:lstStyle/>
          <a:p>
            <a:pPr defTabSz="900113" rtl="0"/>
            <a:fld id="{A70C813B-D95D-45DB-BB16-77CC8FDA007E}" type="slidenum">
              <a:rPr lang="ar-SA" sz="1200"/>
              <a:pPr defTabSz="900113" rtl="0"/>
              <a:t>17</a:t>
            </a:fld>
            <a:endParaRPr 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004" tIns="45002" rIns="90004" bIns="45002"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5002" rIns="90004" bIns="45002" anchor="b"/>
          <a:lstStyle/>
          <a:p>
            <a:pPr defTabSz="900113" rtl="0"/>
            <a:fld id="{6D301764-D574-4AE8-8162-1725721FF44A}" type="slidenum">
              <a:rPr lang="ar-SA" sz="1200"/>
              <a:pPr defTabSz="900113" rtl="0"/>
              <a:t>18</a:t>
            </a:fld>
            <a:endParaRPr 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004" tIns="45002" rIns="90004" bIns="45002"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5002" rIns="90004" bIns="45002" anchor="b"/>
          <a:lstStyle/>
          <a:p>
            <a:pPr defTabSz="900113" rtl="0"/>
            <a:fld id="{B6507793-F6D2-49B4-939C-713DFBD209B0}" type="slidenum">
              <a:rPr lang="ar-SA" sz="1200"/>
              <a:pPr defTabSz="900113" rtl="0"/>
              <a:t>19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004" tIns="45002" rIns="90004" bIns="45002"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5002" rIns="90004" bIns="45002" anchor="b"/>
          <a:lstStyle/>
          <a:p>
            <a:pPr defTabSz="900113" rtl="0"/>
            <a:fld id="{9874CB99-84AC-4491-90EC-CD5C3C7CB446}" type="slidenum">
              <a:rPr lang="ar-SA" sz="1200"/>
              <a:pPr defTabSz="900113" rtl="0"/>
              <a:t>6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004" tIns="45002" rIns="90004" bIns="45002"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5002" rIns="90004" bIns="45002" anchor="b"/>
          <a:lstStyle/>
          <a:p>
            <a:pPr defTabSz="900113" rtl="0"/>
            <a:fld id="{39BB819C-D340-488B-A794-D0913BB1C5B6}" type="slidenum">
              <a:rPr lang="ar-SA" sz="1200"/>
              <a:pPr defTabSz="900113" rtl="0"/>
              <a:t>8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004" tIns="45002" rIns="90004" bIns="45002"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5002" rIns="90004" bIns="45002" anchor="b"/>
          <a:lstStyle/>
          <a:p>
            <a:pPr defTabSz="900113" rtl="0"/>
            <a:fld id="{18B55F69-3C1F-4A1D-80F0-A59C8DFD98B7}" type="slidenum">
              <a:rPr lang="ar-SA" sz="1200"/>
              <a:pPr defTabSz="900113" rtl="0"/>
              <a:t>10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004" tIns="45002" rIns="90004" bIns="45002"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5002" rIns="90004" bIns="45002" anchor="b"/>
          <a:lstStyle/>
          <a:p>
            <a:pPr defTabSz="900113" rtl="0"/>
            <a:fld id="{9ACD3BF5-1ACE-4BCB-8635-256EF6745B60}" type="slidenum">
              <a:rPr lang="ar-SA" sz="1200"/>
              <a:pPr defTabSz="900113" rtl="0"/>
              <a:t>11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004" tIns="45002" rIns="90004" bIns="45002"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5002" rIns="90004" bIns="45002" anchor="b"/>
          <a:lstStyle/>
          <a:p>
            <a:pPr defTabSz="900113" rtl="0"/>
            <a:fld id="{09B536E8-CE12-43A5-B65B-A094CDCABE37}" type="slidenum">
              <a:rPr lang="ar-SA" sz="1200"/>
              <a:pPr defTabSz="900113" rtl="0"/>
              <a:t>12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004" tIns="45002" rIns="90004" bIns="45002"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5002" rIns="90004" bIns="45002" anchor="b"/>
          <a:lstStyle/>
          <a:p>
            <a:pPr defTabSz="900113" rtl="0"/>
            <a:fld id="{D842EE24-555D-4913-A707-B798EEF5884A}" type="slidenum">
              <a:rPr lang="ar-SA" sz="1200"/>
              <a:pPr defTabSz="900113" rtl="0"/>
              <a:t>13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004" tIns="45002" rIns="90004" bIns="45002"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51FB0-2B2A-4506-A9B7-F32A305404B5}" type="datetime1">
              <a:rPr lang="en-US"/>
              <a:pPr>
                <a:defRPr/>
              </a:pPr>
              <a:t>9/1/2014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Huda S.AlBake, KSU, CAMS, 431 CLSHUDA S.Albakr CLS431, KSU,CAMS,CLS Department</a:t>
            </a: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16AD4DC4-A18E-4590-A7DB-DBC643C4FCCF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006A-C7B9-4BFD-9074-35E01C9472B8}" type="datetime1">
              <a:rPr lang="en-US"/>
              <a:pPr>
                <a:defRPr/>
              </a:pPr>
              <a:t>9/1/2014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Huda S.AlBake, KSU, CAMS, 431 CLSHUDA S.Albakr CLS431, KSU,CAMS,CLS Department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8B8C6-E974-4BB8-A35E-2F1C0EB2503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8DF07-1CA0-4C1B-8EC7-6A96FE5D96DB}" type="datetime1">
              <a:rPr lang="en-US"/>
              <a:pPr>
                <a:defRPr/>
              </a:pPr>
              <a:t>9/1/2014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Huda S.AlBake, KSU, CAMS, 431 CLSHUDA S.Albakr CLS431, KSU,CAMS,CLS Department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51BCA-4D8C-4A9E-8B03-A209EA62BCF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E3CF3C6-69D8-4144-B3F6-CAF9BFC0BB33}" type="datetime1">
              <a:rPr lang="en-US"/>
              <a:pPr>
                <a:defRPr/>
              </a:pPr>
              <a:t>9/1/2014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62A59C-7FE8-449B-BA80-4ED75A55803E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Huda S.AlBake, KSU, CAMS, 431 CLSHUDA S.Albakr CLS431, KSU,CAMS,CLS Department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F81B7-5037-49B9-9219-A86256A56A33}" type="datetime1">
              <a:rPr lang="en-US"/>
              <a:pPr>
                <a:defRPr/>
              </a:pPr>
              <a:t>9/1/2014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Huda S.AlBake, KSU, CAMS, 431 CLSHUDA S.Albakr CLS431, KSU,CAMS,CLS Department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29F3F2D7-08C6-4F7B-9230-D60C5807E949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81A03-2F76-44E2-A390-E3B42CA3617A}" type="datetime1">
              <a:rPr lang="en-US"/>
              <a:pPr>
                <a:defRPr/>
              </a:pPr>
              <a:t>9/1/2014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Huda S.AlBake, KSU, CAMS, 431 CLSHUDA S.Albakr CLS431, KSU,CAMS,CLS Department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3E16E-99F7-483E-B533-3B1716C38A2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8BCF0-AACC-4A60-910E-0F86E7D66992}" type="datetime1">
              <a:rPr lang="en-US"/>
              <a:pPr>
                <a:defRPr/>
              </a:pPr>
              <a:t>9/1/2014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Huda S.AlBake, KSU, CAMS, 431 CLSHUDA S.Albakr CLS431, KSU,CAMS,CLS Department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3A515-D36E-480D-88DB-2648700CA43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57B6FF9-6817-4F97-8C03-8794453E84B6}" type="datetime1">
              <a:rPr lang="en-US"/>
              <a:pPr>
                <a:defRPr/>
              </a:pPr>
              <a:t>9/1/2014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748F2C-E66E-4D8F-951F-CBF8BB7D64F4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Huda S.AlBake, KSU, CAMS, 431 CLSHUDA S.Albakr CLS431, KSU,CAMS,CLS Department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B7425-9087-49A3-A357-DE34B3DF3340}" type="datetime1">
              <a:rPr lang="en-US"/>
              <a:pPr>
                <a:defRPr/>
              </a:pPr>
              <a:t>9/1/2014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Huda S.AlBake, KSU, CAMS, 431 CLSHUDA S.Albakr CLS431, KSU,CAMS,CLS Department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378D2-5E69-4032-AC26-27DF22E4E4D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96D78BF-8026-4CAD-9154-6D8F7B407DAE}" type="datetime1">
              <a:rPr lang="en-US"/>
              <a:pPr>
                <a:defRPr/>
              </a:pPr>
              <a:t>9/1/2014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D548C8-1C77-443E-BF06-38E3ED80EF6F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Huda S.AlBake, KSU, CAMS, 431 CLSHUDA S.Albakr CLS431, KSU,CAMS,CLS Department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0AB801-FB18-4591-A4A2-1A454DC32A89}" type="datetime1">
              <a:rPr lang="en-US"/>
              <a:pPr>
                <a:defRPr/>
              </a:pPr>
              <a:t>9/1/2014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BFD3AB-E18D-45A8-96C3-E57146F78E17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Huda S.AlBake, KSU, CAMS, 431 CLSHUDA S.Albakr CLS431, KSU,CAMS,CLS Department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0EA33C-83B7-423A-8CA3-E856B2C000D8}" type="datetime1">
              <a:rPr lang="en-US"/>
              <a:pPr>
                <a:defRPr/>
              </a:pPr>
              <a:t>9/1/2014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>
              <a:defRPr sz="1200">
                <a:solidFill>
                  <a:schemeClr val="tx2"/>
                </a:solidFill>
                <a:latin typeface="Century Schoolbook" pitchFamily="18" charset="0"/>
              </a:defRPr>
            </a:lvl1pPr>
          </a:lstStyle>
          <a:p>
            <a:r>
              <a:rPr lang="en-US"/>
              <a:t>Huda S.AlBake, KSU, CAMS, 431 CLSHUDA S.Albakr CLS431, KSU,CAMS,CLS Department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>
              <a:defRPr sz="1400" b="1">
                <a:solidFill>
                  <a:srgbClr val="FFFFFF"/>
                </a:solidFill>
                <a:latin typeface="Century Schoolbook" pitchFamily="18" charset="0"/>
              </a:defRPr>
            </a:lvl1pPr>
          </a:lstStyle>
          <a:p>
            <a:fld id="{E655D4BA-78BD-4AAC-9C80-24106EC530AA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1" r:id="rId4"/>
    <p:sldLayoutId id="2147483730" r:id="rId5"/>
    <p:sldLayoutId id="2147483735" r:id="rId6"/>
    <p:sldLayoutId id="2147483729" r:id="rId7"/>
    <p:sldLayoutId id="2147483736" r:id="rId8"/>
    <p:sldLayoutId id="2147483737" r:id="rId9"/>
    <p:sldLayoutId id="2147483728" r:id="rId10"/>
    <p:sldLayoutId id="214748372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 bwMode="auto">
          <a:xfrm>
            <a:off x="2286000" y="3124200"/>
            <a:ext cx="6172200" cy="990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cap="none" smtClean="0"/>
              <a:t>Clinical Enzymology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algn="ctr" eaLnBrk="1" hangingPunct="1"/>
            <a:r>
              <a:rPr lang="en-US" sz="4000" i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eaLnBrk="1" hangingPunct="1"/>
            <a:endParaRPr lang="en-US" sz="4000" i="1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6B2254-D473-4DF6-8F17-572E6AB4C0E9}" type="slidenum">
              <a:rPr lang="ar-SA"/>
              <a:pPr/>
              <a:t>10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Huda S.AlBake, KSU, CAMS, 431 CLSHUDA S.Albakr CLS431, KSU,CAMS,CLS Department</a:t>
            </a:r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9525" y="452438"/>
            <a:ext cx="6584950" cy="595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D336D9-EF96-4672-BD41-C814F1BF625F}" type="slidenum">
              <a:rPr lang="ar-SA"/>
              <a:pPr/>
              <a:t>11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Huda S.AlBake, KSU, CAMS, 431 CLSHUDA S.Albakr CLS431, KSU,CAMS,CLS Department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600" b="1" cap="none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How do proteins catalyze reactions?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i="1" smtClean="0">
                <a:solidFill>
                  <a:schemeClr val="accent2"/>
                </a:solidFill>
              </a:rPr>
              <a:t>A: Stabilizing transition state intermediate in the enzyme/substrate complex by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Acid base catalysis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Electrostatic interactions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Covalent catalysis (forming intermediates)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Proximity and orientation effects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Strain on chemical bonds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Changes in reaction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9DFB38-9A43-4766-84C0-B3F645F8D559}" type="slidenum">
              <a:rPr lang="ar-SA"/>
              <a:pPr/>
              <a:t>12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Huda S.AlBake, KSU, CAMS, 431 CLSHUDA S.Albakr CLS431, KSU,CAMS,CLS Department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635000"/>
          </a:xfr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cap="none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Enzyme-Substrate Complex and Active Site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Active site – region that binds substrates and cofactors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Catalytic group – amino acids involved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Promotes transition state stabilization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3-d structure – cleft/crevice, and amino acids can be greatly separated in primary sequence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Active site is a small fraction of molecular volume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Substrates bound by multiple weak interactions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baseline="30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 10</a:t>
            </a:r>
            <a:r>
              <a:rPr lang="en-US" sz="2400" baseline="30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-8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 eqm binding constants (-3 to -12 kcal/mol);  covalent bonds are -50 to -110 kcal/mol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Specificity depends on defined arrangement of atoms in active site.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Lock and key or induced 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454D26-47C3-4068-87A9-5DE42D1E9AA9}" type="slidenum">
              <a:rPr lang="ar-SA"/>
              <a:pPr/>
              <a:t>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Huda S.AlBake, KSU, CAMS, 431 CLSHUDA S.Albakr CLS431, KSU,CAMS,CLS Department</a:t>
            </a:r>
          </a:p>
        </p:txBody>
      </p:sp>
      <p:pic>
        <p:nvPicPr>
          <p:cNvPr id="747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5" descr="trypsin-surfa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381250"/>
            <a:ext cx="38100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81000"/>
            <a:ext cx="7467600" cy="381000"/>
          </a:xfr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200" b="1" cap="none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Active sites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D1726-274B-4B32-942E-AE3D658435A5}" type="slidenum">
              <a:rPr lang="ar-SA"/>
              <a:pPr/>
              <a:t>14</a:t>
            </a:fld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Huda S.AlBake, KSU, CAMS, 431 CLSHUDA S.Albakr CLS431, KSU,CAMS,CLS Department</a:t>
            </a:r>
          </a:p>
        </p:txBody>
      </p:sp>
      <p:sp>
        <p:nvSpPr>
          <p:cNvPr id="76802" name="Slide Number Placeholder 2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A97CF120-D3DA-45E1-A044-014F4FDB2449}" type="slidenum">
              <a:rPr lang="ar-SA" sz="1200">
                <a:latin typeface="Arial Black" pitchFamily="34" charset="0"/>
              </a:rPr>
              <a:pPr rtl="0"/>
              <a:t>14</a:t>
            </a:fld>
            <a:endParaRPr lang="en-US" sz="1200">
              <a:latin typeface="Arial Black" pitchFamily="34" charset="0"/>
            </a:endParaRPr>
          </a:p>
        </p:txBody>
      </p:sp>
      <p:pic>
        <p:nvPicPr>
          <p:cNvPr id="768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09600"/>
            <a:ext cx="4876800" cy="326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680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352800"/>
            <a:ext cx="5105400" cy="337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6805" name="Text Box 6"/>
          <p:cNvSpPr txBox="1">
            <a:spLocks noChangeArrowheads="1"/>
          </p:cNvSpPr>
          <p:nvPr/>
        </p:nvSpPr>
        <p:spPr bwMode="auto">
          <a:xfrm>
            <a:off x="5165725" y="950913"/>
            <a:ext cx="137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Lock &amp; Key</a:t>
            </a:r>
            <a:endParaRPr lang="en-US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6" name="Text Box 7"/>
          <p:cNvSpPr txBox="1">
            <a:spLocks noChangeArrowheads="1"/>
          </p:cNvSpPr>
          <p:nvPr/>
        </p:nvSpPr>
        <p:spPr bwMode="auto">
          <a:xfrm>
            <a:off x="2286000" y="5029200"/>
            <a:ext cx="132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Induced 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66E231-B1DE-4AFC-8AE9-A15B6A434D08}" type="slidenum">
              <a:rPr lang="ar-SA"/>
              <a:pPr/>
              <a:t>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Huda S.AlBake, KSU, CAMS, 431 CLSHUDA S.Albakr CLS431, KSU,CAMS,CLS Department</a:t>
            </a:r>
          </a:p>
        </p:txBody>
      </p:sp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381000"/>
            <a:ext cx="7467600" cy="73183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b="1" cap="none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How do enzymes catalyze?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>
          <a:xfrm>
            <a:off x="439738" y="1679575"/>
            <a:ext cx="7485062" cy="4416425"/>
          </a:xfrm>
        </p:spPr>
        <p:txBody>
          <a:bodyPr/>
          <a:lstStyle/>
          <a:p>
            <a:pPr algn="justLow">
              <a:lnSpc>
                <a:spcPct val="80000"/>
              </a:lnSpc>
              <a:buFont typeface="Wingdings" pitchFamily="2" charset="2"/>
              <a:buNone/>
            </a:pPr>
            <a:r>
              <a:rPr lang="en-US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Induced-fit model:</a:t>
            </a:r>
            <a:endParaRPr lang="en-US" sz="26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80000"/>
              </a:lnSpc>
            </a:pP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Binding of the reactants (</a:t>
            </a:r>
            <a:r>
              <a:rPr lang="en-US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substrates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to the enzyme changes the enzyme’s structure</a:t>
            </a:r>
          </a:p>
          <a:p>
            <a:pPr lvl="1" algn="justLow">
              <a:lnSpc>
                <a:spcPct val="80000"/>
              </a:lnSpc>
            </a:pPr>
            <a:r>
              <a:rPr lang="en-US" sz="26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enzyme changes shape</a:t>
            </a:r>
            <a:endParaRPr lang="en-US" sz="26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80000"/>
              </a:lnSpc>
            </a:pP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This change puts strain on the bonds of the reactants making them easier to break and rearrange</a:t>
            </a:r>
          </a:p>
          <a:p>
            <a:pPr lvl="1" algn="justLow">
              <a:lnSpc>
                <a:spcPct val="80000"/>
              </a:lnSpc>
            </a:pPr>
            <a:r>
              <a:rPr lang="en-US" sz="26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substrate(s) becomes twisted</a:t>
            </a:r>
          </a:p>
          <a:p>
            <a:pPr algn="justLow">
              <a:lnSpc>
                <a:spcPct val="80000"/>
              </a:lnSpc>
            </a:pP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strained reactants are said to be in a </a:t>
            </a:r>
            <a:r>
              <a:rPr lang="en-US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transition state</a:t>
            </a:r>
            <a:endParaRPr lang="en-US" sz="26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20629-25E5-492C-8415-8864149DEB28}" type="slidenum">
              <a:rPr lang="ar-SA"/>
              <a:pPr/>
              <a:t>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Huda S.AlBake, KSU, CAMS, 431 CLSHUDA S.Albakr CLS431, KSU,CAMS,CLS Department</a:t>
            </a:r>
          </a:p>
        </p:txBody>
      </p:sp>
      <p:sp>
        <p:nvSpPr>
          <p:cNvPr id="839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304800"/>
            <a:ext cx="7467600" cy="111283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b="1" cap="none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Induced Fit Model</a:t>
            </a:r>
          </a:p>
        </p:txBody>
      </p:sp>
      <p:pic>
        <p:nvPicPr>
          <p:cNvPr id="83971" name="Picture 3" descr="648px-Induced_fit_diagram_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1901825"/>
            <a:ext cx="8378825" cy="3309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B361E-081B-4219-B870-28FC6D9BFC8D}" type="slidenum">
              <a:rPr lang="ar-SA"/>
              <a:pPr/>
              <a:t>17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Huda S.AlBake, KSU, CAMS, 431 CLSHUDA S.Albakr CLS431, KSU,CAMS,CLS Department</a:t>
            </a: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cap="none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Thermodynamics review</a:t>
            </a:r>
          </a:p>
        </p:txBody>
      </p:sp>
      <p:sp>
        <p:nvSpPr>
          <p:cNvPr id="86020" name="Rectangle 3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4648200"/>
            <a:ext cx="7086600" cy="1573213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Std State = pH 7</a:t>
            </a:r>
          </a:p>
          <a:p>
            <a:pPr lvl="1"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 H</a:t>
            </a:r>
            <a:r>
              <a:rPr lang="en-US" sz="2000" baseline="30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involved, its activity is 1 at std. state</a:t>
            </a: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“Spontaneous” rxn</a:t>
            </a:r>
          </a:p>
          <a:p>
            <a:pPr lvl="1"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 &lt; 0</a:t>
            </a:r>
          </a:p>
          <a:p>
            <a:pPr lvl="1"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6021" name="Object 30"/>
          <p:cNvGraphicFramePr>
            <a:graphicFrameLocks noChangeAspect="1"/>
          </p:cNvGraphicFramePr>
          <p:nvPr/>
        </p:nvGraphicFramePr>
        <p:xfrm>
          <a:off x="1590675" y="1371600"/>
          <a:ext cx="4352925" cy="300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6" name="Equation" r:id="rId4" imgW="2171520" imgH="1498320" progId="Equation.3">
                  <p:embed/>
                </p:oleObj>
              </mc:Choice>
              <mc:Fallback>
                <p:oleObj name="Equation" r:id="rId4" imgW="2171520" imgH="149832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675" y="1371600"/>
                        <a:ext cx="4352925" cy="3001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97D24E-068F-4F75-A10B-EA8C11C7F7CD}" type="slidenum">
              <a:rPr lang="ar-SA"/>
              <a:pPr/>
              <a:t>18</a:t>
            </a:fld>
            <a:endParaRPr lang="en-US"/>
          </a:p>
        </p:txBody>
      </p:sp>
      <p:sp>
        <p:nvSpPr>
          <p:cNvPr id="2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Huda S.AlBake, KSU, CAMS, 431 CLSHUDA S.Albakr CLS431, KSU,CAMS,CLS Department</a:t>
            </a:r>
          </a:p>
        </p:txBody>
      </p:sp>
      <p:sp>
        <p:nvSpPr>
          <p:cNvPr id="88067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762000"/>
          </a:xfr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Thermodynamcs vs. Kinetics</a:t>
            </a:r>
          </a:p>
        </p:txBody>
      </p:sp>
      <p:grpSp>
        <p:nvGrpSpPr>
          <p:cNvPr id="88068" name="Group 25"/>
          <p:cNvGrpSpPr>
            <a:grpSpLocks/>
          </p:cNvGrpSpPr>
          <p:nvPr/>
        </p:nvGrpSpPr>
        <p:grpSpPr bwMode="auto">
          <a:xfrm>
            <a:off x="1828800" y="1676400"/>
            <a:ext cx="5019675" cy="3643313"/>
            <a:chOff x="1152" y="1488"/>
            <a:chExt cx="3162" cy="2295"/>
          </a:xfrm>
        </p:grpSpPr>
        <p:sp>
          <p:nvSpPr>
            <p:cNvPr id="88069" name="Line 5"/>
            <p:cNvSpPr>
              <a:spLocks noChangeShapeType="1"/>
            </p:cNvSpPr>
            <p:nvPr/>
          </p:nvSpPr>
          <p:spPr bwMode="auto">
            <a:xfrm flipV="1">
              <a:off x="1584" y="1488"/>
              <a:ext cx="0" cy="18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8070" name="Line 6"/>
            <p:cNvSpPr>
              <a:spLocks noChangeShapeType="1"/>
            </p:cNvSpPr>
            <p:nvPr/>
          </p:nvSpPr>
          <p:spPr bwMode="auto">
            <a:xfrm>
              <a:off x="1584" y="3312"/>
              <a:ext cx="26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8071" name="Text Box 7"/>
            <p:cNvSpPr txBox="1">
              <a:spLocks noChangeArrowheads="1"/>
            </p:cNvSpPr>
            <p:nvPr/>
          </p:nvSpPr>
          <p:spPr bwMode="auto">
            <a:xfrm rot="-5400000">
              <a:off x="738" y="2190"/>
              <a:ext cx="10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>
                  <a:solidFill>
                    <a:schemeClr val="bg1"/>
                  </a:solidFill>
                </a:rPr>
                <a:t>Free Energy G</a:t>
              </a:r>
            </a:p>
          </p:txBody>
        </p:sp>
        <p:sp>
          <p:nvSpPr>
            <p:cNvPr id="88072" name="Text Box 8"/>
            <p:cNvSpPr txBox="1">
              <a:spLocks noChangeArrowheads="1"/>
            </p:cNvSpPr>
            <p:nvPr/>
          </p:nvSpPr>
          <p:spPr bwMode="auto">
            <a:xfrm>
              <a:off x="2304" y="3552"/>
              <a:ext cx="1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Reaction Coordinate</a:t>
              </a:r>
            </a:p>
          </p:txBody>
        </p:sp>
        <p:sp>
          <p:nvSpPr>
            <p:cNvPr id="88073" name="Text Box 9"/>
            <p:cNvSpPr txBox="1">
              <a:spLocks noChangeArrowheads="1"/>
            </p:cNvSpPr>
            <p:nvPr/>
          </p:nvSpPr>
          <p:spPr bwMode="auto">
            <a:xfrm>
              <a:off x="1640" y="2140"/>
              <a:ext cx="6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>
                  <a:latin typeface="Times New Roman" pitchFamily="18" charset="0"/>
                  <a:cs typeface="Times New Roman" pitchFamily="18" charset="0"/>
                </a:rPr>
                <a:t>Substrate</a:t>
              </a:r>
            </a:p>
          </p:txBody>
        </p:sp>
        <p:sp>
          <p:nvSpPr>
            <p:cNvPr id="88074" name="Text Box 10"/>
            <p:cNvSpPr txBox="1">
              <a:spLocks noChangeArrowheads="1"/>
            </p:cNvSpPr>
            <p:nvPr/>
          </p:nvSpPr>
          <p:spPr bwMode="auto">
            <a:xfrm>
              <a:off x="3696" y="2764"/>
              <a:ext cx="5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>
                  <a:latin typeface="Times New Roman" pitchFamily="18" charset="0"/>
                  <a:cs typeface="Times New Roman" pitchFamily="18" charset="0"/>
                </a:rPr>
                <a:t>Product</a:t>
              </a:r>
            </a:p>
          </p:txBody>
        </p:sp>
        <p:sp>
          <p:nvSpPr>
            <p:cNvPr id="88075" name="Freeform 11"/>
            <p:cNvSpPr>
              <a:spLocks/>
            </p:cNvSpPr>
            <p:nvPr/>
          </p:nvSpPr>
          <p:spPr bwMode="auto">
            <a:xfrm>
              <a:off x="1739" y="1800"/>
              <a:ext cx="2339" cy="1349"/>
            </a:xfrm>
            <a:custGeom>
              <a:avLst/>
              <a:gdLst>
                <a:gd name="T0" fmla="*/ 0 w 2339"/>
                <a:gd name="T1" fmla="*/ 712 h 1349"/>
                <a:gd name="T2" fmla="*/ 661 w 2339"/>
                <a:gd name="T3" fmla="*/ 696 h 1349"/>
                <a:gd name="T4" fmla="*/ 927 w 2339"/>
                <a:gd name="T5" fmla="*/ 411 h 1349"/>
                <a:gd name="T6" fmla="*/ 1045 w 2339"/>
                <a:gd name="T7" fmla="*/ 168 h 1349"/>
                <a:gd name="T8" fmla="*/ 1189 w 2339"/>
                <a:gd name="T9" fmla="*/ 24 h 1349"/>
                <a:gd name="T10" fmla="*/ 1333 w 2339"/>
                <a:gd name="T11" fmla="*/ 24 h 1349"/>
                <a:gd name="T12" fmla="*/ 1477 w 2339"/>
                <a:gd name="T13" fmla="*/ 168 h 1349"/>
                <a:gd name="T14" fmla="*/ 1573 w 2339"/>
                <a:gd name="T15" fmla="*/ 408 h 1349"/>
                <a:gd name="T16" fmla="*/ 1717 w 2339"/>
                <a:gd name="T17" fmla="*/ 1176 h 1349"/>
                <a:gd name="T18" fmla="*/ 1861 w 2339"/>
                <a:gd name="T19" fmla="*/ 1320 h 1349"/>
                <a:gd name="T20" fmla="*/ 2339 w 2339"/>
                <a:gd name="T21" fmla="*/ 1348 h 1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9"/>
                <a:gd name="T34" fmla="*/ 0 h 1349"/>
                <a:gd name="T35" fmla="*/ 2339 w 2339"/>
                <a:gd name="T36" fmla="*/ 1349 h 13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9" h="1349">
                  <a:moveTo>
                    <a:pt x="0" y="712"/>
                  </a:moveTo>
                  <a:cubicBezTo>
                    <a:pt x="110" y="709"/>
                    <a:pt x="507" y="746"/>
                    <a:pt x="661" y="696"/>
                  </a:cubicBezTo>
                  <a:cubicBezTo>
                    <a:pt x="815" y="646"/>
                    <a:pt x="863" y="499"/>
                    <a:pt x="927" y="411"/>
                  </a:cubicBezTo>
                  <a:cubicBezTo>
                    <a:pt x="991" y="323"/>
                    <a:pt x="1001" y="232"/>
                    <a:pt x="1045" y="168"/>
                  </a:cubicBezTo>
                  <a:cubicBezTo>
                    <a:pt x="1089" y="104"/>
                    <a:pt x="1141" y="48"/>
                    <a:pt x="1189" y="24"/>
                  </a:cubicBezTo>
                  <a:cubicBezTo>
                    <a:pt x="1237" y="0"/>
                    <a:pt x="1285" y="0"/>
                    <a:pt x="1333" y="24"/>
                  </a:cubicBezTo>
                  <a:cubicBezTo>
                    <a:pt x="1381" y="48"/>
                    <a:pt x="1437" y="104"/>
                    <a:pt x="1477" y="168"/>
                  </a:cubicBezTo>
                  <a:cubicBezTo>
                    <a:pt x="1517" y="232"/>
                    <a:pt x="1533" y="240"/>
                    <a:pt x="1573" y="408"/>
                  </a:cubicBezTo>
                  <a:cubicBezTo>
                    <a:pt x="1613" y="576"/>
                    <a:pt x="1669" y="1024"/>
                    <a:pt x="1717" y="1176"/>
                  </a:cubicBezTo>
                  <a:cubicBezTo>
                    <a:pt x="1765" y="1328"/>
                    <a:pt x="1757" y="1291"/>
                    <a:pt x="1861" y="1320"/>
                  </a:cubicBezTo>
                  <a:cubicBezTo>
                    <a:pt x="1965" y="1349"/>
                    <a:pt x="2240" y="1342"/>
                    <a:pt x="2339" y="134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</a:pPr>
              <a:endParaRPr lang="ar-SA" sz="2400"/>
            </a:p>
          </p:txBody>
        </p:sp>
        <p:sp>
          <p:nvSpPr>
            <p:cNvPr id="88076" name="Freeform 12"/>
            <p:cNvSpPr>
              <a:spLocks/>
            </p:cNvSpPr>
            <p:nvPr/>
          </p:nvSpPr>
          <p:spPr bwMode="auto">
            <a:xfrm>
              <a:off x="1728" y="2112"/>
              <a:ext cx="2339" cy="1053"/>
            </a:xfrm>
            <a:custGeom>
              <a:avLst/>
              <a:gdLst>
                <a:gd name="T0" fmla="*/ 0 w 2339"/>
                <a:gd name="T1" fmla="*/ 416 h 1053"/>
                <a:gd name="T2" fmla="*/ 661 w 2339"/>
                <a:gd name="T3" fmla="*/ 400 h 1053"/>
                <a:gd name="T4" fmla="*/ 958 w 2339"/>
                <a:gd name="T5" fmla="*/ 284 h 1053"/>
                <a:gd name="T6" fmla="*/ 1053 w 2339"/>
                <a:gd name="T7" fmla="*/ 184 h 1053"/>
                <a:gd name="T8" fmla="*/ 1113 w 2339"/>
                <a:gd name="T9" fmla="*/ 136 h 1053"/>
                <a:gd name="T10" fmla="*/ 1158 w 2339"/>
                <a:gd name="T11" fmla="*/ 90 h 1053"/>
                <a:gd name="T12" fmla="*/ 1238 w 2339"/>
                <a:gd name="T13" fmla="*/ 40 h 1053"/>
                <a:gd name="T14" fmla="*/ 1319 w 2339"/>
                <a:gd name="T15" fmla="*/ 20 h 1053"/>
                <a:gd name="T16" fmla="*/ 1469 w 2339"/>
                <a:gd name="T17" fmla="*/ 161 h 1053"/>
                <a:gd name="T18" fmla="*/ 1717 w 2339"/>
                <a:gd name="T19" fmla="*/ 880 h 1053"/>
                <a:gd name="T20" fmla="*/ 1861 w 2339"/>
                <a:gd name="T21" fmla="*/ 1024 h 1053"/>
                <a:gd name="T22" fmla="*/ 2339 w 2339"/>
                <a:gd name="T23" fmla="*/ 1052 h 10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39"/>
                <a:gd name="T37" fmla="*/ 0 h 1053"/>
                <a:gd name="T38" fmla="*/ 2339 w 2339"/>
                <a:gd name="T39" fmla="*/ 1053 h 10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39" h="1053">
                  <a:moveTo>
                    <a:pt x="0" y="416"/>
                  </a:moveTo>
                  <a:cubicBezTo>
                    <a:pt x="110" y="413"/>
                    <a:pt x="501" y="422"/>
                    <a:pt x="661" y="400"/>
                  </a:cubicBezTo>
                  <a:cubicBezTo>
                    <a:pt x="821" y="378"/>
                    <a:pt x="893" y="320"/>
                    <a:pt x="958" y="284"/>
                  </a:cubicBezTo>
                  <a:cubicBezTo>
                    <a:pt x="1023" y="248"/>
                    <a:pt x="1027" y="209"/>
                    <a:pt x="1053" y="184"/>
                  </a:cubicBezTo>
                  <a:cubicBezTo>
                    <a:pt x="1079" y="159"/>
                    <a:pt x="1096" y="152"/>
                    <a:pt x="1113" y="136"/>
                  </a:cubicBezTo>
                  <a:cubicBezTo>
                    <a:pt x="1130" y="120"/>
                    <a:pt x="1137" y="106"/>
                    <a:pt x="1158" y="90"/>
                  </a:cubicBezTo>
                  <a:cubicBezTo>
                    <a:pt x="1179" y="74"/>
                    <a:pt x="1211" y="52"/>
                    <a:pt x="1238" y="40"/>
                  </a:cubicBezTo>
                  <a:cubicBezTo>
                    <a:pt x="1265" y="28"/>
                    <a:pt x="1281" y="0"/>
                    <a:pt x="1319" y="20"/>
                  </a:cubicBezTo>
                  <a:cubicBezTo>
                    <a:pt x="1357" y="40"/>
                    <a:pt x="1403" y="18"/>
                    <a:pt x="1469" y="161"/>
                  </a:cubicBezTo>
                  <a:cubicBezTo>
                    <a:pt x="1535" y="304"/>
                    <a:pt x="1652" y="736"/>
                    <a:pt x="1717" y="880"/>
                  </a:cubicBezTo>
                  <a:cubicBezTo>
                    <a:pt x="1782" y="1024"/>
                    <a:pt x="1757" y="995"/>
                    <a:pt x="1861" y="1024"/>
                  </a:cubicBezTo>
                  <a:cubicBezTo>
                    <a:pt x="1965" y="1053"/>
                    <a:pt x="2240" y="1046"/>
                    <a:pt x="2339" y="105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</a:pPr>
              <a:endParaRPr lang="ar-SA" sz="2400"/>
            </a:p>
          </p:txBody>
        </p:sp>
        <p:sp>
          <p:nvSpPr>
            <p:cNvPr id="88077" name="Line 13"/>
            <p:cNvSpPr>
              <a:spLocks noChangeShapeType="1"/>
            </p:cNvSpPr>
            <p:nvPr/>
          </p:nvSpPr>
          <p:spPr bwMode="auto">
            <a:xfrm flipV="1">
              <a:off x="3024" y="2145"/>
              <a:ext cx="0" cy="38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8078" name="Line 14"/>
            <p:cNvSpPr>
              <a:spLocks noChangeShapeType="1"/>
            </p:cNvSpPr>
            <p:nvPr/>
          </p:nvSpPr>
          <p:spPr bwMode="auto">
            <a:xfrm flipV="1">
              <a:off x="1872" y="2544"/>
              <a:ext cx="0" cy="62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8079" name="Line 15"/>
            <p:cNvSpPr>
              <a:spLocks noChangeShapeType="1"/>
            </p:cNvSpPr>
            <p:nvPr/>
          </p:nvSpPr>
          <p:spPr bwMode="auto">
            <a:xfrm flipV="1">
              <a:off x="1584" y="2521"/>
              <a:ext cx="249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8080" name="Line 16"/>
            <p:cNvSpPr>
              <a:spLocks noChangeShapeType="1"/>
            </p:cNvSpPr>
            <p:nvPr/>
          </p:nvSpPr>
          <p:spPr bwMode="auto">
            <a:xfrm flipV="1">
              <a:off x="1584" y="3168"/>
              <a:ext cx="249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8081" name="Line 17"/>
            <p:cNvSpPr>
              <a:spLocks noChangeShapeType="1"/>
            </p:cNvSpPr>
            <p:nvPr/>
          </p:nvSpPr>
          <p:spPr bwMode="auto">
            <a:xfrm flipV="1">
              <a:off x="3451" y="1786"/>
              <a:ext cx="0" cy="72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8082" name="Line 18"/>
            <p:cNvSpPr>
              <a:spLocks noChangeShapeType="1"/>
            </p:cNvSpPr>
            <p:nvPr/>
          </p:nvSpPr>
          <p:spPr bwMode="auto">
            <a:xfrm flipV="1">
              <a:off x="3024" y="1824"/>
              <a:ext cx="0" cy="288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8083" name="Text Box 19"/>
            <p:cNvSpPr txBox="1">
              <a:spLocks noChangeArrowheads="1"/>
            </p:cNvSpPr>
            <p:nvPr/>
          </p:nvSpPr>
          <p:spPr bwMode="auto">
            <a:xfrm>
              <a:off x="1872" y="2736"/>
              <a:ext cx="4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>
                  <a:latin typeface="Symbol" pitchFamily="18" charset="2"/>
                </a:rPr>
                <a:t>D</a:t>
              </a:r>
              <a:r>
                <a:rPr lang="en-US"/>
                <a:t>G</a:t>
              </a:r>
              <a:r>
                <a:rPr lang="en-US" baseline="-25000"/>
                <a:t>rxn</a:t>
              </a:r>
            </a:p>
          </p:txBody>
        </p:sp>
        <p:sp>
          <p:nvSpPr>
            <p:cNvPr id="88084" name="Text Box 20"/>
            <p:cNvSpPr txBox="1">
              <a:spLocks noChangeArrowheads="1"/>
            </p:cNvSpPr>
            <p:nvPr/>
          </p:nvSpPr>
          <p:spPr bwMode="auto">
            <a:xfrm>
              <a:off x="3807" y="2165"/>
              <a:ext cx="5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b="1">
                  <a:solidFill>
                    <a:srgbClr val="00FF00"/>
                  </a:solidFill>
                  <a:latin typeface="Symbol" pitchFamily="18" charset="2"/>
                </a:rPr>
                <a:t>D</a:t>
              </a:r>
              <a:r>
                <a:rPr lang="en-US" b="1">
                  <a:solidFill>
                    <a:srgbClr val="00FF00"/>
                  </a:solidFill>
                </a:rPr>
                <a:t>G</a:t>
              </a:r>
              <a:r>
                <a:rPr lang="en-US" b="1" baseline="-25000">
                  <a:solidFill>
                    <a:srgbClr val="00FF00"/>
                  </a:solidFill>
                </a:rPr>
                <a:t>cat</a:t>
              </a:r>
              <a:r>
                <a:rPr lang="en-US" b="1" baseline="30000">
                  <a:solidFill>
                    <a:srgbClr val="00FF00"/>
                  </a:solidFill>
                </a:rPr>
                <a:t>‡</a:t>
              </a:r>
            </a:p>
          </p:txBody>
        </p:sp>
        <p:sp>
          <p:nvSpPr>
            <p:cNvPr id="88085" name="Line 21"/>
            <p:cNvSpPr>
              <a:spLocks noChangeShapeType="1"/>
            </p:cNvSpPr>
            <p:nvPr/>
          </p:nvSpPr>
          <p:spPr bwMode="auto">
            <a:xfrm flipV="1">
              <a:off x="1584" y="1776"/>
              <a:ext cx="249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8086" name="Line 22"/>
            <p:cNvSpPr>
              <a:spLocks noChangeShapeType="1"/>
            </p:cNvSpPr>
            <p:nvPr/>
          </p:nvSpPr>
          <p:spPr bwMode="auto">
            <a:xfrm flipV="1">
              <a:off x="1584" y="2112"/>
              <a:ext cx="249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8087" name="Line 23"/>
            <p:cNvSpPr>
              <a:spLocks noChangeShapeType="1"/>
            </p:cNvSpPr>
            <p:nvPr/>
          </p:nvSpPr>
          <p:spPr bwMode="auto">
            <a:xfrm flipV="1">
              <a:off x="3840" y="2112"/>
              <a:ext cx="0" cy="38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8088" name="Text Box 24"/>
            <p:cNvSpPr txBox="1">
              <a:spLocks noChangeArrowheads="1"/>
            </p:cNvSpPr>
            <p:nvPr/>
          </p:nvSpPr>
          <p:spPr bwMode="auto">
            <a:xfrm>
              <a:off x="3426" y="2016"/>
              <a:ext cx="36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b="1">
                  <a:solidFill>
                    <a:srgbClr val="CC0000"/>
                  </a:solidFill>
                  <a:latin typeface="Symbol" pitchFamily="18" charset="2"/>
                </a:rPr>
                <a:t>D</a:t>
              </a:r>
              <a:r>
                <a:rPr lang="en-US" b="1">
                  <a:solidFill>
                    <a:srgbClr val="CC0000"/>
                  </a:solidFill>
                </a:rPr>
                <a:t>G</a:t>
              </a:r>
              <a:r>
                <a:rPr lang="en-US" b="1" baseline="30000">
                  <a:solidFill>
                    <a:srgbClr val="CC0000"/>
                  </a:solidFill>
                </a:rPr>
                <a:t>‡</a:t>
              </a:r>
            </a:p>
          </p:txBody>
        </p:sp>
      </p:grpSp>
      <p:sp>
        <p:nvSpPr>
          <p:cNvPr id="88089" name="Text Box 26"/>
          <p:cNvSpPr txBox="1">
            <a:spLocks noChangeArrowheads="1"/>
          </p:cNvSpPr>
          <p:nvPr/>
        </p:nvSpPr>
        <p:spPr bwMode="auto">
          <a:xfrm>
            <a:off x="228600" y="5443538"/>
            <a:ext cx="8245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0188" indent="-230188" algn="just" rtl="0" eaLnBrk="0" hangingPunct="0">
              <a:buFontTx/>
              <a:buChar char="•"/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Thermodynamics: 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rxn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determines if the reaction is spontaneous</a:t>
            </a:r>
            <a:endParaRPr lang="en-US" sz="2000" baseline="-25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0188" indent="-230188" algn="just" rtl="0" eaLnBrk="0" hangingPunct="0">
              <a:buFontTx/>
              <a:buChar char="•"/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Kinetics – activation energy barrier DG</a:t>
            </a:r>
            <a:r>
              <a:rPr lang="en-US" sz="20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‡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determines the rate of reaction</a:t>
            </a:r>
          </a:p>
          <a:p>
            <a:pPr marL="230188" indent="-230188" algn="just" rtl="0" eaLnBrk="0" hangingPunct="0">
              <a:buFontTx/>
              <a:buChar char="•"/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Catalyst/enzyme – </a:t>
            </a:r>
            <a:r>
              <a:rPr lang="en-US" sz="20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lowers DG</a:t>
            </a:r>
            <a:r>
              <a:rPr lang="en-US" sz="2000" u="sng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‡</a:t>
            </a:r>
            <a:r>
              <a:rPr lang="en-US" sz="20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by stabilizing the transition state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>
                <a:cs typeface="Times New Roman" pitchFamily="18" charset="0"/>
              </a:rPr>
              <a:t> </a:t>
            </a:r>
            <a:r>
              <a:rPr lang="en-US" sz="2000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does not change the free energy of products or reactants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C2B4A4-8D03-47D0-8916-DA1BE0F30A66}" type="slidenum">
              <a:rPr lang="ar-SA"/>
              <a:pPr/>
              <a:t>19</a:t>
            </a:fld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Huda S.AlBake, KSU, CAMS, 431 CLSHUDA S.Albakr CLS431, KSU,CAMS,CLS Department</a:t>
            </a: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571500"/>
          </a:xfr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b="1" cap="none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Kinetics review</a:t>
            </a:r>
          </a:p>
        </p:txBody>
      </p:sp>
      <p:graphicFrame>
        <p:nvGraphicFramePr>
          <p:cNvPr id="9933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28600" y="1676400"/>
          <a:ext cx="8153400" cy="37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4" name="Equation" r:id="rId4" imgW="4991040" imgH="2209680" progId="Equation.3">
                  <p:embed/>
                </p:oleObj>
              </mc:Choice>
              <mc:Fallback>
                <p:oleObj name="Equation" r:id="rId4" imgW="4991040" imgH="2209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76400"/>
                        <a:ext cx="8153400" cy="3744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9333" name="Group 9"/>
          <p:cNvGrpSpPr>
            <a:grpSpLocks/>
          </p:cNvGrpSpPr>
          <p:nvPr/>
        </p:nvGrpSpPr>
        <p:grpSpPr bwMode="auto">
          <a:xfrm>
            <a:off x="365125" y="5754688"/>
            <a:ext cx="7026275" cy="457200"/>
            <a:chOff x="230" y="3625"/>
            <a:chExt cx="4426" cy="288"/>
          </a:xfrm>
        </p:grpSpPr>
        <p:sp>
          <p:nvSpPr>
            <p:cNvPr id="99334" name="Text Box 6"/>
            <p:cNvSpPr txBox="1">
              <a:spLocks noChangeArrowheads="1"/>
            </p:cNvSpPr>
            <p:nvPr/>
          </p:nvSpPr>
          <p:spPr bwMode="auto">
            <a:xfrm>
              <a:off x="230" y="3625"/>
              <a:ext cx="39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Enzymes increase rate of reaction by lowering</a:t>
              </a:r>
              <a:r>
                <a:rPr lang="en-US" sz="2400"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99335" name="Object 7"/>
            <p:cNvGraphicFramePr>
              <a:graphicFrameLocks noChangeAspect="1"/>
            </p:cNvGraphicFramePr>
            <p:nvPr/>
          </p:nvGraphicFramePr>
          <p:xfrm>
            <a:off x="4272" y="3642"/>
            <a:ext cx="384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45" name="Equation" r:id="rId6" imgW="317160" imgH="203040" progId="Equation.3">
                    <p:embed/>
                  </p:oleObj>
                </mc:Choice>
                <mc:Fallback>
                  <p:oleObj name="Equation" r:id="rId6" imgW="317160" imgH="2030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3642"/>
                          <a:ext cx="384" cy="24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04A499-192A-42DF-A223-6FC908E7BB60}" type="slidenum">
              <a:rPr lang="ar-SA"/>
              <a:pPr/>
              <a:t>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Huda S.AlBake, KSU, CAMS, 431 CLSHUDA S.Albakr CLS431, KSU,CAMS,CLS Department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cap="none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Enzyme Characteristics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Catalytic power</a:t>
            </a:r>
          </a:p>
          <a:p>
            <a:pPr lvl="1" eaLnBrk="1" hangingPunct="1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Increase reaction rates by up to 10</a:t>
            </a:r>
            <a:r>
              <a:rPr lang="en-US" sz="2400" baseline="30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times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Highly specific for their </a:t>
            </a:r>
            <a:r>
              <a:rPr lang="en-US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substrates</a:t>
            </a:r>
          </a:p>
          <a:p>
            <a:pPr lvl="1" eaLnBrk="1" hangingPunct="1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catalysis for closely related compounds</a:t>
            </a:r>
          </a:p>
          <a:p>
            <a:pPr lvl="1" eaLnBrk="1" hangingPunct="1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Specific </a:t>
            </a:r>
            <a:r>
              <a:rPr lang="en-US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active site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 substrate binding</a:t>
            </a:r>
          </a:p>
          <a:p>
            <a:pPr lvl="1" eaLnBrk="1" hangingPunct="1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by-products produced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Regulation – regulated by interactions with</a:t>
            </a:r>
          </a:p>
          <a:p>
            <a:pPr lvl="1" eaLnBrk="1" hangingPunct="1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Inhibitors – reversible or irreversible</a:t>
            </a:r>
          </a:p>
          <a:p>
            <a:pPr lvl="1" eaLnBrk="1" hangingPunct="1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Activators – via presence of an activator or by permanent modification of the enzyme’s structure</a:t>
            </a:r>
          </a:p>
          <a:p>
            <a:pPr lvl="1"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2CDE6B-78D0-42F3-8763-067C9B9F0E8E}" type="slidenum">
              <a:rPr lang="ar-SA"/>
              <a:pPr/>
              <a:t>20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Huda S.AlBake, KSU, CAMS, 431 CLSHUDA S.Albakr CLS431, KSU,CAMS,CLS Department</a:t>
            </a:r>
          </a:p>
        </p:txBody>
      </p:sp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279400" y="833438"/>
            <a:ext cx="8586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endParaRPr lang="ar-SA" sz="2400"/>
          </a:p>
        </p:txBody>
      </p:sp>
      <p:sp>
        <p:nvSpPr>
          <p:cNvPr id="97283" name="Rectangle 3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b="1" cap="none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How do enzymes lower E</a:t>
            </a:r>
            <a:r>
              <a:rPr lang="en-US" b="1" cap="none" baseline="-250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cap="none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7284" name="Rectangle 4"/>
          <p:cNvSpPr>
            <a:spLocks noGrp="1"/>
          </p:cNvSpPr>
          <p:nvPr>
            <p:ph type="body" idx="4294967295"/>
          </p:nvPr>
        </p:nvSpPr>
        <p:spPr>
          <a:xfrm>
            <a:off x="428625" y="1801813"/>
            <a:ext cx="8394700" cy="4710112"/>
          </a:xfrm>
        </p:spPr>
        <p:txBody>
          <a:bodyPr/>
          <a:lstStyle/>
          <a:p>
            <a:r>
              <a:rPr lang="en-US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Help substrates get together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A reaction can’t occur unless substrates collide, enzymes help bring them together.</a:t>
            </a:r>
          </a:p>
          <a:p>
            <a:r>
              <a:rPr lang="en-US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Orient substrates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On their own, substrates collide randomly; enzymes bring them together in the proper orientation for the reaction to occur.</a:t>
            </a:r>
          </a:p>
          <a:p>
            <a:r>
              <a:rPr lang="en-US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Promote acid-base reactions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Enzyme may act like a H+ donor or acceptor to destabilize a bond.</a:t>
            </a:r>
          </a:p>
          <a:p>
            <a:r>
              <a:rPr lang="en-US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Exclude water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The removal of water may allow nonpolar or hydrophobic reactions to occur</a:t>
            </a: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9D5A4F-896F-42F9-AEE6-67AE93BD4636}" type="slidenum">
              <a:rPr lang="ar-SA"/>
              <a:pPr/>
              <a:t>3</a:t>
            </a:fld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Huda S.AlBake, KSU, CAMS, 431 CLSHUDA S.Albakr CLS431, KSU,CAMS,CLS Department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13E0CE-404E-485E-8DF7-810D170BAF36}" type="datetime1">
              <a:rPr lang="en-US"/>
              <a:pPr>
                <a:defRPr/>
              </a:pPr>
              <a:t>9/1/2014</a:t>
            </a:fld>
            <a:endParaRPr lang="en-US"/>
          </a:p>
        </p:txBody>
      </p:sp>
      <p:sp>
        <p:nvSpPr>
          <p:cNvPr id="6" name="Slide Number Placeholder 8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rtl="0"/>
            <a:fld id="{1583F758-0098-4F6E-A56B-C76A4E66E63A}" type="slidenum">
              <a:rPr lang="ar-SA" sz="1400" b="1">
                <a:solidFill>
                  <a:srgbClr val="FFFFFF"/>
                </a:solidFill>
                <a:latin typeface="Century Schoolbook" pitchFamily="18" charset="0"/>
              </a:rPr>
              <a:pPr algn="ctr" rtl="0"/>
              <a:t>3</a:t>
            </a:fld>
            <a:endParaRPr lang="en-US" sz="1400" b="1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16387" name="Footer Placeholder 9"/>
          <p:cNvSpPr txBox="1">
            <a:spLocks noGrp="1"/>
          </p:cNvSpPr>
          <p:nvPr/>
        </p:nvSpPr>
        <p:spPr bwMode="auto">
          <a:xfrm rot="5400000">
            <a:off x="6989763" y="3736975"/>
            <a:ext cx="320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1200">
                <a:solidFill>
                  <a:schemeClr val="tx2"/>
                </a:solidFill>
                <a:latin typeface="Century Schoolbook" pitchFamily="18" charset="0"/>
              </a:rPr>
              <a:t>HUDA S.Albakr CLS431, KSU,CAMS,CLS Department</a:t>
            </a:r>
          </a:p>
        </p:txBody>
      </p:sp>
      <p:pic>
        <p:nvPicPr>
          <p:cNvPr id="163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623B40-0B83-4D3E-9B53-B51A108BFFBF}" type="slidenum">
              <a:rPr lang="ar-SA"/>
              <a:pPr/>
              <a:t>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Huda S.AlBake, KSU, CAMS, 431 CLSHUDA S.Albakr CLS431, KSU,CAMS,CLS Department</a:t>
            </a:r>
          </a:p>
        </p:txBody>
      </p:sp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b="1" cap="none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Biological Catalysts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Enzymes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are protein catalysts (ribozymes are RNA catalysts)</a:t>
            </a:r>
          </a:p>
          <a:p>
            <a:pPr>
              <a:lnSpc>
                <a:spcPct val="120000"/>
              </a:lnSpc>
            </a:pP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They are required in small amounts</a:t>
            </a:r>
          </a:p>
          <a:p>
            <a:pPr>
              <a:lnSpc>
                <a:spcPct val="120000"/>
              </a:lnSpc>
            </a:pP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sz="26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altered permanently by the reaction</a:t>
            </a:r>
          </a:p>
          <a:p>
            <a:pPr>
              <a:lnSpc>
                <a:spcPct val="120000"/>
              </a:lnSpc>
            </a:pP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6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not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change the thermodynamics of a reaction</a:t>
            </a:r>
          </a:p>
          <a:p>
            <a:pPr>
              <a:lnSpc>
                <a:spcPct val="120000"/>
              </a:lnSpc>
            </a:pP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They can </a:t>
            </a:r>
            <a:r>
              <a:rPr lang="en-US" sz="26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accelerate the rate at which a favorable reaction proceeds</a:t>
            </a:r>
          </a:p>
          <a:p>
            <a:pPr>
              <a:buFont typeface="Wingdings" pitchFamily="2" charset="2"/>
              <a:buNone/>
            </a:pPr>
            <a:endParaRPr lang="en-US" sz="26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39119-71C9-454B-80DA-6892B55B4C35}" type="slidenum">
              <a:rPr lang="ar-SA"/>
              <a:pPr/>
              <a:t>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Huda S.AlBake, KSU, CAMS, 431 CLSHUDA S.Albakr CLS431, KSU,CAMS,CLS Department</a:t>
            </a:r>
          </a:p>
        </p:txBody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219075" y="2101850"/>
            <a:ext cx="87058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Low" rtl="0"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Low" rtl="0">
              <a:spcBef>
                <a:spcPct val="50000"/>
              </a:spcBef>
            </a:pPr>
            <a:r>
              <a:rPr lang="en-US" sz="2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phosphatase enzyme can catalyze a rxn in 10 milliseconds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Low" rtl="0">
              <a:spcBef>
                <a:spcPct val="50000"/>
              </a:spcBef>
            </a:pPr>
            <a:r>
              <a:rPr lang="en-US" sz="2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Without the enzyme the rxn would take…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Low" rtl="0">
              <a:spcBef>
                <a:spcPct val="50000"/>
              </a:spcBef>
            </a:pPr>
            <a:r>
              <a:rPr lang="en-US" sz="2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trillion yrs. (1,000,000,000,000)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Low" rtl="0">
              <a:spcBef>
                <a:spcPct val="50000"/>
              </a:spcBef>
            </a:pPr>
            <a:r>
              <a:rPr lang="en-US" sz="24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 REACTION IS CONSIDERED SPONTANEOUS</a:t>
            </a:r>
            <a:endParaRPr lang="en-US" sz="24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Rectangle 3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b="1" cap="none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Biological Catalysts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D4C2F8-210A-49AC-ADF4-E402D920CE39}" type="slidenum">
              <a:rPr lang="ar-SA"/>
              <a:pPr/>
              <a:t>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Huda S.AlBake, KSU, CAMS, 431 CLSHUDA S.Albakr CLS431, KSU,CAMS,CLS Department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cap="none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Enzyme Nomenclature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algn="justLow"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Six classes of enzymes in </a:t>
            </a:r>
            <a:r>
              <a:rPr lang="en-US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Enzyme Commission</a:t>
            </a:r>
            <a:r>
              <a:rPr lang="en-U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(EC)</a:t>
            </a:r>
          </a:p>
          <a:p>
            <a:pPr marL="990600" lvl="1" indent="-533400" algn="justLow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Oxidoreductases – redox reactions</a:t>
            </a:r>
          </a:p>
          <a:p>
            <a:pPr marL="990600" lvl="1" indent="-533400" algn="justLow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Transferases – transfering functional groups</a:t>
            </a:r>
          </a:p>
          <a:p>
            <a:pPr marL="990600" lvl="1" indent="-533400" algn="justLow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Hydrolases – hydrolysis reactions</a:t>
            </a:r>
          </a:p>
          <a:p>
            <a:pPr marL="990600" lvl="1" indent="-533400" algn="justLow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Lyases – addition to double bonds</a:t>
            </a:r>
          </a:p>
          <a:p>
            <a:pPr marL="990600" lvl="1" indent="-533400" algn="justLow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Isomerases – isomerization reactions</a:t>
            </a:r>
          </a:p>
          <a:p>
            <a:pPr marL="990600" lvl="1" indent="-533400" algn="justLow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Ligases – formation of bonds with ATP cleavage</a:t>
            </a:r>
          </a:p>
          <a:p>
            <a:pPr marL="609600" indent="-609600" algn="justLow"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Sub-class, sub-subclass – a code of four numbers is used to identify an enzyme</a:t>
            </a:r>
          </a:p>
          <a:p>
            <a:pPr marL="990600" lvl="1" indent="-533400" algn="justLow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Phosphofructokinase – X.X.X.X</a:t>
            </a:r>
          </a:p>
          <a:p>
            <a:pPr marL="990600" lvl="1" indent="-533400" algn="justLow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Factor X – X.X.X.X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CF3C6-69D8-4144-B3F6-CAF9BFC0BB33}" type="datetime1">
              <a:rPr lang="en-US" smtClean="0"/>
              <a:pPr>
                <a:defRPr/>
              </a:pPr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Huda S.AlBake, KSU, CAMS, 431 CLSHUDA S.Albakr CLS431, KSU,CAMS,CLS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A59C-7FE8-449B-BA80-4ED75A55803E}" type="slidenum">
              <a:rPr lang="ar-SA" smtClean="0"/>
              <a:pPr/>
              <a:t>7</a:t>
            </a:fld>
            <a:endParaRPr lang="en-US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001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23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5CBC2-4D1E-486F-80EC-20FE1A10989F}" type="slidenum">
              <a:rPr lang="ar-SA"/>
              <a:pPr/>
              <a:t>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Huda S.AlBake, KSU, CAMS, 431 CLSHUDA S.Albakr CLS431, KSU,CAMS,CLS Department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cap="none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Coenzymes, Cofactors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justLow" eaLnBrk="1" hangingPunct="1">
              <a:lnSpc>
                <a:spcPct val="80000"/>
              </a:lnSpc>
            </a:pP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Many enzymes require other molecules for full enzymatic activity</a:t>
            </a:r>
          </a:p>
          <a:p>
            <a:pPr lvl="1" algn="justLow"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Other proteins or small organic molecules</a:t>
            </a:r>
          </a:p>
          <a:p>
            <a:pPr lvl="1" algn="justLow"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Covalently bonded or non-covalently bonded</a:t>
            </a:r>
          </a:p>
          <a:p>
            <a:pPr lvl="1" algn="justLow"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Small molecules – vitamins, NAD+, NADH</a:t>
            </a:r>
          </a:p>
          <a:p>
            <a:pPr lvl="1" algn="justLow"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Other proteins/enzymes – Factor IX requires presence of Factor VIII (and Ca</a:t>
            </a:r>
            <a:r>
              <a:rPr lang="en-US" sz="2400" baseline="30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phospholipids) in the blood clotting cascade</a:t>
            </a:r>
          </a:p>
          <a:p>
            <a:pPr algn="justLow" eaLnBrk="1" hangingPunct="1">
              <a:lnSpc>
                <a:spcPct val="80000"/>
              </a:lnSpc>
            </a:pP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Enzymes with co-factor present – </a:t>
            </a:r>
            <a:r>
              <a:rPr lang="en-US" sz="28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holo-enzyme</a:t>
            </a:r>
          </a:p>
          <a:p>
            <a:pPr algn="justLow" eaLnBrk="1" hangingPunct="1">
              <a:lnSpc>
                <a:spcPct val="80000"/>
              </a:lnSpc>
            </a:pP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Enzymes without co-factor – </a:t>
            </a:r>
            <a:r>
              <a:rPr lang="en-US" sz="28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apo-enzyme</a:t>
            </a:r>
            <a:endParaRPr lang="en-US" sz="2800" b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CF3C6-69D8-4144-B3F6-CAF9BFC0BB33}" type="datetime1">
              <a:rPr lang="en-US" smtClean="0"/>
              <a:pPr>
                <a:defRPr/>
              </a:pPr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Huda S.AlBake, KSU, CAMS, 431 CLSHUDA S.Albakr CLS431, KSU,CAMS,CLS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A59C-7FE8-449B-BA80-4ED75A55803E}" type="slidenum">
              <a:rPr lang="ar-SA" smtClean="0"/>
              <a:pPr/>
              <a:t>9</a:t>
            </a:fld>
            <a:endParaRPr lang="en-US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8" y="347663"/>
            <a:ext cx="7994072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529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449</TotalTime>
  <Words>964</Words>
  <Application>Microsoft Office PowerPoint</Application>
  <PresentationFormat>عرض على الشاشة (3:4)‏</PresentationFormat>
  <Paragraphs>150</Paragraphs>
  <Slides>20</Slides>
  <Notes>16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2" baseType="lpstr">
      <vt:lpstr>Oriel</vt:lpstr>
      <vt:lpstr>Equation</vt:lpstr>
      <vt:lpstr>Clinical Enzymology</vt:lpstr>
      <vt:lpstr>Enzyme Characteristics</vt:lpstr>
      <vt:lpstr>عرض تقديمي في PowerPoint</vt:lpstr>
      <vt:lpstr>Biological Catalysts</vt:lpstr>
      <vt:lpstr>Biological Catalysts</vt:lpstr>
      <vt:lpstr>Enzyme Nomenclature</vt:lpstr>
      <vt:lpstr>عرض تقديمي في PowerPoint</vt:lpstr>
      <vt:lpstr>Coenzymes, Cofactors</vt:lpstr>
      <vt:lpstr>عرض تقديمي في PowerPoint</vt:lpstr>
      <vt:lpstr>عرض تقديمي في PowerPoint</vt:lpstr>
      <vt:lpstr>How do proteins catalyze reactions?</vt:lpstr>
      <vt:lpstr>Enzyme-Substrate Complex and Active Site</vt:lpstr>
      <vt:lpstr>Active sites</vt:lpstr>
      <vt:lpstr>عرض تقديمي في PowerPoint</vt:lpstr>
      <vt:lpstr>How do enzymes catalyze?</vt:lpstr>
      <vt:lpstr>Induced Fit Model</vt:lpstr>
      <vt:lpstr>Thermodynamics review</vt:lpstr>
      <vt:lpstr>Thermodynamcs vs. Kinetics</vt:lpstr>
      <vt:lpstr>Kinetics review</vt:lpstr>
      <vt:lpstr>How do enzymes lower EA?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Albandry A Alkahtany</dc:creator>
  <cp:lastModifiedBy>Albandry A Alkahtany</cp:lastModifiedBy>
  <cp:revision>11</cp:revision>
  <dcterms:created xsi:type="dcterms:W3CDTF">2006-08-16T00:00:00Z</dcterms:created>
  <dcterms:modified xsi:type="dcterms:W3CDTF">2014-09-01T07:03:41Z</dcterms:modified>
</cp:coreProperties>
</file>