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7" r:id="rId2"/>
    <p:sldId id="260" r:id="rId3"/>
    <p:sldId id="256" r:id="rId4"/>
    <p:sldId id="258" r:id="rId5"/>
    <p:sldId id="285" r:id="rId6"/>
    <p:sldId id="274" r:id="rId7"/>
    <p:sldId id="275" r:id="rId8"/>
    <p:sldId id="276" r:id="rId9"/>
    <p:sldId id="277" r:id="rId10"/>
    <p:sldId id="281" r:id="rId11"/>
    <p:sldId id="261" r:id="rId12"/>
    <p:sldId id="286" r:id="rId13"/>
    <p:sldId id="291" r:id="rId14"/>
    <p:sldId id="262" r:id="rId15"/>
    <p:sldId id="289" r:id="rId16"/>
    <p:sldId id="278" r:id="rId17"/>
    <p:sldId id="273" r:id="rId18"/>
    <p:sldId id="279" r:id="rId19"/>
    <p:sldId id="295" r:id="rId20"/>
    <p:sldId id="296" r:id="rId21"/>
    <p:sldId id="297" r:id="rId22"/>
    <p:sldId id="282" r:id="rId23"/>
    <p:sldId id="266" r:id="rId24"/>
    <p:sldId id="272" r:id="rId25"/>
    <p:sldId id="283" r:id="rId26"/>
    <p:sldId id="264" r:id="rId27"/>
    <p:sldId id="265" r:id="rId28"/>
    <p:sldId id="288" r:id="rId29"/>
    <p:sldId id="280" r:id="rId30"/>
    <p:sldId id="267" r:id="rId31"/>
    <p:sldId id="298" r:id="rId32"/>
    <p:sldId id="284" r:id="rId33"/>
    <p:sldId id="269" r:id="rId34"/>
    <p:sldId id="270" r:id="rId35"/>
    <p:sldId id="271" r:id="rId36"/>
    <p:sldId id="287" r:id="rId37"/>
    <p:sldId id="293" r:id="rId38"/>
    <p:sldId id="294" r:id="rId39"/>
    <p:sldId id="29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91" autoAdjust="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06AE02-EF4A-474C-9790-7365674EBE5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26A1134A-3E1C-4D04-911B-64706B2A32F8}">
      <dgm:prSet phldrT="[Text]" custT="1"/>
      <dgm:spPr/>
      <dgm:t>
        <a:bodyPr/>
        <a:lstStyle/>
        <a:p>
          <a:r>
            <a:rPr lang="en-GB" sz="1050" dirty="0"/>
            <a:t>Bio-mineralization</a:t>
          </a:r>
        </a:p>
      </dgm:t>
    </dgm:pt>
    <dgm:pt modelId="{ECEA1C80-ED1B-40E3-969D-05342811D5F3}" type="parTrans" cxnId="{87024218-9FB7-4942-92E0-F0B18202BA70}">
      <dgm:prSet/>
      <dgm:spPr/>
      <dgm:t>
        <a:bodyPr/>
        <a:lstStyle/>
        <a:p>
          <a:endParaRPr lang="en-GB"/>
        </a:p>
      </dgm:t>
    </dgm:pt>
    <dgm:pt modelId="{42A92245-F4F7-495A-AAF6-FFB106012F15}" type="sibTrans" cxnId="{87024218-9FB7-4942-92E0-F0B18202BA70}">
      <dgm:prSet/>
      <dgm:spPr/>
      <dgm:t>
        <a:bodyPr/>
        <a:lstStyle/>
        <a:p>
          <a:endParaRPr lang="en-GB"/>
        </a:p>
      </dgm:t>
    </dgm:pt>
    <dgm:pt modelId="{054E97B3-4819-4860-98E1-5430EF3033D3}">
      <dgm:prSet phldrT="[Text]" custT="1"/>
      <dgm:spPr/>
      <dgm:t>
        <a:bodyPr/>
        <a:lstStyle/>
        <a:p>
          <a:r>
            <a:rPr lang="en-GB" sz="1050" dirty="0"/>
            <a:t>Demineralization</a:t>
          </a:r>
        </a:p>
      </dgm:t>
    </dgm:pt>
    <dgm:pt modelId="{FFE80EAF-11AC-46A3-B825-1DF0965E1D4C}" type="parTrans" cxnId="{B7F2136F-817E-47E6-82CD-A22B178F3647}">
      <dgm:prSet/>
      <dgm:spPr/>
      <dgm:t>
        <a:bodyPr/>
        <a:lstStyle/>
        <a:p>
          <a:endParaRPr lang="en-GB"/>
        </a:p>
      </dgm:t>
    </dgm:pt>
    <dgm:pt modelId="{D31B6559-33E7-43E9-9573-7E2A4B990344}" type="sibTrans" cxnId="{B7F2136F-817E-47E6-82CD-A22B178F3647}">
      <dgm:prSet/>
      <dgm:spPr/>
      <dgm:t>
        <a:bodyPr/>
        <a:lstStyle/>
        <a:p>
          <a:endParaRPr lang="en-GB"/>
        </a:p>
      </dgm:t>
    </dgm:pt>
    <dgm:pt modelId="{81558899-94E2-428C-8264-0D7C4CEFCE0C}">
      <dgm:prSet phldrT="[Text]" custT="1"/>
      <dgm:spPr/>
      <dgm:t>
        <a:bodyPr/>
        <a:lstStyle/>
        <a:p>
          <a:r>
            <a:rPr lang="en-GB" sz="1050" dirty="0"/>
            <a:t>Remineralization</a:t>
          </a:r>
        </a:p>
      </dgm:t>
    </dgm:pt>
    <dgm:pt modelId="{257BE9F0-3A7C-4FAE-BD91-58C6BD23ED92}" type="parTrans" cxnId="{8603F624-1AAE-4315-B1DF-D01AD99E1B87}">
      <dgm:prSet/>
      <dgm:spPr/>
      <dgm:t>
        <a:bodyPr/>
        <a:lstStyle/>
        <a:p>
          <a:endParaRPr lang="en-GB"/>
        </a:p>
      </dgm:t>
    </dgm:pt>
    <dgm:pt modelId="{B246C1AB-2BBC-4999-BC9A-478001A8C43D}" type="sibTrans" cxnId="{8603F624-1AAE-4315-B1DF-D01AD99E1B87}">
      <dgm:prSet/>
      <dgm:spPr/>
      <dgm:t>
        <a:bodyPr/>
        <a:lstStyle/>
        <a:p>
          <a:endParaRPr lang="en-GB"/>
        </a:p>
      </dgm:t>
    </dgm:pt>
    <dgm:pt modelId="{8A437AF1-0C40-4B9D-9896-F9D74D3C4C9A}" type="pres">
      <dgm:prSet presAssocID="{2B06AE02-EF4A-474C-9790-7365674EBE5D}" presName="cycle" presStyleCnt="0">
        <dgm:presLayoutVars>
          <dgm:dir/>
          <dgm:resizeHandles val="exact"/>
        </dgm:presLayoutVars>
      </dgm:prSet>
      <dgm:spPr/>
    </dgm:pt>
    <dgm:pt modelId="{06A0FD54-246F-492D-BE5A-75CC78F1B8B4}" type="pres">
      <dgm:prSet presAssocID="{26A1134A-3E1C-4D04-911B-64706B2A32F8}" presName="node" presStyleLbl="node1" presStyleIdx="0" presStyleCnt="3" custRadScaleRad="59451" custRadScaleInc="-1492">
        <dgm:presLayoutVars>
          <dgm:bulletEnabled val="1"/>
        </dgm:presLayoutVars>
      </dgm:prSet>
      <dgm:spPr/>
    </dgm:pt>
    <dgm:pt modelId="{DC50F55B-A957-4AFC-970C-998B9A13348A}" type="pres">
      <dgm:prSet presAssocID="{42A92245-F4F7-495A-AAF6-FFB106012F15}" presName="sibTrans" presStyleLbl="sibTrans2D1" presStyleIdx="0" presStyleCnt="3"/>
      <dgm:spPr/>
    </dgm:pt>
    <dgm:pt modelId="{FE3E278A-4915-4F52-B71E-46782644C36E}" type="pres">
      <dgm:prSet presAssocID="{42A92245-F4F7-495A-AAF6-FFB106012F15}" presName="connectorText" presStyleLbl="sibTrans2D1" presStyleIdx="0" presStyleCnt="3"/>
      <dgm:spPr/>
    </dgm:pt>
    <dgm:pt modelId="{CFF2A8FC-6FBB-4863-B5BA-7AB2E69B9B05}" type="pres">
      <dgm:prSet presAssocID="{054E97B3-4819-4860-98E1-5430EF3033D3}" presName="node" presStyleLbl="node1" presStyleIdx="1" presStyleCnt="3">
        <dgm:presLayoutVars>
          <dgm:bulletEnabled val="1"/>
        </dgm:presLayoutVars>
      </dgm:prSet>
      <dgm:spPr/>
    </dgm:pt>
    <dgm:pt modelId="{ED1E26DE-E058-4D7B-87A5-B01B30C6F2FC}" type="pres">
      <dgm:prSet presAssocID="{D31B6559-33E7-43E9-9573-7E2A4B990344}" presName="sibTrans" presStyleLbl="sibTrans2D1" presStyleIdx="1" presStyleCnt="3"/>
      <dgm:spPr/>
    </dgm:pt>
    <dgm:pt modelId="{B5763A4F-5ADE-4D16-9EE5-6B6559838D65}" type="pres">
      <dgm:prSet presAssocID="{D31B6559-33E7-43E9-9573-7E2A4B990344}" presName="connectorText" presStyleLbl="sibTrans2D1" presStyleIdx="1" presStyleCnt="3"/>
      <dgm:spPr/>
    </dgm:pt>
    <dgm:pt modelId="{32952CE7-BD4E-42B9-AB9F-465A1A0953AC}" type="pres">
      <dgm:prSet presAssocID="{81558899-94E2-428C-8264-0D7C4CEFCE0C}" presName="node" presStyleLbl="node1" presStyleIdx="2" presStyleCnt="3">
        <dgm:presLayoutVars>
          <dgm:bulletEnabled val="1"/>
        </dgm:presLayoutVars>
      </dgm:prSet>
      <dgm:spPr/>
    </dgm:pt>
    <dgm:pt modelId="{119028CD-709A-4A02-ACDC-09548B4D707B}" type="pres">
      <dgm:prSet presAssocID="{B246C1AB-2BBC-4999-BC9A-478001A8C43D}" presName="sibTrans" presStyleLbl="sibTrans2D1" presStyleIdx="2" presStyleCnt="3"/>
      <dgm:spPr/>
    </dgm:pt>
    <dgm:pt modelId="{B293880F-B460-4B2B-A7B7-BB5436C52653}" type="pres">
      <dgm:prSet presAssocID="{B246C1AB-2BBC-4999-BC9A-478001A8C43D}" presName="connectorText" presStyleLbl="sibTrans2D1" presStyleIdx="2" presStyleCnt="3"/>
      <dgm:spPr/>
    </dgm:pt>
  </dgm:ptLst>
  <dgm:cxnLst>
    <dgm:cxn modelId="{87024218-9FB7-4942-92E0-F0B18202BA70}" srcId="{2B06AE02-EF4A-474C-9790-7365674EBE5D}" destId="{26A1134A-3E1C-4D04-911B-64706B2A32F8}" srcOrd="0" destOrd="0" parTransId="{ECEA1C80-ED1B-40E3-969D-05342811D5F3}" sibTransId="{42A92245-F4F7-495A-AAF6-FFB106012F15}"/>
    <dgm:cxn modelId="{8603F624-1AAE-4315-B1DF-D01AD99E1B87}" srcId="{2B06AE02-EF4A-474C-9790-7365674EBE5D}" destId="{81558899-94E2-428C-8264-0D7C4CEFCE0C}" srcOrd="2" destOrd="0" parTransId="{257BE9F0-3A7C-4FAE-BD91-58C6BD23ED92}" sibTransId="{B246C1AB-2BBC-4999-BC9A-478001A8C43D}"/>
    <dgm:cxn modelId="{8A01D328-5DC9-4B44-A9B6-146FD7158DF9}" type="presOf" srcId="{D31B6559-33E7-43E9-9573-7E2A4B990344}" destId="{B5763A4F-5ADE-4D16-9EE5-6B6559838D65}" srcOrd="1" destOrd="0" presId="urn:microsoft.com/office/officeart/2005/8/layout/cycle2"/>
    <dgm:cxn modelId="{FEB09632-CBDE-4462-A851-5B9F89349F55}" type="presOf" srcId="{B246C1AB-2BBC-4999-BC9A-478001A8C43D}" destId="{119028CD-709A-4A02-ACDC-09548B4D707B}" srcOrd="0" destOrd="0" presId="urn:microsoft.com/office/officeart/2005/8/layout/cycle2"/>
    <dgm:cxn modelId="{E9FEA636-E6B7-49DF-9487-899A808D87EE}" type="presOf" srcId="{42A92245-F4F7-495A-AAF6-FFB106012F15}" destId="{DC50F55B-A957-4AFC-970C-998B9A13348A}" srcOrd="0" destOrd="0" presId="urn:microsoft.com/office/officeart/2005/8/layout/cycle2"/>
    <dgm:cxn modelId="{E9ADFC36-135C-4F0C-B4BE-BDBBBFF04225}" type="presOf" srcId="{81558899-94E2-428C-8264-0D7C4CEFCE0C}" destId="{32952CE7-BD4E-42B9-AB9F-465A1A0953AC}" srcOrd="0" destOrd="0" presId="urn:microsoft.com/office/officeart/2005/8/layout/cycle2"/>
    <dgm:cxn modelId="{2652B161-0D77-4A18-9A77-7F279ECE3272}" type="presOf" srcId="{054E97B3-4819-4860-98E1-5430EF3033D3}" destId="{CFF2A8FC-6FBB-4863-B5BA-7AB2E69B9B05}" srcOrd="0" destOrd="0" presId="urn:microsoft.com/office/officeart/2005/8/layout/cycle2"/>
    <dgm:cxn modelId="{B7F2136F-817E-47E6-82CD-A22B178F3647}" srcId="{2B06AE02-EF4A-474C-9790-7365674EBE5D}" destId="{054E97B3-4819-4860-98E1-5430EF3033D3}" srcOrd="1" destOrd="0" parTransId="{FFE80EAF-11AC-46A3-B825-1DF0965E1D4C}" sibTransId="{D31B6559-33E7-43E9-9573-7E2A4B990344}"/>
    <dgm:cxn modelId="{677BDC85-E6D4-4589-883E-B87637D8A0AD}" type="presOf" srcId="{D31B6559-33E7-43E9-9573-7E2A4B990344}" destId="{ED1E26DE-E058-4D7B-87A5-B01B30C6F2FC}" srcOrd="0" destOrd="0" presId="urn:microsoft.com/office/officeart/2005/8/layout/cycle2"/>
    <dgm:cxn modelId="{2E8DAA96-C6CB-4CD0-8FEC-E57118AE0F56}" type="presOf" srcId="{42A92245-F4F7-495A-AAF6-FFB106012F15}" destId="{FE3E278A-4915-4F52-B71E-46782644C36E}" srcOrd="1" destOrd="0" presId="urn:microsoft.com/office/officeart/2005/8/layout/cycle2"/>
    <dgm:cxn modelId="{42D262B3-AE6D-4639-811C-A084A950E668}" type="presOf" srcId="{2B06AE02-EF4A-474C-9790-7365674EBE5D}" destId="{8A437AF1-0C40-4B9D-9896-F9D74D3C4C9A}" srcOrd="0" destOrd="0" presId="urn:microsoft.com/office/officeart/2005/8/layout/cycle2"/>
    <dgm:cxn modelId="{BCA6F6E3-6489-436E-A3D6-F63BC65D4F8F}" type="presOf" srcId="{B246C1AB-2BBC-4999-BC9A-478001A8C43D}" destId="{B293880F-B460-4B2B-A7B7-BB5436C52653}" srcOrd="1" destOrd="0" presId="urn:microsoft.com/office/officeart/2005/8/layout/cycle2"/>
    <dgm:cxn modelId="{7E6847F3-AA37-4E31-AB02-BC2919DA745C}" type="presOf" srcId="{26A1134A-3E1C-4D04-911B-64706B2A32F8}" destId="{06A0FD54-246F-492D-BE5A-75CC78F1B8B4}" srcOrd="0" destOrd="0" presId="urn:microsoft.com/office/officeart/2005/8/layout/cycle2"/>
    <dgm:cxn modelId="{9F444147-93C1-4CC4-AA2D-B46F5F272B47}" type="presParOf" srcId="{8A437AF1-0C40-4B9D-9896-F9D74D3C4C9A}" destId="{06A0FD54-246F-492D-BE5A-75CC78F1B8B4}" srcOrd="0" destOrd="0" presId="urn:microsoft.com/office/officeart/2005/8/layout/cycle2"/>
    <dgm:cxn modelId="{D2F343D6-23E4-4D36-B3D1-63ECE32366A0}" type="presParOf" srcId="{8A437AF1-0C40-4B9D-9896-F9D74D3C4C9A}" destId="{DC50F55B-A957-4AFC-970C-998B9A13348A}" srcOrd="1" destOrd="0" presId="urn:microsoft.com/office/officeart/2005/8/layout/cycle2"/>
    <dgm:cxn modelId="{D6996949-1B2F-432B-8D7D-355665516908}" type="presParOf" srcId="{DC50F55B-A957-4AFC-970C-998B9A13348A}" destId="{FE3E278A-4915-4F52-B71E-46782644C36E}" srcOrd="0" destOrd="0" presId="urn:microsoft.com/office/officeart/2005/8/layout/cycle2"/>
    <dgm:cxn modelId="{6C503200-E2E0-40DF-A012-6E579323D881}" type="presParOf" srcId="{8A437AF1-0C40-4B9D-9896-F9D74D3C4C9A}" destId="{CFF2A8FC-6FBB-4863-B5BA-7AB2E69B9B05}" srcOrd="2" destOrd="0" presId="urn:microsoft.com/office/officeart/2005/8/layout/cycle2"/>
    <dgm:cxn modelId="{6DE0F35D-9F8E-4DEB-BE48-CFE097136A20}" type="presParOf" srcId="{8A437AF1-0C40-4B9D-9896-F9D74D3C4C9A}" destId="{ED1E26DE-E058-4D7B-87A5-B01B30C6F2FC}" srcOrd="3" destOrd="0" presId="urn:microsoft.com/office/officeart/2005/8/layout/cycle2"/>
    <dgm:cxn modelId="{EEB66F6D-13DE-4BA1-ACD7-BA942594D36A}" type="presParOf" srcId="{ED1E26DE-E058-4D7B-87A5-B01B30C6F2FC}" destId="{B5763A4F-5ADE-4D16-9EE5-6B6559838D65}" srcOrd="0" destOrd="0" presId="urn:microsoft.com/office/officeart/2005/8/layout/cycle2"/>
    <dgm:cxn modelId="{E2EE1ACE-61F0-4E79-A16C-AB6E656BD837}" type="presParOf" srcId="{8A437AF1-0C40-4B9D-9896-F9D74D3C4C9A}" destId="{32952CE7-BD4E-42B9-AB9F-465A1A0953AC}" srcOrd="4" destOrd="0" presId="urn:microsoft.com/office/officeart/2005/8/layout/cycle2"/>
    <dgm:cxn modelId="{181CE69F-3FF2-45E6-9226-5058B0E8C552}" type="presParOf" srcId="{8A437AF1-0C40-4B9D-9896-F9D74D3C4C9A}" destId="{119028CD-709A-4A02-ACDC-09548B4D707B}" srcOrd="5" destOrd="0" presId="urn:microsoft.com/office/officeart/2005/8/layout/cycle2"/>
    <dgm:cxn modelId="{78C7928D-C68D-49A0-88C5-244BA3CCB000}" type="presParOf" srcId="{119028CD-709A-4A02-ACDC-09548B4D707B}" destId="{B293880F-B460-4B2B-A7B7-BB5436C5265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0FD54-246F-492D-BE5A-75CC78F1B8B4}">
      <dsp:nvSpPr>
        <dsp:cNvPr id="0" name=""/>
        <dsp:cNvSpPr/>
      </dsp:nvSpPr>
      <dsp:spPr>
        <a:xfrm>
          <a:off x="1460308" y="535136"/>
          <a:ext cx="1519410" cy="15194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dirty="0"/>
            <a:t>Bio-mineralization</a:t>
          </a:r>
        </a:p>
      </dsp:txBody>
      <dsp:txXfrm>
        <a:off x="1682820" y="757648"/>
        <a:ext cx="1074386" cy="1074386"/>
      </dsp:txXfrm>
    </dsp:sp>
    <dsp:sp modelId="{DC50F55B-A957-4AFC-970C-998B9A13348A}">
      <dsp:nvSpPr>
        <dsp:cNvPr id="0" name=""/>
        <dsp:cNvSpPr/>
      </dsp:nvSpPr>
      <dsp:spPr>
        <a:xfrm rot="3080864">
          <a:off x="2706902" y="1755388"/>
          <a:ext cx="173028" cy="5128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2716645" y="1837679"/>
        <a:ext cx="121120" cy="307681"/>
      </dsp:txXfrm>
    </dsp:sp>
    <dsp:sp modelId="{CFF2A8FC-6FBB-4863-B5BA-7AB2E69B9B05}">
      <dsp:nvSpPr>
        <dsp:cNvPr id="0" name=""/>
        <dsp:cNvSpPr/>
      </dsp:nvSpPr>
      <dsp:spPr>
        <a:xfrm>
          <a:off x="2613231" y="1976679"/>
          <a:ext cx="1519410" cy="15194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dirty="0"/>
            <a:t>Demineralization</a:t>
          </a:r>
        </a:p>
      </dsp:txBody>
      <dsp:txXfrm>
        <a:off x="2835743" y="2199191"/>
        <a:ext cx="1074386" cy="1074386"/>
      </dsp:txXfrm>
    </dsp:sp>
    <dsp:sp modelId="{ED1E26DE-E058-4D7B-87A5-B01B30C6F2FC}">
      <dsp:nvSpPr>
        <dsp:cNvPr id="0" name=""/>
        <dsp:cNvSpPr/>
      </dsp:nvSpPr>
      <dsp:spPr>
        <a:xfrm rot="10800000">
          <a:off x="2041756" y="2479984"/>
          <a:ext cx="403842" cy="5128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rot="10800000">
        <a:off x="2162909" y="2582544"/>
        <a:ext cx="282689" cy="307681"/>
      </dsp:txXfrm>
    </dsp:sp>
    <dsp:sp modelId="{32952CE7-BD4E-42B9-AB9F-465A1A0953AC}">
      <dsp:nvSpPr>
        <dsp:cNvPr id="0" name=""/>
        <dsp:cNvSpPr/>
      </dsp:nvSpPr>
      <dsp:spPr>
        <a:xfrm>
          <a:off x="331853" y="1976679"/>
          <a:ext cx="1519410" cy="15194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dirty="0"/>
            <a:t>Remineralization</a:t>
          </a:r>
        </a:p>
      </dsp:txBody>
      <dsp:txXfrm>
        <a:off x="554365" y="2199191"/>
        <a:ext cx="1074386" cy="1074386"/>
      </dsp:txXfrm>
    </dsp:sp>
    <dsp:sp modelId="{119028CD-709A-4A02-ACDC-09548B4D707B}">
      <dsp:nvSpPr>
        <dsp:cNvPr id="0" name=""/>
        <dsp:cNvSpPr/>
      </dsp:nvSpPr>
      <dsp:spPr>
        <a:xfrm rot="18483253">
          <a:off x="1570417" y="1762889"/>
          <a:ext cx="164981" cy="5128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1579910" y="1884935"/>
        <a:ext cx="115487" cy="30768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0DE066-34A6-4B6D-B702-982320334091}" type="datetimeFigureOut">
              <a:rPr lang="en-GB" smtClean="0"/>
              <a:t>17/11/2019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35A8D-E023-497E-B1B9-69D6F4978B8C}" type="slidenum">
              <a:rPr lang="en-GB" smtClean="0"/>
              <a:t>‹#›</a:t>
            </a:fld>
            <a:endParaRPr lang="en-GB"/>
          </a:p>
        </p:txBody>
      </p:sp>
    </p:spTree>
    <p:extLst>
      <p:ext uri="{BB962C8B-B14F-4D97-AF65-F5344CB8AC3E}">
        <p14:creationId xmlns:p14="http://schemas.microsoft.com/office/powerpoint/2010/main" val="3278129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935A8D-E023-497E-B1B9-69D6F4978B8C}" type="slidenum">
              <a:rPr lang="en-GB" smtClean="0"/>
              <a:t>1</a:t>
            </a:fld>
            <a:endParaRPr lang="en-GB"/>
          </a:p>
        </p:txBody>
      </p:sp>
    </p:spTree>
    <p:extLst>
      <p:ext uri="{BB962C8B-B14F-4D97-AF65-F5344CB8AC3E}">
        <p14:creationId xmlns:p14="http://schemas.microsoft.com/office/powerpoint/2010/main" val="928048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https://www.youtube.com/watch?v=eYGkT6OrBk0</a:t>
            </a:r>
          </a:p>
          <a:p>
            <a:r>
              <a:rPr lang="en-US" dirty="0"/>
              <a:t>https://www.youtube.com/watch?v=TZcB8c9mqbY</a:t>
            </a:r>
          </a:p>
          <a:p>
            <a:r>
              <a:rPr lang="en-US" dirty="0"/>
              <a:t>https://www.youtube.com/watch?v=fac-uaPH-mo</a:t>
            </a:r>
          </a:p>
          <a:p>
            <a:endParaRPr lang="ar-SA" dirty="0"/>
          </a:p>
        </p:txBody>
      </p:sp>
      <p:sp>
        <p:nvSpPr>
          <p:cNvPr id="4" name="Slide Number Placeholder 3"/>
          <p:cNvSpPr>
            <a:spLocks noGrp="1"/>
          </p:cNvSpPr>
          <p:nvPr>
            <p:ph type="sldNum" sz="quarter" idx="10"/>
          </p:nvPr>
        </p:nvSpPr>
        <p:spPr/>
        <p:txBody>
          <a:bodyPr/>
          <a:lstStyle/>
          <a:p>
            <a:fld id="{D6935A8D-E023-497E-B1B9-69D6F4978B8C}" type="slidenum">
              <a:rPr lang="en-GB" smtClean="0"/>
              <a:t>38</a:t>
            </a:fld>
            <a:endParaRPr lang="en-GB"/>
          </a:p>
        </p:txBody>
      </p:sp>
    </p:spTree>
    <p:extLst>
      <p:ext uri="{BB962C8B-B14F-4D97-AF65-F5344CB8AC3E}">
        <p14:creationId xmlns:p14="http://schemas.microsoft.com/office/powerpoint/2010/main" val="21459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Iron</a:t>
            </a:r>
          </a:p>
        </p:txBody>
      </p:sp>
      <p:sp>
        <p:nvSpPr>
          <p:cNvPr id="4" name="Slide Number Placeholder 3"/>
          <p:cNvSpPr>
            <a:spLocks noGrp="1"/>
          </p:cNvSpPr>
          <p:nvPr>
            <p:ph type="sldNum" sz="quarter" idx="10"/>
          </p:nvPr>
        </p:nvSpPr>
        <p:spPr/>
        <p:txBody>
          <a:bodyPr/>
          <a:lstStyle/>
          <a:p>
            <a:fld id="{D6935A8D-E023-497E-B1B9-69D6F4978B8C}" type="slidenum">
              <a:rPr lang="en-GB" smtClean="0"/>
              <a:t>14</a:t>
            </a:fld>
            <a:endParaRPr lang="en-GB"/>
          </a:p>
        </p:txBody>
      </p:sp>
    </p:spTree>
    <p:extLst>
      <p:ext uri="{BB962C8B-B14F-4D97-AF65-F5344CB8AC3E}">
        <p14:creationId xmlns:p14="http://schemas.microsoft.com/office/powerpoint/2010/main" val="2103095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Iron</a:t>
            </a:r>
          </a:p>
        </p:txBody>
      </p:sp>
      <p:sp>
        <p:nvSpPr>
          <p:cNvPr id="4" name="Slide Number Placeholder 3"/>
          <p:cNvSpPr>
            <a:spLocks noGrp="1"/>
          </p:cNvSpPr>
          <p:nvPr>
            <p:ph type="sldNum" sz="quarter" idx="10"/>
          </p:nvPr>
        </p:nvSpPr>
        <p:spPr/>
        <p:txBody>
          <a:bodyPr/>
          <a:lstStyle/>
          <a:p>
            <a:fld id="{D6935A8D-E023-497E-B1B9-69D6F4978B8C}" type="slidenum">
              <a:rPr lang="en-GB" smtClean="0"/>
              <a:t>15</a:t>
            </a:fld>
            <a:endParaRPr lang="en-GB"/>
          </a:p>
        </p:txBody>
      </p:sp>
    </p:spTree>
    <p:extLst>
      <p:ext uri="{BB962C8B-B14F-4D97-AF65-F5344CB8AC3E}">
        <p14:creationId xmlns:p14="http://schemas.microsoft.com/office/powerpoint/2010/main" val="2086115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dirty="0">
                <a:solidFill>
                  <a:schemeClr val="tx1"/>
                </a:solidFill>
                <a:effectLst/>
                <a:latin typeface="+mn-lt"/>
                <a:ea typeface="+mn-ea"/>
                <a:cs typeface="+mn-cs"/>
              </a:rPr>
              <a:t>Crystals can sometimes be grown around a template, which is then removed to produce a porous structure, or the addition of certain chemicals can cause different shapes of crystals to grow from a particular solution.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mn-lt"/>
                <a:ea typeface="+mn-ea"/>
                <a:cs typeface="+mn-cs"/>
              </a:rPr>
              <a:t>Similarly the growth of bone, which is mainly calcium hydroxyapatite Ca5(PO4)3(OH)2, is being investigated, including the development of synthetic bone materials.</a:t>
            </a:r>
          </a:p>
          <a:p>
            <a:endParaRPr lang="en-GB" sz="1400" dirty="0"/>
          </a:p>
        </p:txBody>
      </p:sp>
      <p:sp>
        <p:nvSpPr>
          <p:cNvPr id="4" name="Slide Number Placeholder 3"/>
          <p:cNvSpPr>
            <a:spLocks noGrp="1"/>
          </p:cNvSpPr>
          <p:nvPr>
            <p:ph type="sldNum" sz="quarter" idx="10"/>
          </p:nvPr>
        </p:nvSpPr>
        <p:spPr/>
        <p:txBody>
          <a:bodyPr/>
          <a:lstStyle/>
          <a:p>
            <a:fld id="{D6935A8D-E023-497E-B1B9-69D6F4978B8C}" type="slidenum">
              <a:rPr lang="en-GB" smtClean="0"/>
              <a:t>27</a:t>
            </a:fld>
            <a:endParaRPr lang="en-GB"/>
          </a:p>
        </p:txBody>
      </p:sp>
    </p:spTree>
    <p:extLst>
      <p:ext uri="{BB962C8B-B14F-4D97-AF65-F5344CB8AC3E}">
        <p14:creationId xmlns:p14="http://schemas.microsoft.com/office/powerpoint/2010/main" val="405928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dirty="0">
                <a:solidFill>
                  <a:schemeClr val="tx1"/>
                </a:solidFill>
                <a:effectLst/>
                <a:latin typeface="+mn-lt"/>
                <a:ea typeface="+mn-ea"/>
                <a:cs typeface="+mn-cs"/>
              </a:rPr>
              <a:t>Crystals can sometimes be grown around a template, which is then removed to produce a porous structure, or the addition of certain chemicals can cause different shapes of crystals to grow from a particular solution.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mn-lt"/>
                <a:ea typeface="+mn-ea"/>
                <a:cs typeface="+mn-cs"/>
              </a:rPr>
              <a:t>Similarly the growth of bone, which is mainly calcium hydroxyapatite Ca5(PO4)3(OH)2, is being investigated, including the development of synthetic bone materials.</a:t>
            </a:r>
          </a:p>
          <a:p>
            <a:endParaRPr lang="en-GB" sz="1400" dirty="0"/>
          </a:p>
        </p:txBody>
      </p:sp>
      <p:sp>
        <p:nvSpPr>
          <p:cNvPr id="4" name="Slide Number Placeholder 3"/>
          <p:cNvSpPr>
            <a:spLocks noGrp="1"/>
          </p:cNvSpPr>
          <p:nvPr>
            <p:ph type="sldNum" sz="quarter" idx="10"/>
          </p:nvPr>
        </p:nvSpPr>
        <p:spPr/>
        <p:txBody>
          <a:bodyPr/>
          <a:lstStyle/>
          <a:p>
            <a:fld id="{D6935A8D-E023-497E-B1B9-69D6F4978B8C}" type="slidenum">
              <a:rPr lang="en-GB" smtClean="0"/>
              <a:t>28</a:t>
            </a:fld>
            <a:endParaRPr lang="en-GB"/>
          </a:p>
        </p:txBody>
      </p:sp>
    </p:spTree>
    <p:extLst>
      <p:ext uri="{BB962C8B-B14F-4D97-AF65-F5344CB8AC3E}">
        <p14:creationId xmlns:p14="http://schemas.microsoft.com/office/powerpoint/2010/main" val="2941728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dirty="0">
                <a:solidFill>
                  <a:schemeClr val="tx1"/>
                </a:solidFill>
                <a:effectLst/>
                <a:latin typeface="+mn-lt"/>
                <a:ea typeface="+mn-ea"/>
                <a:cs typeface="+mn-cs"/>
              </a:rPr>
              <a:t>Crystals can sometimes be grown around a template, which is then removed to produce a porous structure, or the addition of certain chemicals can cause different shapes of crystals to grow from a particular solution.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mn-lt"/>
                <a:ea typeface="+mn-ea"/>
                <a:cs typeface="+mn-cs"/>
              </a:rPr>
              <a:t>Similarly the growth of bone, which is mainly calcium hydroxyapatite Ca5(PO4)3(OH)2, is being investigated, including the development of synthetic bone materials.</a:t>
            </a:r>
          </a:p>
          <a:p>
            <a:endParaRPr lang="en-GB" sz="1400" dirty="0"/>
          </a:p>
        </p:txBody>
      </p:sp>
      <p:sp>
        <p:nvSpPr>
          <p:cNvPr id="4" name="Slide Number Placeholder 3"/>
          <p:cNvSpPr>
            <a:spLocks noGrp="1"/>
          </p:cNvSpPr>
          <p:nvPr>
            <p:ph type="sldNum" sz="quarter" idx="10"/>
          </p:nvPr>
        </p:nvSpPr>
        <p:spPr/>
        <p:txBody>
          <a:bodyPr/>
          <a:lstStyle/>
          <a:p>
            <a:fld id="{D6935A8D-E023-497E-B1B9-69D6F4978B8C}" type="slidenum">
              <a:rPr lang="en-GB" smtClean="0"/>
              <a:t>29</a:t>
            </a:fld>
            <a:endParaRPr lang="en-GB"/>
          </a:p>
        </p:txBody>
      </p:sp>
    </p:spTree>
    <p:extLst>
      <p:ext uri="{BB962C8B-B14F-4D97-AF65-F5344CB8AC3E}">
        <p14:creationId xmlns:p14="http://schemas.microsoft.com/office/powerpoint/2010/main" val="509492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https://www.youtube.com/watch?v=m07OvPEoR6g</a:t>
            </a:r>
          </a:p>
          <a:p>
            <a:r>
              <a:rPr lang="en-US" dirty="0"/>
              <a:t>https://www.youtube.com/watch?v=T18E58vOTus</a:t>
            </a:r>
          </a:p>
          <a:p>
            <a:endParaRPr lang="ar-SA" dirty="0"/>
          </a:p>
        </p:txBody>
      </p:sp>
      <p:sp>
        <p:nvSpPr>
          <p:cNvPr id="4" name="Slide Number Placeholder 3"/>
          <p:cNvSpPr>
            <a:spLocks noGrp="1"/>
          </p:cNvSpPr>
          <p:nvPr>
            <p:ph type="sldNum" sz="quarter" idx="10"/>
          </p:nvPr>
        </p:nvSpPr>
        <p:spPr/>
        <p:txBody>
          <a:bodyPr/>
          <a:lstStyle/>
          <a:p>
            <a:fld id="{D6935A8D-E023-497E-B1B9-69D6F4978B8C}" type="slidenum">
              <a:rPr lang="en-GB" smtClean="0"/>
              <a:t>30</a:t>
            </a:fld>
            <a:endParaRPr lang="en-GB"/>
          </a:p>
        </p:txBody>
      </p:sp>
    </p:spTree>
    <p:extLst>
      <p:ext uri="{BB962C8B-B14F-4D97-AF65-F5344CB8AC3E}">
        <p14:creationId xmlns:p14="http://schemas.microsoft.com/office/powerpoint/2010/main" val="2582344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https://www.youtube.com/watch?v=ky4rIo8Ro4I</a:t>
            </a:r>
          </a:p>
          <a:p>
            <a:endParaRPr lang="ar-SA" dirty="0"/>
          </a:p>
        </p:txBody>
      </p:sp>
      <p:sp>
        <p:nvSpPr>
          <p:cNvPr id="4" name="Slide Number Placeholder 3"/>
          <p:cNvSpPr>
            <a:spLocks noGrp="1"/>
          </p:cNvSpPr>
          <p:nvPr>
            <p:ph type="sldNum" sz="quarter" idx="10"/>
          </p:nvPr>
        </p:nvSpPr>
        <p:spPr/>
        <p:txBody>
          <a:bodyPr/>
          <a:lstStyle/>
          <a:p>
            <a:fld id="{D6935A8D-E023-497E-B1B9-69D6F4978B8C}" type="slidenum">
              <a:rPr lang="en-GB" smtClean="0"/>
              <a:t>36</a:t>
            </a:fld>
            <a:endParaRPr lang="en-GB"/>
          </a:p>
        </p:txBody>
      </p:sp>
    </p:spTree>
    <p:extLst>
      <p:ext uri="{BB962C8B-B14F-4D97-AF65-F5344CB8AC3E}">
        <p14:creationId xmlns:p14="http://schemas.microsoft.com/office/powerpoint/2010/main" val="2235148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https://www.youtube.com/watch?v=NFIQcLXycjE</a:t>
            </a:r>
          </a:p>
          <a:p>
            <a:endParaRPr lang="ar-SA" dirty="0"/>
          </a:p>
        </p:txBody>
      </p:sp>
      <p:sp>
        <p:nvSpPr>
          <p:cNvPr id="4" name="Slide Number Placeholder 3"/>
          <p:cNvSpPr>
            <a:spLocks noGrp="1"/>
          </p:cNvSpPr>
          <p:nvPr>
            <p:ph type="sldNum" sz="quarter" idx="10"/>
          </p:nvPr>
        </p:nvSpPr>
        <p:spPr/>
        <p:txBody>
          <a:bodyPr/>
          <a:lstStyle/>
          <a:p>
            <a:fld id="{D6935A8D-E023-497E-B1B9-69D6F4978B8C}" type="slidenum">
              <a:rPr lang="en-GB" smtClean="0"/>
              <a:t>37</a:t>
            </a:fld>
            <a:endParaRPr lang="en-GB"/>
          </a:p>
        </p:txBody>
      </p:sp>
    </p:spTree>
    <p:extLst>
      <p:ext uri="{BB962C8B-B14F-4D97-AF65-F5344CB8AC3E}">
        <p14:creationId xmlns:p14="http://schemas.microsoft.com/office/powerpoint/2010/main" val="3874421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C0DD57-ECAA-4081-B6B1-FD01D440AB79}" type="datetime1">
              <a:rPr lang="en-US" smtClean="0"/>
              <a:t>11/17/2019</a:t>
            </a:fld>
            <a:endParaRPr lang="en-US"/>
          </a:p>
        </p:txBody>
      </p:sp>
      <p:sp>
        <p:nvSpPr>
          <p:cNvPr id="5" name="Footer Placeholder 4"/>
          <p:cNvSpPr>
            <a:spLocks noGrp="1"/>
          </p:cNvSpPr>
          <p:nvPr>
            <p:ph type="ftr" sz="quarter" idx="11"/>
          </p:nvPr>
        </p:nvSpPr>
        <p:spPr/>
        <p:txBody>
          <a:bodyPr/>
          <a:lstStyle/>
          <a:p>
            <a:r>
              <a:rPr lang="en-US"/>
              <a:t>426 Chem. Part IV</a:t>
            </a:r>
          </a:p>
        </p:txBody>
      </p:sp>
      <p:sp>
        <p:nvSpPr>
          <p:cNvPr id="6" name="Slide Number Placeholder 5"/>
          <p:cNvSpPr>
            <a:spLocks noGrp="1"/>
          </p:cNvSpPr>
          <p:nvPr>
            <p:ph type="sldNum" sz="quarter" idx="12"/>
          </p:nvPr>
        </p:nvSpPr>
        <p:spPr/>
        <p:txBody>
          <a:bodyPr/>
          <a:lstStyle/>
          <a:p>
            <a:fld id="{5238FE20-D27F-4C47-8509-767EA9CCF912}" type="slidenum">
              <a:rPr lang="en-US" smtClean="0"/>
              <a:t>‹#›</a:t>
            </a:fld>
            <a:endParaRPr lang="en-US"/>
          </a:p>
        </p:txBody>
      </p:sp>
    </p:spTree>
    <p:extLst>
      <p:ext uri="{BB962C8B-B14F-4D97-AF65-F5344CB8AC3E}">
        <p14:creationId xmlns:p14="http://schemas.microsoft.com/office/powerpoint/2010/main" val="388519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FB8827-E5D3-4400-BA23-BDC2B70FCE4D}" type="datetime1">
              <a:rPr lang="en-US" smtClean="0"/>
              <a:t>11/17/2019</a:t>
            </a:fld>
            <a:endParaRPr lang="en-US"/>
          </a:p>
        </p:txBody>
      </p:sp>
      <p:sp>
        <p:nvSpPr>
          <p:cNvPr id="5" name="Footer Placeholder 4"/>
          <p:cNvSpPr>
            <a:spLocks noGrp="1"/>
          </p:cNvSpPr>
          <p:nvPr>
            <p:ph type="ftr" sz="quarter" idx="11"/>
          </p:nvPr>
        </p:nvSpPr>
        <p:spPr/>
        <p:txBody>
          <a:bodyPr/>
          <a:lstStyle/>
          <a:p>
            <a:r>
              <a:rPr lang="en-US"/>
              <a:t>426 Chem. Part IV</a:t>
            </a:r>
          </a:p>
        </p:txBody>
      </p:sp>
      <p:sp>
        <p:nvSpPr>
          <p:cNvPr id="6" name="Slide Number Placeholder 5"/>
          <p:cNvSpPr>
            <a:spLocks noGrp="1"/>
          </p:cNvSpPr>
          <p:nvPr>
            <p:ph type="sldNum" sz="quarter" idx="12"/>
          </p:nvPr>
        </p:nvSpPr>
        <p:spPr/>
        <p:txBody>
          <a:bodyPr/>
          <a:lstStyle/>
          <a:p>
            <a:fld id="{5238FE20-D27F-4C47-8509-767EA9CCF912}" type="slidenum">
              <a:rPr lang="en-US" smtClean="0"/>
              <a:t>‹#›</a:t>
            </a:fld>
            <a:endParaRPr lang="en-US"/>
          </a:p>
        </p:txBody>
      </p:sp>
    </p:spTree>
    <p:extLst>
      <p:ext uri="{BB962C8B-B14F-4D97-AF65-F5344CB8AC3E}">
        <p14:creationId xmlns:p14="http://schemas.microsoft.com/office/powerpoint/2010/main" val="1271197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78F06E-A7A6-4DAE-8596-EF0272F55474}" type="datetime1">
              <a:rPr lang="en-US" smtClean="0"/>
              <a:t>11/17/2019</a:t>
            </a:fld>
            <a:endParaRPr lang="en-US"/>
          </a:p>
        </p:txBody>
      </p:sp>
      <p:sp>
        <p:nvSpPr>
          <p:cNvPr id="5" name="Footer Placeholder 4"/>
          <p:cNvSpPr>
            <a:spLocks noGrp="1"/>
          </p:cNvSpPr>
          <p:nvPr>
            <p:ph type="ftr" sz="quarter" idx="11"/>
          </p:nvPr>
        </p:nvSpPr>
        <p:spPr/>
        <p:txBody>
          <a:bodyPr/>
          <a:lstStyle/>
          <a:p>
            <a:r>
              <a:rPr lang="en-US"/>
              <a:t>426 Chem. Part IV</a:t>
            </a:r>
          </a:p>
        </p:txBody>
      </p:sp>
      <p:sp>
        <p:nvSpPr>
          <p:cNvPr id="6" name="Slide Number Placeholder 5"/>
          <p:cNvSpPr>
            <a:spLocks noGrp="1"/>
          </p:cNvSpPr>
          <p:nvPr>
            <p:ph type="sldNum" sz="quarter" idx="12"/>
          </p:nvPr>
        </p:nvSpPr>
        <p:spPr/>
        <p:txBody>
          <a:bodyPr/>
          <a:lstStyle/>
          <a:p>
            <a:fld id="{5238FE20-D27F-4C47-8509-767EA9CCF912}" type="slidenum">
              <a:rPr lang="en-US" smtClean="0"/>
              <a:t>‹#›</a:t>
            </a:fld>
            <a:endParaRPr lang="en-US"/>
          </a:p>
        </p:txBody>
      </p:sp>
    </p:spTree>
    <p:extLst>
      <p:ext uri="{BB962C8B-B14F-4D97-AF65-F5344CB8AC3E}">
        <p14:creationId xmlns:p14="http://schemas.microsoft.com/office/powerpoint/2010/main" val="239101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8A5E4-28B9-4881-9B66-8F47811F3862}" type="datetime1">
              <a:rPr lang="en-US" smtClean="0"/>
              <a:t>11/17/2019</a:t>
            </a:fld>
            <a:endParaRPr lang="en-US"/>
          </a:p>
        </p:txBody>
      </p:sp>
      <p:sp>
        <p:nvSpPr>
          <p:cNvPr id="5" name="Footer Placeholder 4"/>
          <p:cNvSpPr>
            <a:spLocks noGrp="1"/>
          </p:cNvSpPr>
          <p:nvPr>
            <p:ph type="ftr" sz="quarter" idx="11"/>
          </p:nvPr>
        </p:nvSpPr>
        <p:spPr/>
        <p:txBody>
          <a:bodyPr/>
          <a:lstStyle/>
          <a:p>
            <a:r>
              <a:rPr lang="en-US"/>
              <a:t>426 Chem. Part IV</a:t>
            </a:r>
          </a:p>
        </p:txBody>
      </p:sp>
      <p:sp>
        <p:nvSpPr>
          <p:cNvPr id="6" name="Slide Number Placeholder 5"/>
          <p:cNvSpPr>
            <a:spLocks noGrp="1"/>
          </p:cNvSpPr>
          <p:nvPr>
            <p:ph type="sldNum" sz="quarter" idx="12"/>
          </p:nvPr>
        </p:nvSpPr>
        <p:spPr/>
        <p:txBody>
          <a:bodyPr/>
          <a:lstStyle/>
          <a:p>
            <a:fld id="{5238FE20-D27F-4C47-8509-767EA9CCF912}" type="slidenum">
              <a:rPr lang="en-US" smtClean="0"/>
              <a:t>‹#›</a:t>
            </a:fld>
            <a:endParaRPr lang="en-US"/>
          </a:p>
        </p:txBody>
      </p:sp>
    </p:spTree>
    <p:extLst>
      <p:ext uri="{BB962C8B-B14F-4D97-AF65-F5344CB8AC3E}">
        <p14:creationId xmlns:p14="http://schemas.microsoft.com/office/powerpoint/2010/main" val="2309613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81980B-BEFD-40E0-B95E-FAB11748857B}" type="datetime1">
              <a:rPr lang="en-US" smtClean="0"/>
              <a:t>11/17/2019</a:t>
            </a:fld>
            <a:endParaRPr lang="en-US"/>
          </a:p>
        </p:txBody>
      </p:sp>
      <p:sp>
        <p:nvSpPr>
          <p:cNvPr id="5" name="Footer Placeholder 4"/>
          <p:cNvSpPr>
            <a:spLocks noGrp="1"/>
          </p:cNvSpPr>
          <p:nvPr>
            <p:ph type="ftr" sz="quarter" idx="11"/>
          </p:nvPr>
        </p:nvSpPr>
        <p:spPr/>
        <p:txBody>
          <a:bodyPr/>
          <a:lstStyle/>
          <a:p>
            <a:r>
              <a:rPr lang="en-US"/>
              <a:t>426 Chem. Part IV</a:t>
            </a:r>
          </a:p>
        </p:txBody>
      </p:sp>
      <p:sp>
        <p:nvSpPr>
          <p:cNvPr id="6" name="Slide Number Placeholder 5"/>
          <p:cNvSpPr>
            <a:spLocks noGrp="1"/>
          </p:cNvSpPr>
          <p:nvPr>
            <p:ph type="sldNum" sz="quarter" idx="12"/>
          </p:nvPr>
        </p:nvSpPr>
        <p:spPr/>
        <p:txBody>
          <a:bodyPr/>
          <a:lstStyle/>
          <a:p>
            <a:fld id="{5238FE20-D27F-4C47-8509-767EA9CCF912}" type="slidenum">
              <a:rPr lang="en-US" smtClean="0"/>
              <a:t>‹#›</a:t>
            </a:fld>
            <a:endParaRPr lang="en-US"/>
          </a:p>
        </p:txBody>
      </p:sp>
    </p:spTree>
    <p:extLst>
      <p:ext uri="{BB962C8B-B14F-4D97-AF65-F5344CB8AC3E}">
        <p14:creationId xmlns:p14="http://schemas.microsoft.com/office/powerpoint/2010/main" val="160265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127E9A-29BF-466A-B897-7856A10DDC7C}" type="datetime1">
              <a:rPr lang="en-US" smtClean="0"/>
              <a:t>11/17/2019</a:t>
            </a:fld>
            <a:endParaRPr lang="en-US"/>
          </a:p>
        </p:txBody>
      </p:sp>
      <p:sp>
        <p:nvSpPr>
          <p:cNvPr id="6" name="Footer Placeholder 5"/>
          <p:cNvSpPr>
            <a:spLocks noGrp="1"/>
          </p:cNvSpPr>
          <p:nvPr>
            <p:ph type="ftr" sz="quarter" idx="11"/>
          </p:nvPr>
        </p:nvSpPr>
        <p:spPr/>
        <p:txBody>
          <a:bodyPr/>
          <a:lstStyle/>
          <a:p>
            <a:r>
              <a:rPr lang="en-US"/>
              <a:t>426 Chem. Part IV</a:t>
            </a:r>
          </a:p>
        </p:txBody>
      </p:sp>
      <p:sp>
        <p:nvSpPr>
          <p:cNvPr id="7" name="Slide Number Placeholder 6"/>
          <p:cNvSpPr>
            <a:spLocks noGrp="1"/>
          </p:cNvSpPr>
          <p:nvPr>
            <p:ph type="sldNum" sz="quarter" idx="12"/>
          </p:nvPr>
        </p:nvSpPr>
        <p:spPr/>
        <p:txBody>
          <a:bodyPr/>
          <a:lstStyle/>
          <a:p>
            <a:fld id="{5238FE20-D27F-4C47-8509-767EA9CCF912}" type="slidenum">
              <a:rPr lang="en-US" smtClean="0"/>
              <a:t>‹#›</a:t>
            </a:fld>
            <a:endParaRPr lang="en-US"/>
          </a:p>
        </p:txBody>
      </p:sp>
    </p:spTree>
    <p:extLst>
      <p:ext uri="{BB962C8B-B14F-4D97-AF65-F5344CB8AC3E}">
        <p14:creationId xmlns:p14="http://schemas.microsoft.com/office/powerpoint/2010/main" val="3170379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4C4CF5-F365-45B2-A59E-79C37BCB9188}" type="datetime1">
              <a:rPr lang="en-US" smtClean="0"/>
              <a:t>11/17/2019</a:t>
            </a:fld>
            <a:endParaRPr lang="en-US"/>
          </a:p>
        </p:txBody>
      </p:sp>
      <p:sp>
        <p:nvSpPr>
          <p:cNvPr id="8" name="Footer Placeholder 7"/>
          <p:cNvSpPr>
            <a:spLocks noGrp="1"/>
          </p:cNvSpPr>
          <p:nvPr>
            <p:ph type="ftr" sz="quarter" idx="11"/>
          </p:nvPr>
        </p:nvSpPr>
        <p:spPr/>
        <p:txBody>
          <a:bodyPr/>
          <a:lstStyle/>
          <a:p>
            <a:r>
              <a:rPr lang="en-US"/>
              <a:t>426 Chem. Part IV</a:t>
            </a:r>
          </a:p>
        </p:txBody>
      </p:sp>
      <p:sp>
        <p:nvSpPr>
          <p:cNvPr id="9" name="Slide Number Placeholder 8"/>
          <p:cNvSpPr>
            <a:spLocks noGrp="1"/>
          </p:cNvSpPr>
          <p:nvPr>
            <p:ph type="sldNum" sz="quarter" idx="12"/>
          </p:nvPr>
        </p:nvSpPr>
        <p:spPr/>
        <p:txBody>
          <a:bodyPr/>
          <a:lstStyle/>
          <a:p>
            <a:fld id="{5238FE20-D27F-4C47-8509-767EA9CCF912}" type="slidenum">
              <a:rPr lang="en-US" smtClean="0"/>
              <a:t>‹#›</a:t>
            </a:fld>
            <a:endParaRPr lang="en-US"/>
          </a:p>
        </p:txBody>
      </p:sp>
    </p:spTree>
    <p:extLst>
      <p:ext uri="{BB962C8B-B14F-4D97-AF65-F5344CB8AC3E}">
        <p14:creationId xmlns:p14="http://schemas.microsoft.com/office/powerpoint/2010/main" val="2726028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9ECBD5-FD20-47EA-BAE8-C9BEF1A3117E}" type="datetime1">
              <a:rPr lang="en-US" smtClean="0"/>
              <a:t>11/17/2019</a:t>
            </a:fld>
            <a:endParaRPr lang="en-US"/>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a:t>
            </a:fld>
            <a:endParaRPr lang="en-US"/>
          </a:p>
        </p:txBody>
      </p:sp>
    </p:spTree>
    <p:extLst>
      <p:ext uri="{BB962C8B-B14F-4D97-AF65-F5344CB8AC3E}">
        <p14:creationId xmlns:p14="http://schemas.microsoft.com/office/powerpoint/2010/main" val="134809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DDA6D-BBFC-4448-89F0-48DF18755AFC}" type="datetime1">
              <a:rPr lang="en-US" smtClean="0"/>
              <a:t>11/17/2019</a:t>
            </a:fld>
            <a:endParaRPr lang="en-US"/>
          </a:p>
        </p:txBody>
      </p:sp>
      <p:sp>
        <p:nvSpPr>
          <p:cNvPr id="3" name="Footer Placeholder 2"/>
          <p:cNvSpPr>
            <a:spLocks noGrp="1"/>
          </p:cNvSpPr>
          <p:nvPr>
            <p:ph type="ftr" sz="quarter" idx="11"/>
          </p:nvPr>
        </p:nvSpPr>
        <p:spPr/>
        <p:txBody>
          <a:bodyPr/>
          <a:lstStyle/>
          <a:p>
            <a:r>
              <a:rPr lang="en-US"/>
              <a:t>426 Chem. Part IV</a:t>
            </a:r>
          </a:p>
        </p:txBody>
      </p:sp>
      <p:sp>
        <p:nvSpPr>
          <p:cNvPr id="4" name="Slide Number Placeholder 3"/>
          <p:cNvSpPr>
            <a:spLocks noGrp="1"/>
          </p:cNvSpPr>
          <p:nvPr>
            <p:ph type="sldNum" sz="quarter" idx="12"/>
          </p:nvPr>
        </p:nvSpPr>
        <p:spPr/>
        <p:txBody>
          <a:bodyPr/>
          <a:lstStyle/>
          <a:p>
            <a:fld id="{5238FE20-D27F-4C47-8509-767EA9CCF912}" type="slidenum">
              <a:rPr lang="en-US" smtClean="0"/>
              <a:t>‹#›</a:t>
            </a:fld>
            <a:endParaRPr lang="en-US"/>
          </a:p>
        </p:txBody>
      </p:sp>
    </p:spTree>
    <p:extLst>
      <p:ext uri="{BB962C8B-B14F-4D97-AF65-F5344CB8AC3E}">
        <p14:creationId xmlns:p14="http://schemas.microsoft.com/office/powerpoint/2010/main" val="249677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BD16FA-C2B6-44EE-8EBF-D4DC9A1CF435}" type="datetime1">
              <a:rPr lang="en-US" smtClean="0"/>
              <a:t>11/17/2019</a:t>
            </a:fld>
            <a:endParaRPr lang="en-US"/>
          </a:p>
        </p:txBody>
      </p:sp>
      <p:sp>
        <p:nvSpPr>
          <p:cNvPr id="6" name="Footer Placeholder 5"/>
          <p:cNvSpPr>
            <a:spLocks noGrp="1"/>
          </p:cNvSpPr>
          <p:nvPr>
            <p:ph type="ftr" sz="quarter" idx="11"/>
          </p:nvPr>
        </p:nvSpPr>
        <p:spPr/>
        <p:txBody>
          <a:bodyPr/>
          <a:lstStyle/>
          <a:p>
            <a:r>
              <a:rPr lang="en-US"/>
              <a:t>426 Chem. Part IV</a:t>
            </a:r>
          </a:p>
        </p:txBody>
      </p:sp>
      <p:sp>
        <p:nvSpPr>
          <p:cNvPr id="7" name="Slide Number Placeholder 6"/>
          <p:cNvSpPr>
            <a:spLocks noGrp="1"/>
          </p:cNvSpPr>
          <p:nvPr>
            <p:ph type="sldNum" sz="quarter" idx="12"/>
          </p:nvPr>
        </p:nvSpPr>
        <p:spPr/>
        <p:txBody>
          <a:bodyPr/>
          <a:lstStyle/>
          <a:p>
            <a:fld id="{5238FE20-D27F-4C47-8509-767EA9CCF912}" type="slidenum">
              <a:rPr lang="en-US" smtClean="0"/>
              <a:t>‹#›</a:t>
            </a:fld>
            <a:endParaRPr lang="en-US"/>
          </a:p>
        </p:txBody>
      </p:sp>
    </p:spTree>
    <p:extLst>
      <p:ext uri="{BB962C8B-B14F-4D97-AF65-F5344CB8AC3E}">
        <p14:creationId xmlns:p14="http://schemas.microsoft.com/office/powerpoint/2010/main" val="324752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A0FFC0-9ED2-4AE3-BB54-634EFC979B72}" type="datetime1">
              <a:rPr lang="en-US" smtClean="0"/>
              <a:t>11/17/2019</a:t>
            </a:fld>
            <a:endParaRPr lang="en-US"/>
          </a:p>
        </p:txBody>
      </p:sp>
      <p:sp>
        <p:nvSpPr>
          <p:cNvPr id="6" name="Footer Placeholder 5"/>
          <p:cNvSpPr>
            <a:spLocks noGrp="1"/>
          </p:cNvSpPr>
          <p:nvPr>
            <p:ph type="ftr" sz="quarter" idx="11"/>
          </p:nvPr>
        </p:nvSpPr>
        <p:spPr/>
        <p:txBody>
          <a:bodyPr/>
          <a:lstStyle/>
          <a:p>
            <a:r>
              <a:rPr lang="en-US"/>
              <a:t>426 Chem. Part IV</a:t>
            </a:r>
          </a:p>
        </p:txBody>
      </p:sp>
      <p:sp>
        <p:nvSpPr>
          <p:cNvPr id="7" name="Slide Number Placeholder 6"/>
          <p:cNvSpPr>
            <a:spLocks noGrp="1"/>
          </p:cNvSpPr>
          <p:nvPr>
            <p:ph type="sldNum" sz="quarter" idx="12"/>
          </p:nvPr>
        </p:nvSpPr>
        <p:spPr/>
        <p:txBody>
          <a:bodyPr/>
          <a:lstStyle/>
          <a:p>
            <a:fld id="{5238FE20-D27F-4C47-8509-767EA9CCF912}" type="slidenum">
              <a:rPr lang="en-US" smtClean="0"/>
              <a:t>‹#›</a:t>
            </a:fld>
            <a:endParaRPr lang="en-US"/>
          </a:p>
        </p:txBody>
      </p:sp>
    </p:spTree>
    <p:extLst>
      <p:ext uri="{BB962C8B-B14F-4D97-AF65-F5344CB8AC3E}">
        <p14:creationId xmlns:p14="http://schemas.microsoft.com/office/powerpoint/2010/main" val="108149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A72A76-6AD3-42E7-97F8-FF07D6D4D5EF}" type="datetime1">
              <a:rPr lang="en-US" smtClean="0"/>
              <a:t>11/17/2019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426 Chem. Part IV</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8FE20-D27F-4C47-8509-767EA9CCF912}" type="slidenum">
              <a:rPr lang="en-US" smtClean="0"/>
              <a:t>‹#›</a:t>
            </a:fld>
            <a:endParaRPr lang="en-US"/>
          </a:p>
        </p:txBody>
      </p:sp>
    </p:spTree>
    <p:extLst>
      <p:ext uri="{BB962C8B-B14F-4D97-AF65-F5344CB8AC3E}">
        <p14:creationId xmlns:p14="http://schemas.microsoft.com/office/powerpoint/2010/main" val="128476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T18E58vOTu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TZcB8c9mqbY" TargetMode="External"/><Relationship Id="rId2" Type="http://schemas.openxmlformats.org/officeDocument/2006/relationships/hyperlink" Target="https://www.youtube.com/watch?v=ky4rIo8Ro4I" TargetMode="External"/><Relationship Id="rId1" Type="http://schemas.openxmlformats.org/officeDocument/2006/relationships/slideLayout" Target="../slideLayouts/slideLayout2.xml"/><Relationship Id="rId4" Type="http://schemas.openxmlformats.org/officeDocument/2006/relationships/hyperlink" Target="https://www.youtube.com/watch?v=eYGkT6OrBk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Maha\Pictures\Chem\8c5b292432bcc63d5f458b6b9211cb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260649"/>
            <a:ext cx="2924273" cy="381642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2483768" y="1916832"/>
            <a:ext cx="6334472" cy="2331690"/>
          </a:xfrm>
        </p:spPr>
        <p:txBody>
          <a:bodyPr>
            <a:normAutofit/>
          </a:bodyPr>
          <a:lstStyle/>
          <a:p>
            <a:r>
              <a:rPr lang="en-US" b="1" dirty="0"/>
              <a:t>426 Chem.</a:t>
            </a:r>
            <a:br>
              <a:rPr lang="en-US" b="1" dirty="0"/>
            </a:br>
            <a:r>
              <a:rPr lang="en-US" b="1" dirty="0"/>
              <a:t>Bioinorganic Chemistry</a:t>
            </a:r>
            <a:br>
              <a:rPr lang="en-US" dirty="0"/>
            </a:br>
            <a:endParaRPr lang="en-US" dirty="0"/>
          </a:p>
        </p:txBody>
      </p:sp>
      <p:sp>
        <p:nvSpPr>
          <p:cNvPr id="5" name="Subtitle 4"/>
          <p:cNvSpPr>
            <a:spLocks noGrp="1"/>
          </p:cNvSpPr>
          <p:nvPr>
            <p:ph type="subTitle" idx="1"/>
          </p:nvPr>
        </p:nvSpPr>
        <p:spPr>
          <a:xfrm>
            <a:off x="1619672" y="4135364"/>
            <a:ext cx="6400800" cy="720080"/>
          </a:xfrm>
        </p:spPr>
        <p:txBody>
          <a:bodyPr>
            <a:normAutofit/>
          </a:bodyPr>
          <a:lstStyle/>
          <a:p>
            <a:r>
              <a:rPr lang="en-US" sz="4000" b="1" dirty="0">
                <a:solidFill>
                  <a:schemeClr val="tx1"/>
                </a:solidFill>
              </a:rPr>
              <a:t>Part IV. </a:t>
            </a:r>
            <a:r>
              <a:rPr lang="en-US" sz="4000" b="1" dirty="0" err="1">
                <a:solidFill>
                  <a:schemeClr val="tx1"/>
                </a:solidFill>
              </a:rPr>
              <a:t>Biominerals</a:t>
            </a:r>
            <a:endParaRPr lang="en-US" sz="4000" b="1" dirty="0">
              <a:solidFill>
                <a:schemeClr val="tx1"/>
              </a:solidFill>
            </a:endParaRPr>
          </a:p>
        </p:txBody>
      </p:sp>
      <p:sp>
        <p:nvSpPr>
          <p:cNvPr id="7" name="TextBox 6"/>
          <p:cNvSpPr txBox="1"/>
          <p:nvPr/>
        </p:nvSpPr>
        <p:spPr>
          <a:xfrm>
            <a:off x="1785665" y="5805264"/>
            <a:ext cx="4730551" cy="369332"/>
          </a:xfrm>
          <a:prstGeom prst="rect">
            <a:avLst/>
          </a:prstGeom>
          <a:noFill/>
        </p:spPr>
        <p:txBody>
          <a:bodyPr wrap="square" rtlCol="0">
            <a:spAutoFit/>
          </a:bodyPr>
          <a:lstStyle/>
          <a:p>
            <a:r>
              <a:rPr lang="en-US" dirty="0"/>
              <a:t>M. H. Al-</a:t>
            </a:r>
            <a:r>
              <a:rPr lang="en-US" dirty="0" err="1"/>
              <a:t>Qunaibit</a:t>
            </a:r>
            <a:endParaRPr lang="en-US" dirty="0"/>
          </a:p>
        </p:txBody>
      </p:sp>
    </p:spTree>
    <p:extLst>
      <p:ext uri="{BB962C8B-B14F-4D97-AF65-F5344CB8AC3E}">
        <p14:creationId xmlns:p14="http://schemas.microsoft.com/office/powerpoint/2010/main" val="2765996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Outline- Part IV</a:t>
            </a:r>
          </a:p>
        </p:txBody>
      </p:sp>
      <p:sp>
        <p:nvSpPr>
          <p:cNvPr id="3" name="Content Placeholder 2"/>
          <p:cNvSpPr>
            <a:spLocks noGrp="1"/>
          </p:cNvSpPr>
          <p:nvPr>
            <p:ph idx="1"/>
          </p:nvPr>
        </p:nvSpPr>
        <p:spPr/>
        <p:txBody>
          <a:bodyPr/>
          <a:lstStyle/>
          <a:p>
            <a:pPr>
              <a:lnSpc>
                <a:spcPct val="150000"/>
              </a:lnSpc>
            </a:pPr>
            <a:r>
              <a:rPr lang="en-GB" dirty="0" err="1"/>
              <a:t>Biomineralization</a:t>
            </a:r>
            <a:r>
              <a:rPr lang="en-GB" dirty="0"/>
              <a:t>.</a:t>
            </a:r>
          </a:p>
          <a:p>
            <a:pPr>
              <a:lnSpc>
                <a:spcPct val="150000"/>
              </a:lnSpc>
            </a:pPr>
            <a:r>
              <a:rPr lang="en-GB" dirty="0" err="1">
                <a:solidFill>
                  <a:srgbClr val="FF0000"/>
                </a:solidFill>
              </a:rPr>
              <a:t>Biomineral</a:t>
            </a:r>
            <a:r>
              <a:rPr lang="en-GB" dirty="0">
                <a:solidFill>
                  <a:srgbClr val="FF0000"/>
                </a:solidFill>
              </a:rPr>
              <a:t> types and functions</a:t>
            </a:r>
            <a:r>
              <a:rPr lang="en-GB" dirty="0"/>
              <a:t>.</a:t>
            </a:r>
          </a:p>
          <a:p>
            <a:pPr>
              <a:lnSpc>
                <a:spcPct val="150000"/>
              </a:lnSpc>
            </a:pPr>
            <a:r>
              <a:rPr lang="en-GB" dirty="0"/>
              <a:t>Calcium.</a:t>
            </a:r>
          </a:p>
          <a:p>
            <a:pPr>
              <a:lnSpc>
                <a:spcPct val="150000"/>
              </a:lnSpc>
            </a:pPr>
            <a:r>
              <a:rPr lang="en-GB" dirty="0"/>
              <a:t>Calcium carbonates biomaterials.</a:t>
            </a:r>
          </a:p>
          <a:p>
            <a:pPr>
              <a:lnSpc>
                <a:spcPct val="150000"/>
              </a:lnSpc>
            </a:pPr>
            <a:r>
              <a:rPr lang="en-GB" dirty="0"/>
              <a:t>Calcium hydrogen phosphates.</a:t>
            </a:r>
          </a:p>
          <a:p>
            <a:pPr>
              <a:lnSpc>
                <a:spcPct val="150000"/>
              </a:lnSpc>
            </a:pPr>
            <a:endParaRPr lang="en-GB" dirty="0"/>
          </a:p>
          <a:p>
            <a:pPr>
              <a:lnSpc>
                <a:spcPct val="150000"/>
              </a:lnSpc>
            </a:pPr>
            <a:endParaRPr lang="en-GB" dirty="0"/>
          </a:p>
          <a:p>
            <a:pPr>
              <a:lnSpc>
                <a:spcPct val="150000"/>
              </a:lnSpc>
            </a:pPr>
            <a:endParaRPr lang="en-GB" dirty="0"/>
          </a:p>
          <a:p>
            <a:pPr>
              <a:lnSpc>
                <a:spcPct val="150000"/>
              </a:lnSpc>
            </a:pPr>
            <a:endParaRPr lang="en-GB" dirty="0"/>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10</a:t>
            </a:fld>
            <a:endParaRPr lang="en-US"/>
          </a:p>
        </p:txBody>
      </p:sp>
    </p:spTree>
    <p:extLst>
      <p:ext uri="{BB962C8B-B14F-4D97-AF65-F5344CB8AC3E}">
        <p14:creationId xmlns:p14="http://schemas.microsoft.com/office/powerpoint/2010/main" val="3926567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Autofit/>
          </a:bodyPr>
          <a:lstStyle/>
          <a:p>
            <a:r>
              <a:rPr lang="en-GB" sz="3600" b="1" dirty="0"/>
              <a:t> </a:t>
            </a:r>
            <a:r>
              <a:rPr lang="en-GB" sz="3600" b="1" dirty="0" err="1"/>
              <a:t>Biomineral</a:t>
            </a:r>
            <a:r>
              <a:rPr lang="en-GB" sz="3600" b="1" dirty="0"/>
              <a:t> Types and Functions</a:t>
            </a:r>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11</a:t>
            </a:fld>
            <a:endParaRPr lang="en-US"/>
          </a:p>
        </p:txBody>
      </p:sp>
      <p:sp>
        <p:nvSpPr>
          <p:cNvPr id="6" name="Content Placeholder 5"/>
          <p:cNvSpPr>
            <a:spLocks noGrp="1"/>
          </p:cNvSpPr>
          <p:nvPr>
            <p:ph idx="1"/>
          </p:nvPr>
        </p:nvSpPr>
        <p:spPr/>
        <p:txBody>
          <a:bodyPr>
            <a:normAutofit lnSpcReduction="10000"/>
          </a:bodyPr>
          <a:lstStyle/>
          <a:p>
            <a:pPr marL="0" indent="0">
              <a:buNone/>
            </a:pPr>
            <a:r>
              <a:rPr lang="en-GB" dirty="0" err="1"/>
              <a:t>Biomineralzation</a:t>
            </a:r>
            <a:r>
              <a:rPr lang="en-GB" dirty="0"/>
              <a:t> offers organisms more than </a:t>
            </a:r>
            <a:r>
              <a:rPr lang="en-GB" b="1" dirty="0"/>
              <a:t>structural support </a:t>
            </a:r>
            <a:r>
              <a:rPr lang="en-GB" dirty="0"/>
              <a:t>and </a:t>
            </a:r>
            <a:r>
              <a:rPr lang="en-GB" b="1" dirty="0"/>
              <a:t>mechanical strength</a:t>
            </a:r>
            <a:r>
              <a:rPr lang="en-GB" dirty="0"/>
              <a:t>:</a:t>
            </a:r>
          </a:p>
          <a:p>
            <a:pPr>
              <a:buFont typeface="Wingdings" panose="05000000000000000000" pitchFamily="2" charset="2"/>
              <a:buChar char="Ø"/>
            </a:pPr>
            <a:r>
              <a:rPr lang="en-GB" dirty="0"/>
              <a:t> protection</a:t>
            </a:r>
          </a:p>
          <a:p>
            <a:pPr>
              <a:buFont typeface="Wingdings" panose="05000000000000000000" pitchFamily="2" charset="2"/>
              <a:buChar char="Ø"/>
            </a:pPr>
            <a:r>
              <a:rPr lang="en-GB" dirty="0"/>
              <a:t> Motion</a:t>
            </a:r>
          </a:p>
          <a:p>
            <a:pPr>
              <a:buFont typeface="Wingdings" panose="05000000000000000000" pitchFamily="2" charset="2"/>
              <a:buChar char="Ø"/>
            </a:pPr>
            <a:r>
              <a:rPr lang="en-GB" dirty="0"/>
              <a:t>Cutting and grinding</a:t>
            </a:r>
          </a:p>
          <a:p>
            <a:pPr>
              <a:buFont typeface="Wingdings" panose="05000000000000000000" pitchFamily="2" charset="2"/>
              <a:buChar char="Ø"/>
            </a:pPr>
            <a:r>
              <a:rPr lang="en-GB" dirty="0" err="1"/>
              <a:t>Buyoyancy</a:t>
            </a:r>
            <a:endParaRPr lang="en-GB" dirty="0"/>
          </a:p>
          <a:p>
            <a:pPr>
              <a:buFont typeface="Wingdings" panose="05000000000000000000" pitchFamily="2" charset="2"/>
              <a:buChar char="Ø"/>
            </a:pPr>
            <a:r>
              <a:rPr lang="en-GB" dirty="0"/>
              <a:t>Optical, magnetic and gravity sensing.</a:t>
            </a:r>
          </a:p>
          <a:p>
            <a:pPr>
              <a:buFont typeface="Wingdings" panose="05000000000000000000" pitchFamily="2" charset="2"/>
              <a:buChar char="Ø"/>
            </a:pPr>
            <a:r>
              <a:rPr lang="en-GB" dirty="0"/>
              <a:t>Storage.</a:t>
            </a:r>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3294229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pPr algn="r"/>
            <a:r>
              <a:rPr lang="en-GB" sz="2800" dirty="0"/>
              <a:t> </a:t>
            </a:r>
            <a:r>
              <a:rPr lang="en-GB" sz="2800" dirty="0" err="1"/>
              <a:t>Biomineral</a:t>
            </a:r>
            <a:r>
              <a:rPr lang="en-GB" sz="2800" dirty="0"/>
              <a:t> Types and Functions</a:t>
            </a:r>
          </a:p>
        </p:txBody>
      </p:sp>
      <p:sp>
        <p:nvSpPr>
          <p:cNvPr id="3" name="Content Placeholder 2"/>
          <p:cNvSpPr>
            <a:spLocks noGrp="1"/>
          </p:cNvSpPr>
          <p:nvPr>
            <p:ph idx="1"/>
          </p:nvPr>
        </p:nvSpPr>
        <p:spPr>
          <a:xfrm>
            <a:off x="457200" y="980728"/>
            <a:ext cx="8229600" cy="5375622"/>
          </a:xfrm>
        </p:spPr>
        <p:txBody>
          <a:bodyPr>
            <a:normAutofit lnSpcReduction="10000"/>
          </a:bodyPr>
          <a:lstStyle/>
          <a:p>
            <a:pPr marL="0" indent="0">
              <a:buNone/>
            </a:pPr>
            <a:r>
              <a:rPr lang="en-GB" dirty="0"/>
              <a:t>The types of materials associated with the former mentioned functions may be summarized as:</a:t>
            </a:r>
          </a:p>
          <a:p>
            <a:pPr marL="514350" indent="-514350">
              <a:buAutoNum type="arabicParenBoth"/>
            </a:pPr>
            <a:r>
              <a:rPr lang="en-GB" b="1" dirty="0">
                <a:solidFill>
                  <a:srgbClr val="0070C0"/>
                </a:solidFill>
              </a:rPr>
              <a:t>Calcium carbonate</a:t>
            </a:r>
          </a:p>
          <a:p>
            <a:pPr marL="514350" indent="-514350">
              <a:buAutoNum type="alphaLcPeriod"/>
            </a:pPr>
            <a:r>
              <a:rPr lang="en-GB" dirty="0"/>
              <a:t>Calcite and </a:t>
            </a:r>
            <a:r>
              <a:rPr lang="en-GB" dirty="0" err="1"/>
              <a:t>vaterite</a:t>
            </a:r>
            <a:r>
              <a:rPr lang="en-GB" dirty="0"/>
              <a:t> (shells, gravity sensors*, lenses) </a:t>
            </a:r>
          </a:p>
          <a:p>
            <a:pPr marL="514350" indent="-514350">
              <a:buAutoNum type="alphaLcPeriod"/>
            </a:pPr>
            <a:r>
              <a:rPr lang="en-GB" dirty="0"/>
              <a:t>Amorphous phases (calcium storage) </a:t>
            </a:r>
          </a:p>
          <a:p>
            <a:pPr marL="0" indent="0">
              <a:buNone/>
            </a:pPr>
            <a:r>
              <a:rPr lang="en-GB" dirty="0">
                <a:solidFill>
                  <a:srgbClr val="0070C0"/>
                </a:solidFill>
              </a:rPr>
              <a:t>(2</a:t>
            </a:r>
            <a:r>
              <a:rPr lang="en-GB" b="1" dirty="0">
                <a:solidFill>
                  <a:srgbClr val="0070C0"/>
                </a:solidFill>
              </a:rPr>
              <a:t>) Calcium phosphate </a:t>
            </a:r>
          </a:p>
          <a:p>
            <a:pPr marL="514350" indent="-514350">
              <a:buAutoNum type="alphaLcPeriod"/>
            </a:pPr>
            <a:r>
              <a:rPr lang="en-GB" dirty="0"/>
              <a:t>Bone (support and mobility)</a:t>
            </a:r>
          </a:p>
          <a:p>
            <a:pPr marL="0" indent="0">
              <a:buNone/>
            </a:pPr>
            <a:r>
              <a:rPr lang="en-GB" dirty="0"/>
              <a:t>b. Teeth (grinding)</a:t>
            </a:r>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12</a:t>
            </a:fld>
            <a:endParaRPr lang="en-US"/>
          </a:p>
        </p:txBody>
      </p:sp>
    </p:spTree>
    <p:extLst>
      <p:ext uri="{BB962C8B-B14F-4D97-AF65-F5344CB8AC3E}">
        <p14:creationId xmlns:p14="http://schemas.microsoft.com/office/powerpoint/2010/main" val="1556899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pPr algn="r"/>
            <a:r>
              <a:rPr lang="en-GB" sz="2800" dirty="0"/>
              <a:t> </a:t>
            </a:r>
            <a:r>
              <a:rPr lang="en-GB" sz="2800" dirty="0" err="1"/>
              <a:t>Biomineral</a:t>
            </a:r>
            <a:r>
              <a:rPr lang="en-GB" sz="2800" dirty="0"/>
              <a:t> Types and Functions</a:t>
            </a:r>
          </a:p>
        </p:txBody>
      </p:sp>
      <p:sp>
        <p:nvSpPr>
          <p:cNvPr id="3" name="Content Placeholder 2"/>
          <p:cNvSpPr>
            <a:spLocks noGrp="1"/>
          </p:cNvSpPr>
          <p:nvPr>
            <p:ph idx="1"/>
          </p:nvPr>
        </p:nvSpPr>
        <p:spPr>
          <a:xfrm>
            <a:off x="457200" y="1196752"/>
            <a:ext cx="8229600" cy="5159598"/>
          </a:xfrm>
        </p:spPr>
        <p:txBody>
          <a:bodyPr>
            <a:noAutofit/>
          </a:bodyPr>
          <a:lstStyle/>
          <a:p>
            <a:pPr marL="0" indent="0">
              <a:buNone/>
            </a:pPr>
            <a:r>
              <a:rPr lang="en-GB" sz="2800" i="1" dirty="0">
                <a:solidFill>
                  <a:srgbClr val="00B050"/>
                </a:solidFill>
              </a:rPr>
              <a:t>Both calcium carbonate and phosphate have high lattice energies and low </a:t>
            </a:r>
            <a:r>
              <a:rPr lang="en-GB" sz="2800" i="1" dirty="0" err="1">
                <a:solidFill>
                  <a:srgbClr val="00B050"/>
                </a:solidFill>
              </a:rPr>
              <a:t>solubilities</a:t>
            </a:r>
            <a:r>
              <a:rPr lang="en-GB" sz="2800" i="1" dirty="0">
                <a:solidFill>
                  <a:srgbClr val="00B050"/>
                </a:solidFill>
              </a:rPr>
              <a:t> = stable thermodynamically.</a:t>
            </a:r>
          </a:p>
          <a:p>
            <a:pPr marL="0" indent="0">
              <a:buNone/>
            </a:pPr>
            <a:endParaRPr lang="en-GB" sz="2800" i="1" dirty="0"/>
          </a:p>
          <a:p>
            <a:pPr marL="0" indent="0">
              <a:buNone/>
            </a:pPr>
            <a:r>
              <a:rPr lang="en-GB" sz="2800" i="1" dirty="0"/>
              <a:t>*Gravity sensor in the inner ear is formed of crystals that are located on a membrane above sensory cells and any acceleration or change of posture that causes them to move results in an electrical signal to the brain. The crystals are uniform in size and spindle-shaped so that they move evenly without becoming hooked together. </a:t>
            </a:r>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13</a:t>
            </a:fld>
            <a:endParaRPr lang="en-US"/>
          </a:p>
        </p:txBody>
      </p:sp>
    </p:spTree>
    <p:extLst>
      <p:ext uri="{BB962C8B-B14F-4D97-AF65-F5344CB8AC3E}">
        <p14:creationId xmlns:p14="http://schemas.microsoft.com/office/powerpoint/2010/main" val="1112503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Autofit/>
          </a:bodyPr>
          <a:lstStyle/>
          <a:p>
            <a:pPr algn="r"/>
            <a:r>
              <a:rPr lang="en-GB" sz="2800" dirty="0"/>
              <a:t> </a:t>
            </a:r>
            <a:r>
              <a:rPr lang="en-GB" sz="2800" dirty="0" err="1"/>
              <a:t>Biomineral</a:t>
            </a:r>
            <a:r>
              <a:rPr lang="en-GB" sz="2800" dirty="0"/>
              <a:t> types and functions</a:t>
            </a:r>
          </a:p>
        </p:txBody>
      </p:sp>
      <p:sp>
        <p:nvSpPr>
          <p:cNvPr id="3" name="Content Placeholder 2"/>
          <p:cNvSpPr>
            <a:spLocks noGrp="1"/>
          </p:cNvSpPr>
          <p:nvPr>
            <p:ph idx="1"/>
          </p:nvPr>
        </p:nvSpPr>
        <p:spPr>
          <a:xfrm>
            <a:off x="457200" y="1196752"/>
            <a:ext cx="8229600" cy="4929411"/>
          </a:xfrm>
        </p:spPr>
        <p:txBody>
          <a:bodyPr>
            <a:normAutofit fontScale="32500" lnSpcReduction="20000"/>
          </a:bodyPr>
          <a:lstStyle/>
          <a:p>
            <a:pPr marL="0" indent="0">
              <a:buNone/>
            </a:pPr>
            <a:r>
              <a:rPr lang="en-GB" sz="9800" b="1" dirty="0"/>
              <a:t>(3) Silica</a:t>
            </a:r>
          </a:p>
          <a:p>
            <a:pPr marL="0" indent="0">
              <a:buNone/>
            </a:pPr>
            <a:r>
              <a:rPr lang="en-GB" sz="9800" i="1" dirty="0"/>
              <a:t>Diatom (algae) cell walls are made of amorphous, hydrated SiO</a:t>
            </a:r>
            <a:r>
              <a:rPr lang="en-GB" sz="9800" i="1" baseline="-25000" dirty="0"/>
              <a:t>2</a:t>
            </a:r>
            <a:r>
              <a:rPr lang="en-GB" sz="9800" i="1" dirty="0"/>
              <a:t>(silica) and exhibit highly regular porous patterns which are hierarchically arranged from the </a:t>
            </a:r>
            <a:r>
              <a:rPr lang="en-GB" sz="9800" i="1" dirty="0" err="1"/>
              <a:t>nano</a:t>
            </a:r>
            <a:r>
              <a:rPr lang="en-GB" sz="9800" i="1" dirty="0"/>
              <a:t>- to </a:t>
            </a:r>
            <a:r>
              <a:rPr lang="en-GB" sz="9800" i="1" dirty="0" err="1"/>
              <a:t>micrometer</a:t>
            </a:r>
            <a:r>
              <a:rPr lang="en-GB" sz="9800" i="1" dirty="0"/>
              <a:t> scale. The silica structures are produced by </a:t>
            </a:r>
            <a:r>
              <a:rPr lang="en-GB" sz="9800" i="1" dirty="0" err="1"/>
              <a:t>polycondensation</a:t>
            </a:r>
            <a:r>
              <a:rPr lang="en-GB" sz="9800" i="1" dirty="0"/>
              <a:t> of Si(OH)</a:t>
            </a:r>
            <a:r>
              <a:rPr lang="en-GB" sz="9800" i="1" baseline="-25000" dirty="0"/>
              <a:t>4</a:t>
            </a:r>
            <a:r>
              <a:rPr lang="en-GB" sz="9800" i="1" dirty="0"/>
              <a:t> (silicic acid) molecules which occurs in a specific intracellular compartment.</a:t>
            </a:r>
          </a:p>
          <a:p>
            <a:pPr marL="0" indent="0">
              <a:buNone/>
            </a:pPr>
            <a:endParaRPr lang="en-GB" i="1" dirty="0"/>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14</a:t>
            </a:fld>
            <a:endParaRPr lang="en-US"/>
          </a:p>
        </p:txBody>
      </p:sp>
    </p:spTree>
    <p:extLst>
      <p:ext uri="{BB962C8B-B14F-4D97-AF65-F5344CB8AC3E}">
        <p14:creationId xmlns:p14="http://schemas.microsoft.com/office/powerpoint/2010/main" val="221899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Autofit/>
          </a:bodyPr>
          <a:lstStyle/>
          <a:p>
            <a:pPr algn="r"/>
            <a:r>
              <a:rPr lang="en-GB" sz="2800" dirty="0"/>
              <a:t> </a:t>
            </a:r>
            <a:r>
              <a:rPr lang="en-GB" sz="2800" dirty="0" err="1"/>
              <a:t>Biomineral</a:t>
            </a:r>
            <a:r>
              <a:rPr lang="en-GB" sz="2800" dirty="0"/>
              <a:t> types and functions</a:t>
            </a:r>
          </a:p>
        </p:txBody>
      </p:sp>
      <p:sp>
        <p:nvSpPr>
          <p:cNvPr id="3" name="Content Placeholder 2"/>
          <p:cNvSpPr>
            <a:spLocks noGrp="1"/>
          </p:cNvSpPr>
          <p:nvPr>
            <p:ph idx="1"/>
          </p:nvPr>
        </p:nvSpPr>
        <p:spPr>
          <a:xfrm>
            <a:off x="457200" y="1196752"/>
            <a:ext cx="8229600" cy="4929411"/>
          </a:xfrm>
        </p:spPr>
        <p:txBody>
          <a:bodyPr>
            <a:noAutofit/>
          </a:bodyPr>
          <a:lstStyle/>
          <a:p>
            <a:pPr marL="0" indent="0">
              <a:buNone/>
            </a:pPr>
            <a:r>
              <a:rPr lang="en-GB" b="1" dirty="0"/>
              <a:t>(4) Iron oxides </a:t>
            </a:r>
          </a:p>
          <a:p>
            <a:pPr marL="0" indent="0">
              <a:buNone/>
            </a:pPr>
            <a:r>
              <a:rPr lang="en-GB" dirty="0"/>
              <a:t>Examples:</a:t>
            </a:r>
          </a:p>
          <a:p>
            <a:pPr marL="514350" indent="-514350">
              <a:buAutoNum type="alphaLcPeriod"/>
            </a:pPr>
            <a:r>
              <a:rPr lang="en-GB" dirty="0"/>
              <a:t>Magnetic bacteria (</a:t>
            </a:r>
            <a:r>
              <a:rPr lang="en-GB" dirty="0" err="1"/>
              <a:t>microcompass</a:t>
            </a:r>
            <a:r>
              <a:rPr lang="en-GB" dirty="0"/>
              <a:t>)</a:t>
            </a:r>
          </a:p>
          <a:p>
            <a:pPr marL="514350" indent="-514350">
              <a:buAutoNum type="alphaLcPeriod"/>
            </a:pPr>
            <a:r>
              <a:rPr lang="en-GB" dirty="0"/>
              <a:t>Iron teeth (in Chitons which are marine </a:t>
            </a:r>
            <a:r>
              <a:rPr lang="en-GB" dirty="0" err="1"/>
              <a:t>mollusks</a:t>
            </a:r>
            <a:r>
              <a:rPr lang="en-GB" dirty="0"/>
              <a:t> with a dorsal shell of calcareous plates)</a:t>
            </a:r>
          </a:p>
          <a:p>
            <a:pPr marL="0" indent="0">
              <a:buNone/>
            </a:pPr>
            <a:r>
              <a:rPr lang="en-GB" b="1" dirty="0"/>
              <a:t>(5) Metal sulphides</a:t>
            </a:r>
          </a:p>
          <a:p>
            <a:pPr marL="0" indent="0">
              <a:buNone/>
            </a:pPr>
            <a:endParaRPr lang="en-GB" sz="2400" i="1" dirty="0"/>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15</a:t>
            </a:fld>
            <a:endParaRPr lang="en-US"/>
          </a:p>
        </p:txBody>
      </p:sp>
    </p:spTree>
    <p:extLst>
      <p:ext uri="{BB962C8B-B14F-4D97-AF65-F5344CB8AC3E}">
        <p14:creationId xmlns:p14="http://schemas.microsoft.com/office/powerpoint/2010/main" val="356729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r"/>
            <a:r>
              <a:rPr lang="en-GB" sz="2800" dirty="0" err="1"/>
              <a:t>Biomineralization</a:t>
            </a:r>
            <a:endParaRPr lang="en-GB" sz="2800" dirty="0"/>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16</a:t>
            </a:fld>
            <a:endParaRPr lang="en-US"/>
          </a:p>
        </p:txBody>
      </p:sp>
      <p:sp>
        <p:nvSpPr>
          <p:cNvPr id="6" name="Content Placeholder 5"/>
          <p:cNvSpPr>
            <a:spLocks noGrp="1"/>
          </p:cNvSpPr>
          <p:nvPr>
            <p:ph idx="1"/>
          </p:nvPr>
        </p:nvSpPr>
        <p:spPr>
          <a:xfrm>
            <a:off x="457200" y="1052736"/>
            <a:ext cx="8229600" cy="5073427"/>
          </a:xfrm>
        </p:spPr>
        <p:txBody>
          <a:bodyPr>
            <a:normAutofit/>
          </a:bodyPr>
          <a:lstStyle/>
          <a:p>
            <a:r>
              <a:rPr lang="en-GB" dirty="0"/>
              <a:t>Each of the mineral classes includes one or more phases that contain water and/or hydroxyl groups. These hydrated forms comprise about 60% of the biogenic minerals.</a:t>
            </a:r>
          </a:p>
          <a:p>
            <a:pPr marL="0" indent="0">
              <a:buNone/>
            </a:pPr>
            <a:r>
              <a:rPr lang="en-GB" dirty="0"/>
              <a:t>Why hydrated? </a:t>
            </a:r>
          </a:p>
          <a:p>
            <a:pPr marL="0" indent="0">
              <a:buNone/>
            </a:pPr>
            <a:r>
              <a:rPr lang="en-GB" dirty="0"/>
              <a:t>Hydrated phases are </a:t>
            </a:r>
            <a:r>
              <a:rPr lang="en-GB" dirty="0" err="1"/>
              <a:t>favored</a:t>
            </a:r>
            <a:r>
              <a:rPr lang="en-GB" dirty="0"/>
              <a:t> over </a:t>
            </a:r>
            <a:r>
              <a:rPr lang="en-GB" dirty="0" err="1"/>
              <a:t>anhydrated</a:t>
            </a:r>
            <a:r>
              <a:rPr lang="en-GB" dirty="0"/>
              <a:t> counterparts by significantly lowering energetic barriers to nucleation and growth from aqueous solution. </a:t>
            </a:r>
          </a:p>
        </p:txBody>
      </p:sp>
    </p:spTree>
    <p:extLst>
      <p:ext uri="{BB962C8B-B14F-4D97-AF65-F5344CB8AC3E}">
        <p14:creationId xmlns:p14="http://schemas.microsoft.com/office/powerpoint/2010/main" val="3632351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Autofit/>
          </a:bodyPr>
          <a:lstStyle/>
          <a:p>
            <a:pPr algn="r"/>
            <a:r>
              <a:rPr lang="en-GB" sz="2800" dirty="0"/>
              <a:t> </a:t>
            </a:r>
            <a:r>
              <a:rPr lang="en-GB" sz="2800" dirty="0" err="1"/>
              <a:t>Biomineral</a:t>
            </a:r>
            <a:r>
              <a:rPr lang="en-GB" sz="2800" dirty="0"/>
              <a:t> types and functions</a:t>
            </a:r>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17</a:t>
            </a:fld>
            <a:endParaRPr lang="en-US"/>
          </a:p>
        </p:txBody>
      </p:sp>
      <p:sp>
        <p:nvSpPr>
          <p:cNvPr id="6" name="Content Placeholder 5"/>
          <p:cNvSpPr>
            <a:spLocks noGrp="1"/>
          </p:cNvSpPr>
          <p:nvPr>
            <p:ph idx="1"/>
          </p:nvPr>
        </p:nvSpPr>
        <p:spPr/>
        <p:txBody>
          <a:bodyPr/>
          <a:lstStyle/>
          <a:p>
            <a:r>
              <a:rPr lang="en-GB" dirty="0" err="1"/>
              <a:t>Biominerals</a:t>
            </a:r>
            <a:r>
              <a:rPr lang="en-GB" dirty="0"/>
              <a:t> can be either infinite covalent networks or ionic. </a:t>
            </a:r>
          </a:p>
          <a:p>
            <a:pPr>
              <a:buFontTx/>
              <a:buChar char="-"/>
            </a:pPr>
            <a:r>
              <a:rPr lang="en-GB" dirty="0">
                <a:solidFill>
                  <a:srgbClr val="C00000"/>
                </a:solidFill>
              </a:rPr>
              <a:t>Covalent networks </a:t>
            </a:r>
            <a:r>
              <a:rPr lang="en-GB" dirty="0"/>
              <a:t>include silicates, which occur extensively in the plant world. </a:t>
            </a:r>
          </a:p>
          <a:p>
            <a:pPr>
              <a:buFontTx/>
              <a:buChar char="-"/>
            </a:pPr>
            <a:r>
              <a:rPr lang="en-GB" dirty="0">
                <a:solidFill>
                  <a:srgbClr val="C00000"/>
                </a:solidFill>
              </a:rPr>
              <a:t>Ionic </a:t>
            </a:r>
            <a:r>
              <a:rPr lang="en-GB" dirty="0" err="1">
                <a:solidFill>
                  <a:srgbClr val="C00000"/>
                </a:solidFill>
              </a:rPr>
              <a:t>biominerals</a:t>
            </a:r>
            <a:r>
              <a:rPr lang="en-GB" dirty="0">
                <a:solidFill>
                  <a:srgbClr val="C00000"/>
                </a:solidFill>
              </a:rPr>
              <a:t> </a:t>
            </a:r>
            <a:r>
              <a:rPr lang="en-GB" dirty="0"/>
              <a:t>are mainly based on calcium salts, and exploit the high lattice energy and low </a:t>
            </a:r>
            <a:r>
              <a:rPr lang="en-GB" dirty="0" err="1"/>
              <a:t>solubilities</a:t>
            </a:r>
            <a:r>
              <a:rPr lang="en-GB" dirty="0"/>
              <a:t> of these compounds. </a:t>
            </a:r>
          </a:p>
          <a:p>
            <a:pPr marL="0" indent="0">
              <a:buNone/>
            </a:pPr>
            <a:endParaRPr lang="en-GB" dirty="0"/>
          </a:p>
        </p:txBody>
      </p:sp>
    </p:spTree>
    <p:extLst>
      <p:ext uri="{BB962C8B-B14F-4D97-AF65-F5344CB8AC3E}">
        <p14:creationId xmlns:p14="http://schemas.microsoft.com/office/powerpoint/2010/main" val="4102493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Autofit/>
          </a:bodyPr>
          <a:lstStyle/>
          <a:p>
            <a:pPr algn="r"/>
            <a:r>
              <a:rPr lang="en-GB" sz="2800" dirty="0"/>
              <a:t> </a:t>
            </a:r>
            <a:r>
              <a:rPr lang="en-GB" sz="2800" dirty="0" err="1"/>
              <a:t>Biomineral</a:t>
            </a:r>
            <a:r>
              <a:rPr lang="en-GB" sz="2800" dirty="0"/>
              <a:t> types and functions</a:t>
            </a:r>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18</a:t>
            </a:fld>
            <a:endParaRPr lang="en-US"/>
          </a:p>
        </p:txBody>
      </p:sp>
      <p:sp>
        <p:nvSpPr>
          <p:cNvPr id="3" name="Content Placeholder 2"/>
          <p:cNvSpPr>
            <a:spLocks noGrp="1"/>
          </p:cNvSpPr>
          <p:nvPr>
            <p:ph idx="1"/>
          </p:nvPr>
        </p:nvSpPr>
        <p:spPr>
          <a:xfrm>
            <a:off x="457200" y="1484784"/>
            <a:ext cx="8229600" cy="4641379"/>
          </a:xfrm>
        </p:spPr>
        <p:txBody>
          <a:bodyPr>
            <a:normAutofit/>
          </a:bodyPr>
          <a:lstStyle/>
          <a:p>
            <a:r>
              <a:rPr lang="en-GB" dirty="0" err="1"/>
              <a:t>Biominerals</a:t>
            </a:r>
            <a:r>
              <a:rPr lang="en-GB" dirty="0"/>
              <a:t> are true minerals, but they can be distinguished from their inorganically produced counterparts as: </a:t>
            </a:r>
          </a:p>
          <a:p>
            <a:pPr>
              <a:buFontTx/>
              <a:buChar char="-"/>
            </a:pPr>
            <a:r>
              <a:rPr lang="en-GB" dirty="0"/>
              <a:t>They have unusual external morphologies. </a:t>
            </a:r>
          </a:p>
          <a:p>
            <a:pPr>
              <a:buFontTx/>
              <a:buChar char="-"/>
            </a:pPr>
            <a:r>
              <a:rPr lang="en-GB" dirty="0"/>
              <a:t> many are actually composites or agglomerations of crystals separated by organic material.</a:t>
            </a:r>
          </a:p>
        </p:txBody>
      </p:sp>
    </p:spTree>
    <p:extLst>
      <p:ext uri="{BB962C8B-B14F-4D97-AF65-F5344CB8AC3E}">
        <p14:creationId xmlns:p14="http://schemas.microsoft.com/office/powerpoint/2010/main" val="1197752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Autofit/>
          </a:bodyPr>
          <a:lstStyle/>
          <a:p>
            <a:pPr algn="r"/>
            <a:r>
              <a:rPr lang="en-GB" sz="2800" dirty="0"/>
              <a:t> </a:t>
            </a:r>
            <a:r>
              <a:rPr lang="en-GB" sz="2800" dirty="0" err="1"/>
              <a:t>Biomineral</a:t>
            </a:r>
            <a:r>
              <a:rPr lang="en-GB" sz="2800" dirty="0"/>
              <a:t> types and functions</a:t>
            </a:r>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19</a:t>
            </a:fld>
            <a:endParaRPr lang="en-US"/>
          </a:p>
        </p:txBody>
      </p:sp>
      <p:pic>
        <p:nvPicPr>
          <p:cNvPr id="8" name="Picture 7"/>
          <p:cNvPicPr/>
          <p:nvPr/>
        </p:nvPicPr>
        <p:blipFill rotWithShape="1">
          <a:blip r:embed="rId2"/>
          <a:srcRect l="28715" t="30067" r="45379" b="35498"/>
          <a:stretch/>
        </p:blipFill>
        <p:spPr bwMode="auto">
          <a:xfrm>
            <a:off x="2123728" y="2132856"/>
            <a:ext cx="5022215" cy="3712210"/>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1763688" y="1340768"/>
            <a:ext cx="5184576" cy="369332"/>
          </a:xfrm>
          <a:prstGeom prst="rect">
            <a:avLst/>
          </a:prstGeom>
          <a:noFill/>
        </p:spPr>
        <p:txBody>
          <a:bodyPr wrap="square" rtlCol="0">
            <a:spAutoFit/>
          </a:bodyPr>
          <a:lstStyle/>
          <a:p>
            <a:pPr algn="ctr"/>
            <a:r>
              <a:rPr lang="en-GB" dirty="0"/>
              <a:t>Different morphologies of Silica</a:t>
            </a:r>
          </a:p>
        </p:txBody>
      </p:sp>
    </p:spTree>
    <p:extLst>
      <p:ext uri="{BB962C8B-B14F-4D97-AF65-F5344CB8AC3E}">
        <p14:creationId xmlns:p14="http://schemas.microsoft.com/office/powerpoint/2010/main" val="938769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Outline- Part IV</a:t>
            </a:r>
          </a:p>
        </p:txBody>
      </p:sp>
      <p:sp>
        <p:nvSpPr>
          <p:cNvPr id="3" name="Content Placeholder 2"/>
          <p:cNvSpPr>
            <a:spLocks noGrp="1"/>
          </p:cNvSpPr>
          <p:nvPr>
            <p:ph idx="1"/>
          </p:nvPr>
        </p:nvSpPr>
        <p:spPr/>
        <p:txBody>
          <a:bodyPr/>
          <a:lstStyle/>
          <a:p>
            <a:pPr>
              <a:lnSpc>
                <a:spcPct val="150000"/>
              </a:lnSpc>
            </a:pPr>
            <a:r>
              <a:rPr lang="en-GB" dirty="0" err="1">
                <a:solidFill>
                  <a:srgbClr val="FF0000"/>
                </a:solidFill>
              </a:rPr>
              <a:t>Biomineralization</a:t>
            </a:r>
            <a:r>
              <a:rPr lang="en-GB" dirty="0">
                <a:solidFill>
                  <a:srgbClr val="FF0000"/>
                </a:solidFill>
              </a:rPr>
              <a:t>.</a:t>
            </a:r>
          </a:p>
          <a:p>
            <a:pPr>
              <a:lnSpc>
                <a:spcPct val="150000"/>
              </a:lnSpc>
            </a:pPr>
            <a:r>
              <a:rPr lang="en-GB" dirty="0" err="1"/>
              <a:t>Biomineral</a:t>
            </a:r>
            <a:r>
              <a:rPr lang="en-GB" dirty="0"/>
              <a:t> types and functions.</a:t>
            </a:r>
          </a:p>
          <a:p>
            <a:pPr>
              <a:lnSpc>
                <a:spcPct val="150000"/>
              </a:lnSpc>
            </a:pPr>
            <a:r>
              <a:rPr lang="en-GB" dirty="0"/>
              <a:t>Calcium.</a:t>
            </a:r>
          </a:p>
          <a:p>
            <a:pPr>
              <a:lnSpc>
                <a:spcPct val="150000"/>
              </a:lnSpc>
            </a:pPr>
            <a:r>
              <a:rPr lang="en-GB" dirty="0"/>
              <a:t>Calcium carbonates biomaterials.</a:t>
            </a:r>
          </a:p>
          <a:p>
            <a:pPr>
              <a:lnSpc>
                <a:spcPct val="150000"/>
              </a:lnSpc>
            </a:pPr>
            <a:r>
              <a:rPr lang="en-GB" dirty="0"/>
              <a:t>Calcium hydrogen phosphates.</a:t>
            </a:r>
          </a:p>
          <a:p>
            <a:pPr>
              <a:lnSpc>
                <a:spcPct val="150000"/>
              </a:lnSpc>
            </a:pPr>
            <a:endParaRPr lang="en-GB" dirty="0"/>
          </a:p>
          <a:p>
            <a:pPr>
              <a:lnSpc>
                <a:spcPct val="150000"/>
              </a:lnSpc>
            </a:pPr>
            <a:endParaRPr lang="en-GB" dirty="0"/>
          </a:p>
          <a:p>
            <a:pPr>
              <a:lnSpc>
                <a:spcPct val="150000"/>
              </a:lnSpc>
            </a:pPr>
            <a:endParaRPr lang="en-GB" dirty="0"/>
          </a:p>
          <a:p>
            <a:pPr>
              <a:lnSpc>
                <a:spcPct val="150000"/>
              </a:lnSpc>
            </a:pPr>
            <a:endParaRPr lang="en-GB" dirty="0"/>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2</a:t>
            </a:fld>
            <a:endParaRPr lang="en-US"/>
          </a:p>
        </p:txBody>
      </p:sp>
    </p:spTree>
    <p:extLst>
      <p:ext uri="{BB962C8B-B14F-4D97-AF65-F5344CB8AC3E}">
        <p14:creationId xmlns:p14="http://schemas.microsoft.com/office/powerpoint/2010/main" val="2787867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Autofit/>
          </a:bodyPr>
          <a:lstStyle/>
          <a:p>
            <a:pPr algn="r"/>
            <a:r>
              <a:rPr lang="en-GB" sz="2800" dirty="0"/>
              <a:t> </a:t>
            </a:r>
            <a:r>
              <a:rPr lang="en-GB" sz="2800" dirty="0" err="1"/>
              <a:t>Biomineral</a:t>
            </a:r>
            <a:r>
              <a:rPr lang="en-GB" sz="2800" dirty="0"/>
              <a:t> types and functions</a:t>
            </a:r>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20</a:t>
            </a:fld>
            <a:endParaRPr lang="en-US"/>
          </a:p>
        </p:txBody>
      </p:sp>
      <p:pic>
        <p:nvPicPr>
          <p:cNvPr id="9" name="Picture 8" descr="ÙØªÙØ¬Ø© Ø¨Ø­Ø« Ø§ÙØµÙØ± Ø¹Ù âªsilica organic agglomerates micrographsâ¬â"/>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700808"/>
            <a:ext cx="7560840" cy="3816424"/>
          </a:xfrm>
          <a:prstGeom prst="rect">
            <a:avLst/>
          </a:prstGeom>
          <a:noFill/>
          <a:ln>
            <a:noFill/>
          </a:ln>
        </p:spPr>
      </p:pic>
    </p:spTree>
    <p:extLst>
      <p:ext uri="{BB962C8B-B14F-4D97-AF65-F5344CB8AC3E}">
        <p14:creationId xmlns:p14="http://schemas.microsoft.com/office/powerpoint/2010/main" val="3302112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Autofit/>
          </a:bodyPr>
          <a:lstStyle/>
          <a:p>
            <a:pPr algn="r"/>
            <a:r>
              <a:rPr lang="en-GB" sz="2800" dirty="0"/>
              <a:t> </a:t>
            </a:r>
            <a:r>
              <a:rPr lang="en-GB" sz="2800" dirty="0" err="1"/>
              <a:t>Biomineral</a:t>
            </a:r>
            <a:r>
              <a:rPr lang="en-GB" sz="2800" dirty="0"/>
              <a:t> types and functions</a:t>
            </a:r>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21</a:t>
            </a:fld>
            <a:endParaRPr lang="en-US"/>
          </a:p>
        </p:txBody>
      </p:sp>
      <p:pic>
        <p:nvPicPr>
          <p:cNvPr id="6" name="Picture 5" descr="ÙØªÙØ¬Ø© Ø¨Ø­Ø« Ø§ÙØµÙØ± Ø¹Ù âªsilica organic agglomerates micrographsâ¬â"/>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70809"/>
            <a:ext cx="5626735" cy="3980815"/>
          </a:xfrm>
          <a:prstGeom prst="rect">
            <a:avLst/>
          </a:prstGeom>
          <a:noFill/>
          <a:ln>
            <a:noFill/>
          </a:ln>
        </p:spPr>
      </p:pic>
      <p:sp>
        <p:nvSpPr>
          <p:cNvPr id="3" name="TextBox 2"/>
          <p:cNvSpPr txBox="1"/>
          <p:nvPr/>
        </p:nvSpPr>
        <p:spPr>
          <a:xfrm>
            <a:off x="1763688" y="1196752"/>
            <a:ext cx="5184576" cy="369332"/>
          </a:xfrm>
          <a:prstGeom prst="rect">
            <a:avLst/>
          </a:prstGeom>
          <a:noFill/>
        </p:spPr>
        <p:txBody>
          <a:bodyPr wrap="square" rtlCol="0">
            <a:spAutoFit/>
          </a:bodyPr>
          <a:lstStyle/>
          <a:p>
            <a:r>
              <a:rPr lang="en-GB" dirty="0"/>
              <a:t>Silica/Polyamide-Imide Composite</a:t>
            </a:r>
          </a:p>
        </p:txBody>
      </p:sp>
    </p:spTree>
    <p:extLst>
      <p:ext uri="{BB962C8B-B14F-4D97-AF65-F5344CB8AC3E}">
        <p14:creationId xmlns:p14="http://schemas.microsoft.com/office/powerpoint/2010/main" val="2618466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Outline- Part IV</a:t>
            </a:r>
          </a:p>
        </p:txBody>
      </p:sp>
      <p:sp>
        <p:nvSpPr>
          <p:cNvPr id="3" name="Content Placeholder 2"/>
          <p:cNvSpPr>
            <a:spLocks noGrp="1"/>
          </p:cNvSpPr>
          <p:nvPr>
            <p:ph idx="1"/>
          </p:nvPr>
        </p:nvSpPr>
        <p:spPr/>
        <p:txBody>
          <a:bodyPr/>
          <a:lstStyle/>
          <a:p>
            <a:pPr>
              <a:lnSpc>
                <a:spcPct val="150000"/>
              </a:lnSpc>
            </a:pPr>
            <a:r>
              <a:rPr lang="en-GB" dirty="0" err="1"/>
              <a:t>Biomineralization</a:t>
            </a:r>
            <a:r>
              <a:rPr lang="en-GB" dirty="0"/>
              <a:t>.</a:t>
            </a:r>
          </a:p>
          <a:p>
            <a:pPr>
              <a:lnSpc>
                <a:spcPct val="150000"/>
              </a:lnSpc>
            </a:pPr>
            <a:r>
              <a:rPr lang="en-GB" dirty="0" err="1"/>
              <a:t>Biomineral</a:t>
            </a:r>
            <a:r>
              <a:rPr lang="en-GB" dirty="0"/>
              <a:t> types and functions.</a:t>
            </a:r>
          </a:p>
          <a:p>
            <a:pPr>
              <a:lnSpc>
                <a:spcPct val="150000"/>
              </a:lnSpc>
            </a:pPr>
            <a:r>
              <a:rPr lang="en-GB" dirty="0">
                <a:solidFill>
                  <a:srgbClr val="FF0000"/>
                </a:solidFill>
              </a:rPr>
              <a:t>Calcium.</a:t>
            </a:r>
          </a:p>
          <a:p>
            <a:pPr>
              <a:lnSpc>
                <a:spcPct val="150000"/>
              </a:lnSpc>
            </a:pPr>
            <a:r>
              <a:rPr lang="en-GB" dirty="0"/>
              <a:t>Calcium carbonates biomaterials.</a:t>
            </a:r>
          </a:p>
          <a:p>
            <a:pPr>
              <a:lnSpc>
                <a:spcPct val="150000"/>
              </a:lnSpc>
            </a:pPr>
            <a:r>
              <a:rPr lang="en-GB" dirty="0"/>
              <a:t>Calcium hydrogen phosphates.</a:t>
            </a:r>
          </a:p>
          <a:p>
            <a:pPr>
              <a:lnSpc>
                <a:spcPct val="150000"/>
              </a:lnSpc>
            </a:pPr>
            <a:endParaRPr lang="en-GB" dirty="0"/>
          </a:p>
          <a:p>
            <a:pPr>
              <a:lnSpc>
                <a:spcPct val="150000"/>
              </a:lnSpc>
            </a:pPr>
            <a:endParaRPr lang="en-GB" dirty="0"/>
          </a:p>
          <a:p>
            <a:pPr>
              <a:lnSpc>
                <a:spcPct val="150000"/>
              </a:lnSpc>
            </a:pPr>
            <a:endParaRPr lang="en-GB" dirty="0"/>
          </a:p>
          <a:p>
            <a:pPr>
              <a:lnSpc>
                <a:spcPct val="150000"/>
              </a:lnSpc>
            </a:pPr>
            <a:endParaRPr lang="en-GB" dirty="0"/>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22</a:t>
            </a:fld>
            <a:endParaRPr lang="en-US"/>
          </a:p>
        </p:txBody>
      </p:sp>
    </p:spTree>
    <p:extLst>
      <p:ext uri="{BB962C8B-B14F-4D97-AF65-F5344CB8AC3E}">
        <p14:creationId xmlns:p14="http://schemas.microsoft.com/office/powerpoint/2010/main" val="2996871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sz="3600" b="1" dirty="0"/>
              <a:t>Calcium</a:t>
            </a:r>
          </a:p>
        </p:txBody>
      </p:sp>
      <p:sp>
        <p:nvSpPr>
          <p:cNvPr id="3" name="Content Placeholder 2"/>
          <p:cNvSpPr>
            <a:spLocks noGrp="1"/>
          </p:cNvSpPr>
          <p:nvPr>
            <p:ph idx="1"/>
          </p:nvPr>
        </p:nvSpPr>
        <p:spPr>
          <a:xfrm>
            <a:off x="457200" y="1196752"/>
            <a:ext cx="8229600" cy="5159598"/>
          </a:xfrm>
        </p:spPr>
        <p:txBody>
          <a:bodyPr>
            <a:normAutofit lnSpcReduction="10000"/>
          </a:bodyPr>
          <a:lstStyle/>
          <a:p>
            <a:r>
              <a:rPr lang="en-GB" dirty="0"/>
              <a:t>Is the fifth most abundant element in the Earth’s crust but only the seventh most common in seawater due to the low solubility of CaCO</a:t>
            </a:r>
            <a:r>
              <a:rPr lang="en-GB" baseline="-25000" dirty="0"/>
              <a:t>3</a:t>
            </a:r>
          </a:p>
          <a:p>
            <a:r>
              <a:rPr lang="en-GB" dirty="0"/>
              <a:t>Calcium is a component of </a:t>
            </a:r>
            <a:r>
              <a:rPr lang="en-GB" dirty="0" err="1"/>
              <a:t>biominerals</a:t>
            </a:r>
            <a:r>
              <a:rPr lang="en-GB" dirty="0"/>
              <a:t> and is also coordinated by proteins, notably those involved in cell signalling and muscle action.</a:t>
            </a:r>
          </a:p>
          <a:p>
            <a:r>
              <a:rPr lang="en-GB" dirty="0"/>
              <a:t>Calcium compounds are used in exoskeletons (external skeleton that supports and protects an animal's body), bones, teeth, and other devices.</a:t>
            </a:r>
          </a:p>
          <a:p>
            <a:pPr marL="0" indent="0">
              <a:buNone/>
            </a:pPr>
            <a:endParaRPr lang="en-GB" dirty="0"/>
          </a:p>
          <a:p>
            <a:endParaRPr lang="en-GB" dirty="0"/>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23</a:t>
            </a:fld>
            <a:endParaRPr lang="en-US"/>
          </a:p>
        </p:txBody>
      </p:sp>
    </p:spTree>
    <p:extLst>
      <p:ext uri="{BB962C8B-B14F-4D97-AF65-F5344CB8AC3E}">
        <p14:creationId xmlns:p14="http://schemas.microsoft.com/office/powerpoint/2010/main" val="955242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r"/>
            <a:r>
              <a:rPr lang="en-GB" sz="2800" dirty="0"/>
              <a:t>Calcium</a:t>
            </a:r>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24</a:t>
            </a:fld>
            <a:endParaRPr lang="en-US"/>
          </a:p>
        </p:txBody>
      </p:sp>
      <p:sp>
        <p:nvSpPr>
          <p:cNvPr id="6" name="Content Placeholder 5"/>
          <p:cNvSpPr>
            <a:spLocks noGrp="1"/>
          </p:cNvSpPr>
          <p:nvPr>
            <p:ph idx="1"/>
          </p:nvPr>
        </p:nvSpPr>
        <p:spPr/>
        <p:txBody>
          <a:bodyPr>
            <a:normAutofit/>
          </a:bodyPr>
          <a:lstStyle/>
          <a:p>
            <a:r>
              <a:rPr lang="en-GB" dirty="0"/>
              <a:t>Calcium occurs widely in its carbonate form as limestone, marble, and chalk, and it is a major component of </a:t>
            </a:r>
            <a:r>
              <a:rPr lang="en-GB" dirty="0" err="1"/>
              <a:t>biominerals</a:t>
            </a:r>
            <a:r>
              <a:rPr lang="en-GB" dirty="0"/>
              <a:t>, such as shells and coral.</a:t>
            </a:r>
          </a:p>
          <a:p>
            <a:r>
              <a:rPr lang="en-GB" dirty="0"/>
              <a:t>Calcium phosphate (hydroxyapatite) is the mineral component of bones and teeth.</a:t>
            </a:r>
          </a:p>
        </p:txBody>
      </p:sp>
    </p:spTree>
    <p:extLst>
      <p:ext uri="{BB962C8B-B14F-4D97-AF65-F5344CB8AC3E}">
        <p14:creationId xmlns:p14="http://schemas.microsoft.com/office/powerpoint/2010/main" val="3348362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Outline- Part IV</a:t>
            </a:r>
          </a:p>
        </p:txBody>
      </p:sp>
      <p:sp>
        <p:nvSpPr>
          <p:cNvPr id="3" name="Content Placeholder 2"/>
          <p:cNvSpPr>
            <a:spLocks noGrp="1"/>
          </p:cNvSpPr>
          <p:nvPr>
            <p:ph idx="1"/>
          </p:nvPr>
        </p:nvSpPr>
        <p:spPr/>
        <p:txBody>
          <a:bodyPr/>
          <a:lstStyle/>
          <a:p>
            <a:pPr>
              <a:lnSpc>
                <a:spcPct val="150000"/>
              </a:lnSpc>
            </a:pPr>
            <a:r>
              <a:rPr lang="en-GB" dirty="0" err="1"/>
              <a:t>Biomineralization</a:t>
            </a:r>
            <a:r>
              <a:rPr lang="en-GB" dirty="0"/>
              <a:t>.</a:t>
            </a:r>
          </a:p>
          <a:p>
            <a:pPr>
              <a:lnSpc>
                <a:spcPct val="150000"/>
              </a:lnSpc>
            </a:pPr>
            <a:r>
              <a:rPr lang="en-GB" dirty="0" err="1"/>
              <a:t>Biomineral</a:t>
            </a:r>
            <a:r>
              <a:rPr lang="en-GB" dirty="0"/>
              <a:t> types and functions.</a:t>
            </a:r>
          </a:p>
          <a:p>
            <a:pPr>
              <a:lnSpc>
                <a:spcPct val="150000"/>
              </a:lnSpc>
            </a:pPr>
            <a:r>
              <a:rPr lang="en-GB" dirty="0"/>
              <a:t>Calcium.</a:t>
            </a:r>
          </a:p>
          <a:p>
            <a:pPr>
              <a:lnSpc>
                <a:spcPct val="150000"/>
              </a:lnSpc>
            </a:pPr>
            <a:r>
              <a:rPr lang="en-GB" dirty="0">
                <a:solidFill>
                  <a:srgbClr val="FF0000"/>
                </a:solidFill>
              </a:rPr>
              <a:t>Calcium carbonates biomaterials.</a:t>
            </a:r>
          </a:p>
          <a:p>
            <a:pPr>
              <a:lnSpc>
                <a:spcPct val="150000"/>
              </a:lnSpc>
            </a:pPr>
            <a:r>
              <a:rPr lang="en-GB" dirty="0"/>
              <a:t>Calcium hydrogen phosphates.</a:t>
            </a:r>
          </a:p>
          <a:p>
            <a:pPr>
              <a:lnSpc>
                <a:spcPct val="150000"/>
              </a:lnSpc>
            </a:pPr>
            <a:endParaRPr lang="en-GB" dirty="0"/>
          </a:p>
          <a:p>
            <a:pPr>
              <a:lnSpc>
                <a:spcPct val="150000"/>
              </a:lnSpc>
            </a:pPr>
            <a:endParaRPr lang="en-GB" dirty="0"/>
          </a:p>
          <a:p>
            <a:pPr>
              <a:lnSpc>
                <a:spcPct val="150000"/>
              </a:lnSpc>
            </a:pPr>
            <a:endParaRPr lang="en-GB" dirty="0"/>
          </a:p>
          <a:p>
            <a:pPr>
              <a:lnSpc>
                <a:spcPct val="150000"/>
              </a:lnSpc>
            </a:pPr>
            <a:endParaRPr lang="en-GB" dirty="0"/>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25</a:t>
            </a:fld>
            <a:endParaRPr lang="en-US"/>
          </a:p>
        </p:txBody>
      </p:sp>
    </p:spTree>
    <p:extLst>
      <p:ext uri="{BB962C8B-B14F-4D97-AF65-F5344CB8AC3E}">
        <p14:creationId xmlns:p14="http://schemas.microsoft.com/office/powerpoint/2010/main" val="1472406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Calcium Carbonate </a:t>
            </a:r>
            <a:r>
              <a:rPr lang="en-GB" sz="3600" b="1" dirty="0" err="1"/>
              <a:t>Biominerals</a:t>
            </a:r>
            <a:endParaRPr lang="en-GB" sz="3600" b="1" dirty="0"/>
          </a:p>
        </p:txBody>
      </p:sp>
      <p:sp>
        <p:nvSpPr>
          <p:cNvPr id="3" name="Content Placeholder 2"/>
          <p:cNvSpPr>
            <a:spLocks noGrp="1"/>
          </p:cNvSpPr>
          <p:nvPr>
            <p:ph idx="1"/>
          </p:nvPr>
        </p:nvSpPr>
        <p:spPr>
          <a:xfrm>
            <a:off x="457200" y="1417638"/>
            <a:ext cx="8229600" cy="4819674"/>
          </a:xfrm>
        </p:spPr>
        <p:txBody>
          <a:bodyPr>
            <a:normAutofit/>
          </a:bodyPr>
          <a:lstStyle/>
          <a:p>
            <a:r>
              <a:rPr lang="en-GB" dirty="0"/>
              <a:t>Over 50 </a:t>
            </a:r>
            <a:r>
              <a:rPr lang="en-GB" dirty="0" err="1"/>
              <a:t>biominerals</a:t>
            </a:r>
            <a:r>
              <a:rPr lang="en-GB" dirty="0"/>
              <a:t> have been identified of which calcium carbonate is one of the most common.</a:t>
            </a:r>
          </a:p>
          <a:p>
            <a:r>
              <a:rPr lang="en-GB" dirty="0"/>
              <a:t>Most of the calcium carbonate mineral deposits were formed by sea creatures that manufactured shells and skeletons of calcium carbonate.</a:t>
            </a:r>
          </a:p>
          <a:p>
            <a:pPr marL="0" indent="0">
              <a:buNone/>
            </a:pPr>
            <a:endParaRPr lang="en-GB" dirty="0"/>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26</a:t>
            </a:fld>
            <a:endParaRPr lang="en-US"/>
          </a:p>
        </p:txBody>
      </p:sp>
      <p:pic>
        <p:nvPicPr>
          <p:cNvPr id="7" name="Picture 6"/>
          <p:cNvPicPr/>
          <p:nvPr/>
        </p:nvPicPr>
        <p:blipFill rotWithShape="1">
          <a:blip r:embed="rId2"/>
          <a:srcRect l="28517" t="24993" r="29785" b="14765"/>
          <a:stretch/>
        </p:blipFill>
        <p:spPr bwMode="auto">
          <a:xfrm>
            <a:off x="5580112" y="4597082"/>
            <a:ext cx="2389505" cy="19418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3053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2800" dirty="0"/>
              <a:t>Calcium carbonate </a:t>
            </a:r>
            <a:r>
              <a:rPr lang="en-GB" sz="2800" dirty="0" err="1"/>
              <a:t>biominerals</a:t>
            </a:r>
            <a:endParaRPr lang="en-GB" sz="2800" dirty="0"/>
          </a:p>
        </p:txBody>
      </p:sp>
      <p:sp>
        <p:nvSpPr>
          <p:cNvPr id="6" name="Content Placeholder 5"/>
          <p:cNvSpPr>
            <a:spLocks noGrp="1"/>
          </p:cNvSpPr>
          <p:nvPr>
            <p:ph sz="half" idx="1"/>
          </p:nvPr>
        </p:nvSpPr>
        <p:spPr>
          <a:xfrm>
            <a:off x="457200" y="1340768"/>
            <a:ext cx="4527550" cy="4785395"/>
          </a:xfrm>
        </p:spPr>
        <p:txBody>
          <a:bodyPr>
            <a:noAutofit/>
          </a:bodyPr>
          <a:lstStyle/>
          <a:p>
            <a:r>
              <a:rPr lang="en-GB" sz="3200" dirty="0"/>
              <a:t>There are six CaCO</a:t>
            </a:r>
            <a:r>
              <a:rPr lang="en-GB" sz="3200" baseline="-25000" dirty="0"/>
              <a:t>3</a:t>
            </a:r>
            <a:r>
              <a:rPr lang="en-GB" sz="3200" dirty="0"/>
              <a:t> minerals with different structures, with calcite and aragonite -being the most thermodynamically stable-  are the most deposited in biological systems. </a:t>
            </a:r>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27</a:t>
            </a:fld>
            <a:endParaRPr lang="en-US"/>
          </a:p>
        </p:txBody>
      </p:sp>
      <p:pic>
        <p:nvPicPr>
          <p:cNvPr id="8" name="Picture 7" descr="Figure 1"/>
          <p:cNvPicPr/>
          <p:nvPr/>
        </p:nvPicPr>
        <p:blipFill rotWithShape="1">
          <a:blip r:embed="rId3">
            <a:extLst>
              <a:ext uri="{28A0092B-C50C-407E-A947-70E740481C1C}">
                <a14:useLocalDpi xmlns:a14="http://schemas.microsoft.com/office/drawing/2010/main" val="0"/>
              </a:ext>
            </a:extLst>
          </a:blip>
          <a:srcRect l="1343" t="1266" r="34031" b="30858"/>
          <a:stretch/>
        </p:blipFill>
        <p:spPr bwMode="auto">
          <a:xfrm>
            <a:off x="4984750" y="2235994"/>
            <a:ext cx="3702050" cy="26701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0143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r"/>
            <a:r>
              <a:rPr lang="en-GB" sz="2800" dirty="0"/>
              <a:t>Calcium carbonate </a:t>
            </a:r>
            <a:r>
              <a:rPr lang="en-GB" sz="2800" dirty="0" err="1"/>
              <a:t>biominerals</a:t>
            </a:r>
            <a:endParaRPr lang="en-GB" sz="2800" dirty="0"/>
          </a:p>
        </p:txBody>
      </p:sp>
      <p:sp>
        <p:nvSpPr>
          <p:cNvPr id="3" name="Content Placeholder 2"/>
          <p:cNvSpPr>
            <a:spLocks noGrp="1"/>
          </p:cNvSpPr>
          <p:nvPr>
            <p:ph idx="1"/>
          </p:nvPr>
        </p:nvSpPr>
        <p:spPr>
          <a:xfrm>
            <a:off x="457200" y="1412776"/>
            <a:ext cx="8229600" cy="4713387"/>
          </a:xfrm>
        </p:spPr>
        <p:txBody>
          <a:bodyPr>
            <a:noAutofit/>
          </a:bodyPr>
          <a:lstStyle/>
          <a:p>
            <a:pPr marL="0" indent="0">
              <a:buNone/>
            </a:pPr>
            <a:r>
              <a:rPr lang="en-GB" dirty="0"/>
              <a:t>Example:</a:t>
            </a:r>
          </a:p>
          <a:p>
            <a:pPr marL="0" indent="0">
              <a:buNone/>
            </a:pPr>
            <a:r>
              <a:rPr lang="en-GB" dirty="0"/>
              <a:t>In pearls and mother-of-pearl, very small CaCO</a:t>
            </a:r>
            <a:r>
              <a:rPr lang="en-GB" baseline="-25000" dirty="0"/>
              <a:t>3</a:t>
            </a:r>
            <a:r>
              <a:rPr lang="en-GB" dirty="0"/>
              <a:t> crystals are deposited to form smooth, hard,</a:t>
            </a:r>
          </a:p>
          <a:p>
            <a:pPr marL="0" indent="0">
              <a:buNone/>
            </a:pPr>
            <a:r>
              <a:rPr lang="en-GB" dirty="0"/>
              <a:t>lustrous layers of alternating layers of calcite and aragonite (2 crystalline types of it) that make the shell very strong as they have different preferred directions of fracture and resist breaking under pressure. </a:t>
            </a:r>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28</a:t>
            </a:fld>
            <a:endParaRPr lang="en-US"/>
          </a:p>
        </p:txBody>
      </p:sp>
    </p:spTree>
    <p:extLst>
      <p:ext uri="{BB962C8B-B14F-4D97-AF65-F5344CB8AC3E}">
        <p14:creationId xmlns:p14="http://schemas.microsoft.com/office/powerpoint/2010/main" val="3092510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r"/>
            <a:r>
              <a:rPr lang="en-GB" sz="2800" dirty="0"/>
              <a:t>Calcium carbonate </a:t>
            </a:r>
            <a:r>
              <a:rPr lang="en-GB" sz="2800" dirty="0" err="1"/>
              <a:t>biominerals</a:t>
            </a:r>
            <a:endParaRPr lang="en-GB" sz="2800" dirty="0"/>
          </a:p>
        </p:txBody>
      </p:sp>
      <p:sp>
        <p:nvSpPr>
          <p:cNvPr id="3" name="Content Placeholder 2"/>
          <p:cNvSpPr>
            <a:spLocks noGrp="1"/>
          </p:cNvSpPr>
          <p:nvPr>
            <p:ph idx="1"/>
          </p:nvPr>
        </p:nvSpPr>
        <p:spPr>
          <a:xfrm>
            <a:off x="457200" y="1268760"/>
            <a:ext cx="8229600" cy="4857403"/>
          </a:xfrm>
        </p:spPr>
        <p:txBody>
          <a:bodyPr>
            <a:noAutofit/>
          </a:bodyPr>
          <a:lstStyle/>
          <a:p>
            <a:pPr marL="0" indent="0">
              <a:buNone/>
            </a:pPr>
            <a:r>
              <a:rPr lang="en-GB" dirty="0"/>
              <a:t>The thickness of the layers is similar to the wavelength of light, which produces the interference effects and the observed </a:t>
            </a:r>
            <a:r>
              <a:rPr lang="en-GB" i="1" dirty="0" err="1"/>
              <a:t>pearlescence</a:t>
            </a:r>
            <a:r>
              <a:rPr lang="en-GB" dirty="0"/>
              <a:t>.</a:t>
            </a:r>
          </a:p>
          <a:p>
            <a:pPr marL="0" indent="0">
              <a:buNone/>
            </a:pPr>
            <a:endParaRPr lang="en-GB" dirty="0"/>
          </a:p>
          <a:p>
            <a:pPr marL="0" indent="0">
              <a:buNone/>
            </a:pPr>
            <a:r>
              <a:rPr lang="en-GB" sz="2400" i="1" dirty="0"/>
              <a:t>Many attempts are being made to</a:t>
            </a:r>
          </a:p>
          <a:p>
            <a:pPr marL="0" indent="0">
              <a:buNone/>
            </a:pPr>
            <a:r>
              <a:rPr lang="en-GB" sz="2400" i="1" dirty="0"/>
              <a:t>replicate these complicated crystal</a:t>
            </a:r>
          </a:p>
          <a:p>
            <a:pPr marL="0" indent="0">
              <a:buNone/>
            </a:pPr>
            <a:r>
              <a:rPr lang="en-GB" sz="2400" i="1" dirty="0"/>
              <a:t>growth patterns of CaCO</a:t>
            </a:r>
            <a:r>
              <a:rPr lang="en-GB" sz="2400" i="1" baseline="-25000" dirty="0"/>
              <a:t>3</a:t>
            </a:r>
            <a:r>
              <a:rPr lang="en-GB" sz="2400" i="1" dirty="0"/>
              <a:t> in the</a:t>
            </a:r>
          </a:p>
          <a:p>
            <a:pPr marL="0" indent="0">
              <a:buNone/>
            </a:pPr>
            <a:r>
              <a:rPr lang="en-GB" sz="2400" i="1" dirty="0"/>
              <a:t> laboratory. </a:t>
            </a:r>
          </a:p>
          <a:p>
            <a:pPr marL="0" indent="0">
              <a:buNone/>
            </a:pPr>
            <a:endParaRPr lang="en-GB" dirty="0"/>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29</a:t>
            </a:fld>
            <a:endParaRPr lang="en-US"/>
          </a:p>
        </p:txBody>
      </p:sp>
      <p:pic>
        <p:nvPicPr>
          <p:cNvPr id="2050" name="Picture 2" descr="Image result for pearl and mother of pea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284984"/>
            <a:ext cx="3552329" cy="259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432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err="1">
                <a:latin typeface="Times New Roman" panose="02020603050405020304" pitchFamily="18" charset="0"/>
                <a:cs typeface="Times New Roman" panose="02020603050405020304" pitchFamily="18" charset="0"/>
              </a:rPr>
              <a:t>Biomineralization</a:t>
            </a:r>
            <a:endParaRPr lang="en-GB"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68760"/>
            <a:ext cx="8229600" cy="4857403"/>
          </a:xfrm>
        </p:spPr>
        <p:txBody>
          <a:bodyPr>
            <a:normAutofit fontScale="92500" lnSpcReduction="20000"/>
          </a:bodyPr>
          <a:lstStyle/>
          <a:p>
            <a:pPr marL="0" indent="0">
              <a:buNone/>
            </a:pPr>
            <a:r>
              <a:rPr lang="en-GB" i="1" dirty="0">
                <a:latin typeface="Times New Roman" panose="02020603050405020304" pitchFamily="18" charset="0"/>
                <a:cs typeface="Times New Roman" panose="02020603050405020304" pitchFamily="18" charset="0"/>
              </a:rPr>
              <a:t>“</a:t>
            </a:r>
            <a:r>
              <a:rPr lang="en-GB" i="1" dirty="0" err="1">
                <a:latin typeface="Times New Roman" panose="02020603050405020304" pitchFamily="18" charset="0"/>
                <a:cs typeface="Times New Roman" panose="02020603050405020304" pitchFamily="18" charset="0"/>
              </a:rPr>
              <a:t>Biomineralization</a:t>
            </a:r>
            <a:r>
              <a:rPr lang="en-GB" i="1" dirty="0">
                <a:latin typeface="Times New Roman" panose="02020603050405020304" pitchFamily="18" charset="0"/>
                <a:cs typeface="Times New Roman" panose="02020603050405020304" pitchFamily="18" charset="0"/>
              </a:rPr>
              <a:t> links soft organic tissues, which are compositionally akin to the atmosphere and oceans, with the hard materials of the solid Earth. It provides organisms with skeletons and shells while they are alive, and when they die these are deposited as sediment in environments from river plains to the deep ocean floor. It is also these hard, resistant products of life which are mainly responsible for the Earth’s fossil record. Consequently, </a:t>
            </a:r>
            <a:r>
              <a:rPr lang="en-GB" i="1" dirty="0" err="1">
                <a:latin typeface="Times New Roman" panose="02020603050405020304" pitchFamily="18" charset="0"/>
                <a:cs typeface="Times New Roman" panose="02020603050405020304" pitchFamily="18" charset="0"/>
              </a:rPr>
              <a:t>biomineralization</a:t>
            </a:r>
            <a:r>
              <a:rPr lang="en-GB" i="1" dirty="0">
                <a:latin typeface="Times New Roman" panose="02020603050405020304" pitchFamily="18" charset="0"/>
                <a:cs typeface="Times New Roman" panose="02020603050405020304" pitchFamily="18" charset="0"/>
              </a:rPr>
              <a:t> involves biologists, chemists, and geologists in interdisciplinary studies at one of the interfaces between Earth and life.” </a:t>
            </a:r>
            <a:r>
              <a:rPr lang="en-GB" sz="2200" i="1" dirty="0">
                <a:latin typeface="Times New Roman" panose="02020603050405020304" pitchFamily="18" charset="0"/>
                <a:cs typeface="Times New Roman" panose="02020603050405020304" pitchFamily="18" charset="0"/>
              </a:rPr>
              <a:t>(</a:t>
            </a:r>
            <a:r>
              <a:rPr lang="en-GB" sz="2200" i="1" dirty="0" err="1">
                <a:latin typeface="Times New Roman" panose="02020603050405020304" pitchFamily="18" charset="0"/>
                <a:cs typeface="Times New Roman" panose="02020603050405020304" pitchFamily="18" charset="0"/>
              </a:rPr>
              <a:t>Leadbeater</a:t>
            </a:r>
            <a:r>
              <a:rPr lang="en-GB" sz="2200" i="1" dirty="0">
                <a:latin typeface="Times New Roman" panose="02020603050405020304" pitchFamily="18" charset="0"/>
                <a:cs typeface="Times New Roman" panose="02020603050405020304" pitchFamily="18" charset="0"/>
              </a:rPr>
              <a:t> and Riding 1986) </a:t>
            </a:r>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3</a:t>
            </a:fld>
            <a:endParaRPr lang="en-US"/>
          </a:p>
        </p:txBody>
      </p:sp>
    </p:spTree>
    <p:extLst>
      <p:ext uri="{BB962C8B-B14F-4D97-AF65-F5344CB8AC3E}">
        <p14:creationId xmlns:p14="http://schemas.microsoft.com/office/powerpoint/2010/main" val="196762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r"/>
            <a:r>
              <a:rPr lang="en-GB" sz="2800" dirty="0"/>
              <a:t>Calcium carbonate </a:t>
            </a:r>
            <a:r>
              <a:rPr lang="en-GB" sz="2800" dirty="0" err="1"/>
              <a:t>biominerals</a:t>
            </a:r>
            <a:endParaRPr lang="en-GB" sz="2800" dirty="0"/>
          </a:p>
        </p:txBody>
      </p:sp>
      <p:sp>
        <p:nvSpPr>
          <p:cNvPr id="3" name="Content Placeholder 2"/>
          <p:cNvSpPr>
            <a:spLocks noGrp="1"/>
          </p:cNvSpPr>
          <p:nvPr>
            <p:ph idx="1"/>
          </p:nvPr>
        </p:nvSpPr>
        <p:spPr>
          <a:xfrm>
            <a:off x="457200" y="1484784"/>
            <a:ext cx="8229600" cy="4641379"/>
          </a:xfrm>
        </p:spPr>
        <p:txBody>
          <a:bodyPr/>
          <a:lstStyle/>
          <a:p>
            <a:r>
              <a:rPr lang="en-GB" dirty="0"/>
              <a:t>When animals die, their shells settle on the sea floor and were compressed to form limestone and chalk.</a:t>
            </a:r>
          </a:p>
          <a:p>
            <a:pPr marL="0" indent="0">
              <a:buNone/>
            </a:pPr>
            <a:endParaRPr lang="en-GB" dirty="0"/>
          </a:p>
          <a:p>
            <a:endParaRPr lang="en-GB" dirty="0"/>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30</a:t>
            </a:fld>
            <a:endParaRPr lang="en-US"/>
          </a:p>
        </p:txBody>
      </p:sp>
    </p:spTree>
    <p:extLst>
      <p:ext uri="{BB962C8B-B14F-4D97-AF65-F5344CB8AC3E}">
        <p14:creationId xmlns:p14="http://schemas.microsoft.com/office/powerpoint/2010/main" val="2673592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a:bodyPr>
          <a:lstStyle/>
          <a:p>
            <a:pPr marL="0" indent="0">
              <a:buNone/>
            </a:pPr>
            <a:endParaRPr lang="en-US" sz="2800" dirty="0"/>
          </a:p>
          <a:p>
            <a:r>
              <a:rPr lang="en-US" sz="2800" dirty="0">
                <a:hlinkClick r:id="rId2"/>
              </a:rPr>
              <a:t>https://www.youtube.com/watch?v=m07OvPEoR6g&amp;t=1s</a:t>
            </a:r>
          </a:p>
          <a:p>
            <a:r>
              <a:rPr lang="en-US" sz="2800" dirty="0">
                <a:hlinkClick r:id="rId2"/>
              </a:rPr>
              <a:t>https://www.youtube.com/watch?v=T18E58vOTus</a:t>
            </a:r>
            <a:endParaRPr lang="en-US" sz="2800" dirty="0"/>
          </a:p>
          <a:p>
            <a:endParaRPr lang="en-US" sz="2800" dirty="0"/>
          </a:p>
          <a:p>
            <a:pPr marL="0" indent="0">
              <a:buNone/>
            </a:pPr>
            <a:endParaRPr lang="en-US" sz="2800" dirty="0"/>
          </a:p>
          <a:p>
            <a:endParaRPr lang="ar-SA" sz="2800" dirty="0"/>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31</a:t>
            </a:fld>
            <a:endParaRPr lang="en-US"/>
          </a:p>
        </p:txBody>
      </p:sp>
    </p:spTree>
    <p:extLst>
      <p:ext uri="{BB962C8B-B14F-4D97-AF65-F5344CB8AC3E}">
        <p14:creationId xmlns:p14="http://schemas.microsoft.com/office/powerpoint/2010/main" val="1345847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Outline- Part IV</a:t>
            </a:r>
          </a:p>
        </p:txBody>
      </p:sp>
      <p:sp>
        <p:nvSpPr>
          <p:cNvPr id="3" name="Content Placeholder 2"/>
          <p:cNvSpPr>
            <a:spLocks noGrp="1"/>
          </p:cNvSpPr>
          <p:nvPr>
            <p:ph idx="1"/>
          </p:nvPr>
        </p:nvSpPr>
        <p:spPr/>
        <p:txBody>
          <a:bodyPr/>
          <a:lstStyle/>
          <a:p>
            <a:pPr>
              <a:lnSpc>
                <a:spcPct val="150000"/>
              </a:lnSpc>
            </a:pPr>
            <a:r>
              <a:rPr lang="en-GB" dirty="0" err="1"/>
              <a:t>Biomineralization</a:t>
            </a:r>
            <a:r>
              <a:rPr lang="en-GB" dirty="0"/>
              <a:t>.</a:t>
            </a:r>
          </a:p>
          <a:p>
            <a:pPr>
              <a:lnSpc>
                <a:spcPct val="150000"/>
              </a:lnSpc>
            </a:pPr>
            <a:r>
              <a:rPr lang="en-GB" dirty="0" err="1"/>
              <a:t>Biomineral</a:t>
            </a:r>
            <a:r>
              <a:rPr lang="en-GB" dirty="0"/>
              <a:t> types and functions.</a:t>
            </a:r>
          </a:p>
          <a:p>
            <a:pPr>
              <a:lnSpc>
                <a:spcPct val="150000"/>
              </a:lnSpc>
            </a:pPr>
            <a:r>
              <a:rPr lang="en-GB" dirty="0"/>
              <a:t>Calcium.</a:t>
            </a:r>
          </a:p>
          <a:p>
            <a:pPr>
              <a:lnSpc>
                <a:spcPct val="150000"/>
              </a:lnSpc>
            </a:pPr>
            <a:r>
              <a:rPr lang="en-GB" dirty="0"/>
              <a:t>Calcium carbonates biomaterials.</a:t>
            </a:r>
          </a:p>
          <a:p>
            <a:pPr>
              <a:lnSpc>
                <a:spcPct val="150000"/>
              </a:lnSpc>
            </a:pPr>
            <a:r>
              <a:rPr lang="en-GB" dirty="0">
                <a:solidFill>
                  <a:srgbClr val="FF0000"/>
                </a:solidFill>
              </a:rPr>
              <a:t>Calcium hydrogen phosphates.</a:t>
            </a:r>
          </a:p>
          <a:p>
            <a:pPr>
              <a:lnSpc>
                <a:spcPct val="150000"/>
              </a:lnSpc>
            </a:pPr>
            <a:endParaRPr lang="en-GB" dirty="0">
              <a:solidFill>
                <a:srgbClr val="FF0000"/>
              </a:solidFill>
            </a:endParaRPr>
          </a:p>
          <a:p>
            <a:pPr>
              <a:lnSpc>
                <a:spcPct val="150000"/>
              </a:lnSpc>
            </a:pPr>
            <a:endParaRPr lang="en-GB" dirty="0"/>
          </a:p>
          <a:p>
            <a:pPr>
              <a:lnSpc>
                <a:spcPct val="150000"/>
              </a:lnSpc>
            </a:pPr>
            <a:endParaRPr lang="en-GB" dirty="0"/>
          </a:p>
          <a:p>
            <a:pPr>
              <a:lnSpc>
                <a:spcPct val="150000"/>
              </a:lnSpc>
            </a:pPr>
            <a:endParaRPr lang="en-GB" dirty="0"/>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32</a:t>
            </a:fld>
            <a:endParaRPr lang="en-US"/>
          </a:p>
        </p:txBody>
      </p:sp>
    </p:spTree>
    <p:extLst>
      <p:ext uri="{BB962C8B-B14F-4D97-AF65-F5344CB8AC3E}">
        <p14:creationId xmlns:p14="http://schemas.microsoft.com/office/powerpoint/2010/main" val="2918931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en-GB" sz="3600" b="1" dirty="0"/>
              <a:t>Calcium </a:t>
            </a:r>
            <a:r>
              <a:rPr lang="en-GB" sz="3600" b="1" dirty="0" err="1"/>
              <a:t>Hydrogenphosphates</a:t>
            </a:r>
            <a:r>
              <a:rPr lang="en-GB" sz="3600" b="1" dirty="0"/>
              <a:t> </a:t>
            </a:r>
          </a:p>
        </p:txBody>
      </p:sp>
      <p:sp>
        <p:nvSpPr>
          <p:cNvPr id="3" name="Content Placeholder 2"/>
          <p:cNvSpPr>
            <a:spLocks noGrp="1"/>
          </p:cNvSpPr>
          <p:nvPr>
            <p:ph idx="1"/>
          </p:nvPr>
        </p:nvSpPr>
        <p:spPr>
          <a:xfrm>
            <a:off x="457200" y="1484784"/>
            <a:ext cx="8229600" cy="4641379"/>
          </a:xfrm>
        </p:spPr>
        <p:txBody>
          <a:bodyPr>
            <a:normAutofit/>
          </a:bodyPr>
          <a:lstStyle/>
          <a:p>
            <a:r>
              <a:rPr lang="en-GB" dirty="0"/>
              <a:t>The principal mineral present in bone and teeth is hydroxyapatite, Ca</a:t>
            </a:r>
            <a:r>
              <a:rPr lang="en-GB" baseline="-25000" dirty="0"/>
              <a:t>5</a:t>
            </a:r>
            <a:r>
              <a:rPr lang="en-GB" dirty="0"/>
              <a:t>(OH)(PO</a:t>
            </a:r>
            <a:r>
              <a:rPr lang="en-GB" baseline="-25000" dirty="0"/>
              <a:t>4</a:t>
            </a:r>
            <a:r>
              <a:rPr lang="en-GB" dirty="0"/>
              <a:t>)</a:t>
            </a:r>
            <a:r>
              <a:rPr lang="en-GB" baseline="-25000" dirty="0"/>
              <a:t>3</a:t>
            </a:r>
            <a:r>
              <a:rPr lang="en-GB" dirty="0"/>
              <a:t>. The mineral apatite is the partially fluoride-substituted Ca</a:t>
            </a:r>
            <a:r>
              <a:rPr lang="en-GB" baseline="-25000" dirty="0"/>
              <a:t>5</a:t>
            </a:r>
            <a:r>
              <a:rPr lang="en-GB" dirty="0"/>
              <a:t>(OH,F)(PO</a:t>
            </a:r>
            <a:r>
              <a:rPr lang="en-GB" baseline="-25000" dirty="0"/>
              <a:t>4</a:t>
            </a:r>
            <a:r>
              <a:rPr lang="en-GB" dirty="0"/>
              <a:t>)</a:t>
            </a:r>
            <a:r>
              <a:rPr lang="en-GB" baseline="-25000" dirty="0"/>
              <a:t>3</a:t>
            </a:r>
            <a:r>
              <a:rPr lang="en-GB" dirty="0"/>
              <a:t>. </a:t>
            </a:r>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33</a:t>
            </a:fld>
            <a:endParaRPr lang="en-US"/>
          </a:p>
        </p:txBody>
      </p:sp>
      <p:pic>
        <p:nvPicPr>
          <p:cNvPr id="4102" name="Picture 6" descr="collage of images of b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823959"/>
            <a:ext cx="3810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795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r"/>
            <a:r>
              <a:rPr lang="en-GB" sz="2800" dirty="0"/>
              <a:t>Calcium </a:t>
            </a:r>
            <a:r>
              <a:rPr lang="en-GB" sz="2800" dirty="0" err="1"/>
              <a:t>Hydrogenphosphates</a:t>
            </a:r>
            <a:r>
              <a:rPr lang="en-GB" sz="2800" dirty="0"/>
              <a:t> </a:t>
            </a:r>
          </a:p>
        </p:txBody>
      </p:sp>
      <p:sp>
        <p:nvSpPr>
          <p:cNvPr id="6" name="Content Placeholder 5"/>
          <p:cNvSpPr>
            <a:spLocks noGrp="1"/>
          </p:cNvSpPr>
          <p:nvPr>
            <p:ph idx="1"/>
          </p:nvPr>
        </p:nvSpPr>
        <p:spPr>
          <a:xfrm>
            <a:off x="457200" y="1196752"/>
            <a:ext cx="8229600" cy="4929411"/>
          </a:xfrm>
        </p:spPr>
        <p:txBody>
          <a:bodyPr/>
          <a:lstStyle/>
          <a:p>
            <a:r>
              <a:rPr lang="en-GB" dirty="0"/>
              <a:t>The structure consists of Ca</a:t>
            </a:r>
            <a:r>
              <a:rPr lang="en-GB" baseline="30000" dirty="0"/>
              <a:t>2+</a:t>
            </a:r>
            <a:r>
              <a:rPr lang="en-GB" dirty="0"/>
              <a:t> ions coordinated by three PO</a:t>
            </a:r>
            <a:r>
              <a:rPr lang="en-GB" baseline="-25000" dirty="0"/>
              <a:t>4</a:t>
            </a:r>
            <a:r>
              <a:rPr lang="en-GB" baseline="30000" dirty="0"/>
              <a:t>3-</a:t>
            </a:r>
            <a:r>
              <a:rPr lang="en-GB" dirty="0"/>
              <a:t> and OH</a:t>
            </a:r>
            <a:r>
              <a:rPr lang="en-GB" baseline="30000" dirty="0"/>
              <a:t>-</a:t>
            </a:r>
            <a:r>
              <a:rPr lang="en-GB" dirty="0"/>
              <a:t> groups to produce a rigid three-dimensional structure. </a:t>
            </a:r>
          </a:p>
          <a:p>
            <a:endParaRPr lang="en-GB" dirty="0"/>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34</a:t>
            </a:fld>
            <a:endParaRPr lang="en-US"/>
          </a:p>
        </p:txBody>
      </p:sp>
      <p:pic>
        <p:nvPicPr>
          <p:cNvPr id="1026" name="Picture 2" descr="Image result for hydroxyapat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852936"/>
            <a:ext cx="5328683" cy="3137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112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2800" dirty="0"/>
              <a:t>Calcium </a:t>
            </a:r>
            <a:r>
              <a:rPr lang="en-GB" sz="2800" dirty="0" err="1"/>
              <a:t>Hydrogenphosphates</a:t>
            </a:r>
            <a:r>
              <a:rPr lang="en-GB" sz="2800" dirty="0"/>
              <a:t> </a:t>
            </a:r>
          </a:p>
        </p:txBody>
      </p:sp>
      <p:sp>
        <p:nvSpPr>
          <p:cNvPr id="3" name="Content Placeholder 2"/>
          <p:cNvSpPr>
            <a:spLocks noGrp="1"/>
          </p:cNvSpPr>
          <p:nvPr>
            <p:ph idx="1"/>
          </p:nvPr>
        </p:nvSpPr>
        <p:spPr/>
        <p:txBody>
          <a:bodyPr/>
          <a:lstStyle/>
          <a:p>
            <a:r>
              <a:rPr lang="en-GB" dirty="0"/>
              <a:t>Bone and teeth are unique bio-composites based on hydroxyapatite.</a:t>
            </a:r>
          </a:p>
          <a:p>
            <a:pPr marL="0" indent="0">
              <a:buNone/>
            </a:pPr>
            <a:endParaRPr lang="en-GB" dirty="0"/>
          </a:p>
          <a:p>
            <a:r>
              <a:rPr lang="en-GB" dirty="0"/>
              <a:t>Fluoride treatment for teeth:</a:t>
            </a:r>
          </a:p>
          <a:p>
            <a:pPr marL="0" indent="0">
              <a:buNone/>
            </a:pPr>
            <a:r>
              <a:rPr lang="en-GB" dirty="0"/>
              <a:t>F-apatite has 10</a:t>
            </a:r>
            <a:r>
              <a:rPr lang="en-GB" baseline="30000" dirty="0"/>
              <a:t>3</a:t>
            </a:r>
            <a:r>
              <a:rPr lang="en-GB" dirty="0"/>
              <a:t> lower solubility product that OH-apatite.</a:t>
            </a:r>
          </a:p>
          <a:p>
            <a:pPr marL="0" indent="0">
              <a:buNone/>
            </a:pPr>
            <a:r>
              <a:rPr lang="en-GB" dirty="0"/>
              <a:t>F-containing tooth paste works!</a:t>
            </a:r>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35</a:t>
            </a:fld>
            <a:endParaRPr lang="en-US"/>
          </a:p>
        </p:txBody>
      </p:sp>
      <p:pic>
        <p:nvPicPr>
          <p:cNvPr id="9" name="Picture 8" descr="al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5013176"/>
            <a:ext cx="1656184" cy="1112987"/>
          </a:xfrm>
          <a:prstGeom prst="rect">
            <a:avLst/>
          </a:prstGeom>
          <a:noFill/>
          <a:ln>
            <a:noFill/>
          </a:ln>
        </p:spPr>
      </p:pic>
    </p:spTree>
    <p:extLst>
      <p:ext uri="{BB962C8B-B14F-4D97-AF65-F5344CB8AC3E}">
        <p14:creationId xmlns:p14="http://schemas.microsoft.com/office/powerpoint/2010/main" val="2895624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Pathogenic Mineralization</a:t>
            </a:r>
          </a:p>
        </p:txBody>
      </p:sp>
      <p:sp>
        <p:nvSpPr>
          <p:cNvPr id="3" name="Content Placeholder 2"/>
          <p:cNvSpPr>
            <a:spLocks noGrp="1"/>
          </p:cNvSpPr>
          <p:nvPr>
            <p:ph sz="half" idx="1"/>
          </p:nvPr>
        </p:nvSpPr>
        <p:spPr/>
        <p:txBody>
          <a:bodyPr/>
          <a:lstStyle/>
          <a:p>
            <a:pPr marL="0" indent="0">
              <a:lnSpc>
                <a:spcPct val="150000"/>
              </a:lnSpc>
              <a:buNone/>
            </a:pPr>
            <a:r>
              <a:rPr lang="en-GB" dirty="0"/>
              <a:t>Examples:</a:t>
            </a:r>
          </a:p>
          <a:p>
            <a:pPr>
              <a:lnSpc>
                <a:spcPct val="150000"/>
              </a:lnSpc>
            </a:pPr>
            <a:endParaRPr lang="en-GB" dirty="0"/>
          </a:p>
          <a:p>
            <a:pPr>
              <a:lnSpc>
                <a:spcPct val="150000"/>
              </a:lnSpc>
            </a:pPr>
            <a:r>
              <a:rPr lang="en-GB" i="1" dirty="0"/>
              <a:t>Kidney stones</a:t>
            </a:r>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36</a:t>
            </a:fld>
            <a:endParaRPr lang="en-US"/>
          </a:p>
        </p:txBody>
      </p:sp>
      <p:pic>
        <p:nvPicPr>
          <p:cNvPr id="2050" name="Picture 2" descr="Image result for kidney stone structure"/>
          <p:cNvPicPr>
            <a:picLocks noChangeAspect="1" noChangeArrowheads="1"/>
          </p:cNvPicPr>
          <p:nvPr/>
        </p:nvPicPr>
        <p:blipFill rotWithShape="1">
          <a:blip r:embed="rId3">
            <a:extLst>
              <a:ext uri="{28A0092B-C50C-407E-A947-70E740481C1C}">
                <a14:useLocalDpi xmlns:a14="http://schemas.microsoft.com/office/drawing/2010/main" val="0"/>
              </a:ext>
            </a:extLst>
          </a:blip>
          <a:srcRect l="50956"/>
          <a:stretch/>
        </p:blipFill>
        <p:spPr bwMode="auto">
          <a:xfrm>
            <a:off x="4860032" y="1988840"/>
            <a:ext cx="2425702" cy="3383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66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2800" dirty="0"/>
              <a:t>Pathogenic Mineralization</a:t>
            </a:r>
          </a:p>
        </p:txBody>
      </p:sp>
      <p:sp>
        <p:nvSpPr>
          <p:cNvPr id="3" name="Content Placeholder 2"/>
          <p:cNvSpPr>
            <a:spLocks noGrp="1"/>
          </p:cNvSpPr>
          <p:nvPr>
            <p:ph idx="1"/>
          </p:nvPr>
        </p:nvSpPr>
        <p:spPr>
          <a:xfrm>
            <a:off x="457200" y="1484784"/>
            <a:ext cx="8229600" cy="4641379"/>
          </a:xfrm>
        </p:spPr>
        <p:txBody>
          <a:bodyPr/>
          <a:lstStyle/>
          <a:p>
            <a:pPr>
              <a:lnSpc>
                <a:spcPct val="150000"/>
              </a:lnSpc>
            </a:pPr>
            <a:endParaRPr lang="en-GB" dirty="0"/>
          </a:p>
          <a:p>
            <a:pPr>
              <a:lnSpc>
                <a:spcPct val="150000"/>
              </a:lnSpc>
            </a:pPr>
            <a:r>
              <a:rPr lang="en-GB" i="1" dirty="0"/>
              <a:t>Dental calculus</a:t>
            </a:r>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37</a:t>
            </a:fld>
            <a:endParaRPr lang="en-US"/>
          </a:p>
        </p:txBody>
      </p:sp>
      <p:pic>
        <p:nvPicPr>
          <p:cNvPr id="2052" name="Picture 4" descr="Image result for dental calculus compos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197589"/>
            <a:ext cx="4302787" cy="3215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710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2800" dirty="0"/>
              <a:t>Pathogenic Mineralization</a:t>
            </a:r>
          </a:p>
        </p:txBody>
      </p:sp>
      <p:sp>
        <p:nvSpPr>
          <p:cNvPr id="3" name="Content Placeholder 2"/>
          <p:cNvSpPr>
            <a:spLocks noGrp="1"/>
          </p:cNvSpPr>
          <p:nvPr>
            <p:ph idx="1"/>
          </p:nvPr>
        </p:nvSpPr>
        <p:spPr>
          <a:xfrm>
            <a:off x="457200" y="1484784"/>
            <a:ext cx="8229600" cy="4641379"/>
          </a:xfrm>
        </p:spPr>
        <p:txBody>
          <a:bodyPr/>
          <a:lstStyle/>
          <a:p>
            <a:pPr>
              <a:lnSpc>
                <a:spcPct val="150000"/>
              </a:lnSpc>
            </a:pPr>
            <a:endParaRPr lang="en-GB" dirty="0"/>
          </a:p>
          <a:p>
            <a:pPr>
              <a:lnSpc>
                <a:spcPct val="150000"/>
              </a:lnSpc>
            </a:pPr>
            <a:r>
              <a:rPr lang="en-GB" i="1" dirty="0"/>
              <a:t>Osteoporosis</a:t>
            </a:r>
            <a:r>
              <a:rPr lang="en-GB" dirty="0"/>
              <a:t>.</a:t>
            </a:r>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38</a:t>
            </a:fld>
            <a:endParaRPr lang="en-US"/>
          </a:p>
        </p:txBody>
      </p:sp>
      <p:pic>
        <p:nvPicPr>
          <p:cNvPr id="9" name="Picture 8" descr="Image result for osteoporosis image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1844824"/>
            <a:ext cx="4752528" cy="3816424"/>
          </a:xfrm>
          <a:prstGeom prst="rect">
            <a:avLst/>
          </a:prstGeom>
          <a:noFill/>
          <a:ln>
            <a:noFill/>
          </a:ln>
        </p:spPr>
      </p:pic>
    </p:spTree>
    <p:extLst>
      <p:ext uri="{BB962C8B-B14F-4D97-AF65-F5344CB8AC3E}">
        <p14:creationId xmlns:p14="http://schemas.microsoft.com/office/powerpoint/2010/main" val="466008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a:bodyPr>
          <a:lstStyle/>
          <a:p>
            <a:pPr marL="0" indent="0">
              <a:buNone/>
            </a:pPr>
            <a:endParaRPr lang="en-US" sz="2800" dirty="0"/>
          </a:p>
          <a:p>
            <a:endParaRPr lang="en-US" sz="2800" dirty="0"/>
          </a:p>
          <a:p>
            <a:r>
              <a:rPr lang="en-US" sz="2800" dirty="0">
                <a:hlinkClick r:id="rId2"/>
              </a:rPr>
              <a:t>https://www.youtube.com/watch?v=ky4rIo8Ro4I</a:t>
            </a:r>
            <a:endParaRPr lang="en-US" sz="2800" dirty="0"/>
          </a:p>
          <a:p>
            <a:pPr marL="0" indent="0">
              <a:buNone/>
            </a:pPr>
            <a:endParaRPr lang="en-US" sz="2800" dirty="0"/>
          </a:p>
          <a:p>
            <a:r>
              <a:rPr lang="en-US" sz="2800" dirty="0">
                <a:hlinkClick r:id="rId3"/>
              </a:rPr>
              <a:t>https://www.youtube.com/watch?v=TZcB8c9mqbY</a:t>
            </a:r>
            <a:endParaRPr lang="en-US" sz="2800" dirty="0"/>
          </a:p>
          <a:p>
            <a:endParaRPr lang="en-US" sz="2800" dirty="0">
              <a:hlinkClick r:id="rId4"/>
            </a:endParaRPr>
          </a:p>
          <a:p>
            <a:r>
              <a:rPr lang="en-US" sz="2800" dirty="0">
                <a:hlinkClick r:id="rId4"/>
              </a:rPr>
              <a:t>https://www.youtube.com/watch?v=eYGkT6OrBk0</a:t>
            </a:r>
            <a:endParaRPr lang="en-US" sz="2800" dirty="0"/>
          </a:p>
          <a:p>
            <a:endParaRPr lang="en-US" sz="2800" dirty="0"/>
          </a:p>
          <a:p>
            <a:endParaRPr lang="ar-SA" sz="2800" dirty="0"/>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39</a:t>
            </a:fld>
            <a:endParaRPr lang="en-US"/>
          </a:p>
        </p:txBody>
      </p:sp>
    </p:spTree>
    <p:extLst>
      <p:ext uri="{BB962C8B-B14F-4D97-AF65-F5344CB8AC3E}">
        <p14:creationId xmlns:p14="http://schemas.microsoft.com/office/powerpoint/2010/main" val="300277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r"/>
            <a:r>
              <a:rPr lang="en-GB" sz="2800" dirty="0" err="1"/>
              <a:t>Biomineralization</a:t>
            </a:r>
            <a:endParaRPr lang="en-GB" sz="2800" dirty="0"/>
          </a:p>
        </p:txBody>
      </p:sp>
      <p:sp>
        <p:nvSpPr>
          <p:cNvPr id="3" name="Content Placeholder 2"/>
          <p:cNvSpPr>
            <a:spLocks noGrp="1"/>
          </p:cNvSpPr>
          <p:nvPr>
            <p:ph idx="1"/>
          </p:nvPr>
        </p:nvSpPr>
        <p:spPr>
          <a:xfrm>
            <a:off x="457200" y="1268760"/>
            <a:ext cx="8229600" cy="4857403"/>
          </a:xfrm>
        </p:spPr>
        <p:txBody>
          <a:bodyPr>
            <a:normAutofit/>
          </a:bodyPr>
          <a:lstStyle/>
          <a:p>
            <a:r>
              <a:rPr lang="en-GB" b="1" dirty="0" err="1"/>
              <a:t>Biomineralization</a:t>
            </a:r>
            <a:r>
              <a:rPr lang="en-GB" dirty="0"/>
              <a:t> is:</a:t>
            </a:r>
          </a:p>
          <a:p>
            <a:endParaRPr lang="en-GB" dirty="0"/>
          </a:p>
          <a:p>
            <a:pPr marL="0" indent="0">
              <a:buNone/>
            </a:pPr>
            <a:r>
              <a:rPr lang="en-GB" dirty="0"/>
              <a:t>-The study of the formation, structure and properties of inorganic solids deposited in biological systems. </a:t>
            </a:r>
          </a:p>
          <a:p>
            <a:pPr marL="0" indent="0">
              <a:buNone/>
            </a:pPr>
            <a:r>
              <a:rPr lang="en-GB" sz="2400" i="1" dirty="0"/>
              <a:t>Stephen Mann “</a:t>
            </a:r>
            <a:r>
              <a:rPr lang="en-GB" sz="2400" i="1" dirty="0" err="1"/>
              <a:t>Biomineralization</a:t>
            </a:r>
            <a:r>
              <a:rPr lang="en-GB" sz="2400" i="1" dirty="0"/>
              <a:t>: Principles and concepts in Bioinorganic materials chemistry, Oxford University Press, 2001</a:t>
            </a:r>
          </a:p>
          <a:p>
            <a:pPr marL="0" indent="0">
              <a:buNone/>
            </a:pPr>
            <a:endParaRPr lang="en-GB" sz="2400" i="1" dirty="0"/>
          </a:p>
          <a:p>
            <a:pPr marL="0" indent="0">
              <a:buNone/>
            </a:pPr>
            <a:r>
              <a:rPr lang="en-GB" dirty="0"/>
              <a:t>-Crystallization under biological control.</a:t>
            </a:r>
          </a:p>
          <a:p>
            <a:endParaRPr lang="en-GB" dirty="0"/>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4</a:t>
            </a:fld>
            <a:endParaRPr lang="en-US"/>
          </a:p>
        </p:txBody>
      </p:sp>
    </p:spTree>
    <p:extLst>
      <p:ext uri="{BB962C8B-B14F-4D97-AF65-F5344CB8AC3E}">
        <p14:creationId xmlns:p14="http://schemas.microsoft.com/office/powerpoint/2010/main" val="316964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r"/>
            <a:r>
              <a:rPr lang="en-GB" sz="2800" dirty="0" err="1"/>
              <a:t>Biomineralization</a:t>
            </a:r>
            <a:endParaRPr lang="en-GB" sz="2800" dirty="0"/>
          </a:p>
        </p:txBody>
      </p:sp>
      <p:sp>
        <p:nvSpPr>
          <p:cNvPr id="3" name="Content Placeholder 2"/>
          <p:cNvSpPr>
            <a:spLocks noGrp="1"/>
          </p:cNvSpPr>
          <p:nvPr>
            <p:ph idx="1"/>
          </p:nvPr>
        </p:nvSpPr>
        <p:spPr>
          <a:xfrm>
            <a:off x="457200" y="1268760"/>
            <a:ext cx="8229600" cy="4857403"/>
          </a:xfrm>
        </p:spPr>
        <p:txBody>
          <a:bodyPr>
            <a:normAutofit/>
          </a:bodyPr>
          <a:lstStyle/>
          <a:p>
            <a:r>
              <a:rPr lang="en-GB" dirty="0"/>
              <a:t>It involves selective extract and uptake of elements from the local environment and incorporating them into functional structures under strict biological control.</a:t>
            </a:r>
          </a:p>
          <a:p>
            <a:r>
              <a:rPr lang="en-GB" dirty="0"/>
              <a:t>Elements (e g Ca, Fe, P…) are recycled for millions of years through complex processes involving </a:t>
            </a:r>
            <a:r>
              <a:rPr lang="en-GB" dirty="0" err="1"/>
              <a:t>biomineralization</a:t>
            </a:r>
            <a:r>
              <a:rPr lang="en-GB" dirty="0"/>
              <a:t>. </a:t>
            </a:r>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5</a:t>
            </a:fld>
            <a:endParaRPr lang="en-US"/>
          </a:p>
        </p:txBody>
      </p:sp>
    </p:spTree>
    <p:extLst>
      <p:ext uri="{BB962C8B-B14F-4D97-AF65-F5344CB8AC3E}">
        <p14:creationId xmlns:p14="http://schemas.microsoft.com/office/powerpoint/2010/main" val="4017806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r"/>
            <a:r>
              <a:rPr lang="en-GB" sz="2800" dirty="0" err="1"/>
              <a:t>Biomineralization</a:t>
            </a:r>
            <a:endParaRPr lang="en-GB" sz="2800" dirty="0"/>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6</a:t>
            </a:fld>
            <a:endParaRPr lang="en-US"/>
          </a:p>
        </p:txBody>
      </p:sp>
      <p:sp>
        <p:nvSpPr>
          <p:cNvPr id="6" name="Content Placeholder 5"/>
          <p:cNvSpPr>
            <a:spLocks noGrp="1"/>
          </p:cNvSpPr>
          <p:nvPr>
            <p:ph idx="1"/>
          </p:nvPr>
        </p:nvSpPr>
        <p:spPr>
          <a:xfrm>
            <a:off x="457200" y="1124744"/>
            <a:ext cx="8229600" cy="5001419"/>
          </a:xfrm>
        </p:spPr>
        <p:txBody>
          <a:bodyPr>
            <a:normAutofit/>
          </a:bodyPr>
          <a:lstStyle/>
          <a:p>
            <a:r>
              <a:rPr lang="en-GB" dirty="0"/>
              <a:t>The formation of </a:t>
            </a:r>
            <a:r>
              <a:rPr lang="en-GB" dirty="0" err="1"/>
              <a:t>biominerals</a:t>
            </a:r>
            <a:r>
              <a:rPr lang="en-GB" dirty="0"/>
              <a:t> involves the following hierarchy of </a:t>
            </a:r>
            <a:r>
              <a:rPr lang="en-GB" dirty="0">
                <a:solidFill>
                  <a:srgbClr val="0070C0"/>
                </a:solidFill>
              </a:rPr>
              <a:t>control mechanisms</a:t>
            </a:r>
            <a:r>
              <a:rPr lang="en-GB" dirty="0"/>
              <a:t>:</a:t>
            </a:r>
          </a:p>
          <a:p>
            <a:pPr marL="0" indent="0">
              <a:buNone/>
            </a:pPr>
            <a:endParaRPr lang="en-GB" dirty="0"/>
          </a:p>
          <a:p>
            <a:pPr marL="514350" indent="-514350">
              <a:buFont typeface="+mj-lt"/>
              <a:buAutoNum type="arabicPeriod"/>
            </a:pPr>
            <a:r>
              <a:rPr lang="en-GB" dirty="0"/>
              <a:t>  Chemical control (solubility, supersaturation, nucleation).</a:t>
            </a:r>
          </a:p>
          <a:p>
            <a:pPr marL="514350" indent="-514350">
              <a:buFont typeface="+mj-lt"/>
              <a:buAutoNum type="arabicPeriod"/>
            </a:pPr>
            <a:r>
              <a:rPr lang="en-GB" dirty="0"/>
              <a:t>Spatial control (confinement of crystal growth by boundaries such as cells, </a:t>
            </a:r>
            <a:r>
              <a:rPr lang="en-GB" dirty="0" err="1"/>
              <a:t>subcompartments</a:t>
            </a:r>
            <a:r>
              <a:rPr lang="en-GB" dirty="0"/>
              <a:t>, and even proteins in the case of ferritin). </a:t>
            </a:r>
          </a:p>
        </p:txBody>
      </p:sp>
    </p:spTree>
    <p:extLst>
      <p:ext uri="{BB962C8B-B14F-4D97-AF65-F5344CB8AC3E}">
        <p14:creationId xmlns:p14="http://schemas.microsoft.com/office/powerpoint/2010/main" val="944588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r"/>
            <a:r>
              <a:rPr lang="en-GB" sz="2800" dirty="0" err="1"/>
              <a:t>Biomineralization</a:t>
            </a:r>
            <a:endParaRPr lang="en-GB" sz="2800" dirty="0"/>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7</a:t>
            </a:fld>
            <a:endParaRPr lang="en-US"/>
          </a:p>
        </p:txBody>
      </p:sp>
      <p:sp>
        <p:nvSpPr>
          <p:cNvPr id="6" name="Content Placeholder 5"/>
          <p:cNvSpPr>
            <a:spLocks noGrp="1"/>
          </p:cNvSpPr>
          <p:nvPr>
            <p:ph idx="1"/>
          </p:nvPr>
        </p:nvSpPr>
        <p:spPr>
          <a:xfrm>
            <a:off x="457200" y="1124744"/>
            <a:ext cx="8229600" cy="5001419"/>
          </a:xfrm>
        </p:spPr>
        <p:txBody>
          <a:bodyPr>
            <a:normAutofit/>
          </a:bodyPr>
          <a:lstStyle/>
          <a:p>
            <a:pPr marL="0" indent="0">
              <a:buNone/>
            </a:pPr>
            <a:r>
              <a:rPr lang="en-GB" dirty="0"/>
              <a:t>3. Structural control (nucleation is favoured on a specific crystal face). </a:t>
            </a:r>
          </a:p>
          <a:p>
            <a:pPr marL="0" indent="0">
              <a:buNone/>
            </a:pPr>
            <a:r>
              <a:rPr lang="en-GB" dirty="0"/>
              <a:t>4. Morphological control (growth of the crystal is limited by boundaries imposed by organic material that grows with time). </a:t>
            </a:r>
          </a:p>
          <a:p>
            <a:pPr marL="0" indent="0">
              <a:buNone/>
            </a:pPr>
            <a:r>
              <a:rPr lang="en-GB" dirty="0"/>
              <a:t>5. Constructional control (interweaving inorganic and organic materials to form a higher order structure, such as bone).</a:t>
            </a:r>
          </a:p>
        </p:txBody>
      </p:sp>
    </p:spTree>
    <p:extLst>
      <p:ext uri="{BB962C8B-B14F-4D97-AF65-F5344CB8AC3E}">
        <p14:creationId xmlns:p14="http://schemas.microsoft.com/office/powerpoint/2010/main" val="2775042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2800" dirty="0" err="1"/>
              <a:t>Biomineralization</a:t>
            </a:r>
            <a:endParaRPr lang="en-GB" sz="2800" dirty="0"/>
          </a:p>
        </p:txBody>
      </p:sp>
      <p:sp>
        <p:nvSpPr>
          <p:cNvPr id="8" name="Text Placeholder 7"/>
          <p:cNvSpPr>
            <a:spLocks noGrp="1"/>
          </p:cNvSpPr>
          <p:nvPr>
            <p:ph type="body" idx="1"/>
          </p:nvPr>
        </p:nvSpPr>
        <p:spPr>
          <a:xfrm>
            <a:off x="457200" y="1112938"/>
            <a:ext cx="7859216" cy="639762"/>
          </a:xfrm>
        </p:spPr>
        <p:txBody>
          <a:bodyPr>
            <a:normAutofit/>
          </a:bodyPr>
          <a:lstStyle/>
          <a:p>
            <a:pPr marL="342900" indent="-342900">
              <a:buFont typeface="Arial" panose="020B0604020202020204" pitchFamily="34" charset="0"/>
              <a:buChar char="•"/>
            </a:pPr>
            <a:r>
              <a:rPr lang="en-GB" sz="3200" dirty="0"/>
              <a:t>Demineralization</a:t>
            </a:r>
            <a:r>
              <a:rPr lang="en-GB" sz="3200" b="0" dirty="0"/>
              <a:t> is the opposite process.</a:t>
            </a:r>
          </a:p>
        </p:txBody>
      </p:sp>
      <p:sp>
        <p:nvSpPr>
          <p:cNvPr id="3" name="Content Placeholder 2"/>
          <p:cNvSpPr>
            <a:spLocks noGrp="1"/>
          </p:cNvSpPr>
          <p:nvPr>
            <p:ph sz="half" idx="2"/>
          </p:nvPr>
        </p:nvSpPr>
        <p:spPr>
          <a:xfrm>
            <a:off x="457200" y="1752700"/>
            <a:ext cx="4546848" cy="4373463"/>
          </a:xfrm>
        </p:spPr>
        <p:txBody>
          <a:bodyPr>
            <a:normAutofit/>
          </a:bodyPr>
          <a:lstStyle/>
          <a:p>
            <a:pPr marL="0" indent="0">
              <a:buNone/>
            </a:pPr>
            <a:r>
              <a:rPr lang="en-GB" sz="2800" dirty="0"/>
              <a:t>Example: </a:t>
            </a:r>
          </a:p>
          <a:p>
            <a:pPr marL="0" indent="0">
              <a:buNone/>
            </a:pPr>
            <a:r>
              <a:rPr lang="en-GB" sz="2800" dirty="0"/>
              <a:t>Bone is continually being dissolved and reformed. During pregnancy, bones tend to be “attacked” for their Ca (demineralized). </a:t>
            </a:r>
          </a:p>
          <a:p>
            <a:pPr marL="0" indent="0">
              <a:buNone/>
            </a:pPr>
            <a:endParaRPr lang="en-GB" i="1" dirty="0"/>
          </a:p>
          <a:p>
            <a:pPr marL="0" indent="0">
              <a:buNone/>
            </a:pPr>
            <a:r>
              <a:rPr lang="en-GB" i="1" dirty="0"/>
              <a:t>Depleted or damaged bones are restored by remineralization.</a:t>
            </a:r>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8</a:t>
            </a:fld>
            <a:endParaRPr lang="en-US"/>
          </a:p>
        </p:txBody>
      </p:sp>
      <p:graphicFrame>
        <p:nvGraphicFramePr>
          <p:cNvPr id="6" name="Diagram 5"/>
          <p:cNvGraphicFramePr/>
          <p:nvPr>
            <p:extLst>
              <p:ext uri="{D42A27DB-BD31-4B8C-83A1-F6EECF244321}">
                <p14:modId xmlns:p14="http://schemas.microsoft.com/office/powerpoint/2010/main" val="1480425307"/>
              </p:ext>
            </p:extLst>
          </p:nvPr>
        </p:nvGraphicFramePr>
        <p:xfrm>
          <a:off x="4679504" y="2020192"/>
          <a:ext cx="4464496" cy="3497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9777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r"/>
            <a:r>
              <a:rPr lang="en-GB" sz="2800" dirty="0" err="1"/>
              <a:t>Biomineralization</a:t>
            </a:r>
            <a:endParaRPr lang="en-GB" sz="2800" dirty="0"/>
          </a:p>
        </p:txBody>
      </p:sp>
      <p:sp>
        <p:nvSpPr>
          <p:cNvPr id="4" name="Footer Placeholder 3"/>
          <p:cNvSpPr>
            <a:spLocks noGrp="1"/>
          </p:cNvSpPr>
          <p:nvPr>
            <p:ph type="ftr" sz="quarter" idx="11"/>
          </p:nvPr>
        </p:nvSpPr>
        <p:spPr/>
        <p:txBody>
          <a:bodyPr/>
          <a:lstStyle/>
          <a:p>
            <a:r>
              <a:rPr lang="en-US"/>
              <a:t>426 Chem. Part IV</a:t>
            </a:r>
          </a:p>
        </p:txBody>
      </p:sp>
      <p:sp>
        <p:nvSpPr>
          <p:cNvPr id="5" name="Slide Number Placeholder 4"/>
          <p:cNvSpPr>
            <a:spLocks noGrp="1"/>
          </p:cNvSpPr>
          <p:nvPr>
            <p:ph type="sldNum" sz="quarter" idx="12"/>
          </p:nvPr>
        </p:nvSpPr>
        <p:spPr/>
        <p:txBody>
          <a:bodyPr/>
          <a:lstStyle/>
          <a:p>
            <a:fld id="{5238FE20-D27F-4C47-8509-767EA9CCF912}" type="slidenum">
              <a:rPr lang="en-US" smtClean="0"/>
              <a:t>9</a:t>
            </a:fld>
            <a:endParaRPr lang="en-US"/>
          </a:p>
        </p:txBody>
      </p:sp>
      <p:sp>
        <p:nvSpPr>
          <p:cNvPr id="6" name="Content Placeholder 5"/>
          <p:cNvSpPr>
            <a:spLocks noGrp="1"/>
          </p:cNvSpPr>
          <p:nvPr>
            <p:ph idx="1"/>
          </p:nvPr>
        </p:nvSpPr>
        <p:spPr/>
        <p:txBody>
          <a:bodyPr/>
          <a:lstStyle/>
          <a:p>
            <a:r>
              <a:rPr lang="en-GB" dirty="0"/>
              <a:t>Nature is very well at controlling mineralization processes to produce single crystals and polycrystalline and amorphous structures.</a:t>
            </a:r>
          </a:p>
          <a:p>
            <a:r>
              <a:rPr lang="en-GB" dirty="0"/>
              <a:t>The </a:t>
            </a:r>
            <a:r>
              <a:rPr lang="en-GB" dirty="0" err="1"/>
              <a:t>biomineral</a:t>
            </a:r>
            <a:r>
              <a:rPr lang="en-GB" dirty="0"/>
              <a:t> often fulfils a structural role in the organism, for example as teeth bones or shells.</a:t>
            </a:r>
          </a:p>
        </p:txBody>
      </p:sp>
    </p:spTree>
    <p:extLst>
      <p:ext uri="{BB962C8B-B14F-4D97-AF65-F5344CB8AC3E}">
        <p14:creationId xmlns:p14="http://schemas.microsoft.com/office/powerpoint/2010/main" val="1515275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1958</Words>
  <Application>Microsoft Office PowerPoint</Application>
  <PresentationFormat>On-screen Show (4:3)</PresentationFormat>
  <Paragraphs>279</Paragraphs>
  <Slides>39</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Times New Roman</vt:lpstr>
      <vt:lpstr>Wingdings</vt:lpstr>
      <vt:lpstr>Office Theme</vt:lpstr>
      <vt:lpstr>426 Chem. Bioinorganic Chemistry </vt:lpstr>
      <vt:lpstr>Outline- Part IV</vt:lpstr>
      <vt:lpstr>Biomineralization</vt:lpstr>
      <vt:lpstr>Biomineralization</vt:lpstr>
      <vt:lpstr>Biomineralization</vt:lpstr>
      <vt:lpstr>Biomineralization</vt:lpstr>
      <vt:lpstr>Biomineralization</vt:lpstr>
      <vt:lpstr>Biomineralization</vt:lpstr>
      <vt:lpstr>Biomineralization</vt:lpstr>
      <vt:lpstr>Outline- Part IV</vt:lpstr>
      <vt:lpstr> Biomineral Types and Functions</vt:lpstr>
      <vt:lpstr> Biomineral Types and Functions</vt:lpstr>
      <vt:lpstr> Biomineral Types and Functions</vt:lpstr>
      <vt:lpstr> Biomineral types and functions</vt:lpstr>
      <vt:lpstr> Biomineral types and functions</vt:lpstr>
      <vt:lpstr>Biomineralization</vt:lpstr>
      <vt:lpstr> Biomineral types and functions</vt:lpstr>
      <vt:lpstr> Biomineral types and functions</vt:lpstr>
      <vt:lpstr> Biomineral types and functions</vt:lpstr>
      <vt:lpstr> Biomineral types and functions</vt:lpstr>
      <vt:lpstr> Biomineral types and functions</vt:lpstr>
      <vt:lpstr>Outline- Part IV</vt:lpstr>
      <vt:lpstr>Calcium</vt:lpstr>
      <vt:lpstr>Calcium</vt:lpstr>
      <vt:lpstr>Outline- Part IV</vt:lpstr>
      <vt:lpstr>Calcium Carbonate Biominerals</vt:lpstr>
      <vt:lpstr>Calcium carbonate biominerals</vt:lpstr>
      <vt:lpstr>Calcium carbonate biominerals</vt:lpstr>
      <vt:lpstr>Calcium carbonate biominerals</vt:lpstr>
      <vt:lpstr>Calcium carbonate biominerals</vt:lpstr>
      <vt:lpstr>PowerPoint Presentation</vt:lpstr>
      <vt:lpstr>Outline- Part IV</vt:lpstr>
      <vt:lpstr>Calcium Hydrogenphosphates </vt:lpstr>
      <vt:lpstr>Calcium Hydrogenphosphates </vt:lpstr>
      <vt:lpstr>Calcium Hydrogenphosphates </vt:lpstr>
      <vt:lpstr>Pathogenic Mineralization</vt:lpstr>
      <vt:lpstr>Pathogenic Mineralization</vt:lpstr>
      <vt:lpstr>Pathogenic Mineralization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426 Chem. Bioinorganic Chemistry</dc:title>
  <dc:creator>Maha</dc:creator>
  <cp:lastModifiedBy>Dell</cp:lastModifiedBy>
  <cp:revision>75</cp:revision>
  <dcterms:created xsi:type="dcterms:W3CDTF">2016-09-09T15:28:36Z</dcterms:created>
  <dcterms:modified xsi:type="dcterms:W3CDTF">2019-11-17T17:07:58Z</dcterms:modified>
</cp:coreProperties>
</file>