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7" r:id="rId2"/>
    <p:sldId id="256" r:id="rId3"/>
    <p:sldId id="284" r:id="rId4"/>
    <p:sldId id="326" r:id="rId5"/>
    <p:sldId id="327" r:id="rId6"/>
    <p:sldId id="285" r:id="rId7"/>
    <p:sldId id="289" r:id="rId8"/>
    <p:sldId id="328" r:id="rId9"/>
    <p:sldId id="286" r:id="rId10"/>
    <p:sldId id="269" r:id="rId11"/>
    <p:sldId id="329" r:id="rId12"/>
    <p:sldId id="270" r:id="rId13"/>
    <p:sldId id="271" r:id="rId14"/>
    <p:sldId id="320" r:id="rId15"/>
    <p:sldId id="272" r:id="rId16"/>
    <p:sldId id="273" r:id="rId17"/>
    <p:sldId id="330" r:id="rId18"/>
    <p:sldId id="277" r:id="rId19"/>
    <p:sldId id="331" r:id="rId20"/>
    <p:sldId id="332" r:id="rId21"/>
    <p:sldId id="278" r:id="rId22"/>
    <p:sldId id="279" r:id="rId23"/>
    <p:sldId id="280" r:id="rId24"/>
    <p:sldId id="281" r:id="rId25"/>
    <p:sldId id="282" r:id="rId26"/>
    <p:sldId id="283" r:id="rId27"/>
    <p:sldId id="258" r:id="rId28"/>
    <p:sldId id="287" r:id="rId29"/>
    <p:sldId id="288" r:id="rId30"/>
    <p:sldId id="290" r:id="rId31"/>
    <p:sldId id="291" r:id="rId32"/>
    <p:sldId id="294" r:id="rId33"/>
    <p:sldId id="296" r:id="rId34"/>
    <p:sldId id="292" r:id="rId35"/>
    <p:sldId id="297" r:id="rId36"/>
    <p:sldId id="333" r:id="rId37"/>
    <p:sldId id="33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032" autoAdjust="0"/>
  </p:normalViewPr>
  <p:slideViewPr>
    <p:cSldViewPr>
      <p:cViewPr varScale="1">
        <p:scale>
          <a:sx n="75" d="100"/>
          <a:sy n="75" d="100"/>
        </p:scale>
        <p:origin x="16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9B9DC-EEB0-4403-A91C-5A296B127F5E}" type="datetimeFigureOut">
              <a:rPr lang="en-US" smtClean="0"/>
              <a:t>10/19/2019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79A0-9A5E-4B26-A9B2-F197A832D3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59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trogenous_base" TargetMode="External"/><Relationship Id="rId7" Type="http://schemas.openxmlformats.org/officeDocument/2006/relationships/hyperlink" Target="https://en.wikipedia.org/wiki/Phosphate_group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oxyribose" TargetMode="External"/><Relationship Id="rId5" Type="http://schemas.openxmlformats.org/officeDocument/2006/relationships/hyperlink" Target="https://en.wikipedia.org/wiki/Ribose" TargetMode="External"/><Relationship Id="rId4" Type="http://schemas.openxmlformats.org/officeDocument/2006/relationships/hyperlink" Target="https://en.wikipedia.org/wiki/Pentose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itrogenous_base" TargetMode="External"/><Relationship Id="rId7" Type="http://schemas.openxmlformats.org/officeDocument/2006/relationships/hyperlink" Target="https://en.wikipedia.org/wiki/Phosphate_group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Deoxyribose" TargetMode="External"/><Relationship Id="rId5" Type="http://schemas.openxmlformats.org/officeDocument/2006/relationships/hyperlink" Target="https://en.wikipedia.org/wiki/Ribose" TargetMode="External"/><Relationship Id="rId4" Type="http://schemas.openxmlformats.org/officeDocument/2006/relationships/hyperlink" Target="https://en.wikipedia.org/wiki/Pentos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advantage of using transition metal arises in the study of biological systems that contain such metals, is their electronic properties that help characterize their binding sites, while main group Na+ and K+ for example can be studied using NMR only (mostly)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Passive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16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Charged groups on the molecule move in response to a change in the membrane potential and cause the intracellular pore to open, so allowing entry of hydrated K ions. Selective binding of dehydrated K ions occurs in the filter region, a potential drop across the membrane is sensed, and the cavity closes. At this point the filter opens up to the external surface, where the K concentration is low and the K ions are hydrated and released. This release causes the protein to switch back to the original conformation and K ions again enter the filter.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not effective for Na</a:t>
            </a:r>
            <a:r>
              <a:rPr lang="en-US" baseline="30000" dirty="0"/>
              <a:t>+</a:t>
            </a:r>
            <a:r>
              <a:rPr lang="en-US" dirty="0"/>
              <a:t> because the cavity is too large, which accounts for the 10</a:t>
            </a:r>
            <a:r>
              <a:rPr lang="en-US" baseline="30000" dirty="0"/>
              <a:t>4-</a:t>
            </a:r>
            <a:r>
              <a:rPr lang="en-US" dirty="0"/>
              <a:t>fold selectivity of the channel for K</a:t>
            </a:r>
            <a:r>
              <a:rPr lang="en-US" baseline="30000" dirty="0"/>
              <a:t>+</a:t>
            </a:r>
            <a:r>
              <a:rPr lang="en-US" dirty="0"/>
              <a:t> over Na</a:t>
            </a:r>
            <a:r>
              <a:rPr lang="en-US" baseline="30000" dirty="0"/>
              <a:t>+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2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3 Na+(ic) + 2 K+(ic) + ATP4-+H2O →3 Na+(ec) + 2 K+(ic) + ADP3-+H2PO4</a:t>
            </a:r>
            <a:endParaRPr lang="en-GB" dirty="0"/>
          </a:p>
          <a:p>
            <a:endParaRPr lang="en-GB" dirty="0"/>
          </a:p>
          <a:p>
            <a:r>
              <a:rPr lang="en-GB" dirty="0"/>
              <a:t>Active</a:t>
            </a:r>
            <a:r>
              <a:rPr lang="en-GB" baseline="0" dirty="0"/>
              <a:t> transport</a:t>
            </a:r>
          </a:p>
          <a:p>
            <a:r>
              <a:rPr lang="en-GB" dirty="0"/>
              <a:t>•</a:t>
            </a:r>
            <a:r>
              <a:rPr lang="en-GB" dirty="0" err="1"/>
              <a:t>Carboxylategroups</a:t>
            </a:r>
            <a:r>
              <a:rPr lang="en-GB" dirty="0"/>
              <a:t> (hydrophilic) for binding the active species •Selectivity by formation of E1 and E2 which are produced via (de)phosphorylation •Energy–consuming ion transport mechanism, energy production by hydrolysis of ATP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805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•Symport: simultaneous transport of anions and cations (K+/Cl-) in same direction •</a:t>
            </a:r>
          </a:p>
          <a:p>
            <a:r>
              <a:rPr lang="en-GB" dirty="0" err="1"/>
              <a:t>Antiport</a:t>
            </a:r>
            <a:r>
              <a:rPr lang="en-GB" dirty="0"/>
              <a:t>: transport of ions of the same charge in opposite direction (H+/K+)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 advantage of using transition metal arises in the study of biological systems that contain such metals, is their electronic properties that help characterize their binding sites, while main group Na+ and K+ for example can be studied using NMR only (mostly)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Attention is recently drawn to the toxicity of </a:t>
            </a:r>
            <a:r>
              <a:rPr lang="en-GB" dirty="0" err="1"/>
              <a:t>aluminum</a:t>
            </a:r>
            <a:r>
              <a:rPr lang="en-GB" dirty="0"/>
              <a:t> which results from inhibition of Mg</a:t>
            </a:r>
            <a:r>
              <a:rPr lang="en-GB" baseline="30000" dirty="0"/>
              <a:t>2+</a:t>
            </a:r>
            <a:r>
              <a:rPr lang="en-GB" dirty="0"/>
              <a:t>-dependent enzymes. It can also compete with Fe</a:t>
            </a:r>
            <a:r>
              <a:rPr lang="en-GB" baseline="30000" dirty="0"/>
              <a:t>3+</a:t>
            </a:r>
            <a:r>
              <a:rPr lang="en-GB" dirty="0"/>
              <a:t> and Ca</a:t>
            </a:r>
            <a:r>
              <a:rPr lang="en-GB" baseline="30000" dirty="0"/>
              <a:t>2+</a:t>
            </a:r>
            <a:r>
              <a:rPr lang="en-GB" dirty="0"/>
              <a:t> in biological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Thiolate R-S</a:t>
            </a:r>
            <a:r>
              <a:rPr lang="en-GB" baseline="30000" dirty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6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building blocks of nucleic acids, nucleotides are composed of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itrogenous base"/>
              </a:rPr>
              <a:t>nitrogenous base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entose"/>
              </a:rPr>
              <a:t>five-carbon sugar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ibose"/>
              </a:rPr>
              <a:t>ribose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eoxyribose"/>
              </a:rPr>
              <a:t>deoxyribose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at least one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hosphate group"/>
              </a:rPr>
              <a:t>phosphate group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9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building blocks of nucleic acids, nucleotides are composed of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Nitrogenous base"/>
              </a:rPr>
              <a:t>nitrogenous base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entose"/>
              </a:rPr>
              <a:t>five-carbon sugar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ibose"/>
              </a:rPr>
              <a:t>ribose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Deoxyribose"/>
              </a:rPr>
              <a:t>deoxyribose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at least one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hosphate group"/>
              </a:rPr>
              <a:t>phosphate group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metals do not show extreme difference from one another in terms of their preference for particular binding groups. This is shown by a comparison of the formation constants in table 1, which shows as well that Cu (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/>
              </a:rPr>
              <a:t>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by far the strongest Lewis acid. The metal ion concentration is an important factor, and has a marked effect on the outcome of any competition between metal cations for binding sites.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Consequently,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biosorption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metal ions proved to occur with relative affinities that are different for different organisms at different sets of conditions [8-12]. Such phenomena suggested that each metal ion ‘prefers’ a certain binding site at certain conditions such as pH, temperature, metal ion concentration and medium of reaction.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Charge carriers –Na+, K+, Ca2+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01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Crown ethers are complex macrocyclic ions with cavities that have</a:t>
            </a:r>
            <a:r>
              <a:rPr lang="en-US" baseline="0" dirty="0"/>
              <a:t> different radii and are suitable to specific metal 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B79A0-9A5E-4B26-A9B2-F197A832D3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9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4E82-E9D6-4759-8AB1-D106F9073CE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9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69CA-8A94-4354-822F-BB719E809C58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9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67816-546C-4D63-8527-4A254A360D43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1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4750-41D0-4EE1-AB04-6AD0E4CB8AC4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1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E215-1E5C-4A30-8051-49B896F44430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FDD-7E38-48D7-A63D-E91978F1B8CE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79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4854-3978-477B-AB8D-DBBB89AF5B4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2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02E97-88B6-455A-9D32-4BA8D422B3DE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4602-F66E-4AA4-962A-AC8BC0AB27B0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77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252-81E6-4A42-833A-DEB1E1A4433A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2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E0D6-9E2F-4D73-99DD-DD7E2854B84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9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BBEC4-CA58-47AF-B474-D1431A05E7A0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FE20-D27F-4C47-8509-767EA9CCF9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aha\Pictures\Chem\8c5b292432bcc63d5f458b6b9211c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9"/>
            <a:ext cx="292427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83768" y="1916832"/>
            <a:ext cx="6334472" cy="2331690"/>
          </a:xfrm>
        </p:spPr>
        <p:txBody>
          <a:bodyPr>
            <a:normAutofit/>
          </a:bodyPr>
          <a:lstStyle/>
          <a:p>
            <a:r>
              <a:rPr lang="en-US" b="1" dirty="0"/>
              <a:t>426 Chem.</a:t>
            </a:r>
            <a:br>
              <a:rPr lang="en-US" b="1" dirty="0"/>
            </a:br>
            <a:r>
              <a:rPr lang="en-US" b="1" dirty="0"/>
              <a:t>Bioinorganic Chemistry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296144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Part II. Transport and Storage of Metal Ions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a. Sodium and Potassium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829160"/>
            <a:ext cx="473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M. H. Al-</a:t>
            </a:r>
            <a:r>
              <a:rPr lang="en-US" dirty="0" err="1"/>
              <a:t>Qunaibit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9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Ligand groups available include:</a:t>
            </a:r>
          </a:p>
          <a:p>
            <a:r>
              <a:rPr lang="en-GB" dirty="0"/>
              <a:t> Negatively charged groups ( e.g. carboxylate, thiolate or phosphate)</a:t>
            </a:r>
          </a:p>
          <a:p>
            <a:r>
              <a:rPr lang="en-GB" dirty="0"/>
              <a:t>Groups such as amine, which coordinate to the metal </a:t>
            </a:r>
            <a:r>
              <a:rPr lang="en-GB" dirty="0" err="1"/>
              <a:t>center</a:t>
            </a:r>
            <a:r>
              <a:rPr lang="en-GB" dirty="0"/>
              <a:t> through lone pairs of electrons.</a:t>
            </a:r>
          </a:p>
          <a:p>
            <a:r>
              <a:rPr lang="en-GB" dirty="0"/>
              <a:t>Macrocyclic ligands ( e.g. porphyrins).</a:t>
            </a:r>
          </a:p>
          <a:p>
            <a:r>
              <a:rPr lang="en-GB" dirty="0"/>
              <a:t>Bridging sulphide or oxide ligands.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6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Write the chemical formulae for carboxylate, thiolate amine, phosphate and sulphide.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22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740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can categorize ligands accordingly to: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1. Ligand groups on peptides and proteins</a:t>
            </a:r>
            <a:r>
              <a:rPr lang="en-GB" dirty="0"/>
              <a:t> (present in cell walls) with amine and carboxylate termini, deprotonated peptide links, thiols…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12</a:t>
            </a:fld>
            <a:endParaRPr lang="en-US"/>
          </a:p>
        </p:txBody>
      </p:sp>
      <p:sp>
        <p:nvSpPr>
          <p:cNvPr id="6" name="AutoShape 2" descr="نتيجة بحث الصور عن ‪peptide bon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نتيجة بحث الصور عن ‪peptide bond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نتيجة بحث الصور عن ‪peptide bond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نتيجة بحث الصور عن ‪peptide bond‬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نتيجة بحث الصور عن ‪peptide bond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54381"/>
            <a:ext cx="42481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2.</a:t>
            </a:r>
            <a:r>
              <a:rPr lang="en-GB" dirty="0">
                <a:solidFill>
                  <a:srgbClr val="0070C0"/>
                </a:solidFill>
              </a:rPr>
              <a:t> Ligand groups on nucleotides and nucleic acids.</a:t>
            </a:r>
            <a:r>
              <a:rPr lang="en-GB" dirty="0"/>
              <a:t> Here the metal binds to phosphates and nucleotide base moieties and only weakly to sugar groups.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Nucleotide= N base+ pentose + phosphate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نتيجة بحث الصور عن ‪nucleotide‬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31236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387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3. </a:t>
            </a:r>
            <a:r>
              <a:rPr lang="en-GB" dirty="0">
                <a:solidFill>
                  <a:srgbClr val="0070C0"/>
                </a:solidFill>
              </a:rPr>
              <a:t>Ligand groups on polysaccharides</a:t>
            </a:r>
            <a:r>
              <a:rPr lang="en-GB" dirty="0"/>
              <a:t>, which are always extremely diverse in their metal binding sites.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Saccharide= made only from H, C, O </a:t>
            </a:r>
            <a:r>
              <a:rPr lang="en-GB" sz="2800" b="1" dirty="0"/>
              <a:t> 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14</a:t>
            </a:fld>
            <a:endParaRPr lang="en-US"/>
          </a:p>
        </p:txBody>
      </p:sp>
      <p:pic>
        <p:nvPicPr>
          <p:cNvPr id="4100" name="Picture 4" descr="نتيجة بحث الصور عن ‪glucos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32" y="3501008"/>
            <a:ext cx="3024335" cy="261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3501008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Can you guess where can a metal bind?</a:t>
            </a:r>
          </a:p>
        </p:txBody>
      </p:sp>
    </p:spTree>
    <p:extLst>
      <p:ext uri="{BB962C8B-B14F-4D97-AF65-F5344CB8AC3E}">
        <p14:creationId xmlns:p14="http://schemas.microsoft.com/office/powerpoint/2010/main" val="64604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4. </a:t>
            </a:r>
            <a:r>
              <a:rPr lang="en-GB" dirty="0">
                <a:solidFill>
                  <a:srgbClr val="0070C0"/>
                </a:solidFill>
              </a:rPr>
              <a:t>Macrocyclic ligands</a:t>
            </a:r>
            <a:r>
              <a:rPr lang="en-GB" dirty="0"/>
              <a:t>: A range of </a:t>
            </a:r>
            <a:r>
              <a:rPr lang="en-GB" dirty="0" err="1"/>
              <a:t>tetrapyrole</a:t>
            </a:r>
            <a:r>
              <a:rPr lang="en-GB" dirty="0"/>
              <a:t> ligands are available </a:t>
            </a:r>
          </a:p>
          <a:p>
            <a:pPr marL="0" indent="0">
              <a:buNone/>
            </a:pPr>
            <a:r>
              <a:rPr lang="en-GB" dirty="0"/>
              <a:t>to bind metals as Fe</a:t>
            </a:r>
          </a:p>
          <a:p>
            <a:pPr marL="0" indent="0">
              <a:buNone/>
            </a:pPr>
            <a:r>
              <a:rPr lang="en-GB" dirty="0"/>
              <a:t>(e.g. porphyrin)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5. </a:t>
            </a:r>
            <a:r>
              <a:rPr lang="en-GB" dirty="0">
                <a:solidFill>
                  <a:srgbClr val="0070C0"/>
                </a:solidFill>
              </a:rPr>
              <a:t>Metal clusters with bridging</a:t>
            </a:r>
            <a:r>
              <a:rPr lang="en-GB" dirty="0"/>
              <a:t> sulphide or oxide (such as Fe-S clusters) found in some proteins where they bind via</a:t>
            </a:r>
          </a:p>
          <a:p>
            <a:pPr marL="0" indent="0">
              <a:buNone/>
            </a:pPr>
            <a:r>
              <a:rPr lang="en-GB" dirty="0"/>
              <a:t> cysteine thiolate 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496368"/>
              </p:ext>
            </p:extLst>
          </p:nvPr>
        </p:nvGraphicFramePr>
        <p:xfrm>
          <a:off x="4860031" y="5085184"/>
          <a:ext cx="371158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r:id="rId3" imgW="2781360" imgH="809640" progId="">
                  <p:embed/>
                </p:oleObj>
              </mc:Choice>
              <mc:Fallback>
                <p:oleObj r:id="rId3" imgW="2781360" imgH="809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1" y="5085184"/>
                        <a:ext cx="3711589" cy="10801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نتيجة بحث الصور عن ‪porphyrin ring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1905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55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Special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6. </a:t>
            </a:r>
            <a:r>
              <a:rPr lang="en-GB" dirty="0">
                <a:solidFill>
                  <a:srgbClr val="0070C0"/>
                </a:solidFill>
              </a:rPr>
              <a:t>Specialized ligands:</a:t>
            </a:r>
            <a:r>
              <a:rPr lang="en-GB" dirty="0"/>
              <a:t> such as Fe-carriers </a:t>
            </a:r>
            <a:r>
              <a:rPr lang="en-GB" dirty="0" err="1"/>
              <a:t>siderophores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(</a:t>
            </a:r>
            <a:r>
              <a:rPr lang="en-GB" i="1" dirty="0"/>
              <a:t>All </a:t>
            </a:r>
            <a:r>
              <a:rPr lang="en-GB" i="1" dirty="0" err="1"/>
              <a:t>siderophores</a:t>
            </a:r>
            <a:r>
              <a:rPr lang="en-GB" i="1" dirty="0"/>
              <a:t> form very stable chelate complexes with approximately </a:t>
            </a:r>
            <a:r>
              <a:rPr lang="en-GB" i="1" dirty="0" err="1"/>
              <a:t>octahedrally</a:t>
            </a:r>
            <a:r>
              <a:rPr lang="en-GB" i="1" dirty="0"/>
              <a:t> coordinated high spin Fe(III))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sz="2800" dirty="0"/>
              <a:t>Example: </a:t>
            </a:r>
            <a:r>
              <a:rPr lang="en-IN" altLang="en-US" sz="2800" dirty="0" err="1"/>
              <a:t>Desferrioxamine</a:t>
            </a:r>
            <a:endParaRPr lang="en-IN" altLang="en-US" sz="2800" dirty="0"/>
          </a:p>
          <a:p>
            <a:pPr marL="0" indent="0">
              <a:buNone/>
            </a:pPr>
            <a:r>
              <a:rPr lang="en-IN" sz="2800" dirty="0"/>
              <a:t>(</a:t>
            </a:r>
            <a:r>
              <a:rPr lang="en-I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OH groups are</a:t>
            </a:r>
          </a:p>
          <a:p>
            <a:pPr marL="0" indent="0">
              <a:buNone/>
            </a:pPr>
            <a:r>
              <a:rPr lang="en-I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deprotonated before</a:t>
            </a:r>
          </a:p>
          <a:p>
            <a:pPr marL="0" indent="0">
              <a:buNone/>
            </a:pPr>
            <a:r>
              <a:rPr lang="en-I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coordination to Fe</a:t>
            </a:r>
            <a:r>
              <a:rPr lang="en-IN" altLang="en-US" sz="2800" baseline="4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IN" altLang="en-US" sz="2800" baseline="420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itchFamily="18" charset="2"/>
              </a:rPr>
              <a:t></a:t>
            </a:r>
            <a:r>
              <a:rPr lang="en-IN" alt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sym typeface="Symbol" pitchFamily="18" charset="2"/>
              </a:rPr>
              <a:t>.</a:t>
            </a:r>
            <a:r>
              <a:rPr lang="en-IN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4" descr="M29NF0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5"/>
          <a:stretch/>
        </p:blipFill>
        <p:spPr bwMode="auto">
          <a:xfrm>
            <a:off x="4355976" y="4027244"/>
            <a:ext cx="4678363" cy="191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89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GB" sz="4000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Construct a table listing ligand groups in biological systems and the functional metal-binding group in each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23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Metal-ligand interaction is associated with all terms that relate to functions in biology;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Selectivity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Stabilization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Cross-linking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Orientation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Reactivity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Redox potential values</a:t>
            </a:r>
          </a:p>
          <a:p>
            <a:pPr marL="0" indent="0" algn="ctr">
              <a:buNone/>
            </a:pPr>
            <a:r>
              <a:rPr lang="en-GB" dirty="0">
                <a:solidFill>
                  <a:srgbClr val="00B050"/>
                </a:solidFill>
              </a:rPr>
              <a:t>Define each of the above terms.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3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strength of metal-ligand interaction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Is characterized by a </a:t>
            </a:r>
            <a:r>
              <a:rPr lang="en-GB" sz="3200" u="sng" dirty="0"/>
              <a:t>formation constant</a:t>
            </a:r>
            <a:r>
              <a:rPr lang="en-GB" sz="3200" dirty="0"/>
              <a:t>,  which is usually measured at fixed temperatures and ionic strengths.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/>
              <a:t>Metal ions compete with protons for ligands, so they bind less well at lower </a:t>
            </a:r>
            <a:r>
              <a:rPr lang="en-GB" sz="3200" u="sng" dirty="0"/>
              <a:t>pH values.</a:t>
            </a:r>
            <a:r>
              <a:rPr lang="en-GB" sz="3200" dirty="0"/>
              <a:t> Competition for a metal from two ligands could well be determined by </a:t>
            </a:r>
            <a:r>
              <a:rPr lang="en-GB" sz="3200" u="sng" dirty="0"/>
              <a:t>the </a:t>
            </a:r>
            <a:r>
              <a:rPr lang="en-GB" sz="3200" u="sng" dirty="0" err="1"/>
              <a:t>pK</a:t>
            </a:r>
            <a:r>
              <a:rPr lang="en-GB" sz="3200" u="sng" baseline="-25000" dirty="0" err="1"/>
              <a:t>a</a:t>
            </a:r>
            <a:r>
              <a:rPr lang="en-GB" sz="3200" u="sng" dirty="0"/>
              <a:t> values </a:t>
            </a:r>
            <a:r>
              <a:rPr lang="en-GB" sz="3200" dirty="0"/>
              <a:t>of the protonated ligands.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Outline- Part II-a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Metal coordination sites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Sodium and potassium transport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6541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1. Define the formation constant for the reaction: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rgbClr val="00B050"/>
                </a:solidFill>
              </a:rPr>
              <a:t>[Fe(OH</a:t>
            </a:r>
            <a:r>
              <a:rPr lang="en-GB" sz="2400" baseline="-25000" dirty="0">
                <a:solidFill>
                  <a:srgbClr val="00B050"/>
                </a:solidFill>
              </a:rPr>
              <a:t>2</a:t>
            </a:r>
            <a:r>
              <a:rPr lang="en-GB" sz="2400" dirty="0">
                <a:solidFill>
                  <a:srgbClr val="00B050"/>
                </a:solidFill>
              </a:rPr>
              <a:t>)</a:t>
            </a:r>
            <a:r>
              <a:rPr lang="en-GB" sz="2400" baseline="-25000" dirty="0">
                <a:solidFill>
                  <a:srgbClr val="00B050"/>
                </a:solidFill>
              </a:rPr>
              <a:t>6</a:t>
            </a:r>
            <a:r>
              <a:rPr lang="en-GB" sz="2400" dirty="0">
                <a:solidFill>
                  <a:srgbClr val="00B050"/>
                </a:solidFill>
              </a:rPr>
              <a:t>]</a:t>
            </a:r>
            <a:r>
              <a:rPr lang="en-GB" sz="2400" baseline="30000" dirty="0">
                <a:solidFill>
                  <a:srgbClr val="00B050"/>
                </a:solidFill>
              </a:rPr>
              <a:t>3+</a:t>
            </a:r>
            <a:r>
              <a:rPr lang="en-GB" sz="2400" dirty="0">
                <a:solidFill>
                  <a:srgbClr val="00B050"/>
                </a:solidFill>
              </a:rPr>
              <a:t>(</a:t>
            </a:r>
            <a:r>
              <a:rPr lang="en-GB" sz="2400" dirty="0" err="1">
                <a:solidFill>
                  <a:srgbClr val="00B050"/>
                </a:solidFill>
              </a:rPr>
              <a:t>aq</a:t>
            </a:r>
            <a:r>
              <a:rPr lang="en-GB" sz="2400" dirty="0">
                <a:solidFill>
                  <a:srgbClr val="00B050"/>
                </a:solidFill>
              </a:rPr>
              <a:t>) + SCN</a:t>
            </a:r>
            <a:r>
              <a:rPr lang="en-GB" sz="2400" baseline="30000" dirty="0">
                <a:solidFill>
                  <a:srgbClr val="00B050"/>
                </a:solidFill>
              </a:rPr>
              <a:t>-</a:t>
            </a:r>
            <a:r>
              <a:rPr lang="en-GB" sz="2400" dirty="0">
                <a:solidFill>
                  <a:srgbClr val="00B050"/>
                </a:solidFill>
              </a:rPr>
              <a:t> (</a:t>
            </a:r>
            <a:r>
              <a:rPr lang="en-GB" sz="2400" dirty="0" err="1">
                <a:solidFill>
                  <a:srgbClr val="00B050"/>
                </a:solidFill>
              </a:rPr>
              <a:t>aq</a:t>
            </a:r>
            <a:r>
              <a:rPr lang="en-GB" sz="2400" dirty="0">
                <a:solidFill>
                  <a:srgbClr val="00B050"/>
                </a:solidFill>
              </a:rPr>
              <a:t>) </a:t>
            </a:r>
            <a:r>
              <a:rPr lang="en-GB" sz="2400" dirty="0">
                <a:solidFill>
                  <a:srgbClr val="00B050"/>
                </a:solidFill>
                <a:sym typeface="Symbol" panose="05050102010706020507" pitchFamily="18" charset="2"/>
              </a:rPr>
              <a:t></a:t>
            </a:r>
            <a:r>
              <a:rPr lang="en-GB" sz="2400" dirty="0">
                <a:solidFill>
                  <a:srgbClr val="00B050"/>
                </a:solidFill>
              </a:rPr>
              <a:t>[Fe(SCN)(OH</a:t>
            </a:r>
            <a:r>
              <a:rPr lang="en-GB" sz="2400" baseline="-25000" dirty="0">
                <a:solidFill>
                  <a:srgbClr val="00B050"/>
                </a:solidFill>
              </a:rPr>
              <a:t>2</a:t>
            </a:r>
            <a:r>
              <a:rPr lang="en-GB" sz="2400" dirty="0">
                <a:solidFill>
                  <a:srgbClr val="00B050"/>
                </a:solidFill>
              </a:rPr>
              <a:t>)</a:t>
            </a:r>
            <a:r>
              <a:rPr lang="en-GB" sz="2400" baseline="-25000" dirty="0">
                <a:solidFill>
                  <a:srgbClr val="00B050"/>
                </a:solidFill>
              </a:rPr>
              <a:t>5</a:t>
            </a:r>
            <a:r>
              <a:rPr lang="en-GB" sz="2400" dirty="0">
                <a:solidFill>
                  <a:srgbClr val="00B050"/>
                </a:solidFill>
              </a:rPr>
              <a:t>]</a:t>
            </a:r>
            <a:r>
              <a:rPr lang="en-GB" sz="2400" baseline="30000" dirty="0">
                <a:solidFill>
                  <a:srgbClr val="00B050"/>
                </a:solidFill>
              </a:rPr>
              <a:t>2+</a:t>
            </a:r>
            <a:r>
              <a:rPr lang="en-GB" sz="2400" dirty="0">
                <a:solidFill>
                  <a:srgbClr val="00B050"/>
                </a:solidFill>
              </a:rPr>
              <a:t>(</a:t>
            </a:r>
            <a:r>
              <a:rPr lang="en-GB" sz="2400" dirty="0" err="1">
                <a:solidFill>
                  <a:srgbClr val="00B050"/>
                </a:solidFill>
              </a:rPr>
              <a:t>aq</a:t>
            </a:r>
            <a:r>
              <a:rPr lang="en-GB" sz="2400" dirty="0">
                <a:solidFill>
                  <a:srgbClr val="00B050"/>
                </a:solidFill>
              </a:rPr>
              <a:t>) + H</a:t>
            </a:r>
            <a:r>
              <a:rPr lang="en-GB" sz="2400" baseline="-25000" dirty="0">
                <a:solidFill>
                  <a:srgbClr val="00B050"/>
                </a:solidFill>
              </a:rPr>
              <a:t>2</a:t>
            </a:r>
            <a:r>
              <a:rPr lang="en-GB" sz="2400" dirty="0">
                <a:solidFill>
                  <a:srgbClr val="00B050"/>
                </a:solidFill>
              </a:rPr>
              <a:t>O(l)</a:t>
            </a:r>
          </a:p>
          <a:p>
            <a:pPr marL="0" indent="0" algn="ctr">
              <a:buNone/>
            </a:pPr>
            <a:endParaRPr lang="en-GB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2. What is </a:t>
            </a:r>
            <a:r>
              <a:rPr lang="en-GB" dirty="0" err="1">
                <a:solidFill>
                  <a:srgbClr val="00B050"/>
                </a:solidFill>
              </a:rPr>
              <a:t>pK</a:t>
            </a:r>
            <a:r>
              <a:rPr lang="en-GB" baseline="-25000" dirty="0" err="1">
                <a:solidFill>
                  <a:srgbClr val="00B050"/>
                </a:solidFill>
              </a:rPr>
              <a:t>a</a:t>
            </a:r>
            <a:r>
              <a:rPr lang="en-GB" dirty="0">
                <a:solidFill>
                  <a:srgbClr val="00B050"/>
                </a:solidFill>
              </a:rPr>
              <a:t> ? Give an example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Factors affecting metal-ligand interaction</a:t>
            </a:r>
          </a:p>
          <a:p>
            <a:pPr marL="0" indent="0">
              <a:buNone/>
            </a:pPr>
            <a:r>
              <a:rPr lang="en-GB" sz="3200" dirty="0"/>
              <a:t>The complexing power of a metal ion depends upon its polarizing power (charge/radius ratio). </a:t>
            </a:r>
            <a:endParaRPr lang="en-US" sz="3200" dirty="0"/>
          </a:p>
          <a:p>
            <a:pPr marL="457200" lvl="1" indent="0">
              <a:buNone/>
            </a:pPr>
            <a:r>
              <a:rPr lang="en-GB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1. Hard and soft acids and bases </a:t>
            </a:r>
          </a:p>
          <a:p>
            <a:pPr marL="457200" lvl="1" indent="0">
              <a:buNone/>
            </a:pPr>
            <a:r>
              <a:rPr lang="en-GB" sz="3200" dirty="0" err="1"/>
              <a:t>M</a:t>
            </a:r>
            <a:r>
              <a:rPr lang="en-GB" sz="3200" baseline="30000" dirty="0" err="1"/>
              <a:t>n</a:t>
            </a:r>
            <a:r>
              <a:rPr lang="en-GB" sz="3200" baseline="30000" dirty="0"/>
              <a:t>+</a:t>
            </a:r>
            <a:r>
              <a:rPr lang="en-GB" sz="3200" dirty="0"/>
              <a:t> of biological significance are hard or borderline acids; </a:t>
            </a:r>
          </a:p>
          <a:p>
            <a:pPr marL="457200" lvl="1" indent="0">
              <a:buNone/>
            </a:pPr>
            <a:r>
              <a:rPr lang="en-GB" sz="3200" dirty="0"/>
              <a:t>- main cellular constituents (binding groups) are generally hard ligands (with N or O donor atoms).</a:t>
            </a:r>
          </a:p>
          <a:p>
            <a:pPr marL="457200" lvl="1" indent="0">
              <a:buNone/>
            </a:pP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92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3200" dirty="0"/>
              <a:t>-Some biological ligands are soft (S containing side chains), they moderate the overall hardness /softness of a metal binding site to control selectivity, and stabilize the lower oxidation states. </a:t>
            </a:r>
          </a:p>
          <a:p>
            <a:pPr marL="457200" lvl="1" indent="0">
              <a:buNone/>
            </a:pPr>
            <a:endParaRPr lang="en-US" sz="3200" dirty="0">
              <a:solidFill>
                <a:srgbClr val="00B050"/>
              </a:solidFill>
            </a:endParaRPr>
          </a:p>
          <a:p>
            <a:pPr marL="457200" lvl="1" indent="0" algn="ctr">
              <a:buNone/>
            </a:pPr>
            <a:r>
              <a:rPr lang="en-US" sz="3200" dirty="0">
                <a:solidFill>
                  <a:srgbClr val="00B050"/>
                </a:solidFill>
              </a:rPr>
              <a:t>Discuss the above.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0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2. Chelation and ion exchange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3200" dirty="0"/>
              <a:t>Molecular models of metal binding are usually either :</a:t>
            </a:r>
          </a:p>
          <a:p>
            <a:pPr marL="457200" lvl="1" indent="0">
              <a:buNone/>
            </a:pPr>
            <a:r>
              <a:rPr lang="en-GB" sz="3200" dirty="0"/>
              <a:t>-chelation, in homogenous reactions,</a:t>
            </a:r>
          </a:p>
          <a:p>
            <a:pPr marL="457200" lvl="1" indent="0">
              <a:buNone/>
            </a:pPr>
            <a:r>
              <a:rPr lang="en-GB" sz="3200" dirty="0"/>
              <a:t>- or ion exchange in </a:t>
            </a:r>
            <a:r>
              <a:rPr lang="en-GB" sz="3200" dirty="0" err="1"/>
              <a:t>heterogenous</a:t>
            </a:r>
            <a:r>
              <a:rPr lang="en-GB" sz="3200" dirty="0"/>
              <a:t> reactions. </a:t>
            </a:r>
            <a:endParaRPr lang="en-US" sz="3200" dirty="0"/>
          </a:p>
          <a:p>
            <a:pPr marL="457200" lvl="1" indent="0">
              <a:buNone/>
            </a:pPr>
            <a:r>
              <a:rPr lang="en-GB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3. Back -bonding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r>
              <a:rPr lang="en-GB" sz="3200" dirty="0"/>
              <a:t>Metal sites in biological systems are involved in binding and activation of small molecules such as gaseous O</a:t>
            </a:r>
            <a:r>
              <a:rPr lang="en-GB" sz="3200" baseline="-25000" dirty="0"/>
              <a:t>2</a:t>
            </a:r>
            <a:r>
              <a:rPr lang="en-GB" sz="3200" dirty="0"/>
              <a:t>, N</a:t>
            </a:r>
            <a:r>
              <a:rPr lang="en-GB" sz="3200" baseline="-25000" dirty="0"/>
              <a:t>2</a:t>
            </a:r>
            <a:r>
              <a:rPr lang="en-GB" sz="3200" dirty="0"/>
              <a:t>, CO….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4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sz="3200" dirty="0"/>
              <a:t>Complex formation here arises from the synergic effect resulting from:</a:t>
            </a:r>
          </a:p>
          <a:p>
            <a:pPr marL="457200" lvl="1" indent="0">
              <a:buNone/>
            </a:pPr>
            <a:r>
              <a:rPr lang="en-GB" sz="3200" dirty="0"/>
              <a:t>-sigma (</a:t>
            </a:r>
            <a:r>
              <a:rPr lang="en-GB" sz="3200" dirty="0">
                <a:sym typeface="Symbol"/>
              </a:rPr>
              <a:t></a:t>
            </a:r>
            <a:r>
              <a:rPr lang="en-GB" sz="3200" dirty="0"/>
              <a:t>) ligand-to-metal and</a:t>
            </a:r>
          </a:p>
          <a:p>
            <a:pPr marL="457200" lvl="1" indent="0">
              <a:buNone/>
            </a:pPr>
            <a:r>
              <a:rPr lang="en-GB" sz="3200" dirty="0"/>
              <a:t>- back-bonding metal-to-ligand pi (</a:t>
            </a:r>
            <a:r>
              <a:rPr lang="en-GB" sz="3200" dirty="0">
                <a:sym typeface="Symbol"/>
              </a:rPr>
              <a:t></a:t>
            </a:r>
            <a:r>
              <a:rPr lang="en-GB" sz="3200" dirty="0"/>
              <a:t>) bond</a:t>
            </a:r>
            <a:endParaRPr lang="en-US" sz="3200" dirty="0"/>
          </a:p>
          <a:p>
            <a:pPr marL="457200" lvl="1" indent="0">
              <a:buNone/>
            </a:pPr>
            <a:r>
              <a:rPr lang="en-GB" sz="3200" b="1" dirty="0">
                <a:solidFill>
                  <a:srgbClr val="92D050"/>
                </a:solidFill>
              </a:rPr>
              <a:t>Example:</a:t>
            </a:r>
          </a:p>
          <a:p>
            <a:pPr marL="457200" lvl="1" indent="0">
              <a:buNone/>
            </a:pPr>
            <a:r>
              <a:rPr lang="en-GB" sz="3200" dirty="0"/>
              <a:t>O</a:t>
            </a:r>
            <a:r>
              <a:rPr lang="en-GB" sz="3200" baseline="-25000" dirty="0"/>
              <a:t>2</a:t>
            </a:r>
            <a:r>
              <a:rPr lang="en-GB" sz="3200" dirty="0"/>
              <a:t> molecule is activated by binding to Fe(II). Electron transfer to dioxygen takes place via overlap of a metal </a:t>
            </a:r>
            <a:r>
              <a:rPr lang="en-GB" sz="3200" i="1" dirty="0"/>
              <a:t>3d</a:t>
            </a:r>
            <a:r>
              <a:rPr lang="en-GB" sz="3200" dirty="0"/>
              <a:t>  and the antibonding </a:t>
            </a:r>
            <a:r>
              <a:rPr lang="en-GB" sz="3200" dirty="0">
                <a:sym typeface="Symbol"/>
              </a:rPr>
              <a:t></a:t>
            </a:r>
            <a:r>
              <a:rPr lang="en-GB" sz="3200" dirty="0"/>
              <a:t> molecular orbitals of dioxygen.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8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3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Metals and selectivity for binding </a:t>
            </a:r>
          </a:p>
          <a:p>
            <a:pPr marL="457200" lvl="1" indent="0">
              <a:buNone/>
            </a:pPr>
            <a:r>
              <a:rPr lang="en-GB" sz="3200" dirty="0"/>
              <a:t>- </a:t>
            </a:r>
            <a:r>
              <a:rPr lang="en-GB" sz="3200" dirty="0" err="1"/>
              <a:t>M</a:t>
            </a:r>
            <a:r>
              <a:rPr lang="en-GB" sz="3200" baseline="30000" dirty="0" err="1"/>
              <a:t>n</a:t>
            </a:r>
            <a:r>
              <a:rPr lang="en-GB" sz="3200" baseline="30000" dirty="0"/>
              <a:t>+</a:t>
            </a:r>
            <a:r>
              <a:rPr lang="en-GB" sz="3200" dirty="0"/>
              <a:t> may be bound selectively by a ligand which possess the appropriate donor atoms, and is able to accommodate the normal geometry of the metal ion.</a:t>
            </a:r>
          </a:p>
          <a:p>
            <a:pPr marL="457200" lvl="1" indent="0">
              <a:buNone/>
            </a:pPr>
            <a:r>
              <a:rPr lang="en-GB" sz="3200" dirty="0"/>
              <a:t>-In biological systems, the nature of the groups at the binding sites discriminates immediately between metals. </a:t>
            </a:r>
          </a:p>
          <a:p>
            <a:pPr marL="457200" lvl="1" indent="0">
              <a:buNone/>
            </a:pPr>
            <a:r>
              <a:rPr lang="en-GB" sz="3200" dirty="0">
                <a:solidFill>
                  <a:srgbClr val="00B050"/>
                </a:solidFill>
              </a:rPr>
              <a:t>How does this relate to HS acids and bases?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Metal-ligand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200" b="1" dirty="0">
                <a:solidFill>
                  <a:srgbClr val="0070C0"/>
                </a:solidFill>
              </a:rPr>
              <a:t>Example</a:t>
            </a:r>
          </a:p>
          <a:p>
            <a:pPr marL="457200" lvl="1" indent="0">
              <a:buNone/>
            </a:pPr>
            <a:r>
              <a:rPr lang="en-GB" sz="3200" dirty="0"/>
              <a:t>If the binding site is made up of N or S ligands, the binding of the transition metal or zinc is favoured and the group </a:t>
            </a:r>
            <a:r>
              <a:rPr lang="en-GB" sz="3200" dirty="0">
                <a:sym typeface="Symbol"/>
              </a:rPr>
              <a:t></a:t>
            </a:r>
            <a:r>
              <a:rPr lang="en-GB" sz="3200" dirty="0"/>
              <a:t> and </a:t>
            </a:r>
            <a:r>
              <a:rPr lang="en-GB" sz="3200" dirty="0">
                <a:sym typeface="Symbol"/>
              </a:rPr>
              <a:t></a:t>
            </a:r>
            <a:r>
              <a:rPr lang="en-GB" sz="3200" dirty="0"/>
              <a:t> cations will be excluded.</a:t>
            </a:r>
          </a:p>
          <a:p>
            <a:pPr marL="457200" lvl="1" indent="0">
              <a:buNone/>
            </a:pPr>
            <a:endParaRPr lang="en-GB" sz="3200" dirty="0"/>
          </a:p>
          <a:p>
            <a:pPr marL="457200" lvl="1" indent="0">
              <a:buNone/>
            </a:pPr>
            <a:r>
              <a:rPr lang="en-GB" sz="3200" i="1" dirty="0">
                <a:solidFill>
                  <a:srgbClr val="FF0000"/>
                </a:solidFill>
              </a:rPr>
              <a:t>Note</a:t>
            </a:r>
          </a:p>
          <a:p>
            <a:pPr marL="457200" lvl="1" indent="0">
              <a:buNone/>
            </a:pPr>
            <a:r>
              <a:rPr lang="en-GB" sz="3200" i="1" dirty="0">
                <a:solidFill>
                  <a:srgbClr val="FF0000"/>
                </a:solidFill>
              </a:rPr>
              <a:t>Other factors are important, e g metal ion concentration.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32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Outline- Part II-a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/>
              <a:t>Metal coordination sites</a:t>
            </a:r>
          </a:p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Sodium and potassium transport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 and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Sodium and potassium have high natural abundances, occurring widely as salts such as  chlorides</a:t>
            </a:r>
          </a:p>
          <a:p>
            <a:r>
              <a:rPr lang="en-US" dirty="0"/>
              <a:t>Valence electron configuration </a:t>
            </a:r>
            <a:r>
              <a:rPr lang="en-US" i="1" dirty="0"/>
              <a:t>n</a:t>
            </a:r>
            <a:r>
              <a:rPr lang="en-US" dirty="0"/>
              <a:t>s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Chemical properties are those of the Group 1 elements which correlate with the trend in their atomic radii.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38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 and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Group 1 element ions are hard Lewis acids and complexes are formed mainly with small, hard donors such as O or N atoms. </a:t>
            </a:r>
          </a:p>
          <a:p>
            <a:r>
              <a:rPr lang="en-US" dirty="0"/>
              <a:t>Their hardness decreases down the group with increasing ionic radius (hence more covalent character)</a:t>
            </a:r>
          </a:p>
          <a:p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are two ions that are very similar except for their radii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96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Metal binding in Biological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0361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roles of metal ions reflect their fundamental properties; charge, size, electronic configuration and rates of ligand exchange.</a:t>
            </a:r>
          </a:p>
          <a:p>
            <a:r>
              <a:rPr lang="en-US" dirty="0"/>
              <a:t>Major binding sites for metal ions are provided by the amino acids that make up protein molecules.</a:t>
            </a:r>
          </a:p>
          <a:p>
            <a:r>
              <a:rPr lang="en-US" dirty="0"/>
              <a:t>Ligation sites range from backbone peptide carbonyls to the side chains that provide more specific  complexation.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50"/>
                </a:solidFill>
              </a:rPr>
              <a:t>What is a peptide?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0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 and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dirty="0"/>
              <a:t>Differentiating between these two ions  is achieved through their </a:t>
            </a:r>
            <a:r>
              <a:rPr lang="en-US" u="sng" dirty="0"/>
              <a:t>selective complexation by special ligands</a:t>
            </a:r>
            <a:r>
              <a:rPr lang="en-US" dirty="0"/>
              <a:t>, such as crown ethers, with dimensions appropriate for coordination to one particular kind of 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30</a:t>
            </a:fld>
            <a:endParaRPr lang="en-US"/>
          </a:p>
        </p:txBody>
      </p:sp>
      <p:pic>
        <p:nvPicPr>
          <p:cNvPr id="6146" name="Picture 2" descr="نتيجة بحث الصور عن ‪crown ethers‬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2"/>
          <a:stretch/>
        </p:blipFill>
        <p:spPr bwMode="auto">
          <a:xfrm>
            <a:off x="1475656" y="3821591"/>
            <a:ext cx="3547975" cy="23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44827" y="4149080"/>
            <a:ext cx="3220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B050"/>
                </a:solidFill>
              </a:rPr>
              <a:t>What is the basis of differentiation?</a:t>
            </a:r>
          </a:p>
        </p:txBody>
      </p:sp>
    </p:spTree>
    <p:extLst>
      <p:ext uri="{BB962C8B-B14F-4D97-AF65-F5344CB8AC3E}">
        <p14:creationId xmlns:p14="http://schemas.microsoft.com/office/powerpoint/2010/main" val="238337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/>
              <a:t>Na</a:t>
            </a:r>
            <a:r>
              <a:rPr lang="en-US" sz="3600" b="1" baseline="30000" dirty="0"/>
              <a:t>+</a:t>
            </a:r>
            <a:r>
              <a:rPr lang="en-US" sz="3600" b="1" dirty="0"/>
              <a:t> and K</a:t>
            </a:r>
            <a:r>
              <a:rPr lang="en-US" sz="3600" b="1" baseline="30000" dirty="0"/>
              <a:t>+</a:t>
            </a:r>
            <a:r>
              <a:rPr lang="en-US" sz="3600" b="1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These ions are transported through the membranes by: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1. Ion channels</a:t>
            </a:r>
            <a:r>
              <a:rPr lang="en-US" dirty="0"/>
              <a:t>; large membrane- spanning proteins that allow selective transport of K</a:t>
            </a:r>
            <a:r>
              <a:rPr lang="en-US" baseline="30000" dirty="0"/>
              <a:t>+</a:t>
            </a:r>
            <a:r>
              <a:rPr lang="en-US" dirty="0"/>
              <a:t> and Na</a:t>
            </a:r>
            <a:r>
              <a:rPr lang="en-US" baseline="30000" dirty="0"/>
              <a:t>+</a:t>
            </a:r>
            <a:r>
              <a:rPr lang="en-US" dirty="0"/>
              <a:t> (as well as Ca</a:t>
            </a:r>
            <a:r>
              <a:rPr lang="en-US" baseline="30000" dirty="0"/>
              <a:t>2+</a:t>
            </a:r>
            <a:r>
              <a:rPr lang="en-US" dirty="0"/>
              <a:t> and Cl</a:t>
            </a:r>
            <a:r>
              <a:rPr lang="en-US" baseline="30000" dirty="0"/>
              <a:t>-</a:t>
            </a:r>
            <a:r>
              <a:rPr lang="en-US" dirty="0"/>
              <a:t>) and are responsible for electrical conduction in the nervous systems as well as in coupled transport of solutes. </a:t>
            </a:r>
            <a:r>
              <a:rPr lang="en-US" i="1" dirty="0">
                <a:solidFill>
                  <a:srgbClr val="FF0000"/>
                </a:solidFill>
              </a:rPr>
              <a:t>Passive transport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7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5194920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Mechanism</a:t>
            </a:r>
            <a:r>
              <a:rPr lang="en-US" sz="3200" dirty="0"/>
              <a:t>:</a:t>
            </a:r>
          </a:p>
          <a:p>
            <a:r>
              <a:rPr lang="en-US" sz="3200" dirty="0"/>
              <a:t>Moving from the inside surface of the membrane, there is a pore leading into a central cavity about 1 nm diameter; K</a:t>
            </a:r>
            <a:r>
              <a:rPr lang="en-US" sz="3200" baseline="30000" dirty="0"/>
              <a:t>+</a:t>
            </a:r>
            <a:r>
              <a:rPr lang="en-US" sz="3200" dirty="0"/>
              <a:t> ions can remain hydrated.</a:t>
            </a:r>
          </a:p>
          <a:p>
            <a:r>
              <a:rPr lang="en-US" sz="3200" dirty="0"/>
              <a:t>The binding is weak and fast because it is important to convey but not to trap K</a:t>
            </a:r>
            <a:r>
              <a:rPr lang="en-US" sz="3200" baseline="30000" dirty="0"/>
              <a:t>+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41125" t="21614" r="39236" b="46274"/>
          <a:stretch/>
        </p:blipFill>
        <p:spPr bwMode="auto">
          <a:xfrm>
            <a:off x="5652120" y="1825312"/>
            <a:ext cx="3111909" cy="3691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184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291264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Summary:</a:t>
            </a:r>
          </a:p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u="sng" dirty="0"/>
              <a:t>potential difference </a:t>
            </a:r>
            <a:r>
              <a:rPr lang="en-US" sz="3200" dirty="0"/>
              <a:t>across the membrane is sensed by the protein, causing the pore to open, allowing hydrated ions to enter the cavity. After shedding the hydration sphere, K</a:t>
            </a:r>
            <a:r>
              <a:rPr lang="en-US" sz="3200" baseline="30000" dirty="0"/>
              <a:t>+</a:t>
            </a:r>
            <a:r>
              <a:rPr lang="en-US" sz="3200" dirty="0"/>
              <a:t> ions pass up the selectivity filter.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8403" t="45080" r="44097" b="28365"/>
          <a:stretch/>
        </p:blipFill>
        <p:spPr bwMode="auto">
          <a:xfrm>
            <a:off x="1835696" y="3645024"/>
            <a:ext cx="5328592" cy="26642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0583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2. The Na/K pump;</a:t>
            </a:r>
            <a:r>
              <a:rPr lang="en-US" dirty="0"/>
              <a:t> maintains the concentration differential of Na</a:t>
            </a:r>
            <a:r>
              <a:rPr lang="en-US" baseline="30000" dirty="0"/>
              <a:t>+</a:t>
            </a:r>
            <a:r>
              <a:rPr lang="en-US" dirty="0"/>
              <a:t> and K</a:t>
            </a:r>
            <a:r>
              <a:rPr lang="en-US" baseline="30000" dirty="0"/>
              <a:t>+</a:t>
            </a:r>
            <a:r>
              <a:rPr lang="en-US" dirty="0"/>
              <a:t> inside and outside a cell. The ions are pumped </a:t>
            </a:r>
            <a:r>
              <a:rPr lang="en-US" u="sng" dirty="0"/>
              <a:t>against their concentration gradients </a:t>
            </a:r>
            <a:r>
              <a:rPr lang="en-US" dirty="0"/>
              <a:t>by coupling the process to ATP hydrolysis. </a:t>
            </a:r>
            <a:r>
              <a:rPr lang="en-US" i="1" dirty="0">
                <a:solidFill>
                  <a:srgbClr val="FF0000"/>
                </a:solidFill>
              </a:rPr>
              <a:t>Active transport.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principle of the Na, K-ATPase (the Na pump) is shown in the next figure: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7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Na</a:t>
            </a:r>
            <a:r>
              <a:rPr lang="en-US" sz="2800" baseline="30000" dirty="0"/>
              <a:t>+</a:t>
            </a:r>
            <a:r>
              <a:rPr lang="en-US" sz="2800" dirty="0"/>
              <a:t> and K</a:t>
            </a:r>
            <a:r>
              <a:rPr lang="en-US" sz="2800" baseline="30000" dirty="0"/>
              <a:t>+</a:t>
            </a:r>
            <a:r>
              <a:rPr lang="en-US" sz="2800" dirty="0"/>
              <a:t> transport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the cytoplasm</a:t>
            </a:r>
          </a:p>
          <a:p>
            <a:r>
              <a:rPr lang="en-US" dirty="0"/>
              <a:t>Release of two K</a:t>
            </a:r>
            <a:r>
              <a:rPr lang="en-US" baseline="30000" dirty="0"/>
              <a:t>+</a:t>
            </a:r>
            <a:r>
              <a:rPr lang="en-US" dirty="0"/>
              <a:t> accompanies  binding of ATP and conversion of the enzyme, which binds three Na</a:t>
            </a:r>
            <a:r>
              <a:rPr lang="en-US" baseline="30000" dirty="0"/>
              <a:t>+</a:t>
            </a:r>
            <a:r>
              <a:rPr lang="en-US" dirty="0"/>
              <a:t>.</a:t>
            </a:r>
          </a:p>
          <a:p>
            <a:r>
              <a:rPr lang="en-US" dirty="0"/>
              <a:t>A phosphate group (P) is transferred to the enzyme, which opens to the external side, expels three Na</a:t>
            </a:r>
            <a:r>
              <a:rPr lang="en-US" baseline="30000" dirty="0"/>
              <a:t>+</a:t>
            </a:r>
            <a:r>
              <a:rPr lang="en-US" dirty="0"/>
              <a:t> then binds two K</a:t>
            </a:r>
            <a:r>
              <a:rPr lang="en-US" baseline="30000" dirty="0"/>
              <a:t>+</a:t>
            </a:r>
            <a:r>
              <a:rPr lang="en-US" dirty="0"/>
              <a:t>.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Release of (P) causes release of K</a:t>
            </a:r>
            <a:r>
              <a:rPr lang="en-US" baseline="30000" dirty="0"/>
              <a:t>+</a:t>
            </a:r>
            <a:r>
              <a:rPr lang="en-US" dirty="0"/>
              <a:t> and the cycle begins again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35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58960" t="23887" r="10938" b="39790"/>
          <a:stretch/>
        </p:blipFill>
        <p:spPr bwMode="auto">
          <a:xfrm>
            <a:off x="5220072" y="2780928"/>
            <a:ext cx="3517988" cy="35838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91682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/>
              <a:t>What is  ATP?</a:t>
            </a:r>
            <a:br>
              <a:rPr lang="en-GB" sz="3600" b="1" dirty="0"/>
            </a:br>
            <a:r>
              <a:rPr lang="en-GB" sz="3600" b="1" dirty="0"/>
              <a:t>                 </a:t>
            </a:r>
            <a:r>
              <a:rPr lang="en-GB" sz="3600" i="1" dirty="0"/>
              <a:t>Adenosine triphosphate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013" y="1498947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Is considered by biologists to be the energy currency of life.</a:t>
            </a:r>
          </a:p>
          <a:p>
            <a:r>
              <a:rPr lang="en-GB" dirty="0"/>
              <a:t> It is the high-energy molecule that stores the energy we need to do just about everything we do. </a:t>
            </a:r>
          </a:p>
          <a:p>
            <a:r>
              <a:rPr lang="en-GB" dirty="0"/>
              <a:t>It is present in the cytoplasm and nucleoplasm of every cell,</a:t>
            </a:r>
          </a:p>
          <a:p>
            <a:r>
              <a:rPr lang="en-GB" dirty="0"/>
              <a:t>All the physiological mechanisms that require energy for operation obtain it directly from the stored ATP.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4" name="Picture 2" descr="Image result for adenosine triphosph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729"/>
            <a:ext cx="2895753" cy="14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910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20926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Differentiate between ion channels and ion pumps (compare).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32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455848"/>
            <a:ext cx="30353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29056" t="13561" r="59520" b="16587"/>
          <a:stretch/>
        </p:blipFill>
        <p:spPr bwMode="auto">
          <a:xfrm>
            <a:off x="5452579" y="620688"/>
            <a:ext cx="1711709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18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96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How do:</a:t>
            </a:r>
          </a:p>
          <a:p>
            <a:r>
              <a:rPr lang="en-GB" sz="4000" dirty="0">
                <a:solidFill>
                  <a:srgbClr val="00B050"/>
                </a:solidFill>
              </a:rPr>
              <a:t>charge</a:t>
            </a:r>
          </a:p>
          <a:p>
            <a:r>
              <a:rPr lang="en-GB" sz="4000" dirty="0">
                <a:solidFill>
                  <a:srgbClr val="00B050"/>
                </a:solidFill>
              </a:rPr>
              <a:t> size</a:t>
            </a:r>
          </a:p>
          <a:p>
            <a:r>
              <a:rPr lang="en-GB" sz="4000" dirty="0">
                <a:solidFill>
                  <a:srgbClr val="00B050"/>
                </a:solidFill>
              </a:rPr>
              <a:t>electronic configuration </a:t>
            </a:r>
          </a:p>
          <a:p>
            <a:r>
              <a:rPr lang="en-GB" sz="4000" dirty="0">
                <a:solidFill>
                  <a:srgbClr val="00B050"/>
                </a:solidFill>
              </a:rPr>
              <a:t>and rates of ligand exchange</a:t>
            </a:r>
          </a:p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 affect the roles of metals?</a:t>
            </a:r>
          </a:p>
          <a:p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9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Metal binding in Biological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Defining metal binding classes: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0070C0"/>
                </a:solidFill>
              </a:rPr>
              <a:t>The s-block metals </a:t>
            </a:r>
            <a:r>
              <a:rPr lang="en-GB" dirty="0"/>
              <a:t>(Na</a:t>
            </a:r>
            <a:r>
              <a:rPr lang="en-GB" baseline="30000" dirty="0"/>
              <a:t>+</a:t>
            </a:r>
            <a:r>
              <a:rPr lang="en-GB" dirty="0"/>
              <a:t>, K</a:t>
            </a:r>
            <a:r>
              <a:rPr lang="en-GB" baseline="30000" dirty="0"/>
              <a:t>+</a:t>
            </a:r>
            <a:r>
              <a:rPr lang="en-GB" dirty="0"/>
              <a:t>, Mg</a:t>
            </a:r>
            <a:r>
              <a:rPr lang="en-GB" baseline="30000" dirty="0"/>
              <a:t>2+</a:t>
            </a:r>
            <a:r>
              <a:rPr lang="en-GB" dirty="0"/>
              <a:t>, Ca</a:t>
            </a:r>
            <a:r>
              <a:rPr lang="en-GB" baseline="30000" dirty="0"/>
              <a:t>2+</a:t>
            </a:r>
            <a:r>
              <a:rPr lang="en-GB" dirty="0"/>
              <a:t>)  interact weakly with ligands due to their poor polarizing power and prefer to bind to oxygen donor ligands.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00B050"/>
                </a:solidFill>
              </a:rPr>
              <a:t>Are these hard or soft acids?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1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Metal binding in Biological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The transition metals</a:t>
            </a:r>
            <a:r>
              <a:rPr lang="en-GB" dirty="0"/>
              <a:t>, with partially filled </a:t>
            </a:r>
            <a:r>
              <a:rPr lang="en-GB" i="1" dirty="0"/>
              <a:t>d</a:t>
            </a:r>
            <a:r>
              <a:rPr lang="en-GB" dirty="0"/>
              <a:t>- orbitals bind ligands more strongly than the s-block metals. </a:t>
            </a:r>
          </a:p>
          <a:p>
            <a:pPr marL="0" indent="0">
              <a:buNone/>
            </a:pPr>
            <a:r>
              <a:rPr lang="en-GB" dirty="0"/>
              <a:t>- 3</a:t>
            </a:r>
            <a:r>
              <a:rPr lang="en-GB" i="1" dirty="0"/>
              <a:t>d</a:t>
            </a:r>
            <a:r>
              <a:rPr lang="en-GB" dirty="0"/>
              <a:t> metals V- Zn are all essential elements, while Mo appears to be the only essential metal in the second row of transition metals)</a:t>
            </a:r>
          </a:p>
          <a:p>
            <a:pPr marL="0" indent="0">
              <a:buNone/>
            </a:pPr>
            <a:r>
              <a:rPr lang="en-GB" dirty="0"/>
              <a:t>- They adopt different coordination numbers and geometries, and so undergo changes in coordination numbers during the redox process.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1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30387"/>
            <a:ext cx="778720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00B050"/>
                </a:solidFill>
              </a:rPr>
              <a:t>Why do transition metals bind ligands more strongly than the s-block metals? </a:t>
            </a:r>
          </a:p>
          <a:p>
            <a:pPr algn="ctr"/>
            <a:endParaRPr lang="en-GB" sz="4000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Metal binding in Biological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426 Chem. Part II-a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FE20-D27F-4C47-8509-767EA9CCF912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Toxic elements </a:t>
            </a:r>
            <a:r>
              <a:rPr lang="en-GB" dirty="0"/>
              <a:t>usually:</a:t>
            </a:r>
          </a:p>
          <a:p>
            <a:pPr>
              <a:buFontTx/>
              <a:buChar char="-"/>
            </a:pPr>
            <a:r>
              <a:rPr lang="en-GB" dirty="0"/>
              <a:t>4d</a:t>
            </a:r>
            <a:r>
              <a:rPr lang="en-GB" baseline="30000" dirty="0"/>
              <a:t>10</a:t>
            </a:r>
            <a:r>
              <a:rPr lang="en-GB" dirty="0"/>
              <a:t>, 5d</a:t>
            </a:r>
            <a:r>
              <a:rPr lang="en-GB" baseline="30000" dirty="0"/>
              <a:t>10</a:t>
            </a:r>
            <a:r>
              <a:rPr lang="en-GB" dirty="0"/>
              <a:t> (Cd, Hg)</a:t>
            </a:r>
          </a:p>
          <a:p>
            <a:pPr>
              <a:buFontTx/>
              <a:buChar char="-"/>
            </a:pPr>
            <a:r>
              <a:rPr lang="en-GB" i="1" dirty="0"/>
              <a:t>p</a:t>
            </a:r>
            <a:r>
              <a:rPr lang="en-GB" dirty="0"/>
              <a:t>-block metals (</a:t>
            </a:r>
            <a:r>
              <a:rPr lang="en-GB" dirty="0" err="1"/>
              <a:t>Th</a:t>
            </a:r>
            <a:r>
              <a:rPr lang="en-GB" dirty="0"/>
              <a:t>, Sn, </a:t>
            </a:r>
            <a:r>
              <a:rPr lang="en-GB" dirty="0" err="1"/>
              <a:t>Pb</a:t>
            </a:r>
            <a:r>
              <a:rPr lang="en-GB" dirty="0"/>
              <a:t>, and As),</a:t>
            </a:r>
          </a:p>
          <a:p>
            <a:pPr marL="0" indent="0">
              <a:buNone/>
            </a:pPr>
            <a:r>
              <a:rPr lang="en-GB" dirty="0"/>
              <a:t>They are all readily polarized (soft), bind strongly to many ligands, particularly soft ligands, and displace essential metals from their binding sites resulting in conformations .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solidFill>
                  <a:srgbClr val="00B050"/>
                </a:solidFill>
              </a:rPr>
              <a:t>Why are these metals toxic?</a:t>
            </a:r>
          </a:p>
        </p:txBody>
      </p:sp>
    </p:spTree>
    <p:extLst>
      <p:ext uri="{BB962C8B-B14F-4D97-AF65-F5344CB8AC3E}">
        <p14:creationId xmlns:p14="http://schemas.microsoft.com/office/powerpoint/2010/main" val="1483960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5612</TotalTime>
  <Words>2419</Words>
  <Application>Microsoft Office PowerPoint</Application>
  <PresentationFormat>On-screen Show (4:3)</PresentationFormat>
  <Paragraphs>265</Paragraphs>
  <Slides>37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426 Chem. Bioinorganic Chemistry </vt:lpstr>
      <vt:lpstr>Outline- Part II-a</vt:lpstr>
      <vt:lpstr>Metal binding in Biological Systems</vt:lpstr>
      <vt:lpstr>PowerPoint Presentation</vt:lpstr>
      <vt:lpstr>PowerPoint Presentation</vt:lpstr>
      <vt:lpstr>Metal binding in Biological Systems</vt:lpstr>
      <vt:lpstr>Metal binding in Biological Systems</vt:lpstr>
      <vt:lpstr>PowerPoint Presentation</vt:lpstr>
      <vt:lpstr>Metal binding in Biological Systems</vt:lpstr>
      <vt:lpstr>Special ligands</vt:lpstr>
      <vt:lpstr>PowerPoint Presentation</vt:lpstr>
      <vt:lpstr>Special ligands</vt:lpstr>
      <vt:lpstr>Special ligands</vt:lpstr>
      <vt:lpstr>Special ligands</vt:lpstr>
      <vt:lpstr>Special ligands</vt:lpstr>
      <vt:lpstr>Special ligands</vt:lpstr>
      <vt:lpstr>PowerPoint Presentation</vt:lpstr>
      <vt:lpstr>Metal-ligand interactions</vt:lpstr>
      <vt:lpstr>PowerPoint Presentation</vt:lpstr>
      <vt:lpstr>PowerPoint Presentation</vt:lpstr>
      <vt:lpstr>Metal-ligand interactions</vt:lpstr>
      <vt:lpstr>Metal-ligand interactions</vt:lpstr>
      <vt:lpstr>Metal-ligand interactions</vt:lpstr>
      <vt:lpstr>Metal-ligand interactions</vt:lpstr>
      <vt:lpstr>Metal-ligand interactions</vt:lpstr>
      <vt:lpstr>Metal-ligand interactions</vt:lpstr>
      <vt:lpstr>Outline- Part II-a</vt:lpstr>
      <vt:lpstr>Na and K</vt:lpstr>
      <vt:lpstr>Na and K</vt:lpstr>
      <vt:lpstr>Na and K</vt:lpstr>
      <vt:lpstr>Na+ and K+ transport</vt:lpstr>
      <vt:lpstr>Na+ and K+ transport</vt:lpstr>
      <vt:lpstr>Na+ and K+ transport</vt:lpstr>
      <vt:lpstr>Na+ and K+ transport</vt:lpstr>
      <vt:lpstr>Na+ and K+ transport</vt:lpstr>
      <vt:lpstr>What is  ATP?                  Adenosine triphosphate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426 Chem. Bioinorganic Chemistry</dc:title>
  <dc:creator>Maha</dc:creator>
  <cp:lastModifiedBy>Dell</cp:lastModifiedBy>
  <cp:revision>143</cp:revision>
  <dcterms:created xsi:type="dcterms:W3CDTF">2016-09-09T15:28:36Z</dcterms:created>
  <dcterms:modified xsi:type="dcterms:W3CDTF">2019-10-19T15:04:41Z</dcterms:modified>
</cp:coreProperties>
</file>