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8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928FDB-F679-489A-91A5-3A0258BF77EC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0F16FE-9388-44B7-A9DB-04CB3DFD485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478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F16FE-9388-44B7-A9DB-04CB3DFD485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946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EC1212-30F2-4FDA-AEB8-5812B4C258FA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140FC2-F77B-4580-B8DA-222C954F50DA}" type="datetimeFigureOut">
              <a:rPr lang="ar-SA" smtClean="0"/>
              <a:t>21/05/36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492895"/>
            <a:ext cx="7543800" cy="864097"/>
          </a:xfrm>
        </p:spPr>
        <p:txBody>
          <a:bodyPr/>
          <a:lstStyle/>
          <a:p>
            <a:pPr rtl="0"/>
            <a:r>
              <a:rPr lang="en-GB" sz="3600" b="1" dirty="0">
                <a:latin typeface="Calibri" pitchFamily="34" charset="0"/>
              </a:rPr>
              <a:t>SDS-Polyacrylamide Gel Electrophoresis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GB" b="1" dirty="0">
                <a:latin typeface="Calibri" pitchFamily="34" charset="0"/>
              </a:rPr>
              <a:t>BCH </a:t>
            </a:r>
            <a:r>
              <a:rPr lang="en-GB" b="1" dirty="0" smtClean="0">
                <a:latin typeface="Calibri" pitchFamily="34" charset="0"/>
              </a:rPr>
              <a:t>462 [practical</a:t>
            </a:r>
            <a:r>
              <a:rPr lang="en-GB" b="1" dirty="0">
                <a:latin typeface="Calibri" pitchFamily="34" charset="0"/>
              </a:rPr>
              <a:t>] </a:t>
            </a:r>
            <a:endParaRPr lang="ar-SA" b="1" dirty="0">
              <a:latin typeface="Calibri" pitchFamily="34" charset="0"/>
            </a:endParaRPr>
          </a:p>
          <a:p>
            <a:pPr rtl="0"/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697043" y="692696"/>
            <a:ext cx="7473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Lab#4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388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20689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3-SDS-PAGE, </a:t>
            </a:r>
            <a:r>
              <a:rPr lang="en-GB" b="1" u="sng" dirty="0" smtClean="0">
                <a:solidFill>
                  <a:schemeClr val="accent1"/>
                </a:solidFill>
                <a:latin typeface="Calibri" pitchFamily="34" charset="0"/>
              </a:rPr>
              <a:t>Stain:</a:t>
            </a:r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 [?]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Glacial acetic acid</a:t>
            </a:r>
          </a:p>
          <a:p>
            <a:pPr algn="l" rtl="0"/>
            <a:r>
              <a:rPr lang="en-GB" dirty="0" smtClean="0">
                <a:latin typeface="Calibri" pitchFamily="34" charset="0"/>
              </a:rPr>
              <a:t>Methanol</a:t>
            </a:r>
          </a:p>
          <a:p>
            <a:pPr algn="l" rtl="0"/>
            <a:r>
              <a:rPr lang="en-GB" dirty="0" err="1" smtClean="0">
                <a:latin typeface="Calibri" pitchFamily="34" charset="0"/>
              </a:rPr>
              <a:t>Coomassie</a:t>
            </a:r>
            <a:r>
              <a:rPr lang="en-GB" dirty="0" smtClean="0">
                <a:latin typeface="Calibri" pitchFamily="34" charset="0"/>
              </a:rPr>
              <a:t> brilliant blue R[?]</a:t>
            </a: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4-SDS-PAGE, </a:t>
            </a:r>
            <a:r>
              <a:rPr lang="en-GB" b="1" u="sng" dirty="0" smtClean="0">
                <a:solidFill>
                  <a:schemeClr val="accent1"/>
                </a:solidFill>
                <a:latin typeface="Calibri" pitchFamily="34" charset="0"/>
              </a:rPr>
              <a:t>de-stain</a:t>
            </a:r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:[?]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Glacial acetic acid</a:t>
            </a:r>
          </a:p>
          <a:p>
            <a:pPr algn="l" rtl="0"/>
            <a:r>
              <a:rPr lang="en-GB" dirty="0" smtClean="0">
                <a:latin typeface="Calibri" pitchFamily="34" charset="0"/>
              </a:rPr>
              <a:t>Methanol</a:t>
            </a:r>
          </a:p>
        </p:txBody>
      </p:sp>
    </p:spTree>
    <p:extLst>
      <p:ext uri="{BB962C8B-B14F-4D97-AF65-F5344CB8AC3E}">
        <p14:creationId xmlns:p14="http://schemas.microsoft.com/office/powerpoint/2010/main" val="5676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620688"/>
            <a:ext cx="8226868" cy="184665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GB" sz="2000" b="1" dirty="0" smtClean="0">
                <a:solidFill>
                  <a:schemeClr val="accent1"/>
                </a:solidFill>
                <a:latin typeface="Calibri" pitchFamily="34" charset="0"/>
              </a:rPr>
              <a:t>5-Sample preparation: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40µl of protein sample + 10 µl of disruption buffer</a:t>
            </a:r>
            <a:r>
              <a:rPr lang="en-GB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GB" u="sng" dirty="0" smtClean="0">
                <a:latin typeface="Calibri" pitchFamily="34" charset="0"/>
                <a:sym typeface="Wingdings" pitchFamily="2" charset="2"/>
              </a:rPr>
              <a:t>boil</a:t>
            </a:r>
            <a:r>
              <a:rPr lang="en-GB" dirty="0" smtClean="0">
                <a:latin typeface="Calibri" pitchFamily="34" charset="0"/>
                <a:sym typeface="Wingdings" pitchFamily="2" charset="2"/>
              </a:rPr>
              <a:t> the mixture 3minets at 99C</a:t>
            </a:r>
            <a:r>
              <a:rPr lang="en-GB" dirty="0" smtClean="0">
                <a:latin typeface="Calibri" pitchFamily="34" charset="0"/>
                <a:cs typeface="Arial"/>
                <a:sym typeface="Wingdings" pitchFamily="2" charset="2"/>
              </a:rPr>
              <a:t>̊</a:t>
            </a:r>
            <a:r>
              <a:rPr lang="en-GB" dirty="0" smtClean="0">
                <a:latin typeface="Calibri" pitchFamily="34" charset="0"/>
              </a:rPr>
              <a:t> .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85536" y="2276872"/>
            <a:ext cx="843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000" b="1" dirty="0" smtClean="0">
                <a:solidFill>
                  <a:schemeClr val="accent1"/>
                </a:solidFill>
                <a:latin typeface="Calibri" pitchFamily="34" charset="0"/>
              </a:rPr>
              <a:t>6-Separation gel [?]contents:</a:t>
            </a:r>
          </a:p>
          <a:p>
            <a:pPr algn="l" rtl="0"/>
            <a:endParaRPr lang="en-GB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l" rtl="0"/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901015"/>
              </p:ext>
            </p:extLst>
          </p:nvPr>
        </p:nvGraphicFramePr>
        <p:xfrm>
          <a:off x="1403648" y="2924944"/>
          <a:ext cx="6624736" cy="3260968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463230"/>
                <a:gridCol w="3161506"/>
              </a:tblGrid>
              <a:tr h="792088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800" kern="1200" baseline="0" dirty="0" smtClean="0"/>
                        <a:t>Volume of stock solution required to </a:t>
                      </a:r>
                      <a:r>
                        <a:rPr kumimoji="0" lang="en-GB" sz="1800" kern="1200" baseline="0" dirty="0" smtClean="0"/>
                        <a:t>make 12% </a:t>
                      </a:r>
                      <a:r>
                        <a:rPr kumimoji="0" lang="en-GB" sz="1800" kern="1200" baseline="0" dirty="0" err="1" smtClean="0"/>
                        <a:t>polyacrylamide</a:t>
                      </a:r>
                      <a:r>
                        <a:rPr kumimoji="0" lang="en-GB" sz="1800" kern="1200" baseline="0" dirty="0" smtClean="0"/>
                        <a:t> gel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Stock solutions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63006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2.0 ml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1.5 M </a:t>
                      </a:r>
                      <a:r>
                        <a:rPr kumimoji="0" lang="en-GB" sz="1800" kern="1200" baseline="0" dirty="0" err="1" smtClean="0"/>
                        <a:t>Tris</a:t>
                      </a:r>
                      <a:r>
                        <a:rPr kumimoji="0" lang="en-GB" sz="1800" kern="1200" baseline="0" dirty="0" smtClean="0"/>
                        <a:t>/</a:t>
                      </a:r>
                      <a:r>
                        <a:rPr kumimoji="0" lang="en-GB" sz="1800" kern="1200" baseline="0" dirty="0" err="1" smtClean="0"/>
                        <a:t>HCl</a:t>
                      </a:r>
                      <a:r>
                        <a:rPr kumimoji="0" lang="en-GB" sz="1800" kern="1200" baseline="0" dirty="0" smtClean="0"/>
                        <a:t>, </a:t>
                      </a:r>
                      <a:r>
                        <a:rPr kumimoji="0" lang="en-GB" sz="1800" u="sng" kern="1200" baseline="0" dirty="0" smtClean="0"/>
                        <a:t>pH 8.8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63006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u="sng" kern="1200" baseline="0" dirty="0" smtClean="0"/>
                        <a:t>3.2 ml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u="sng" kern="1200" baseline="0" dirty="0" err="1" smtClean="0"/>
                        <a:t>Acrylamide</a:t>
                      </a:r>
                      <a:r>
                        <a:rPr kumimoji="0" lang="en-GB" sz="1800" u="sng" kern="1200" baseline="0" dirty="0" smtClean="0"/>
                        <a:t> stock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63006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2.8 ml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Water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63006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80 µl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10% SDS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626558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100 µl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u="sng" kern="1200" baseline="0" dirty="0" smtClean="0"/>
                        <a:t>10% Ammonium </a:t>
                      </a:r>
                      <a:r>
                        <a:rPr kumimoji="0" lang="en-GB" sz="1800" u="sng" kern="1200" baseline="0" dirty="0" err="1" smtClean="0"/>
                        <a:t>persulphate</a:t>
                      </a:r>
                      <a:r>
                        <a:rPr kumimoji="0" lang="en-GB" sz="1800" u="sng" kern="1200" baseline="0" dirty="0" smtClean="0"/>
                        <a:t> (fresh)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63006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20 µl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u="sng" kern="1200" baseline="0" dirty="0" smtClean="0"/>
                        <a:t>TEMED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4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752" y="35903"/>
            <a:ext cx="85611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7-Stacking gel [?] contents:</a:t>
            </a:r>
          </a:p>
          <a:p>
            <a:pPr algn="l" rtl="0"/>
            <a:endParaRPr lang="en-GB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l" rtl="0"/>
            <a:endParaRPr lang="en-GB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l" rtl="0"/>
            <a:endParaRPr lang="en-GB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l" rtl="0"/>
            <a:endParaRPr lang="en-GB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endParaRPr lang="en-GB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endParaRPr lang="ar-SA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93547"/>
              </p:ext>
            </p:extLst>
          </p:nvPr>
        </p:nvGraphicFramePr>
        <p:xfrm>
          <a:off x="1139392" y="755983"/>
          <a:ext cx="6864424" cy="3626861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432212"/>
                <a:gridCol w="3432212"/>
              </a:tblGrid>
              <a:tr h="792088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baseline="0" dirty="0" smtClean="0"/>
                        <a:t>Volume of stock solution required to </a:t>
                      </a:r>
                      <a:r>
                        <a:rPr kumimoji="0" lang="en-GB" sz="1800" kern="1200" baseline="0" dirty="0" smtClean="0"/>
                        <a:t>make 12% </a:t>
                      </a:r>
                      <a:r>
                        <a:rPr kumimoji="0" lang="en-GB" sz="1800" kern="1200" baseline="0" dirty="0" err="1" smtClean="0"/>
                        <a:t>polyacrylamide</a:t>
                      </a:r>
                      <a:r>
                        <a:rPr kumimoji="0" lang="en-GB" sz="1800" kern="1200" baseline="0" dirty="0" smtClean="0"/>
                        <a:t> gel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Stock solutions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98114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1.0 ml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0.5M </a:t>
                      </a:r>
                      <a:r>
                        <a:rPr kumimoji="0" lang="en-GB" sz="1800" kern="1200" baseline="0" dirty="0" err="1" smtClean="0"/>
                        <a:t>Tris</a:t>
                      </a:r>
                      <a:r>
                        <a:rPr kumimoji="0" lang="en-GB" sz="1800" kern="1200" baseline="0" dirty="0" smtClean="0"/>
                        <a:t>/</a:t>
                      </a:r>
                      <a:r>
                        <a:rPr kumimoji="0" lang="en-GB" sz="1800" kern="1200" baseline="0" dirty="0" err="1" smtClean="0"/>
                        <a:t>HCl</a:t>
                      </a:r>
                      <a:r>
                        <a:rPr kumimoji="0" lang="en-GB" sz="1800" kern="1200" baseline="0" dirty="0" smtClean="0"/>
                        <a:t>, pH6.8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98114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u="sng" kern="1200" baseline="0" dirty="0" smtClean="0"/>
                        <a:t>1.0 ml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u="sng" kern="1200" baseline="0" dirty="0" err="1" smtClean="0"/>
                        <a:t>Acrylamide</a:t>
                      </a:r>
                      <a:r>
                        <a:rPr kumimoji="0" lang="en-GB" sz="1800" u="sng" kern="1200" baseline="0" dirty="0" smtClean="0"/>
                        <a:t> stock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98114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3.0 ml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Water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98114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80 µl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kern="1200" baseline="0" dirty="0" smtClean="0"/>
                        <a:t>10% SDS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844203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100 µl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u="sng" kern="1200" baseline="0" dirty="0" smtClean="0"/>
                        <a:t>10% Ammonium </a:t>
                      </a:r>
                      <a:r>
                        <a:rPr kumimoji="0" lang="en-GB" sz="1800" u="sng" kern="1200" baseline="0" dirty="0" err="1" smtClean="0"/>
                        <a:t>persulphate</a:t>
                      </a:r>
                      <a:r>
                        <a:rPr kumimoji="0" lang="en-GB" sz="1800" u="sng" kern="1200" baseline="0" dirty="0" smtClean="0"/>
                        <a:t> (fresh)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98114">
                <a:tc>
                  <a:txBody>
                    <a:bodyPr/>
                    <a:lstStyle/>
                    <a:p>
                      <a:pPr algn="ctr" rtl="0"/>
                      <a:r>
                        <a:rPr kumimoji="0" lang="en-GB" sz="1800" kern="1200" baseline="0" dirty="0" smtClean="0"/>
                        <a:t>20 µl</a:t>
                      </a:r>
                      <a:endParaRPr lang="ar-SA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GB" sz="1800" u="sng" kern="1200" baseline="0" dirty="0" smtClean="0"/>
                        <a:t>TEMED</a:t>
                      </a:r>
                      <a:endParaRPr lang="ar-SA" u="sng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3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4624"/>
            <a:ext cx="3884562" cy="3243609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05569" y="3068960"/>
            <a:ext cx="8496944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rtl="0"/>
            <a:r>
              <a:rPr lang="en-US" dirty="0" err="1" smtClean="0">
                <a:latin typeface="Calibri" pitchFamily="34" charset="0"/>
              </a:rPr>
              <a:t>Figeur</a:t>
            </a:r>
            <a:r>
              <a:rPr lang="en-US" dirty="0" smtClean="0">
                <a:latin typeface="Calibri" pitchFamily="34" charset="0"/>
              </a:rPr>
              <a:t>: graph of log MW vs. </a:t>
            </a:r>
            <a:r>
              <a:rPr lang="en-US" dirty="0" err="1" smtClean="0">
                <a:latin typeface="Calibri" pitchFamily="34" charset="0"/>
              </a:rPr>
              <a:t>Rf</a:t>
            </a:r>
            <a:r>
              <a:rPr lang="en-US" dirty="0" smtClean="0">
                <a:latin typeface="Calibri" pitchFamily="34" charset="0"/>
              </a:rPr>
              <a:t> is sigmoidal, it is nearly linear for a range of molecular weights excluding very small and very large M wt</a:t>
            </a:r>
            <a:r>
              <a:rPr lang="en-US" dirty="0">
                <a:latin typeface="Calibri" pitchFamily="34" charset="0"/>
              </a:rPr>
              <a:t>.</a:t>
            </a:r>
            <a:endParaRPr lang="en-US" sz="1400" dirty="0">
              <a:latin typeface="Calibri" pitchFamily="34" charset="0"/>
            </a:endParaRPr>
          </a:p>
          <a:p>
            <a:pPr algn="ctr" rtl="0"/>
            <a:r>
              <a:rPr lang="en-US" sz="1400" dirty="0" smtClean="0">
                <a:latin typeface="Calibri" pitchFamily="34" charset="0"/>
              </a:rPr>
              <a:t>(</a:t>
            </a:r>
            <a:r>
              <a:rPr lang="en-US" sz="1400" dirty="0">
                <a:latin typeface="Calibri" pitchFamily="34" charset="0"/>
              </a:rPr>
              <a:t>Figure has been taken </a:t>
            </a:r>
            <a:r>
              <a:rPr lang="en-US" sz="1400" dirty="0" smtClean="0">
                <a:latin typeface="Calibri" pitchFamily="34" charset="0"/>
              </a:rPr>
              <a:t>from    </a:t>
            </a:r>
            <a:r>
              <a:rPr lang="en-GB" sz="1400" dirty="0" smtClean="0">
                <a:latin typeface="Calibri" pitchFamily="34" charset="0"/>
              </a:rPr>
              <a:t>http</a:t>
            </a:r>
            <a:r>
              <a:rPr lang="en-GB" sz="1400" dirty="0">
                <a:latin typeface="Calibri" pitchFamily="34" charset="0"/>
              </a:rPr>
              <a:t>://www.nationaldiagnostics.com/article_info.php/articles_id/55)</a:t>
            </a:r>
            <a:endParaRPr lang="ar-SA" sz="1400" dirty="0"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4797152"/>
            <a:ext cx="8388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migration of the SDS-treated proteins towards the anode[+] is aversely proportional to the logarithms of their molecular weights, or more simply expressed: Small proteins migrate faster through the gel.</a:t>
            </a:r>
          </a:p>
        </p:txBody>
      </p:sp>
    </p:spTree>
    <p:extLst>
      <p:ext uri="{BB962C8B-B14F-4D97-AF65-F5344CB8AC3E}">
        <p14:creationId xmlns:p14="http://schemas.microsoft.com/office/powerpoint/2010/main" val="33687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764704"/>
            <a:ext cx="4824536" cy="541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3"/>
          <p:cNvSpPr txBox="1"/>
          <p:nvPr/>
        </p:nvSpPr>
        <p:spPr>
          <a:xfrm>
            <a:off x="395536" y="688050"/>
            <a:ext cx="835292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GB" sz="2800" b="1" dirty="0" smtClean="0">
                <a:solidFill>
                  <a:schemeClr val="accent1"/>
                </a:solidFill>
                <a:latin typeface="Calibri" pitchFamily="34" charset="0"/>
              </a:rPr>
              <a:t>Applications:</a:t>
            </a:r>
          </a:p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899592" y="1552147"/>
            <a:ext cx="588640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latin typeface="Calibri" pitchFamily="34" charset="0"/>
              </a:rPr>
              <a:t>1. To detect the purity of the protein.</a:t>
            </a:r>
          </a:p>
          <a:p>
            <a:pPr algn="l" rtl="0"/>
            <a:r>
              <a:rPr lang="en-US" dirty="0" smtClean="0">
                <a:latin typeface="Calibri" pitchFamily="34" charset="0"/>
              </a:rPr>
              <a:t>2. Determine of protein molecular weight.</a:t>
            </a:r>
            <a:endParaRPr lang="ar-SA" dirty="0"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21296" y="580061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http://www.youtube.com/watch?v=EDi_n_0NiF4</a:t>
            </a:r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929418"/>
            <a:ext cx="1240532" cy="124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9552" y="548680"/>
            <a:ext cx="783583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sz="2400" b="1" dirty="0" smtClean="0">
                <a:solidFill>
                  <a:schemeClr val="accent1"/>
                </a:solidFill>
                <a:latin typeface="Calibri" pitchFamily="34" charset="0"/>
              </a:rPr>
              <a:t>Objectives:</a:t>
            </a: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r>
              <a:rPr lang="en-US" dirty="0" smtClean="0">
                <a:latin typeface="Calibri" pitchFamily="34" charset="0"/>
              </a:rPr>
              <a:t>-Separation of protein fractions using SDS-PAGE.</a:t>
            </a:r>
          </a:p>
          <a:p>
            <a:pPr algn="l" rtl="0"/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139952" y="90872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25648" y="1192391"/>
            <a:ext cx="864096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GB" dirty="0" smtClean="0">
                <a:latin typeface="Calibri" pitchFamily="34" charset="0"/>
              </a:rPr>
              <a:t>-Sodium </a:t>
            </a:r>
            <a:r>
              <a:rPr lang="en-GB" dirty="0">
                <a:latin typeface="Calibri" pitchFamily="34" charset="0"/>
              </a:rPr>
              <a:t>Dodecyl </a:t>
            </a:r>
            <a:r>
              <a:rPr lang="en-GB" dirty="0" err="1" smtClean="0">
                <a:latin typeface="Calibri" pitchFamily="34" charset="0"/>
              </a:rPr>
              <a:t>Sulfate</a:t>
            </a:r>
            <a:r>
              <a:rPr lang="en-GB" dirty="0" smtClean="0">
                <a:latin typeface="Calibri" pitchFamily="34" charset="0"/>
              </a:rPr>
              <a:t>-Polyacrylamide </a:t>
            </a:r>
            <a:r>
              <a:rPr lang="en-GB" dirty="0">
                <a:latin typeface="Calibri" pitchFamily="34" charset="0"/>
              </a:rPr>
              <a:t>gel Electrophoresis (SDS-PAGE</a:t>
            </a:r>
            <a:r>
              <a:rPr lang="en-GB" dirty="0" smtClean="0">
                <a:latin typeface="Calibri" pitchFamily="34" charset="0"/>
              </a:rPr>
              <a:t>), </a:t>
            </a:r>
            <a:r>
              <a:rPr lang="en-US" dirty="0" smtClean="0">
                <a:latin typeface="Calibri" pitchFamily="34" charset="0"/>
              </a:rPr>
              <a:t>is a technique widely used in biochemistry ,forensics, genetics and molecular biology to separate and identify proteins according to their molecular weight. </a:t>
            </a:r>
          </a:p>
          <a:p>
            <a:pPr algn="l" rtl="0">
              <a:lnSpc>
                <a:spcPct val="150000"/>
              </a:lnSpc>
            </a:pPr>
            <a:endParaRPr lang="en-US" dirty="0">
              <a:latin typeface="Calibri" pitchFamily="34" charset="0"/>
            </a:endParaRPr>
          </a:p>
          <a:p>
            <a:pPr algn="l" rtl="0">
              <a:lnSpc>
                <a:spcPct val="150000"/>
              </a:lnSpc>
            </a:pPr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 smtClean="0">
                <a:latin typeface="Calibri" pitchFamily="34" charset="0"/>
              </a:rPr>
              <a:t>-</a:t>
            </a:r>
            <a:r>
              <a:rPr lang="en-GB" dirty="0" smtClean="0">
                <a:latin typeface="Calibri" pitchFamily="34" charset="0"/>
              </a:rPr>
              <a:t>This </a:t>
            </a:r>
            <a:r>
              <a:rPr lang="en-US" dirty="0" smtClean="0">
                <a:latin typeface="Calibri" pitchFamily="34" charset="0"/>
              </a:rPr>
              <a:t>method </a:t>
            </a:r>
            <a:r>
              <a:rPr lang="en-US" dirty="0">
                <a:latin typeface="Calibri" pitchFamily="34" charset="0"/>
              </a:rPr>
              <a:t>separates proteins based primarily on their molecular </a:t>
            </a:r>
            <a:r>
              <a:rPr lang="en-US" dirty="0" smtClean="0">
                <a:latin typeface="Calibri" pitchFamily="34" charset="0"/>
              </a:rPr>
              <a:t>weights.</a:t>
            </a: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75656" y="440273"/>
            <a:ext cx="6174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GB" sz="2400" b="1" dirty="0">
                <a:solidFill>
                  <a:schemeClr val="accent1"/>
                </a:solidFill>
                <a:latin typeface="Calibri" pitchFamily="34" charset="0"/>
              </a:rPr>
              <a:t>SDS-</a:t>
            </a:r>
            <a:r>
              <a:rPr lang="en-GB" sz="2400" b="1" dirty="0" err="1">
                <a:solidFill>
                  <a:schemeClr val="accent1"/>
                </a:solidFill>
                <a:latin typeface="Calibri" pitchFamily="34" charset="0"/>
              </a:rPr>
              <a:t>Polyacrylamide</a:t>
            </a:r>
            <a:r>
              <a:rPr lang="en-GB" sz="2400" b="1" dirty="0">
                <a:solidFill>
                  <a:schemeClr val="accent1"/>
                </a:solidFill>
                <a:latin typeface="Calibri" pitchFamily="34" charset="0"/>
              </a:rPr>
              <a:t> Gel Electrophoresis</a:t>
            </a:r>
            <a:endParaRPr lang="ar-SA" sz="24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" y="1124744"/>
            <a:ext cx="846043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dirty="0" smtClean="0">
                <a:latin typeface="Calibri" pitchFamily="34" charset="0"/>
              </a:rPr>
              <a:t>Sodium Dodecyl </a:t>
            </a:r>
            <a:r>
              <a:rPr lang="en-GB" dirty="0" err="1" smtClean="0">
                <a:latin typeface="Calibri" pitchFamily="34" charset="0"/>
              </a:rPr>
              <a:t>Sulfate</a:t>
            </a:r>
            <a:r>
              <a:rPr lang="en-GB" dirty="0" smtClean="0">
                <a:latin typeface="Calibri" pitchFamily="34" charset="0"/>
              </a:rPr>
              <a:t> [SDS]: is a detergent which denature proteins by binding to the hydrophobic regions, </a:t>
            </a:r>
            <a:r>
              <a:rPr lang="en-US" dirty="0" smtClean="0">
                <a:latin typeface="Calibri" pitchFamily="34" charset="0"/>
              </a:rPr>
              <a:t>all non-covalent bonds will disrupted and the proteins acquire a negative net charge.</a:t>
            </a: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endParaRPr lang="en-US" dirty="0">
              <a:latin typeface="Calibri" pitchFamily="34" charset="0"/>
            </a:endParaRPr>
          </a:p>
          <a:p>
            <a:pPr algn="l" rtl="0"/>
            <a:r>
              <a:rPr lang="en-US" dirty="0" smtClean="0">
                <a:latin typeface="Calibri" pitchFamily="34" charset="0"/>
              </a:rPr>
              <a:t>-So, the proteins samples are having uniformed structure and charge </a:t>
            </a:r>
            <a:r>
              <a:rPr lang="en-US" dirty="0" smtClean="0">
                <a:latin typeface="Calibri" pitchFamily="34" charset="0"/>
                <a:sym typeface="Wingdings" panose="05000000000000000000" pitchFamily="2" charset="2"/>
              </a:rPr>
              <a:t> the separation will depend on their molecular weight only.</a:t>
            </a:r>
          </a:p>
          <a:p>
            <a:pPr algn="l" rtl="0"/>
            <a:endParaRPr lang="en-US" dirty="0">
              <a:latin typeface="Calibri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US" dirty="0" smtClean="0">
                <a:latin typeface="Calibri" pitchFamily="34" charset="0"/>
              </a:rPr>
              <a:t> </a:t>
            </a:r>
            <a:endParaRPr lang="en-GB" dirty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</a:rPr>
              <a:t>Small proteins migrate faster through the gel under the influence of the applied electric field.</a:t>
            </a:r>
            <a:endParaRPr lang="en-GB" dirty="0" smtClean="0">
              <a:latin typeface="Calibri" pitchFamily="34" charset="0"/>
            </a:endParaRP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The number of SDS molecules that bind is proportional to the size of the protein,</a:t>
            </a:r>
          </a:p>
          <a:p>
            <a:pPr algn="l" rtl="0"/>
            <a:r>
              <a:rPr lang="en-GB" dirty="0" smtClean="0">
                <a:latin typeface="Calibri" pitchFamily="34" charset="0"/>
              </a:rPr>
              <a:t>Thereby in the electrical field, protein molecules move towards the anode (+) and separated only according to their molecular weight.</a:t>
            </a:r>
          </a:p>
          <a:p>
            <a:pPr algn="l" rtl="0"/>
            <a:endParaRPr lang="en-GB" dirty="0">
              <a:latin typeface="Calibri" pitchFamily="34" charset="0"/>
            </a:endParaRP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  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23528" y="211719"/>
            <a:ext cx="138211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Principle:</a:t>
            </a:r>
            <a:endParaRPr lang="ar-SA" sz="2400" b="1" dirty="0">
              <a:solidFill>
                <a:schemeClr val="accent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88" y="2276872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dirty="0" smtClean="0">
                <a:latin typeface="Calibri" pitchFamily="34" charset="0"/>
              </a:rPr>
              <a:t>A </a:t>
            </a:r>
            <a:r>
              <a:rPr lang="en-US" dirty="0" smtClean="0">
                <a:latin typeface="Calibri" pitchFamily="34" charset="0"/>
              </a:rPr>
              <a:t>Concurrent </a:t>
            </a:r>
            <a:r>
              <a:rPr lang="en-US" dirty="0">
                <a:latin typeface="Calibri" pitchFamily="34" charset="0"/>
              </a:rPr>
              <a:t>treatment with a disulfide reducing agent such as β-</a:t>
            </a:r>
            <a:r>
              <a:rPr lang="en-US" dirty="0" err="1">
                <a:latin typeface="Calibri" pitchFamily="34" charset="0"/>
              </a:rPr>
              <a:t>mercaptoethanol</a:t>
            </a:r>
            <a:r>
              <a:rPr lang="en-US" dirty="0">
                <a:latin typeface="Calibri" pitchFamily="34" charset="0"/>
              </a:rPr>
              <a:t> or </a:t>
            </a:r>
            <a:r>
              <a:rPr lang="en-US" dirty="0" smtClean="0">
                <a:latin typeface="Calibri" pitchFamily="34" charset="0"/>
              </a:rPr>
              <a:t>DTT (</a:t>
            </a:r>
            <a:r>
              <a:rPr lang="en-US" dirty="0" err="1" smtClean="0">
                <a:latin typeface="Calibri" pitchFamily="34" charset="0"/>
              </a:rPr>
              <a:t>dithiothreitol</a:t>
            </a:r>
            <a:r>
              <a:rPr lang="en-US" dirty="0">
                <a:latin typeface="Calibri" pitchFamily="34" charset="0"/>
              </a:rPr>
              <a:t>) further breaks down the macromolecules into their subunits.</a:t>
            </a:r>
            <a:endParaRPr lang="ar-S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lide0009_image009"/>
          <p:cNvPicPr>
            <a:picLocks noChangeAspect="1" noChangeArrowheads="1"/>
          </p:cNvPicPr>
          <p:nvPr/>
        </p:nvPicPr>
        <p:blipFill>
          <a:blip r:embed="rId2" cstate="print"/>
          <a:srcRect l="4636" t="5433" r="4220" b="3737"/>
          <a:stretch>
            <a:fillRect/>
          </a:stretch>
        </p:blipFill>
        <p:spPr bwMode="auto">
          <a:xfrm>
            <a:off x="611560" y="476672"/>
            <a:ext cx="7344816" cy="5644627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005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25097" t="37371" r="17023" b="29688"/>
          <a:stretch>
            <a:fillRect/>
          </a:stretch>
        </p:blipFill>
        <p:spPr bwMode="auto">
          <a:xfrm>
            <a:off x="755576" y="260648"/>
            <a:ext cx="6696744" cy="3024337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chemeClr val="tx1">
                <a:lumMod val="75000"/>
                <a:lumOff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مستطيل 2"/>
          <p:cNvSpPr/>
          <p:nvPr/>
        </p:nvSpPr>
        <p:spPr>
          <a:xfrm>
            <a:off x="179512" y="3501008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</a:rPr>
              <a:t>the proteins samples are having uniformed structure and charge </a:t>
            </a:r>
            <a:r>
              <a:rPr lang="en-US" dirty="0" smtClean="0">
                <a:latin typeface="Calibri" pitchFamily="34" charset="0"/>
                <a:sym typeface="Wingdings" panose="05000000000000000000" pitchFamily="2" charset="2"/>
              </a:rPr>
              <a:t> the separation will depend on their molecular weight only.</a:t>
            </a:r>
          </a:p>
          <a:p>
            <a:pPr algn="l" rtl="0"/>
            <a:endParaRPr lang="en-US" dirty="0">
              <a:latin typeface="Calibri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US" dirty="0"/>
              <a:t>-</a:t>
            </a:r>
            <a:r>
              <a:rPr lang="en-US" dirty="0" smtClean="0"/>
              <a:t>SDS-treated </a:t>
            </a:r>
            <a:r>
              <a:rPr lang="en-US" dirty="0"/>
              <a:t>proteins have very similar charge-to-mass ratios, and similar shapes. During PAGE, the rate of migration of SDS-treated proteins is effectively determined by molecular weight.</a:t>
            </a:r>
            <a:endParaRPr lang="en-US" dirty="0" smtClean="0">
              <a:latin typeface="Calibri" pitchFamily="34" charset="0"/>
              <a:sym typeface="Wingdings" panose="05000000000000000000" pitchFamily="2" charset="2"/>
            </a:endParaRPr>
          </a:p>
          <a:p>
            <a:pPr algn="l" rtl="0"/>
            <a:r>
              <a:rPr lang="en-US" dirty="0" smtClean="0">
                <a:latin typeface="Calibri" pitchFamily="34" charset="0"/>
              </a:rPr>
              <a:t> </a:t>
            </a:r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-</a:t>
            </a:r>
            <a:r>
              <a:rPr lang="en-US" dirty="0" smtClean="0">
                <a:latin typeface="Calibri" pitchFamily="34" charset="0"/>
              </a:rPr>
              <a:t>Small proteins migrate faster through the gel under the influence of the applied electric field, </a:t>
            </a:r>
            <a:r>
              <a:rPr lang="en-US" dirty="0" smtClean="0"/>
              <a:t>whereas </a:t>
            </a:r>
            <a:r>
              <a:rPr lang="en-US" dirty="0"/>
              <a:t>large </a:t>
            </a:r>
            <a:r>
              <a:rPr lang="en-US" dirty="0" smtClean="0"/>
              <a:t>proteins are </a:t>
            </a:r>
            <a:r>
              <a:rPr lang="en-US" dirty="0"/>
              <a:t>successively </a:t>
            </a:r>
            <a:r>
              <a:rPr lang="en-US" dirty="0" smtClean="0"/>
              <a:t>retarded, due </a:t>
            </a:r>
            <a:r>
              <a:rPr lang="en-US" dirty="0"/>
              <a:t>to the sieving effect of the gels.</a:t>
            </a:r>
            <a:endParaRPr lang="en-GB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745" y="260648"/>
            <a:ext cx="87129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GB" sz="2400" b="1" dirty="0" err="1" smtClean="0">
                <a:solidFill>
                  <a:srgbClr val="C00000"/>
                </a:solidFill>
                <a:latin typeface="Calibri" pitchFamily="34" charset="0"/>
              </a:rPr>
              <a:t>polyacrylamide</a:t>
            </a:r>
            <a:r>
              <a:rPr lang="en-GB" sz="2400" b="1" dirty="0" smtClean="0">
                <a:solidFill>
                  <a:srgbClr val="C00000"/>
                </a:solidFill>
                <a:latin typeface="Calibri" pitchFamily="34" charset="0"/>
              </a:rPr>
              <a:t> gel:</a:t>
            </a:r>
          </a:p>
          <a:p>
            <a:pPr algn="l" rtl="0"/>
            <a:endParaRPr lang="en-GB" b="1" dirty="0">
              <a:solidFill>
                <a:srgbClr val="FF9900"/>
              </a:solidFill>
              <a:latin typeface="Calibri" pitchFamily="34" charset="0"/>
            </a:endParaRPr>
          </a:p>
          <a:p>
            <a:pPr algn="l" rtl="0"/>
            <a:r>
              <a:rPr lang="en-GB" b="1" dirty="0" smtClean="0">
                <a:latin typeface="Calibri" pitchFamily="34" charset="0"/>
              </a:rPr>
              <a:t>-</a:t>
            </a:r>
            <a:r>
              <a:rPr lang="en-US" dirty="0">
                <a:latin typeface="Calibri" pitchFamily="34" charset="0"/>
              </a:rPr>
              <a:t> The </a:t>
            </a:r>
            <a:r>
              <a:rPr lang="en-US" dirty="0" err="1">
                <a:latin typeface="Calibri" pitchFamily="34" charset="0"/>
              </a:rPr>
              <a:t>polyacrylamide</a:t>
            </a:r>
            <a:r>
              <a:rPr lang="en-US" dirty="0">
                <a:latin typeface="Calibri" pitchFamily="34" charset="0"/>
              </a:rPr>
              <a:t> gel is formed by co-polymerization of </a:t>
            </a:r>
            <a:r>
              <a:rPr lang="en-US" dirty="0" err="1">
                <a:latin typeface="Calibri" pitchFamily="34" charset="0"/>
              </a:rPr>
              <a:t>acrylamide</a:t>
            </a:r>
            <a:r>
              <a:rPr lang="en-US" dirty="0">
                <a:latin typeface="Calibri" pitchFamily="34" charset="0"/>
              </a:rPr>
              <a:t> and a cross-linking</a:t>
            </a:r>
          </a:p>
          <a:p>
            <a:pPr algn="l" rtl="0"/>
            <a:r>
              <a:rPr lang="en-GB" dirty="0" smtClean="0">
                <a:latin typeface="Calibri" pitchFamily="34" charset="0"/>
              </a:rPr>
              <a:t>By  </a:t>
            </a:r>
            <a:r>
              <a:rPr lang="en-GB" dirty="0">
                <a:latin typeface="Calibri" pitchFamily="34" charset="0"/>
              </a:rPr>
              <a:t>N,N’-</a:t>
            </a:r>
            <a:r>
              <a:rPr lang="en-GB" dirty="0" smtClean="0">
                <a:latin typeface="Calibri" pitchFamily="34" charset="0"/>
              </a:rPr>
              <a:t>methylene-</a:t>
            </a:r>
            <a:r>
              <a:rPr lang="en-GB" dirty="0" err="1" smtClean="0">
                <a:latin typeface="Calibri" pitchFamily="34" charset="0"/>
              </a:rPr>
              <a:t>bis</a:t>
            </a:r>
            <a:r>
              <a:rPr lang="en-GB" dirty="0">
                <a:latin typeface="Calibri" pitchFamily="34" charset="0"/>
              </a:rPr>
              <a:t>-acrylamide ” </a:t>
            </a:r>
            <a:r>
              <a:rPr lang="en-GB" dirty="0" err="1">
                <a:latin typeface="Calibri" pitchFamily="34" charset="0"/>
              </a:rPr>
              <a:t>bis</a:t>
            </a:r>
            <a:r>
              <a:rPr lang="en-GB" dirty="0">
                <a:latin typeface="Calibri" pitchFamily="34" charset="0"/>
              </a:rPr>
              <a:t>-acrylamide </a:t>
            </a:r>
            <a:r>
              <a:rPr lang="en-GB" dirty="0" smtClean="0">
                <a:latin typeface="Calibri" pitchFamily="34" charset="0"/>
              </a:rPr>
              <a:t>“.</a:t>
            </a:r>
          </a:p>
          <a:p>
            <a:pPr algn="l" rtl="0"/>
            <a:endParaRPr lang="en-GB" b="1" dirty="0" smtClean="0">
              <a:solidFill>
                <a:srgbClr val="FF9900"/>
              </a:solidFill>
              <a:latin typeface="Calibri" pitchFamily="34" charset="0"/>
            </a:endParaRPr>
          </a:p>
          <a:p>
            <a:pPr algn="l" rtl="0"/>
            <a:endParaRPr lang="en-GB" b="1" dirty="0">
              <a:solidFill>
                <a:srgbClr val="FF9900"/>
              </a:solidFill>
              <a:latin typeface="Calibri" pitchFamily="34" charset="0"/>
            </a:endParaRPr>
          </a:p>
          <a:p>
            <a:pPr algn="l" rtl="0"/>
            <a:endParaRPr lang="en-GB" b="1" dirty="0">
              <a:solidFill>
                <a:srgbClr val="FF9900"/>
              </a:solidFill>
              <a:latin typeface="Calibri" pitchFamily="34" charset="0"/>
            </a:endParaRPr>
          </a:p>
          <a:p>
            <a:pPr algn="l" rtl="0">
              <a:buFontTx/>
              <a:buChar char="-"/>
            </a:pPr>
            <a:r>
              <a:rPr lang="en-US" dirty="0" smtClean="0">
                <a:latin typeface="Calibri" pitchFamily="34" charset="0"/>
              </a:rPr>
              <a:t>To </a:t>
            </a:r>
            <a:r>
              <a:rPr lang="en-US" dirty="0">
                <a:latin typeface="Calibri" pitchFamily="34" charset="0"/>
              </a:rPr>
              <a:t>polymerize the gel a </a:t>
            </a:r>
            <a:r>
              <a:rPr lang="en-US" dirty="0" smtClean="0">
                <a:latin typeface="Calibri" pitchFamily="34" charset="0"/>
              </a:rPr>
              <a:t>system, </a:t>
            </a:r>
            <a:r>
              <a:rPr lang="en-US" dirty="0">
                <a:latin typeface="Calibri" pitchFamily="34" charset="0"/>
              </a:rPr>
              <a:t>consisting of ammonium </a:t>
            </a:r>
            <a:r>
              <a:rPr lang="en-US" dirty="0" err="1" smtClean="0">
                <a:latin typeface="Calibri" pitchFamily="34" charset="0"/>
              </a:rPr>
              <a:t>persilfate</a:t>
            </a:r>
            <a:r>
              <a:rPr lang="en-US" dirty="0" smtClean="0">
                <a:latin typeface="Calibri" pitchFamily="34" charset="0"/>
              </a:rPr>
              <a:t> (initiator</a:t>
            </a:r>
            <a:r>
              <a:rPr lang="en-US" dirty="0">
                <a:latin typeface="Calibri" pitchFamily="34" charset="0"/>
              </a:rPr>
              <a:t>) and </a:t>
            </a:r>
            <a:r>
              <a:rPr lang="en-US" dirty="0" err="1">
                <a:latin typeface="Calibri" pitchFamily="34" charset="0"/>
              </a:rPr>
              <a:t>tetramethylene</a:t>
            </a:r>
            <a:r>
              <a:rPr lang="en-US" dirty="0">
                <a:latin typeface="Calibri" pitchFamily="34" charset="0"/>
              </a:rPr>
              <a:t> ethylene </a:t>
            </a:r>
            <a:r>
              <a:rPr lang="en-US" dirty="0" err="1">
                <a:latin typeface="Calibri" pitchFamily="34" charset="0"/>
              </a:rPr>
              <a:t>diamin</a:t>
            </a:r>
            <a:r>
              <a:rPr lang="en-US" dirty="0">
                <a:latin typeface="Calibri" pitchFamily="34" charset="0"/>
              </a:rPr>
              <a:t> (TEMED) is </a:t>
            </a:r>
            <a:r>
              <a:rPr lang="en-US" dirty="0" smtClean="0">
                <a:latin typeface="Calibri" pitchFamily="34" charset="0"/>
              </a:rPr>
              <a:t>added[catalyst].</a:t>
            </a:r>
          </a:p>
          <a:p>
            <a:pPr algn="l" rtl="0">
              <a:buFontTx/>
              <a:buChar char="-"/>
            </a:pPr>
            <a:endParaRPr lang="en-US" b="1" dirty="0">
              <a:solidFill>
                <a:srgbClr val="FF9900"/>
              </a:solidFill>
              <a:latin typeface="Calibri" pitchFamily="34" charset="0"/>
            </a:endParaRPr>
          </a:p>
          <a:p>
            <a:pPr algn="l" rtl="0">
              <a:buFontTx/>
              <a:buChar char="-"/>
            </a:pPr>
            <a:endParaRPr lang="ar-SA" b="1" dirty="0">
              <a:solidFill>
                <a:srgbClr val="FF99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8.jpg"/>
          <p:cNvPicPr>
            <a:picLocks noChangeAspect="1"/>
          </p:cNvPicPr>
          <p:nvPr/>
        </p:nvPicPr>
        <p:blipFill>
          <a:blip r:embed="rId2" cstate="print"/>
          <a:srcRect l="33463" t="22468" r="15350" b="32479"/>
          <a:stretch>
            <a:fillRect/>
          </a:stretch>
        </p:blipFill>
        <p:spPr>
          <a:xfrm>
            <a:off x="1115616" y="980728"/>
            <a:ext cx="6500722" cy="3600400"/>
          </a:xfrm>
          <a:prstGeom prst="rec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3" name="مستطيل 2"/>
          <p:cNvSpPr/>
          <p:nvPr/>
        </p:nvSpPr>
        <p:spPr>
          <a:xfrm>
            <a:off x="2555776" y="5013176"/>
            <a:ext cx="4021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alibri" pitchFamily="34" charset="0"/>
              </a:rPr>
              <a:t>SDS-</a:t>
            </a:r>
            <a:r>
              <a:rPr lang="en-GB" b="1" dirty="0" err="1" smtClean="0">
                <a:latin typeface="Calibri" pitchFamily="34" charset="0"/>
              </a:rPr>
              <a:t>Polyacrylamide</a:t>
            </a:r>
            <a:r>
              <a:rPr lang="en-GB" b="1" dirty="0" smtClean="0">
                <a:latin typeface="Calibri" pitchFamily="34" charset="0"/>
              </a:rPr>
              <a:t> Gel Electrophoresis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85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528" y="692696"/>
            <a:ext cx="8568951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2400" b="1" dirty="0" smtClean="0">
                <a:solidFill>
                  <a:schemeClr val="accent1"/>
                </a:solidFill>
                <a:latin typeface="Calibri" pitchFamily="34" charset="0"/>
              </a:rPr>
              <a:t>SDS-</a:t>
            </a:r>
            <a:r>
              <a:rPr lang="en-GB" sz="2400" b="1" dirty="0" err="1" smtClean="0">
                <a:solidFill>
                  <a:schemeClr val="accent1"/>
                </a:solidFill>
                <a:latin typeface="Calibri" pitchFamily="34" charset="0"/>
              </a:rPr>
              <a:t>Polyacrylamide</a:t>
            </a:r>
            <a:r>
              <a:rPr lang="en-GB" sz="2400" b="1" dirty="0" smtClean="0">
                <a:solidFill>
                  <a:schemeClr val="accent1"/>
                </a:solidFill>
                <a:latin typeface="Calibri" pitchFamily="34" charset="0"/>
              </a:rPr>
              <a:t> Gel Electrophoresis Buffers and solutions:</a:t>
            </a: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1- SDS-PAGE, </a:t>
            </a:r>
            <a:r>
              <a:rPr lang="en-GB" b="1" u="sng" dirty="0" smtClean="0">
                <a:solidFill>
                  <a:schemeClr val="accent1"/>
                </a:solidFill>
                <a:latin typeface="Calibri" pitchFamily="34" charset="0"/>
              </a:rPr>
              <a:t>Running buffer </a:t>
            </a:r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(5x) pH 8.4:[?]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err="1" smtClean="0">
                <a:latin typeface="Calibri" pitchFamily="34" charset="0"/>
              </a:rPr>
              <a:t>Tris-HCl</a:t>
            </a:r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err="1" smtClean="0">
                <a:latin typeface="Calibri" pitchFamily="34" charset="0"/>
              </a:rPr>
              <a:t>Glycine</a:t>
            </a:r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SDS</a:t>
            </a:r>
          </a:p>
          <a:p>
            <a:pPr algn="l" rtl="0"/>
            <a:endParaRPr lang="en-US" dirty="0" smtClean="0">
              <a:latin typeface="Calibri" pitchFamily="34" charset="0"/>
            </a:endParaRP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endParaRPr lang="en-US" b="1" dirty="0" smtClean="0">
              <a:latin typeface="Calibri" pitchFamily="34" charset="0"/>
            </a:endParaRPr>
          </a:p>
          <a:p>
            <a:pPr algn="l" rtl="0"/>
            <a:r>
              <a:rPr lang="en-US" b="1" dirty="0" smtClean="0">
                <a:solidFill>
                  <a:schemeClr val="accent1"/>
                </a:solidFill>
                <a:latin typeface="Calibri" pitchFamily="34" charset="0"/>
              </a:rPr>
              <a:t>2-</a:t>
            </a:r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SDS-PAGE, </a:t>
            </a:r>
            <a:r>
              <a:rPr lang="en-GB" b="1" u="sng" dirty="0" smtClean="0">
                <a:solidFill>
                  <a:schemeClr val="accent1"/>
                </a:solidFill>
                <a:latin typeface="Calibri" pitchFamily="34" charset="0"/>
              </a:rPr>
              <a:t>disruption buffer</a:t>
            </a:r>
            <a:r>
              <a:rPr lang="en-GB" b="1" dirty="0" smtClean="0">
                <a:solidFill>
                  <a:schemeClr val="accent1"/>
                </a:solidFill>
                <a:latin typeface="Calibri" pitchFamily="34" charset="0"/>
              </a:rPr>
              <a:t>:[?]</a:t>
            </a:r>
          </a:p>
          <a:p>
            <a:pPr algn="l" rtl="0"/>
            <a:endParaRPr lang="en-GB" dirty="0" smtClean="0">
              <a:latin typeface="Calibri" pitchFamily="34" charset="0"/>
            </a:endParaRPr>
          </a:p>
          <a:p>
            <a:pPr algn="l" rtl="0"/>
            <a:r>
              <a:rPr lang="pl-PL" dirty="0" smtClean="0">
                <a:latin typeface="Calibri" pitchFamily="34" charset="0"/>
              </a:rPr>
              <a:t>10% (w/v) SDS</a:t>
            </a:r>
            <a:r>
              <a:rPr lang="en-GB" dirty="0" smtClean="0">
                <a:latin typeface="Calibri" pitchFamily="34" charset="0"/>
              </a:rPr>
              <a:t>                                      [?]</a:t>
            </a:r>
            <a:endParaRPr lang="pl-PL" dirty="0" smtClean="0">
              <a:latin typeface="Calibri" pitchFamily="34" charset="0"/>
            </a:endParaRPr>
          </a:p>
          <a:p>
            <a:pPr algn="l" rtl="0"/>
            <a:r>
              <a:rPr lang="en-GB" dirty="0" smtClean="0">
                <a:latin typeface="Calibri" pitchFamily="34" charset="0"/>
              </a:rPr>
              <a:t>1M </a:t>
            </a:r>
            <a:r>
              <a:rPr lang="en-GB" dirty="0" err="1" smtClean="0">
                <a:latin typeface="Calibri" pitchFamily="34" charset="0"/>
              </a:rPr>
              <a:t>Tris</a:t>
            </a:r>
            <a:r>
              <a:rPr lang="en-GB" dirty="0" smtClean="0">
                <a:latin typeface="Calibri" pitchFamily="34" charset="0"/>
              </a:rPr>
              <a:t>/</a:t>
            </a:r>
            <a:r>
              <a:rPr lang="en-GB" dirty="0" err="1" smtClean="0">
                <a:latin typeface="Calibri" pitchFamily="34" charset="0"/>
              </a:rPr>
              <a:t>HCl</a:t>
            </a:r>
            <a:r>
              <a:rPr lang="en-GB" dirty="0" smtClean="0">
                <a:latin typeface="Calibri" pitchFamily="34" charset="0"/>
              </a:rPr>
              <a:t>, pH 6.8</a:t>
            </a:r>
          </a:p>
          <a:p>
            <a:pPr algn="l" rtl="0"/>
            <a:r>
              <a:rPr lang="en-GB" dirty="0" smtClean="0">
                <a:latin typeface="Calibri" pitchFamily="34" charset="0"/>
              </a:rPr>
              <a:t>Glycerol                                                 [</a:t>
            </a:r>
            <a:r>
              <a:rPr lang="en-US" dirty="0" smtClean="0">
                <a:latin typeface="Calibri" pitchFamily="34" charset="0"/>
              </a:rPr>
              <a:t>?</a:t>
            </a:r>
            <a:r>
              <a:rPr lang="en-GB" dirty="0" smtClean="0">
                <a:latin typeface="Calibri" pitchFamily="34" charset="0"/>
              </a:rPr>
              <a:t>]</a:t>
            </a:r>
          </a:p>
          <a:p>
            <a:pPr algn="l" rtl="0"/>
            <a:r>
              <a:rPr lang="el-GR" dirty="0" smtClean="0">
                <a:latin typeface="Calibri" pitchFamily="34" charset="0"/>
              </a:rPr>
              <a:t>β</a:t>
            </a:r>
            <a:r>
              <a:rPr lang="en-GB" dirty="0" smtClean="0">
                <a:latin typeface="Calibri" pitchFamily="34" charset="0"/>
              </a:rPr>
              <a:t>-</a:t>
            </a:r>
            <a:r>
              <a:rPr lang="en-GB" dirty="0" err="1" smtClean="0">
                <a:latin typeface="Calibri" pitchFamily="34" charset="0"/>
              </a:rPr>
              <a:t>Mercaptoethanol</a:t>
            </a:r>
            <a:r>
              <a:rPr lang="en-GB" dirty="0" smtClean="0">
                <a:latin typeface="Calibri" pitchFamily="34" charset="0"/>
              </a:rPr>
              <a:t>                             [</a:t>
            </a:r>
            <a:r>
              <a:rPr lang="en-US" dirty="0" smtClean="0">
                <a:latin typeface="Calibri" pitchFamily="34" charset="0"/>
              </a:rPr>
              <a:t>?</a:t>
            </a:r>
            <a:r>
              <a:rPr lang="en-GB" dirty="0" smtClean="0">
                <a:latin typeface="Calibri" pitchFamily="34" charset="0"/>
              </a:rPr>
              <a:t>]</a:t>
            </a:r>
          </a:p>
          <a:p>
            <a:pPr algn="l" rtl="0"/>
            <a:r>
              <a:rPr lang="en-GB" dirty="0" err="1" smtClean="0">
                <a:latin typeface="Calibri" pitchFamily="34" charset="0"/>
              </a:rPr>
              <a:t>Bromophenol</a:t>
            </a:r>
            <a:r>
              <a:rPr lang="en-GB" dirty="0" smtClean="0">
                <a:latin typeface="Calibri" pitchFamily="34" charset="0"/>
              </a:rPr>
              <a:t> blue                               [</a:t>
            </a:r>
            <a:r>
              <a:rPr lang="en-US" dirty="0" smtClean="0">
                <a:latin typeface="Calibri" pitchFamily="34" charset="0"/>
              </a:rPr>
              <a:t>?</a:t>
            </a:r>
            <a:r>
              <a:rPr lang="en-GB" dirty="0" smtClean="0">
                <a:latin typeface="Calibri" pitchFamily="34" charset="0"/>
              </a:rPr>
              <a:t>]</a:t>
            </a:r>
          </a:p>
          <a:p>
            <a:pPr algn="l" rtl="0"/>
            <a:endParaRPr lang="en-GB" b="1" dirty="0" smtClean="0">
              <a:latin typeface="Calibri" pitchFamily="34" charset="0"/>
            </a:endParaRPr>
          </a:p>
          <a:p>
            <a:pPr algn="l" rtl="0"/>
            <a:endParaRPr lang="ar-S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360</TotalTime>
  <Words>637</Words>
  <Application>Microsoft Office PowerPoint</Application>
  <PresentationFormat>On-screen Show (4:3)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تجاور</vt:lpstr>
      <vt:lpstr>SDS-Polyacrylamide Gel Electrophoresis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Areej Alzahrani</cp:lastModifiedBy>
  <cp:revision>21</cp:revision>
  <dcterms:created xsi:type="dcterms:W3CDTF">2013-10-14T17:41:28Z</dcterms:created>
  <dcterms:modified xsi:type="dcterms:W3CDTF">2015-03-11T07:38:05Z</dcterms:modified>
</cp:coreProperties>
</file>