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0"/>
  </p:notesMasterIdLst>
  <p:sldIdLst>
    <p:sldId id="256" r:id="rId5"/>
    <p:sldId id="314" r:id="rId6"/>
    <p:sldId id="315" r:id="rId7"/>
    <p:sldId id="318" r:id="rId8"/>
    <p:sldId id="321" r:id="rId9"/>
    <p:sldId id="331" r:id="rId10"/>
    <p:sldId id="320" r:id="rId11"/>
    <p:sldId id="323" r:id="rId12"/>
    <p:sldId id="332" r:id="rId13"/>
    <p:sldId id="322" r:id="rId14"/>
    <p:sldId id="333" r:id="rId15"/>
    <p:sldId id="334" r:id="rId16"/>
    <p:sldId id="335" r:id="rId17"/>
    <p:sldId id="329" r:id="rId18"/>
    <p:sldId id="336" r:id="rId19"/>
    <p:sldId id="330" r:id="rId20"/>
    <p:sldId id="337" r:id="rId21"/>
    <p:sldId id="338" r:id="rId22"/>
    <p:sldId id="339" r:id="rId23"/>
    <p:sldId id="340" r:id="rId24"/>
    <p:sldId id="344" r:id="rId25"/>
    <p:sldId id="346" r:id="rId26"/>
    <p:sldId id="345" r:id="rId27"/>
    <p:sldId id="347" r:id="rId28"/>
    <p:sldId id="349" r:id="rId29"/>
    <p:sldId id="348" r:id="rId30"/>
    <p:sldId id="350" r:id="rId31"/>
    <p:sldId id="351" r:id="rId32"/>
    <p:sldId id="353" r:id="rId33"/>
    <p:sldId id="409" r:id="rId34"/>
    <p:sldId id="352" r:id="rId35"/>
    <p:sldId id="354" r:id="rId36"/>
    <p:sldId id="355" r:id="rId37"/>
    <p:sldId id="356" r:id="rId38"/>
    <p:sldId id="358" r:id="rId39"/>
    <p:sldId id="360" r:id="rId40"/>
    <p:sldId id="357" r:id="rId41"/>
    <p:sldId id="359" r:id="rId42"/>
    <p:sldId id="361" r:id="rId43"/>
    <p:sldId id="362" r:id="rId44"/>
    <p:sldId id="410" r:id="rId45"/>
    <p:sldId id="365" r:id="rId46"/>
    <p:sldId id="364" r:id="rId47"/>
    <p:sldId id="366" r:id="rId48"/>
    <p:sldId id="367" r:id="rId49"/>
    <p:sldId id="368" r:id="rId50"/>
    <p:sldId id="369" r:id="rId51"/>
    <p:sldId id="411" r:id="rId52"/>
    <p:sldId id="370" r:id="rId53"/>
    <p:sldId id="371" r:id="rId54"/>
    <p:sldId id="372" r:id="rId55"/>
    <p:sldId id="373" r:id="rId56"/>
    <p:sldId id="379" r:id="rId57"/>
    <p:sldId id="376" r:id="rId58"/>
    <p:sldId id="412" r:id="rId59"/>
    <p:sldId id="413" r:id="rId60"/>
    <p:sldId id="414" r:id="rId61"/>
    <p:sldId id="415" r:id="rId62"/>
    <p:sldId id="380" r:id="rId63"/>
    <p:sldId id="381" r:id="rId64"/>
    <p:sldId id="384" r:id="rId65"/>
    <p:sldId id="382" r:id="rId66"/>
    <p:sldId id="383" r:id="rId67"/>
    <p:sldId id="387" r:id="rId68"/>
    <p:sldId id="389" r:id="rId69"/>
    <p:sldId id="390" r:id="rId70"/>
    <p:sldId id="388" r:id="rId71"/>
    <p:sldId id="391" r:id="rId72"/>
    <p:sldId id="394" r:id="rId73"/>
    <p:sldId id="392" r:id="rId74"/>
    <p:sldId id="393" r:id="rId75"/>
    <p:sldId id="395" r:id="rId76"/>
    <p:sldId id="398" r:id="rId77"/>
    <p:sldId id="396" r:id="rId78"/>
    <p:sldId id="397" r:id="rId79"/>
    <p:sldId id="399" r:id="rId80"/>
    <p:sldId id="400" r:id="rId81"/>
    <p:sldId id="401" r:id="rId82"/>
    <p:sldId id="402" r:id="rId83"/>
    <p:sldId id="403" r:id="rId84"/>
    <p:sldId id="407" r:id="rId85"/>
    <p:sldId id="404" r:id="rId86"/>
    <p:sldId id="405" r:id="rId87"/>
    <p:sldId id="408" r:id="rId88"/>
    <p:sldId id="406"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9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D58855-682B-463B-93A6-C5592281E5B3}" type="datetimeFigureOut">
              <a:rPr lang="en-US" smtClean="0"/>
              <a:pPr/>
              <a:t>10/4/2011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5AEBCF-9795-495E-922C-AFFF5F6EA86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5DE165-9B12-4906-8DD0-8B621210B611}" type="datetime1">
              <a:rPr lang="en-US" smtClean="0"/>
              <a:pPr/>
              <a:t>10/4/2011</a:t>
            </a:fld>
            <a:endParaRPr lang="en-US"/>
          </a:p>
        </p:txBody>
      </p:sp>
      <p:sp>
        <p:nvSpPr>
          <p:cNvPr id="5" name="Footer Placeholder 4"/>
          <p:cNvSpPr>
            <a:spLocks noGrp="1"/>
          </p:cNvSpPr>
          <p:nvPr>
            <p:ph type="ftr" sz="quarter" idx="11"/>
          </p:nvPr>
        </p:nvSpPr>
        <p:spPr/>
        <p:txBody>
          <a:bodyPr/>
          <a:lstStyle/>
          <a:p>
            <a:r>
              <a:rPr lang="en-US" smtClean="0"/>
              <a:t>CE 417 King Saud University</a:t>
            </a:r>
            <a:endParaRPr lang="en-US"/>
          </a:p>
        </p:txBody>
      </p:sp>
      <p:sp>
        <p:nvSpPr>
          <p:cNvPr id="6" name="Slide Number Placeholder 5"/>
          <p:cNvSpPr>
            <a:spLocks noGrp="1"/>
          </p:cNvSpPr>
          <p:nvPr>
            <p:ph type="sldNum" sz="quarter" idx="12"/>
          </p:nvPr>
        </p:nvSpPr>
        <p:spPr/>
        <p:txBody>
          <a:bodyPr/>
          <a:lstStyle/>
          <a:p>
            <a:fld id="{FBD81154-3B9D-42FD-98AD-A0A0F774572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7ECD22-6A5C-4C54-90FA-329469377A53}" type="datetime1">
              <a:rPr lang="en-US" smtClean="0"/>
              <a:pPr/>
              <a:t>10/4/2011</a:t>
            </a:fld>
            <a:endParaRPr lang="en-US"/>
          </a:p>
        </p:txBody>
      </p:sp>
      <p:sp>
        <p:nvSpPr>
          <p:cNvPr id="5" name="Footer Placeholder 4"/>
          <p:cNvSpPr>
            <a:spLocks noGrp="1"/>
          </p:cNvSpPr>
          <p:nvPr>
            <p:ph type="ftr" sz="quarter" idx="11"/>
          </p:nvPr>
        </p:nvSpPr>
        <p:spPr/>
        <p:txBody>
          <a:bodyPr/>
          <a:lstStyle/>
          <a:p>
            <a:r>
              <a:rPr lang="en-US" smtClean="0"/>
              <a:t>CE 417 King Saud University</a:t>
            </a:r>
            <a:endParaRPr lang="en-US"/>
          </a:p>
        </p:txBody>
      </p:sp>
      <p:sp>
        <p:nvSpPr>
          <p:cNvPr id="6" name="Slide Number Placeholder 5"/>
          <p:cNvSpPr>
            <a:spLocks noGrp="1"/>
          </p:cNvSpPr>
          <p:nvPr>
            <p:ph type="sldNum" sz="quarter" idx="12"/>
          </p:nvPr>
        </p:nvSpPr>
        <p:spPr/>
        <p:txBody>
          <a:bodyPr/>
          <a:lstStyle/>
          <a:p>
            <a:fld id="{FBD81154-3B9D-42FD-98AD-A0A0F77457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595E3E-5273-4087-BD37-9D22B8EE449A}" type="datetime1">
              <a:rPr lang="en-US" smtClean="0"/>
              <a:pPr/>
              <a:t>10/4/2011</a:t>
            </a:fld>
            <a:endParaRPr lang="en-US"/>
          </a:p>
        </p:txBody>
      </p:sp>
      <p:sp>
        <p:nvSpPr>
          <p:cNvPr id="5" name="Footer Placeholder 4"/>
          <p:cNvSpPr>
            <a:spLocks noGrp="1"/>
          </p:cNvSpPr>
          <p:nvPr>
            <p:ph type="ftr" sz="quarter" idx="11"/>
          </p:nvPr>
        </p:nvSpPr>
        <p:spPr/>
        <p:txBody>
          <a:bodyPr/>
          <a:lstStyle/>
          <a:p>
            <a:r>
              <a:rPr lang="en-US" smtClean="0"/>
              <a:t>CE 417 King Saud University</a:t>
            </a:r>
            <a:endParaRPr lang="en-US"/>
          </a:p>
        </p:txBody>
      </p:sp>
      <p:sp>
        <p:nvSpPr>
          <p:cNvPr id="6" name="Slide Number Placeholder 5"/>
          <p:cNvSpPr>
            <a:spLocks noGrp="1"/>
          </p:cNvSpPr>
          <p:nvPr>
            <p:ph type="sldNum" sz="quarter" idx="12"/>
          </p:nvPr>
        </p:nvSpPr>
        <p:spPr/>
        <p:txBody>
          <a:bodyPr/>
          <a:lstStyle/>
          <a:p>
            <a:fld id="{FBD81154-3B9D-42FD-98AD-A0A0F77457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9193FA-12CF-44B0-A367-1592A804B836}" type="datetime1">
              <a:rPr lang="en-US" smtClean="0"/>
              <a:pPr/>
              <a:t>10/4/2011</a:t>
            </a:fld>
            <a:endParaRPr lang="en-US"/>
          </a:p>
        </p:txBody>
      </p:sp>
      <p:sp>
        <p:nvSpPr>
          <p:cNvPr id="5" name="Footer Placeholder 4"/>
          <p:cNvSpPr>
            <a:spLocks noGrp="1"/>
          </p:cNvSpPr>
          <p:nvPr>
            <p:ph type="ftr" sz="quarter" idx="11"/>
          </p:nvPr>
        </p:nvSpPr>
        <p:spPr/>
        <p:txBody>
          <a:bodyPr/>
          <a:lstStyle/>
          <a:p>
            <a:r>
              <a:rPr lang="en-US" smtClean="0"/>
              <a:t>CE 417 King Saud University</a:t>
            </a:r>
            <a:endParaRPr lang="en-US"/>
          </a:p>
        </p:txBody>
      </p:sp>
      <p:sp>
        <p:nvSpPr>
          <p:cNvPr id="6" name="Slide Number Placeholder 5"/>
          <p:cNvSpPr>
            <a:spLocks noGrp="1"/>
          </p:cNvSpPr>
          <p:nvPr>
            <p:ph type="sldNum" sz="quarter" idx="12"/>
          </p:nvPr>
        </p:nvSpPr>
        <p:spPr/>
        <p:txBody>
          <a:bodyPr/>
          <a:lstStyle/>
          <a:p>
            <a:fld id="{FBD81154-3B9D-42FD-98AD-A0A0F77457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0160D9-CB61-4467-AD59-E724E80857E8}" type="datetime1">
              <a:rPr lang="en-US" smtClean="0"/>
              <a:pPr/>
              <a:t>10/4/2011</a:t>
            </a:fld>
            <a:endParaRPr lang="en-US"/>
          </a:p>
        </p:txBody>
      </p:sp>
      <p:sp>
        <p:nvSpPr>
          <p:cNvPr id="5" name="Footer Placeholder 4"/>
          <p:cNvSpPr>
            <a:spLocks noGrp="1"/>
          </p:cNvSpPr>
          <p:nvPr>
            <p:ph type="ftr" sz="quarter" idx="11"/>
          </p:nvPr>
        </p:nvSpPr>
        <p:spPr/>
        <p:txBody>
          <a:bodyPr/>
          <a:lstStyle/>
          <a:p>
            <a:r>
              <a:rPr lang="en-US" smtClean="0"/>
              <a:t>CE 417 King Saud University</a:t>
            </a:r>
            <a:endParaRPr lang="en-US"/>
          </a:p>
        </p:txBody>
      </p:sp>
      <p:sp>
        <p:nvSpPr>
          <p:cNvPr id="6" name="Slide Number Placeholder 5"/>
          <p:cNvSpPr>
            <a:spLocks noGrp="1"/>
          </p:cNvSpPr>
          <p:nvPr>
            <p:ph type="sldNum" sz="quarter" idx="12"/>
          </p:nvPr>
        </p:nvSpPr>
        <p:spPr/>
        <p:txBody>
          <a:bodyPr/>
          <a:lstStyle/>
          <a:p>
            <a:fld id="{FBD81154-3B9D-42FD-98AD-A0A0F77457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570065-57B3-4310-B774-FE4386C313C4}" type="datetime1">
              <a:rPr lang="en-US" smtClean="0"/>
              <a:pPr/>
              <a:t>10/4/2011</a:t>
            </a:fld>
            <a:endParaRPr lang="en-US"/>
          </a:p>
        </p:txBody>
      </p:sp>
      <p:sp>
        <p:nvSpPr>
          <p:cNvPr id="6" name="Footer Placeholder 5"/>
          <p:cNvSpPr>
            <a:spLocks noGrp="1"/>
          </p:cNvSpPr>
          <p:nvPr>
            <p:ph type="ftr" sz="quarter" idx="11"/>
          </p:nvPr>
        </p:nvSpPr>
        <p:spPr/>
        <p:txBody>
          <a:bodyPr/>
          <a:lstStyle/>
          <a:p>
            <a:r>
              <a:rPr lang="en-US" smtClean="0"/>
              <a:t>CE 417 King Saud University</a:t>
            </a:r>
            <a:endParaRPr lang="en-US"/>
          </a:p>
        </p:txBody>
      </p:sp>
      <p:sp>
        <p:nvSpPr>
          <p:cNvPr id="7" name="Slide Number Placeholder 6"/>
          <p:cNvSpPr>
            <a:spLocks noGrp="1"/>
          </p:cNvSpPr>
          <p:nvPr>
            <p:ph type="sldNum" sz="quarter" idx="12"/>
          </p:nvPr>
        </p:nvSpPr>
        <p:spPr/>
        <p:txBody>
          <a:bodyPr/>
          <a:lstStyle/>
          <a:p>
            <a:fld id="{FBD81154-3B9D-42FD-98AD-A0A0F77457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8EAFD7-3760-424F-9611-3A1381D5FF3E}" type="datetime1">
              <a:rPr lang="en-US" smtClean="0"/>
              <a:pPr/>
              <a:t>10/4/2011</a:t>
            </a:fld>
            <a:endParaRPr lang="en-US"/>
          </a:p>
        </p:txBody>
      </p:sp>
      <p:sp>
        <p:nvSpPr>
          <p:cNvPr id="8" name="Footer Placeholder 7"/>
          <p:cNvSpPr>
            <a:spLocks noGrp="1"/>
          </p:cNvSpPr>
          <p:nvPr>
            <p:ph type="ftr" sz="quarter" idx="11"/>
          </p:nvPr>
        </p:nvSpPr>
        <p:spPr/>
        <p:txBody>
          <a:bodyPr/>
          <a:lstStyle/>
          <a:p>
            <a:r>
              <a:rPr lang="en-US" smtClean="0"/>
              <a:t>CE 417 King Saud University</a:t>
            </a:r>
            <a:endParaRPr lang="en-US"/>
          </a:p>
        </p:txBody>
      </p:sp>
      <p:sp>
        <p:nvSpPr>
          <p:cNvPr id="9" name="Slide Number Placeholder 8"/>
          <p:cNvSpPr>
            <a:spLocks noGrp="1"/>
          </p:cNvSpPr>
          <p:nvPr>
            <p:ph type="sldNum" sz="quarter" idx="12"/>
          </p:nvPr>
        </p:nvSpPr>
        <p:spPr/>
        <p:txBody>
          <a:bodyPr/>
          <a:lstStyle/>
          <a:p>
            <a:fld id="{FBD81154-3B9D-42FD-98AD-A0A0F77457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E33009-7EF1-4FD6-8B6A-85B0B8DFC703}" type="datetime1">
              <a:rPr lang="en-US" smtClean="0"/>
              <a:pPr/>
              <a:t>10/4/2011</a:t>
            </a:fld>
            <a:endParaRPr lang="en-US"/>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EEE98-F9AD-468D-BC20-A77876186F48}" type="datetime1">
              <a:rPr lang="en-US" smtClean="0"/>
              <a:pPr/>
              <a:t>10/4/2011</a:t>
            </a:fld>
            <a:endParaRPr lang="en-US"/>
          </a:p>
        </p:txBody>
      </p:sp>
      <p:sp>
        <p:nvSpPr>
          <p:cNvPr id="3" name="Footer Placeholder 2"/>
          <p:cNvSpPr>
            <a:spLocks noGrp="1"/>
          </p:cNvSpPr>
          <p:nvPr>
            <p:ph type="ftr" sz="quarter" idx="11"/>
          </p:nvPr>
        </p:nvSpPr>
        <p:spPr/>
        <p:txBody>
          <a:bodyPr/>
          <a:lstStyle/>
          <a:p>
            <a:r>
              <a:rPr lang="en-US" smtClean="0"/>
              <a:t>CE 417 King Saud University</a:t>
            </a:r>
            <a:endParaRPr lang="en-US"/>
          </a:p>
        </p:txBody>
      </p:sp>
      <p:sp>
        <p:nvSpPr>
          <p:cNvPr id="4" name="Slide Number Placeholder 3"/>
          <p:cNvSpPr>
            <a:spLocks noGrp="1"/>
          </p:cNvSpPr>
          <p:nvPr>
            <p:ph type="sldNum" sz="quarter" idx="12"/>
          </p:nvPr>
        </p:nvSpPr>
        <p:spPr/>
        <p:txBody>
          <a:bodyPr/>
          <a:lstStyle/>
          <a:p>
            <a:fld id="{FBD81154-3B9D-42FD-98AD-A0A0F77457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15EC05-A1F3-4DF6-9DA1-E8FD355D6A82}" type="datetime1">
              <a:rPr lang="en-US" smtClean="0"/>
              <a:pPr/>
              <a:t>10/4/2011</a:t>
            </a:fld>
            <a:endParaRPr lang="en-US"/>
          </a:p>
        </p:txBody>
      </p:sp>
      <p:sp>
        <p:nvSpPr>
          <p:cNvPr id="6" name="Footer Placeholder 5"/>
          <p:cNvSpPr>
            <a:spLocks noGrp="1"/>
          </p:cNvSpPr>
          <p:nvPr>
            <p:ph type="ftr" sz="quarter" idx="11"/>
          </p:nvPr>
        </p:nvSpPr>
        <p:spPr/>
        <p:txBody>
          <a:bodyPr/>
          <a:lstStyle/>
          <a:p>
            <a:r>
              <a:rPr lang="en-US" smtClean="0"/>
              <a:t>CE 417 King Saud University</a:t>
            </a:r>
            <a:endParaRPr lang="en-US"/>
          </a:p>
        </p:txBody>
      </p:sp>
      <p:sp>
        <p:nvSpPr>
          <p:cNvPr id="7" name="Slide Number Placeholder 6"/>
          <p:cNvSpPr>
            <a:spLocks noGrp="1"/>
          </p:cNvSpPr>
          <p:nvPr>
            <p:ph type="sldNum" sz="quarter" idx="12"/>
          </p:nvPr>
        </p:nvSpPr>
        <p:spPr/>
        <p:txBody>
          <a:bodyPr/>
          <a:lstStyle/>
          <a:p>
            <a:fld id="{FBD81154-3B9D-42FD-98AD-A0A0F77457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E01F54-0FC3-498F-B040-6B47C500615E}" type="datetime1">
              <a:rPr lang="en-US" smtClean="0"/>
              <a:pPr/>
              <a:t>10/4/2011</a:t>
            </a:fld>
            <a:endParaRPr lang="en-US"/>
          </a:p>
        </p:txBody>
      </p:sp>
      <p:sp>
        <p:nvSpPr>
          <p:cNvPr id="6" name="Footer Placeholder 5"/>
          <p:cNvSpPr>
            <a:spLocks noGrp="1"/>
          </p:cNvSpPr>
          <p:nvPr>
            <p:ph type="ftr" sz="quarter" idx="11"/>
          </p:nvPr>
        </p:nvSpPr>
        <p:spPr/>
        <p:txBody>
          <a:bodyPr/>
          <a:lstStyle/>
          <a:p>
            <a:r>
              <a:rPr lang="en-US" smtClean="0"/>
              <a:t>CE 417 King Saud University</a:t>
            </a:r>
            <a:endParaRPr lang="en-US"/>
          </a:p>
        </p:txBody>
      </p:sp>
      <p:sp>
        <p:nvSpPr>
          <p:cNvPr id="7" name="Slide Number Placeholder 6"/>
          <p:cNvSpPr>
            <a:spLocks noGrp="1"/>
          </p:cNvSpPr>
          <p:nvPr>
            <p:ph type="sldNum" sz="quarter" idx="12"/>
          </p:nvPr>
        </p:nvSpPr>
        <p:spPr/>
        <p:txBody>
          <a:bodyPr/>
          <a:lstStyle/>
          <a:p>
            <a:fld id="{FBD81154-3B9D-42FD-98AD-A0A0F77457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FCDFB-CFF1-40EC-BB95-FB62A702BBF5}" type="datetime1">
              <a:rPr lang="en-US" smtClean="0"/>
              <a:pPr/>
              <a:t>10/4/2011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CE 417 King Saud University</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D81154-3B9D-42FD-98AD-A0A0F77457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7200" b="1" dirty="0"/>
              <a:t>Chapter 4</a:t>
            </a:r>
            <a:r>
              <a:rPr lang="en-US" sz="7200" dirty="0"/>
              <a:t/>
            </a:r>
            <a:br>
              <a:rPr lang="en-US" sz="7200" dirty="0"/>
            </a:br>
            <a:endParaRPr lang="en-US" sz="7200" dirty="0"/>
          </a:p>
        </p:txBody>
      </p:sp>
      <p:sp>
        <p:nvSpPr>
          <p:cNvPr id="3" name="Subtitle 2"/>
          <p:cNvSpPr>
            <a:spLocks noGrp="1"/>
          </p:cNvSpPr>
          <p:nvPr>
            <p:ph type="subTitle" idx="1"/>
          </p:nvPr>
        </p:nvSpPr>
        <p:spPr/>
        <p:txBody>
          <a:bodyPr>
            <a:noAutofit/>
          </a:bodyPr>
          <a:lstStyle/>
          <a:p>
            <a:r>
              <a:rPr lang="en-US" sz="5400" b="1" dirty="0" smtClean="0"/>
              <a:t>Loading and Hauling</a:t>
            </a:r>
          </a:p>
          <a:p>
            <a:r>
              <a:rPr lang="en-US" sz="4800" b="1" i="1" dirty="0" smtClean="0"/>
              <a:t>Part 3</a:t>
            </a:r>
            <a:endParaRPr lang="en-US" sz="4800" i="1" dirty="0"/>
          </a:p>
        </p:txBody>
      </p:sp>
      <p:sp>
        <p:nvSpPr>
          <p:cNvPr id="4" name="Slide Number Placeholder 3"/>
          <p:cNvSpPr>
            <a:spLocks noGrp="1"/>
          </p:cNvSpPr>
          <p:nvPr>
            <p:ph type="sldNum" sz="quarter" idx="12"/>
          </p:nvPr>
        </p:nvSpPr>
        <p:spPr/>
        <p:txBody>
          <a:bodyPr/>
          <a:lstStyle/>
          <a:p>
            <a:fld id="{FBD81154-3B9D-42FD-98AD-A0A0F7745722}"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CE 417 King Saud University</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Operation and Employment</a:t>
            </a:r>
            <a:endParaRPr lang="en-US" dirty="0"/>
          </a:p>
        </p:txBody>
      </p:sp>
      <p:sp>
        <p:nvSpPr>
          <p:cNvPr id="3" name="Content Placeholder 2"/>
          <p:cNvSpPr>
            <a:spLocks noGrp="1"/>
          </p:cNvSpPr>
          <p:nvPr>
            <p:ph idx="1"/>
          </p:nvPr>
        </p:nvSpPr>
        <p:spPr/>
        <p:txBody>
          <a:bodyPr>
            <a:normAutofit/>
          </a:bodyPr>
          <a:lstStyle/>
          <a:p>
            <a:pPr lvl="0"/>
            <a:r>
              <a:rPr lang="en-US" i="1" u="sng" dirty="0" smtClean="0">
                <a:effectLst>
                  <a:outerShdw blurRad="38100" dist="38100" dir="2700000" algn="tl">
                    <a:srgbClr val="000000">
                      <a:alpha val="43137"/>
                    </a:srgbClr>
                  </a:outerShdw>
                </a:effectLst>
              </a:rPr>
              <a:t>Push-pull </a:t>
            </a:r>
            <a:r>
              <a:rPr lang="en-US" u="sng" dirty="0" smtClean="0">
                <a:effectLst>
                  <a:outerShdw blurRad="38100" dist="38100" dir="2700000" algn="tl">
                    <a:srgbClr val="000000">
                      <a:alpha val="43137"/>
                    </a:srgbClr>
                  </a:outerShdw>
                </a:effectLst>
              </a:rPr>
              <a:t>or </a:t>
            </a:r>
            <a:r>
              <a:rPr lang="en-US" i="1" u="sng" dirty="0" smtClean="0">
                <a:effectLst>
                  <a:outerShdw blurRad="38100" dist="38100" dir="2700000" algn="tl">
                    <a:srgbClr val="000000">
                      <a:alpha val="43137"/>
                    </a:srgbClr>
                  </a:outerShdw>
                </a:effectLst>
              </a:rPr>
              <a:t>twin-hitch scrapers </a:t>
            </a:r>
            <a:r>
              <a:rPr lang="en-US" dirty="0" smtClean="0"/>
              <a:t>(Figure 4-19)</a:t>
            </a:r>
            <a:r>
              <a:rPr lang="en-US" i="1" dirty="0" smtClean="0"/>
              <a:t> </a:t>
            </a:r>
            <a:r>
              <a:rPr lang="en-US" dirty="0" smtClean="0"/>
              <a:t>are all-wheel-drive scrapers equipped with coupling devices that enable two scrapers to assist each other in loading. </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CE 417 King Saud University</a:t>
            </a:r>
            <a:endParaRPr lang="en-US"/>
          </a:p>
        </p:txBody>
      </p:sp>
      <p:sp>
        <p:nvSpPr>
          <p:cNvPr id="3" name="Slide Number Placeholder 2"/>
          <p:cNvSpPr>
            <a:spLocks noGrp="1"/>
          </p:cNvSpPr>
          <p:nvPr>
            <p:ph type="sldNum" sz="quarter" idx="12"/>
          </p:nvPr>
        </p:nvSpPr>
        <p:spPr/>
        <p:txBody>
          <a:bodyPr/>
          <a:lstStyle/>
          <a:p>
            <a:fld id="{FBD81154-3B9D-42FD-98AD-A0A0F7745722}" type="slidenum">
              <a:rPr lang="en-US" smtClean="0"/>
              <a:pPr/>
              <a:t>11</a:t>
            </a:fld>
            <a:endParaRPr lang="en-US"/>
          </a:p>
        </p:txBody>
      </p:sp>
      <p:pic>
        <p:nvPicPr>
          <p:cNvPr id="4" name="Picture 3"/>
          <p:cNvPicPr/>
          <p:nvPr/>
        </p:nvPicPr>
        <p:blipFill>
          <a:blip r:embed="rId2" cstate="print"/>
          <a:srcRect/>
          <a:stretch>
            <a:fillRect/>
          </a:stretch>
        </p:blipFill>
        <p:spPr bwMode="auto">
          <a:xfrm>
            <a:off x="304800" y="1447800"/>
            <a:ext cx="8534400" cy="4961890"/>
          </a:xfrm>
          <a:prstGeom prst="rect">
            <a:avLst/>
          </a:prstGeom>
          <a:noFill/>
          <a:ln w="9525">
            <a:noFill/>
            <a:miter lim="800000"/>
            <a:headEnd/>
            <a:tailEnd/>
          </a:ln>
        </p:spPr>
      </p:pic>
      <p:sp>
        <p:nvSpPr>
          <p:cNvPr id="86017" name="Rectangle 1"/>
          <p:cNvSpPr>
            <a:spLocks noChangeArrowheads="1"/>
          </p:cNvSpPr>
          <p:nvPr/>
        </p:nvSpPr>
        <p:spPr bwMode="auto">
          <a:xfrm>
            <a:off x="1524000" y="0"/>
            <a:ext cx="6165919"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Figure 4-19</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Twin-hitch scraper loading.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(Courtesy of CMI Terex Corporation)</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CE 417 King Saud University</a:t>
            </a:r>
            <a:endParaRPr lang="en-US"/>
          </a:p>
        </p:txBody>
      </p:sp>
      <p:sp>
        <p:nvSpPr>
          <p:cNvPr id="3" name="Slide Number Placeholder 2"/>
          <p:cNvSpPr>
            <a:spLocks noGrp="1"/>
          </p:cNvSpPr>
          <p:nvPr>
            <p:ph type="sldNum" sz="quarter" idx="12"/>
          </p:nvPr>
        </p:nvSpPr>
        <p:spPr/>
        <p:txBody>
          <a:bodyPr/>
          <a:lstStyle/>
          <a:p>
            <a:fld id="{FBD81154-3B9D-42FD-98AD-A0A0F7745722}" type="slidenum">
              <a:rPr lang="en-US" smtClean="0"/>
              <a:pPr/>
              <a:t>12</a:t>
            </a:fld>
            <a:endParaRPr lang="en-US"/>
          </a:p>
        </p:txBody>
      </p:sp>
      <p:pic>
        <p:nvPicPr>
          <p:cNvPr id="4" name="Picture 3"/>
          <p:cNvPicPr/>
          <p:nvPr/>
        </p:nvPicPr>
        <p:blipFill>
          <a:blip r:embed="rId2" cstate="print"/>
          <a:srcRect b="13919"/>
          <a:stretch>
            <a:fillRect/>
          </a:stretch>
        </p:blipFill>
        <p:spPr bwMode="auto">
          <a:xfrm>
            <a:off x="609600" y="1628457"/>
            <a:ext cx="8077200" cy="4696143"/>
          </a:xfrm>
          <a:prstGeom prst="rect">
            <a:avLst/>
          </a:prstGeom>
          <a:noFill/>
          <a:ln w="9525">
            <a:noFill/>
            <a:miter lim="800000"/>
            <a:headEnd/>
            <a:tailEnd/>
          </a:ln>
        </p:spPr>
      </p:pic>
      <p:sp>
        <p:nvSpPr>
          <p:cNvPr id="87041" name="Rectangle 1"/>
          <p:cNvSpPr>
            <a:spLocks noChangeArrowheads="1"/>
          </p:cNvSpPr>
          <p:nvPr/>
        </p:nvSpPr>
        <p:spPr bwMode="auto">
          <a:xfrm>
            <a:off x="2133600" y="152400"/>
            <a:ext cx="4908715"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Figure 4-20</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Pull scraper.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(Courtesy of Deere &amp; Company)</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CE 417 King Saud University</a:t>
            </a:r>
            <a:endParaRPr lang="en-US"/>
          </a:p>
        </p:txBody>
      </p:sp>
      <p:sp>
        <p:nvSpPr>
          <p:cNvPr id="3" name="Slide Number Placeholder 2"/>
          <p:cNvSpPr>
            <a:spLocks noGrp="1"/>
          </p:cNvSpPr>
          <p:nvPr>
            <p:ph type="sldNum" sz="quarter" idx="12"/>
          </p:nvPr>
        </p:nvSpPr>
        <p:spPr/>
        <p:txBody>
          <a:bodyPr/>
          <a:lstStyle/>
          <a:p>
            <a:fld id="{FBD81154-3B9D-42FD-98AD-A0A0F7745722}" type="slidenum">
              <a:rPr lang="en-US" smtClean="0"/>
              <a:pPr/>
              <a:t>13</a:t>
            </a:fld>
            <a:endParaRPr lang="en-US"/>
          </a:p>
        </p:txBody>
      </p:sp>
      <p:pic>
        <p:nvPicPr>
          <p:cNvPr id="4" name="Picture 3"/>
          <p:cNvPicPr/>
          <p:nvPr/>
        </p:nvPicPr>
        <p:blipFill>
          <a:blip r:embed="rId2" cstate="print"/>
          <a:srcRect b="10967"/>
          <a:stretch>
            <a:fillRect/>
          </a:stretch>
        </p:blipFill>
        <p:spPr bwMode="auto">
          <a:xfrm>
            <a:off x="381000" y="1143000"/>
            <a:ext cx="8229600" cy="5252720"/>
          </a:xfrm>
          <a:prstGeom prst="rect">
            <a:avLst/>
          </a:prstGeom>
          <a:noFill/>
          <a:ln w="9525">
            <a:noFill/>
            <a:miter lim="800000"/>
            <a:headEnd/>
            <a:tailEnd/>
          </a:ln>
        </p:spPr>
      </p:pic>
      <p:sp>
        <p:nvSpPr>
          <p:cNvPr id="88065" name="Rectangle 1"/>
          <p:cNvSpPr>
            <a:spLocks noChangeArrowheads="1"/>
          </p:cNvSpPr>
          <p:nvPr/>
        </p:nvSpPr>
        <p:spPr bwMode="auto">
          <a:xfrm>
            <a:off x="2133600" y="36493"/>
            <a:ext cx="5449376"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Figure 4-21</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Tandem Pull Scrapers.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(Courtesy of Deere &amp; Company)</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t>Estimating Scraper Production</a:t>
            </a:r>
            <a:endParaRPr lang="en-US" dirty="0"/>
          </a:p>
        </p:txBody>
      </p:sp>
      <p:sp>
        <p:nvSpPr>
          <p:cNvPr id="5" name="Content Placeholder 4"/>
          <p:cNvSpPr>
            <a:spLocks noGrp="1"/>
          </p:cNvSpPr>
          <p:nvPr>
            <p:ph idx="1"/>
          </p:nvPr>
        </p:nvSpPr>
        <p:spPr/>
        <p:txBody>
          <a:bodyPr>
            <a:normAutofit fontScale="92500" lnSpcReduction="10000"/>
          </a:bodyPr>
          <a:lstStyle/>
          <a:p>
            <a:pPr lvl="0"/>
            <a:r>
              <a:rPr lang="en-US" dirty="0" smtClean="0"/>
              <a:t>Scraper cycle time is estimated as the sum of:</a:t>
            </a:r>
          </a:p>
          <a:p>
            <a:pPr lvl="1"/>
            <a:r>
              <a:rPr lang="en-US" dirty="0" smtClean="0"/>
              <a:t>fixed cycle time and </a:t>
            </a:r>
          </a:p>
          <a:p>
            <a:pPr lvl="1"/>
            <a:r>
              <a:rPr lang="en-US" dirty="0" smtClean="0"/>
              <a:t>variable cycle time. </a:t>
            </a:r>
          </a:p>
          <a:p>
            <a:pPr lvl="0"/>
            <a:r>
              <a:rPr lang="en-US" u="sng" dirty="0" smtClean="0"/>
              <a:t>Fixed cycle </a:t>
            </a:r>
            <a:r>
              <a:rPr lang="en-US" dirty="0" smtClean="0"/>
              <a:t>time (Table 4-7) in this case includes:</a:t>
            </a:r>
          </a:p>
          <a:p>
            <a:pPr lvl="1"/>
            <a:r>
              <a:rPr lang="en-US" dirty="0" smtClean="0"/>
              <a:t>spot time, </a:t>
            </a:r>
          </a:p>
          <a:p>
            <a:pPr lvl="1"/>
            <a:r>
              <a:rPr lang="en-US" dirty="0" smtClean="0"/>
              <a:t>load time, and </a:t>
            </a:r>
          </a:p>
          <a:p>
            <a:pPr lvl="1"/>
            <a:r>
              <a:rPr lang="en-US" dirty="0" smtClean="0"/>
              <a:t>maneuver and dump time. </a:t>
            </a:r>
          </a:p>
          <a:p>
            <a:pPr lvl="0"/>
            <a:r>
              <a:rPr lang="en-US" dirty="0" smtClean="0"/>
              <a:t>Spot time represents the time required for a unit to position itself in the cut and begin loading, including any waiting for a pusher. </a:t>
            </a:r>
          </a:p>
        </p:txBody>
      </p:sp>
      <p:sp>
        <p:nvSpPr>
          <p:cNvPr id="2" name="Footer Placeholder 1"/>
          <p:cNvSpPr>
            <a:spLocks noGrp="1"/>
          </p:cNvSpPr>
          <p:nvPr>
            <p:ph type="ftr" sz="quarter" idx="11"/>
          </p:nvPr>
        </p:nvSpPr>
        <p:spPr/>
        <p:txBody>
          <a:bodyPr/>
          <a:lstStyle/>
          <a:p>
            <a:r>
              <a:rPr lang="en-US" smtClean="0"/>
              <a:t>CE 417 King Saud University</a:t>
            </a:r>
            <a:endParaRPr lang="en-US"/>
          </a:p>
        </p:txBody>
      </p:sp>
      <p:sp>
        <p:nvSpPr>
          <p:cNvPr id="3" name="Slide Number Placeholder 2"/>
          <p:cNvSpPr>
            <a:spLocks noGrp="1"/>
          </p:cNvSpPr>
          <p:nvPr>
            <p:ph type="sldNum" sz="quarter" idx="12"/>
          </p:nvPr>
        </p:nvSpPr>
        <p:spPr/>
        <p:txBody>
          <a:bodyPr/>
          <a:lstStyle/>
          <a:p>
            <a:fld id="{FBD81154-3B9D-42FD-98AD-A0A0F7745722}"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15</a:t>
            </a:fld>
            <a:endParaRPr lang="en-US"/>
          </a:p>
        </p:txBody>
      </p:sp>
      <p:pic>
        <p:nvPicPr>
          <p:cNvPr id="6" name="Picture 5"/>
          <p:cNvPicPr/>
          <p:nvPr/>
        </p:nvPicPr>
        <p:blipFill>
          <a:blip r:embed="rId2" cstate="print"/>
          <a:srcRect t="8828"/>
          <a:stretch>
            <a:fillRect/>
          </a:stretch>
        </p:blipFill>
        <p:spPr bwMode="auto">
          <a:xfrm>
            <a:off x="762000" y="762000"/>
            <a:ext cx="7162800" cy="5712186"/>
          </a:xfrm>
          <a:prstGeom prst="rect">
            <a:avLst/>
          </a:prstGeom>
          <a:noFill/>
          <a:ln w="9525">
            <a:noFill/>
            <a:miter lim="800000"/>
            <a:headEnd/>
            <a:tailEnd/>
          </a:ln>
        </p:spPr>
      </p:pic>
      <p:sp>
        <p:nvSpPr>
          <p:cNvPr id="90113" name="Rectangle 1"/>
          <p:cNvSpPr>
            <a:spLocks noChangeArrowheads="1"/>
          </p:cNvSpPr>
          <p:nvPr/>
        </p:nvSpPr>
        <p:spPr bwMode="auto">
          <a:xfrm>
            <a:off x="1755717" y="228600"/>
            <a:ext cx="5330883"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TABLE4-7</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Scraper fix time (min.)</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t>Estimating Scraper Production</a:t>
            </a:r>
            <a:endParaRPr lang="en-US" dirty="0"/>
          </a:p>
        </p:txBody>
      </p:sp>
      <p:sp>
        <p:nvSpPr>
          <p:cNvPr id="5" name="Content Placeholder 4"/>
          <p:cNvSpPr>
            <a:spLocks noGrp="1"/>
          </p:cNvSpPr>
          <p:nvPr>
            <p:ph idx="1"/>
          </p:nvPr>
        </p:nvSpPr>
        <p:spPr/>
        <p:txBody>
          <a:bodyPr>
            <a:normAutofit fontScale="85000" lnSpcReduction="10000"/>
          </a:bodyPr>
          <a:lstStyle/>
          <a:p>
            <a:pPr lvl="0"/>
            <a:r>
              <a:rPr lang="en-US" u="sng" dirty="0" smtClean="0"/>
              <a:t>Variable cycle time</a:t>
            </a:r>
            <a:r>
              <a:rPr lang="en-US" dirty="0" smtClean="0"/>
              <a:t>, or travel time, includes:</a:t>
            </a:r>
          </a:p>
          <a:p>
            <a:pPr lvl="1"/>
            <a:r>
              <a:rPr lang="en-US" dirty="0" smtClean="0"/>
              <a:t> haul time and </a:t>
            </a:r>
          </a:p>
          <a:p>
            <a:pPr lvl="1"/>
            <a:r>
              <a:rPr lang="en-US" dirty="0" smtClean="0"/>
              <a:t>return time. </a:t>
            </a:r>
          </a:p>
          <a:p>
            <a:pPr lvl="0"/>
            <a:r>
              <a:rPr lang="en-US" dirty="0" smtClean="0"/>
              <a:t>haul and return times are estimated by the use of travel-time curves or by using the average-speed method with performance and retarder curves. </a:t>
            </a:r>
          </a:p>
          <a:p>
            <a:pPr lvl="0"/>
            <a:r>
              <a:rPr lang="en-US" dirty="0" smtClean="0"/>
              <a:t>It is usually necessary to break a haul route up into sections having similar total resistance values. </a:t>
            </a:r>
          </a:p>
          <a:p>
            <a:pPr lvl="0"/>
            <a:r>
              <a:rPr lang="en-US" dirty="0" smtClean="0"/>
              <a:t>The total travel time required to traverse all sections is found as the sum of the section travel times.</a:t>
            </a:r>
          </a:p>
        </p:txBody>
      </p:sp>
      <p:sp>
        <p:nvSpPr>
          <p:cNvPr id="2" name="Footer Placeholder 1"/>
          <p:cNvSpPr>
            <a:spLocks noGrp="1"/>
          </p:cNvSpPr>
          <p:nvPr>
            <p:ph type="ftr" sz="quarter" idx="11"/>
          </p:nvPr>
        </p:nvSpPr>
        <p:spPr/>
        <p:txBody>
          <a:bodyPr/>
          <a:lstStyle/>
          <a:p>
            <a:r>
              <a:rPr lang="en-US" smtClean="0"/>
              <a:t>CE 417 King Saud University</a:t>
            </a:r>
            <a:endParaRPr lang="en-US"/>
          </a:p>
        </p:txBody>
      </p:sp>
      <p:sp>
        <p:nvSpPr>
          <p:cNvPr id="3" name="Slide Number Placeholder 2"/>
          <p:cNvSpPr>
            <a:spLocks noGrp="1"/>
          </p:cNvSpPr>
          <p:nvPr>
            <p:ph type="sldNum" sz="quarter" idx="12"/>
          </p:nvPr>
        </p:nvSpPr>
        <p:spPr/>
        <p:txBody>
          <a:bodyPr/>
          <a:lstStyle/>
          <a:p>
            <a:fld id="{FBD81154-3B9D-42FD-98AD-A0A0F7745722}"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t>Estimating Scraper Production</a:t>
            </a:r>
            <a:endParaRPr lang="en-US" dirty="0"/>
          </a:p>
        </p:txBody>
      </p:sp>
      <p:sp>
        <p:nvSpPr>
          <p:cNvPr id="5" name="Content Placeholder 4"/>
          <p:cNvSpPr>
            <a:spLocks noGrp="1"/>
          </p:cNvSpPr>
          <p:nvPr>
            <p:ph idx="1"/>
          </p:nvPr>
        </p:nvSpPr>
        <p:spPr/>
        <p:txBody>
          <a:bodyPr>
            <a:normAutofit/>
          </a:bodyPr>
          <a:lstStyle/>
          <a:p>
            <a:pPr lvl="0"/>
            <a:r>
              <a:rPr lang="en-US" dirty="0" smtClean="0"/>
              <a:t>In determining the payload per scraper cycle, it is necessary to check both:</a:t>
            </a:r>
          </a:p>
          <a:p>
            <a:pPr lvl="1"/>
            <a:r>
              <a:rPr lang="en-US" dirty="0" smtClean="0"/>
              <a:t> the rated weight payload and</a:t>
            </a:r>
          </a:p>
          <a:p>
            <a:pPr lvl="1"/>
            <a:r>
              <a:rPr lang="en-US" dirty="0" smtClean="0"/>
              <a:t> the heaped volume capacity.</a:t>
            </a:r>
          </a:p>
          <a:p>
            <a:pPr lvl="0"/>
            <a:r>
              <a:rPr lang="en-US" dirty="0" smtClean="0"/>
              <a:t>The volume corresponding to the lesser of these two values will, of course, govern.</a:t>
            </a:r>
          </a:p>
          <a:p>
            <a:r>
              <a:rPr lang="en-US" dirty="0" smtClean="0"/>
              <a:t>The method of estimating production is illustrated in Examples 4-8 and 4-9.</a:t>
            </a:r>
          </a:p>
        </p:txBody>
      </p:sp>
      <p:sp>
        <p:nvSpPr>
          <p:cNvPr id="2" name="Footer Placeholder 1"/>
          <p:cNvSpPr>
            <a:spLocks noGrp="1"/>
          </p:cNvSpPr>
          <p:nvPr>
            <p:ph type="ftr" sz="quarter" idx="11"/>
          </p:nvPr>
        </p:nvSpPr>
        <p:spPr/>
        <p:txBody>
          <a:bodyPr/>
          <a:lstStyle/>
          <a:p>
            <a:r>
              <a:rPr lang="en-US" smtClean="0"/>
              <a:t>CE 417 King Saud University</a:t>
            </a:r>
            <a:endParaRPr lang="en-US"/>
          </a:p>
        </p:txBody>
      </p:sp>
      <p:sp>
        <p:nvSpPr>
          <p:cNvPr id="3" name="Slide Number Placeholder 2"/>
          <p:cNvSpPr>
            <a:spLocks noGrp="1"/>
          </p:cNvSpPr>
          <p:nvPr>
            <p:ph type="sldNum" sz="quarter" idx="12"/>
          </p:nvPr>
        </p:nvSpPr>
        <p:spPr/>
        <p:txBody>
          <a:bodyPr/>
          <a:lstStyle/>
          <a:p>
            <a:fld id="{FBD81154-3B9D-42FD-98AD-A0A0F7745722}"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EXAMPLE 4-8</a:t>
            </a:r>
            <a:endParaRPr lang="en-US" dirty="0"/>
          </a:p>
        </p:txBody>
      </p:sp>
      <p:sp>
        <p:nvSpPr>
          <p:cNvPr id="3" name="Content Placeholder 2"/>
          <p:cNvSpPr>
            <a:spLocks noGrp="1"/>
          </p:cNvSpPr>
          <p:nvPr>
            <p:ph idx="1"/>
          </p:nvPr>
        </p:nvSpPr>
        <p:spPr>
          <a:xfrm>
            <a:off x="457200" y="1600200"/>
            <a:ext cx="8229600" cy="4724400"/>
          </a:xfrm>
        </p:spPr>
        <p:txBody>
          <a:bodyPr>
            <a:normAutofit fontScale="92500" lnSpcReduction="20000"/>
          </a:bodyPr>
          <a:lstStyle/>
          <a:p>
            <a:r>
              <a:rPr lang="en-US" dirty="0" smtClean="0"/>
              <a:t>Estimate the production of a single engine two-axle tractor scraper whose travel-time curves are shown in Figures 4-4 and 4-5 based on the following information.</a:t>
            </a:r>
          </a:p>
          <a:p>
            <a:pPr lvl="1"/>
            <a:r>
              <a:rPr lang="en-US" dirty="0" smtClean="0"/>
              <a:t>Maximum heaped volume = 31 LCY (24 LCM)</a:t>
            </a:r>
          </a:p>
          <a:p>
            <a:pPr lvl="1"/>
            <a:r>
              <a:rPr lang="en-US" dirty="0" smtClean="0"/>
              <a:t>Maximum payload = 75,000 lb (34020 kg)</a:t>
            </a:r>
          </a:p>
          <a:p>
            <a:pPr lvl="1"/>
            <a:r>
              <a:rPr lang="en-US" dirty="0" smtClean="0"/>
              <a:t>Material: Sandy clay, 3200lb/BCY (1898 kg/BCM), 2650 lb/LCY (1571 kg/LCM), rolling resistance 100 lb/ton (50 kg/t)</a:t>
            </a:r>
          </a:p>
          <a:p>
            <a:pPr lvl="1"/>
            <a:r>
              <a:rPr lang="en-US" dirty="0" smtClean="0"/>
              <a:t>Job efficiency =50 min/h</a:t>
            </a:r>
          </a:p>
          <a:p>
            <a:pPr lvl="1"/>
            <a:r>
              <a:rPr lang="en-US" dirty="0" smtClean="0"/>
              <a:t>Operating conditions =average</a:t>
            </a:r>
          </a:p>
          <a:p>
            <a:pPr lvl="1"/>
            <a:r>
              <a:rPr lang="en-US" dirty="0" smtClean="0"/>
              <a:t>Single pusher</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EXAMPLE 4-8</a:t>
            </a:r>
            <a:endParaRPr lang="en-US" dirty="0"/>
          </a:p>
        </p:txBody>
      </p:sp>
      <p:sp>
        <p:nvSpPr>
          <p:cNvPr id="3" name="Content Placeholder 2"/>
          <p:cNvSpPr>
            <a:spLocks noGrp="1"/>
          </p:cNvSpPr>
          <p:nvPr>
            <p:ph idx="1"/>
          </p:nvPr>
        </p:nvSpPr>
        <p:spPr/>
        <p:txBody>
          <a:bodyPr>
            <a:normAutofit/>
          </a:bodyPr>
          <a:lstStyle/>
          <a:p>
            <a:pPr lvl="1">
              <a:buNone/>
            </a:pPr>
            <a:r>
              <a:rPr lang="en-US" dirty="0" smtClean="0"/>
              <a:t>Haul route:</a:t>
            </a:r>
          </a:p>
          <a:p>
            <a:pPr lvl="2">
              <a:buNone/>
            </a:pPr>
            <a:r>
              <a:rPr lang="en-US" dirty="0" smtClean="0"/>
              <a:t>Section 1. Level loading area</a:t>
            </a:r>
          </a:p>
          <a:p>
            <a:pPr lvl="2">
              <a:buNone/>
            </a:pPr>
            <a:r>
              <a:rPr lang="en-US" dirty="0" smtClean="0"/>
              <a:t>Section 2. Down a 4% grade, 2000 ft (610 m)</a:t>
            </a:r>
          </a:p>
          <a:p>
            <a:pPr lvl="2">
              <a:buNone/>
            </a:pPr>
            <a:r>
              <a:rPr lang="en-US" dirty="0" smtClean="0"/>
              <a:t>Section 3. Level dumping area</a:t>
            </a:r>
          </a:p>
          <a:p>
            <a:pPr lvl="2">
              <a:buNone/>
            </a:pPr>
            <a:r>
              <a:rPr lang="en-US" dirty="0" smtClean="0"/>
              <a:t>Section 4. Up a 4%grade, 2000ft (610 m)</a:t>
            </a:r>
          </a:p>
          <a:p>
            <a:pPr lvl="2">
              <a:buNone/>
            </a:pPr>
            <a:r>
              <a:rPr lang="en-US" dirty="0" smtClean="0"/>
              <a:t>Section 5. Level turnaround, 600 ft (183 m)</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t>4-4 SCRAPERS</a:t>
            </a:r>
            <a:endParaRPr lang="en-US" dirty="0"/>
          </a:p>
        </p:txBody>
      </p:sp>
      <p:sp>
        <p:nvSpPr>
          <p:cNvPr id="5" name="Content Placeholder 4"/>
          <p:cNvSpPr>
            <a:spLocks noGrp="1"/>
          </p:cNvSpPr>
          <p:nvPr>
            <p:ph idx="1"/>
          </p:nvPr>
        </p:nvSpPr>
        <p:spPr/>
        <p:txBody>
          <a:bodyPr>
            <a:normAutofit/>
          </a:bodyPr>
          <a:lstStyle/>
          <a:p>
            <a:r>
              <a:rPr lang="en-US" b="1" dirty="0" smtClean="0"/>
              <a:t>Operation and Employment</a:t>
            </a:r>
            <a:endParaRPr lang="en-US" dirty="0" smtClean="0"/>
          </a:p>
          <a:p>
            <a:r>
              <a:rPr lang="en-US" b="1" dirty="0" smtClean="0"/>
              <a:t>Estimating Scraper Production</a:t>
            </a:r>
            <a:endParaRPr lang="en-US" dirty="0" smtClean="0"/>
          </a:p>
          <a:p>
            <a:r>
              <a:rPr lang="en-US" b="1" dirty="0" smtClean="0"/>
              <a:t>Push-Loading</a:t>
            </a:r>
            <a:endParaRPr lang="en-US" dirty="0" smtClean="0"/>
          </a:p>
          <a:p>
            <a:r>
              <a:rPr lang="en-US" b="1" dirty="0" smtClean="0"/>
              <a:t>Optimum Load Time</a:t>
            </a:r>
            <a:endParaRPr lang="en-US" dirty="0" smtClean="0"/>
          </a:p>
          <a:p>
            <a:r>
              <a:rPr lang="en-US" b="1" dirty="0" smtClean="0"/>
              <a:t>Calculating the Number of Pushers Required</a:t>
            </a:r>
            <a:endParaRPr lang="en-US" dirty="0" smtClean="0"/>
          </a:p>
          <a:p>
            <a:r>
              <a:rPr lang="en-US" b="1" dirty="0" smtClean="0"/>
              <a:t>Push-Pull Loading</a:t>
            </a:r>
            <a:endParaRPr lang="en-US" dirty="0" smtClean="0"/>
          </a:p>
          <a:p>
            <a:r>
              <a:rPr lang="en-US" b="1" dirty="0" smtClean="0"/>
              <a:t>Job Management</a:t>
            </a:r>
            <a:endParaRPr lang="en-US" dirty="0" smtClean="0"/>
          </a:p>
          <a:p>
            <a:endParaRPr lang="en-US" dirty="0"/>
          </a:p>
        </p:txBody>
      </p:sp>
      <p:sp>
        <p:nvSpPr>
          <p:cNvPr id="2" name="Footer Placeholder 1"/>
          <p:cNvSpPr>
            <a:spLocks noGrp="1"/>
          </p:cNvSpPr>
          <p:nvPr>
            <p:ph type="ftr" sz="quarter" idx="11"/>
          </p:nvPr>
        </p:nvSpPr>
        <p:spPr/>
        <p:txBody>
          <a:bodyPr/>
          <a:lstStyle/>
          <a:p>
            <a:r>
              <a:rPr lang="en-US" smtClean="0"/>
              <a:t>CE 417 King Saud University</a:t>
            </a:r>
            <a:endParaRPr lang="en-US"/>
          </a:p>
        </p:txBody>
      </p:sp>
      <p:sp>
        <p:nvSpPr>
          <p:cNvPr id="3" name="Slide Number Placeholder 2"/>
          <p:cNvSpPr>
            <a:spLocks noGrp="1"/>
          </p:cNvSpPr>
          <p:nvPr>
            <p:ph type="sldNum" sz="quarter" idx="12"/>
          </p:nvPr>
        </p:nvSpPr>
        <p:spPr/>
        <p:txBody>
          <a:bodyPr/>
          <a:lstStyle/>
          <a:p>
            <a:fld id="{FBD81154-3B9D-42FD-98AD-A0A0F7745722}"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4-8</a:t>
            </a:r>
            <a:endParaRPr lang="en-US" dirty="0"/>
          </a:p>
        </p:txBody>
      </p:sp>
      <p:sp>
        <p:nvSpPr>
          <p:cNvPr id="3" name="Content Placeholder 2"/>
          <p:cNvSpPr>
            <a:spLocks noGrp="1"/>
          </p:cNvSpPr>
          <p:nvPr>
            <p:ph idx="1"/>
          </p:nvPr>
        </p:nvSpPr>
        <p:spPr/>
        <p:txBody>
          <a:bodyPr>
            <a:normAutofit/>
          </a:bodyPr>
          <a:lstStyle/>
          <a:p>
            <a:pPr>
              <a:buNone/>
            </a:pPr>
            <a:r>
              <a:rPr lang="en-US" b="1" dirty="0" smtClean="0"/>
              <a:t>Solution</a:t>
            </a:r>
            <a:endParaRPr lang="en-US" dirty="0" smtClean="0"/>
          </a:p>
          <a:p>
            <a:pPr lvl="1">
              <a:buNone/>
            </a:pPr>
            <a:r>
              <a:rPr lang="en-US" dirty="0" smtClean="0"/>
              <a:t>Load per cycle:</a:t>
            </a:r>
          </a:p>
          <a:p>
            <a:pPr lvl="2">
              <a:buNone/>
            </a:pPr>
            <a:r>
              <a:rPr lang="en-US" dirty="0" smtClean="0"/>
              <a:t>Weight of heaped capacity =31 × 2650 = 82,150 lb</a:t>
            </a:r>
          </a:p>
          <a:p>
            <a:pPr lvl="2">
              <a:buNone/>
            </a:pPr>
            <a:r>
              <a:rPr lang="en-US" dirty="0" smtClean="0"/>
              <a:t>				[ =24 × 1571 =37794 kg]</a:t>
            </a:r>
          </a:p>
          <a:p>
            <a:pPr lvl="1">
              <a:buNone/>
            </a:pPr>
            <a:r>
              <a:rPr lang="en-US" dirty="0" smtClean="0"/>
              <a:t>Weight exceeds rated payload of 75,000 lb (34020 kg), therefore, maximum capacity is</a:t>
            </a:r>
          </a:p>
          <a:p>
            <a:pPr lvl="2">
              <a:buNone/>
            </a:pPr>
            <a:r>
              <a:rPr lang="en-US" dirty="0" smtClean="0"/>
              <a:t>Load = 75,000/ 3200= 23.4 BCY/load </a:t>
            </a:r>
          </a:p>
          <a:p>
            <a:pPr lvl="2">
              <a:buNone/>
            </a:pPr>
            <a:r>
              <a:rPr lang="en-US" dirty="0" smtClean="0"/>
              <a:t>         	[34020 / 1898 = 17.9 BCM/load]</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4-8</a:t>
            </a:r>
            <a:endParaRPr lang="en-US" dirty="0"/>
          </a:p>
        </p:txBody>
      </p:sp>
      <p:sp>
        <p:nvSpPr>
          <p:cNvPr id="3" name="Content Placeholder 2"/>
          <p:cNvSpPr>
            <a:spLocks noGrp="1"/>
          </p:cNvSpPr>
          <p:nvPr>
            <p:ph idx="1"/>
          </p:nvPr>
        </p:nvSpPr>
        <p:spPr/>
        <p:txBody>
          <a:bodyPr>
            <a:normAutofit/>
          </a:bodyPr>
          <a:lstStyle/>
          <a:p>
            <a:pPr lvl="1">
              <a:buNone/>
            </a:pPr>
            <a:r>
              <a:rPr lang="en-US" dirty="0" smtClean="0"/>
              <a:t>Effective grade:</a:t>
            </a:r>
          </a:p>
          <a:p>
            <a:pPr lvl="2">
              <a:buNone/>
            </a:pPr>
            <a:r>
              <a:rPr lang="en-US" dirty="0" smtClean="0"/>
              <a:t>Haul =-4.0 + 100/20 = + 1%</a:t>
            </a:r>
          </a:p>
          <a:p>
            <a:pPr lvl="2">
              <a:buNone/>
            </a:pPr>
            <a:r>
              <a:rPr lang="en-US" dirty="0" smtClean="0"/>
              <a:t>      [ =-4.0 + 50/10 = +1%]</a:t>
            </a:r>
          </a:p>
          <a:p>
            <a:pPr lvl="2">
              <a:buNone/>
            </a:pPr>
            <a:r>
              <a:rPr lang="en-US" dirty="0" smtClean="0"/>
              <a:t>Return =4.0 + 100/20 = +9%</a:t>
            </a:r>
          </a:p>
          <a:p>
            <a:pPr lvl="2">
              <a:buNone/>
            </a:pPr>
            <a:r>
              <a:rPr lang="en-US" dirty="0" smtClean="0"/>
              <a:t>      [ = 4.0 + 50/10 = +9%] </a:t>
            </a:r>
          </a:p>
          <a:p>
            <a:pPr lvl="2">
              <a:buNone/>
            </a:pPr>
            <a:r>
              <a:rPr lang="en-US" dirty="0" smtClean="0"/>
              <a:t>Turnaround = 0 + 100/20 = 5%</a:t>
            </a:r>
          </a:p>
          <a:p>
            <a:pPr lvl="2">
              <a:buNone/>
            </a:pPr>
            <a:r>
              <a:rPr lang="en-US" dirty="0" smtClean="0"/>
              <a:t>      [ = 0 + 50/10 = +5%]</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4-8</a:t>
            </a:r>
            <a:endParaRPr lang="en-US" dirty="0"/>
          </a:p>
        </p:txBody>
      </p:sp>
      <p:sp>
        <p:nvSpPr>
          <p:cNvPr id="3" name="Content Placeholder 2"/>
          <p:cNvSpPr>
            <a:spLocks noGrp="1"/>
          </p:cNvSpPr>
          <p:nvPr>
            <p:ph idx="1"/>
          </p:nvPr>
        </p:nvSpPr>
        <p:spPr/>
        <p:txBody>
          <a:bodyPr>
            <a:normAutofit/>
          </a:bodyPr>
          <a:lstStyle/>
          <a:p>
            <a:pPr lvl="2">
              <a:buNone/>
            </a:pPr>
            <a:r>
              <a:rPr lang="en-US" sz="3200" dirty="0" smtClean="0"/>
              <a:t>Travel time:</a:t>
            </a:r>
          </a:p>
          <a:p>
            <a:pPr lvl="3">
              <a:buNone/>
            </a:pPr>
            <a:r>
              <a:rPr lang="en-US" sz="2800" dirty="0" smtClean="0"/>
              <a:t>Section 2 =1.02 min 		(Figure 4-4)</a:t>
            </a:r>
          </a:p>
          <a:p>
            <a:pPr lvl="3">
              <a:buNone/>
            </a:pPr>
            <a:r>
              <a:rPr lang="en-US" sz="2800" dirty="0" smtClean="0"/>
              <a:t>Section 4 =1.60 min 		(Figure 4-5)</a:t>
            </a:r>
          </a:p>
          <a:p>
            <a:pPr lvl="3">
              <a:buNone/>
            </a:pPr>
            <a:r>
              <a:rPr lang="en-US" sz="2800" dirty="0" smtClean="0"/>
              <a:t>Section 5 =0.45 min 		(Figure 4-5)</a:t>
            </a:r>
          </a:p>
          <a:p>
            <a:pPr lvl="3">
              <a:buNone/>
            </a:pPr>
            <a:r>
              <a:rPr lang="en-US" sz="2800" dirty="0" smtClean="0"/>
              <a:t>Total =3.07 min</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4-8</a:t>
            </a:r>
            <a:endParaRPr lang="en-US" dirty="0"/>
          </a:p>
        </p:txBody>
      </p:sp>
      <p:sp>
        <p:nvSpPr>
          <p:cNvPr id="3" name="Content Placeholder 2"/>
          <p:cNvSpPr>
            <a:spLocks noGrp="1"/>
          </p:cNvSpPr>
          <p:nvPr>
            <p:ph idx="1"/>
          </p:nvPr>
        </p:nvSpPr>
        <p:spPr>
          <a:xfrm>
            <a:off x="76200" y="1600200"/>
            <a:ext cx="8915400" cy="4525963"/>
          </a:xfrm>
        </p:spPr>
        <p:txBody>
          <a:bodyPr>
            <a:normAutofit fontScale="92500" lnSpcReduction="10000"/>
          </a:bodyPr>
          <a:lstStyle/>
          <a:p>
            <a:pPr>
              <a:buNone/>
            </a:pPr>
            <a:r>
              <a:rPr lang="en-US" sz="3600" dirty="0" smtClean="0"/>
              <a:t>Fixed cycle (Table 4-7):</a:t>
            </a:r>
          </a:p>
          <a:p>
            <a:pPr lvl="1">
              <a:buNone/>
            </a:pPr>
            <a:r>
              <a:rPr lang="en-US" sz="3200" dirty="0" smtClean="0"/>
              <a:t>Load spot =0.3 min</a:t>
            </a:r>
          </a:p>
          <a:p>
            <a:pPr lvl="1">
              <a:buNone/>
            </a:pPr>
            <a:r>
              <a:rPr lang="en-US" sz="3200" dirty="0" smtClean="0"/>
              <a:t>Load =0.6 min</a:t>
            </a:r>
          </a:p>
          <a:p>
            <a:pPr lvl="1">
              <a:buNone/>
            </a:pPr>
            <a:r>
              <a:rPr lang="en-US" sz="3200" dirty="0" smtClean="0"/>
              <a:t>Maneuver and dump =0.7 min</a:t>
            </a:r>
          </a:p>
          <a:p>
            <a:pPr lvl="1">
              <a:buNone/>
            </a:pPr>
            <a:r>
              <a:rPr lang="en-US" sz="3200" dirty="0" smtClean="0"/>
              <a:t>Total = 1.6 min</a:t>
            </a:r>
          </a:p>
          <a:p>
            <a:pPr lvl="1">
              <a:buNone/>
            </a:pPr>
            <a:r>
              <a:rPr lang="en-US" sz="3200" dirty="0" smtClean="0"/>
              <a:t>Total cycle time =3.07 + 1.6 min =4.67 min</a:t>
            </a:r>
          </a:p>
          <a:p>
            <a:pPr>
              <a:buNone/>
            </a:pPr>
            <a:r>
              <a:rPr lang="en-US" sz="3600" dirty="0" smtClean="0"/>
              <a:t>Estimated production =23.4 × 50/ 4.67 =251 BCY/h</a:t>
            </a:r>
          </a:p>
          <a:p>
            <a:pPr>
              <a:buNone/>
            </a:pPr>
            <a:r>
              <a:rPr lang="en-US" sz="3600" dirty="0" smtClean="0"/>
              <a:t>       			[ = 17.9 × 50/4.67 =192 BCM/h]</a:t>
            </a:r>
            <a:endParaRPr lang="en-US" dirty="0"/>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EXAMPLE 4-9</a:t>
            </a:r>
            <a:endParaRPr lang="en-US" dirty="0"/>
          </a:p>
        </p:txBody>
      </p:sp>
      <p:sp>
        <p:nvSpPr>
          <p:cNvPr id="3" name="Content Placeholder 2"/>
          <p:cNvSpPr>
            <a:spLocks noGrp="1"/>
          </p:cNvSpPr>
          <p:nvPr>
            <p:ph idx="1"/>
          </p:nvPr>
        </p:nvSpPr>
        <p:spPr>
          <a:xfrm>
            <a:off x="457200" y="1600200"/>
            <a:ext cx="8382000" cy="4525963"/>
          </a:xfrm>
        </p:spPr>
        <p:txBody>
          <a:bodyPr>
            <a:normAutofit fontScale="85000" lnSpcReduction="20000"/>
          </a:bodyPr>
          <a:lstStyle/>
          <a:p>
            <a:pPr>
              <a:buNone/>
            </a:pPr>
            <a:r>
              <a:rPr lang="en-US" dirty="0" smtClean="0"/>
              <a:t>Solve the problem of Example 4-8 using the average-speed method and the performance curves of Figure 4-2.</a:t>
            </a:r>
          </a:p>
          <a:p>
            <a:pPr>
              <a:buNone/>
            </a:pPr>
            <a:r>
              <a:rPr lang="en-US" dirty="0" smtClean="0"/>
              <a:t> </a:t>
            </a:r>
          </a:p>
          <a:p>
            <a:pPr>
              <a:buNone/>
            </a:pPr>
            <a:r>
              <a:rPr lang="en-US" b="1" dirty="0" smtClean="0"/>
              <a:t>Solution</a:t>
            </a:r>
          </a:p>
          <a:p>
            <a:pPr>
              <a:buNone/>
            </a:pPr>
            <a:endParaRPr lang="en-US" dirty="0" smtClean="0"/>
          </a:p>
          <a:p>
            <a:pPr>
              <a:buNone/>
            </a:pPr>
            <a:r>
              <a:rPr lang="en-US" dirty="0" smtClean="0"/>
              <a:t>Payload =23.4 BCY (17.9 BCM) from Example 4-8</a:t>
            </a:r>
          </a:p>
          <a:p>
            <a:pPr>
              <a:buNone/>
            </a:pPr>
            <a:r>
              <a:rPr lang="en-US" dirty="0" smtClean="0"/>
              <a:t>Effective grades from Example 4-8:</a:t>
            </a:r>
          </a:p>
          <a:p>
            <a:pPr>
              <a:buNone/>
            </a:pPr>
            <a:r>
              <a:rPr lang="en-US" dirty="0" smtClean="0"/>
              <a:t>Haul =+1.0%</a:t>
            </a:r>
          </a:p>
          <a:p>
            <a:pPr>
              <a:buNone/>
            </a:pPr>
            <a:r>
              <a:rPr lang="en-US" dirty="0" smtClean="0"/>
              <a:t>Return =+9.0%</a:t>
            </a:r>
          </a:p>
          <a:p>
            <a:pPr>
              <a:buNone/>
            </a:pPr>
            <a:r>
              <a:rPr lang="en-US" dirty="0" smtClean="0"/>
              <a:t>Turnaround =+5.0%</a:t>
            </a:r>
          </a:p>
          <a:p>
            <a:pPr>
              <a:buNone/>
            </a:pPr>
            <a:r>
              <a:rPr lang="en-US" dirty="0" smtClean="0"/>
              <a:t>Maximum speed (Figure 4-2):</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EXAMPLE 4-9</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Haul =32 mi/h (52 km/h)</a:t>
            </a:r>
          </a:p>
          <a:p>
            <a:pPr>
              <a:buNone/>
            </a:pPr>
            <a:r>
              <a:rPr lang="en-US" dirty="0" smtClean="0"/>
              <a:t>Return =16 mi/h (26 km/h)</a:t>
            </a:r>
          </a:p>
          <a:p>
            <a:pPr>
              <a:buNone/>
            </a:pPr>
            <a:r>
              <a:rPr lang="en-US" dirty="0" smtClean="0"/>
              <a:t>Turnaround =28 mi/h (45 km/h)</a:t>
            </a:r>
          </a:p>
          <a:p>
            <a:pPr>
              <a:buNone/>
            </a:pPr>
            <a:r>
              <a:rPr lang="en-US" dirty="0" smtClean="0"/>
              <a:t>Average speed factor (Table 4-3):</a:t>
            </a:r>
          </a:p>
          <a:p>
            <a:pPr>
              <a:buNone/>
            </a:pPr>
            <a:r>
              <a:rPr lang="en-US" dirty="0" smtClean="0"/>
              <a:t>Haul = 0.86 × 0.86 = 0.74</a:t>
            </a:r>
          </a:p>
          <a:p>
            <a:pPr>
              <a:buNone/>
            </a:pPr>
            <a:r>
              <a:rPr lang="en-US" dirty="0" smtClean="0"/>
              <a:t>Return =0.86</a:t>
            </a:r>
          </a:p>
          <a:p>
            <a:pPr>
              <a:buNone/>
            </a:pPr>
            <a:r>
              <a:rPr lang="en-US" dirty="0" smtClean="0"/>
              <a:t>Turnaround = 0.68</a:t>
            </a:r>
          </a:p>
          <a:p>
            <a:pPr>
              <a:buNone/>
            </a:pPr>
            <a:r>
              <a:rPr lang="en-US" dirty="0" smtClean="0"/>
              <a:t>Average speed:</a:t>
            </a:r>
          </a:p>
          <a:p>
            <a:pPr>
              <a:buNone/>
            </a:pPr>
            <a:r>
              <a:rPr lang="en-US" dirty="0" smtClean="0"/>
              <a:t>Haul =32 × 0.74 =24 mi/h (38 km/h)</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EXAMPLE 4-9</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Return = 16 x 0.86 =13 mi/h (22 km/h)</a:t>
            </a:r>
          </a:p>
          <a:p>
            <a:pPr>
              <a:buNone/>
            </a:pPr>
            <a:r>
              <a:rPr lang="en-US" dirty="0" smtClean="0"/>
              <a:t>Turnaround =28 x 0.68 = 19 mi/h (31 km/h)</a:t>
            </a:r>
          </a:p>
          <a:p>
            <a:pPr>
              <a:buNone/>
            </a:pPr>
            <a:r>
              <a:rPr lang="en-US" dirty="0" smtClean="0"/>
              <a:t>Travel time:</a:t>
            </a:r>
          </a:p>
          <a:p>
            <a:pPr lvl="1">
              <a:buNone/>
            </a:pPr>
            <a:r>
              <a:rPr lang="en-US" dirty="0" smtClean="0"/>
              <a:t>Haul = 2000/(24 × 88) =0.95 mm</a:t>
            </a:r>
          </a:p>
          <a:p>
            <a:pPr lvl="1">
              <a:buNone/>
            </a:pPr>
            <a:r>
              <a:rPr lang="en-US" dirty="0" smtClean="0"/>
              <a:t>		[ = 610(38 ×16.7) = 0.95 min]</a:t>
            </a:r>
          </a:p>
          <a:p>
            <a:pPr lvl="1">
              <a:buNone/>
            </a:pPr>
            <a:r>
              <a:rPr lang="en-US" dirty="0" smtClean="0"/>
              <a:t>Return = 2000/(13 × 88) = 1.75 mm</a:t>
            </a:r>
          </a:p>
          <a:p>
            <a:pPr lvl="1">
              <a:buNone/>
            </a:pPr>
            <a:r>
              <a:rPr lang="en-US" dirty="0" smtClean="0"/>
              <a:t>		[ = 610/(21 ×16.7) = 1.75 min]</a:t>
            </a:r>
          </a:p>
          <a:p>
            <a:pPr lvl="1">
              <a:buNone/>
            </a:pPr>
            <a:r>
              <a:rPr lang="en-US" dirty="0" smtClean="0"/>
              <a:t>Turnaround = 600/(19 × 88) = 0.36 min</a:t>
            </a:r>
          </a:p>
          <a:p>
            <a:pPr lvl="1">
              <a:buNone/>
            </a:pPr>
            <a:r>
              <a:rPr lang="en-US" dirty="0" smtClean="0"/>
              <a:t>		[ = 183/(31 × 16.7 = 0.36 min]</a:t>
            </a:r>
          </a:p>
          <a:p>
            <a:pPr lvl="1">
              <a:buNone/>
            </a:pPr>
            <a:r>
              <a:rPr lang="en-US" dirty="0" smtClean="0"/>
              <a:t>Total = 3.06 min</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EXAMPLE 4-9</a:t>
            </a:r>
            <a:endParaRPr lang="en-US" dirty="0"/>
          </a:p>
        </p:txBody>
      </p:sp>
      <p:sp>
        <p:nvSpPr>
          <p:cNvPr id="3" name="Content Placeholder 2"/>
          <p:cNvSpPr>
            <a:spLocks noGrp="1"/>
          </p:cNvSpPr>
          <p:nvPr>
            <p:ph idx="1"/>
          </p:nvPr>
        </p:nvSpPr>
        <p:spPr>
          <a:xfrm>
            <a:off x="228600" y="1600200"/>
            <a:ext cx="8686800" cy="4525963"/>
          </a:xfrm>
        </p:spPr>
        <p:txBody>
          <a:bodyPr>
            <a:normAutofit/>
          </a:bodyPr>
          <a:lstStyle/>
          <a:p>
            <a:pPr>
              <a:buNone/>
            </a:pPr>
            <a:r>
              <a:rPr lang="en-US" dirty="0" smtClean="0"/>
              <a:t>Fixed cycle = 1.6 min 			(Example 4-8)</a:t>
            </a:r>
          </a:p>
          <a:p>
            <a:pPr>
              <a:buNone/>
            </a:pPr>
            <a:r>
              <a:rPr lang="en-US" dirty="0" smtClean="0"/>
              <a:t>Total cycle time =4.66 min</a:t>
            </a:r>
          </a:p>
          <a:p>
            <a:pPr>
              <a:buNone/>
            </a:pPr>
            <a:r>
              <a:rPr lang="en-US" dirty="0" smtClean="0"/>
              <a:t>Estimated production =23.4 × 50/ 4.66 = 251 BCY/h</a:t>
            </a:r>
          </a:p>
          <a:p>
            <a:pPr>
              <a:buNone/>
            </a:pPr>
            <a:r>
              <a:rPr lang="en-US" dirty="0" smtClean="0"/>
              <a:t>				      [ = 17.9 × 50/4.66 =192 BCM/h]</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EXAMPLE 4-9</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 Note: </a:t>
            </a:r>
          </a:p>
          <a:p>
            <a:pPr lvl="1"/>
            <a:r>
              <a:rPr lang="en-US" dirty="0" smtClean="0"/>
              <a:t>The travel-time curves of Figures 4-4 and 4-5 assume acceleration from an initial velocity of 2.5 mi/h (4 km/h) upon leaving the cut and fill and deceleration to 2.5 mi/h (4 km/h) upon entering the cut and fill. </a:t>
            </a:r>
          </a:p>
          <a:p>
            <a:pPr lvl="1"/>
            <a:r>
              <a:rPr lang="en-US" dirty="0" smtClean="0"/>
              <a:t>The result of adding together the travel times for several sections will, because of an excessive allowance for acceleration and deceleration, yield a travel time greater than that obtained by the use of the average-speed method. </a:t>
            </a:r>
          </a:p>
          <a:p>
            <a:pPr lvl="1"/>
            <a:r>
              <a:rPr lang="en-US" dirty="0" smtClean="0"/>
              <a:t>The time estimate obtained by the use of the average-speed method should be more realistic.</a:t>
            </a:r>
          </a:p>
          <a:p>
            <a:endParaRPr lang="en-US" dirty="0" smtClean="0"/>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t>Push-Loading</a:t>
            </a:r>
            <a:endParaRPr lang="en-US" dirty="0"/>
          </a:p>
        </p:txBody>
      </p:sp>
      <p:sp>
        <p:nvSpPr>
          <p:cNvPr id="5" name="Content Placeholder 4"/>
          <p:cNvSpPr>
            <a:spLocks noGrp="1"/>
          </p:cNvSpPr>
          <p:nvPr>
            <p:ph idx="1"/>
          </p:nvPr>
        </p:nvSpPr>
        <p:spPr/>
        <p:txBody>
          <a:bodyPr>
            <a:normAutofit/>
          </a:bodyPr>
          <a:lstStyle/>
          <a:p>
            <a:pPr lvl="0"/>
            <a:r>
              <a:rPr lang="en-US" dirty="0" smtClean="0"/>
              <a:t>Except for elevating and push-pull scrapers, wheel scrapers require the assistance of pusher tractors to obtain maximum production. </a:t>
            </a:r>
          </a:p>
          <a:p>
            <a:pPr lvl="0"/>
            <a:r>
              <a:rPr lang="en-US" dirty="0" smtClean="0"/>
              <a:t>The three basic methods of push-loading scrapers are illustrated in Figure 4-22. </a:t>
            </a:r>
          </a:p>
        </p:txBody>
      </p:sp>
      <p:sp>
        <p:nvSpPr>
          <p:cNvPr id="2" name="Footer Placeholder 1"/>
          <p:cNvSpPr>
            <a:spLocks noGrp="1"/>
          </p:cNvSpPr>
          <p:nvPr>
            <p:ph type="ftr" sz="quarter" idx="11"/>
          </p:nvPr>
        </p:nvSpPr>
        <p:spPr/>
        <p:txBody>
          <a:bodyPr/>
          <a:lstStyle/>
          <a:p>
            <a:r>
              <a:rPr lang="en-US" smtClean="0"/>
              <a:t>CE 417 King Saud University</a:t>
            </a:r>
            <a:endParaRPr lang="en-US"/>
          </a:p>
        </p:txBody>
      </p:sp>
      <p:sp>
        <p:nvSpPr>
          <p:cNvPr id="3" name="Slide Number Placeholder 2"/>
          <p:cNvSpPr>
            <a:spLocks noGrp="1"/>
          </p:cNvSpPr>
          <p:nvPr>
            <p:ph type="sldNum" sz="quarter" idx="12"/>
          </p:nvPr>
        </p:nvSpPr>
        <p:spPr/>
        <p:txBody>
          <a:bodyPr/>
          <a:lstStyle/>
          <a:p>
            <a:fld id="{FBD81154-3B9D-42FD-98AD-A0A0F7745722}"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Operation and Employment</a:t>
            </a:r>
            <a:endParaRPr lang="en-US" dirty="0"/>
          </a:p>
        </p:txBody>
      </p:sp>
      <p:sp>
        <p:nvSpPr>
          <p:cNvPr id="3" name="Content Placeholder 2"/>
          <p:cNvSpPr>
            <a:spLocks noGrp="1"/>
          </p:cNvSpPr>
          <p:nvPr>
            <p:ph idx="1"/>
          </p:nvPr>
        </p:nvSpPr>
        <p:spPr/>
        <p:txBody>
          <a:bodyPr>
            <a:normAutofit fontScale="92500"/>
          </a:bodyPr>
          <a:lstStyle/>
          <a:p>
            <a:pPr lvl="0"/>
            <a:r>
              <a:rPr lang="en-US" dirty="0" smtClean="0"/>
              <a:t>Scrapers are capable of:</a:t>
            </a:r>
          </a:p>
          <a:p>
            <a:pPr lvl="1"/>
            <a:r>
              <a:rPr lang="en-US" dirty="0" smtClean="0"/>
              <a:t>excavating, </a:t>
            </a:r>
          </a:p>
          <a:p>
            <a:pPr lvl="1"/>
            <a:r>
              <a:rPr lang="en-US" dirty="0" smtClean="0"/>
              <a:t>loading, </a:t>
            </a:r>
          </a:p>
          <a:p>
            <a:pPr lvl="1"/>
            <a:r>
              <a:rPr lang="en-US" dirty="0" smtClean="0"/>
              <a:t>hauling, and </a:t>
            </a:r>
          </a:p>
          <a:p>
            <a:pPr lvl="1"/>
            <a:r>
              <a:rPr lang="en-US" dirty="0" smtClean="0"/>
              <a:t>dumping material over medium to long haul distances. </a:t>
            </a:r>
          </a:p>
          <a:p>
            <a:pPr lvl="0"/>
            <a:r>
              <a:rPr lang="en-US" dirty="0" smtClean="0"/>
              <a:t>only the elevating scraper is capable of achieving high efficiency in loading without the assistance of a pusher tractor or another scraper. </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t>Push-Loading</a:t>
            </a:r>
            <a:endParaRPr lang="en-US" dirty="0"/>
          </a:p>
        </p:txBody>
      </p:sp>
      <p:sp>
        <p:nvSpPr>
          <p:cNvPr id="5" name="Content Placeholder 4"/>
          <p:cNvSpPr>
            <a:spLocks noGrp="1"/>
          </p:cNvSpPr>
          <p:nvPr>
            <p:ph idx="1"/>
          </p:nvPr>
        </p:nvSpPr>
        <p:spPr>
          <a:xfrm>
            <a:off x="228600" y="1600200"/>
            <a:ext cx="8763000" cy="4724400"/>
          </a:xfrm>
        </p:spPr>
        <p:txBody>
          <a:bodyPr>
            <a:normAutofit fontScale="92500"/>
          </a:bodyPr>
          <a:lstStyle/>
          <a:p>
            <a:r>
              <a:rPr lang="en-US" dirty="0" smtClean="0"/>
              <a:t>The back</a:t>
            </a:r>
            <a:r>
              <a:rPr lang="en-US" sz="4000" i="1" dirty="0" smtClean="0"/>
              <a:t>-</a:t>
            </a:r>
            <a:r>
              <a:rPr lang="en-US" dirty="0" smtClean="0"/>
              <a:t>track method</a:t>
            </a:r>
          </a:p>
          <a:p>
            <a:pPr lvl="1"/>
            <a:r>
              <a:rPr lang="en-US" dirty="0" smtClean="0"/>
              <a:t>is most commonly used since it permits all scrapers to load in the same general area. </a:t>
            </a:r>
          </a:p>
          <a:p>
            <a:pPr lvl="1"/>
            <a:r>
              <a:rPr lang="en-US" dirty="0" smtClean="0"/>
              <a:t>However, it is also the slowest of the three methods because of the additional pusher travel distance. </a:t>
            </a:r>
          </a:p>
          <a:p>
            <a:pPr lvl="0"/>
            <a:r>
              <a:rPr lang="en-US" dirty="0" smtClean="0"/>
              <a:t>Chain loading </a:t>
            </a:r>
          </a:p>
          <a:p>
            <a:pPr lvl="1"/>
            <a:r>
              <a:rPr lang="en-US" dirty="0" smtClean="0"/>
              <a:t>is suitable for a long, narrow cut area. </a:t>
            </a:r>
          </a:p>
          <a:p>
            <a:pPr lvl="0"/>
            <a:r>
              <a:rPr lang="en-US" dirty="0" smtClean="0"/>
              <a:t>Shuttle loading</a:t>
            </a:r>
          </a:p>
          <a:p>
            <a:pPr lvl="1"/>
            <a:r>
              <a:rPr lang="en-US" dirty="0" smtClean="0"/>
              <a:t> requires two separate fill areas for efficient operations.</a:t>
            </a:r>
          </a:p>
        </p:txBody>
      </p:sp>
      <p:sp>
        <p:nvSpPr>
          <p:cNvPr id="2" name="Footer Placeholder 1"/>
          <p:cNvSpPr>
            <a:spLocks noGrp="1"/>
          </p:cNvSpPr>
          <p:nvPr>
            <p:ph type="ftr" sz="quarter" idx="11"/>
          </p:nvPr>
        </p:nvSpPr>
        <p:spPr/>
        <p:txBody>
          <a:bodyPr/>
          <a:lstStyle/>
          <a:p>
            <a:r>
              <a:rPr lang="en-US" smtClean="0"/>
              <a:t>CE 417 King Saud University</a:t>
            </a:r>
            <a:endParaRPr lang="en-US"/>
          </a:p>
        </p:txBody>
      </p:sp>
      <p:sp>
        <p:nvSpPr>
          <p:cNvPr id="3" name="Slide Number Placeholder 2"/>
          <p:cNvSpPr>
            <a:spLocks noGrp="1"/>
          </p:cNvSpPr>
          <p:nvPr>
            <p:ph type="sldNum" sz="quarter" idx="12"/>
          </p:nvPr>
        </p:nvSpPr>
        <p:spPr/>
        <p:txBody>
          <a:bodyPr/>
          <a:lstStyle/>
          <a:p>
            <a:fld id="{FBD81154-3B9D-42FD-98AD-A0A0F7745722}"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31</a:t>
            </a:fld>
            <a:endParaRPr lang="en-US"/>
          </a:p>
        </p:txBody>
      </p:sp>
      <p:pic>
        <p:nvPicPr>
          <p:cNvPr id="6" name="Picture 5"/>
          <p:cNvPicPr/>
          <p:nvPr/>
        </p:nvPicPr>
        <p:blipFill>
          <a:blip r:embed="rId2" cstate="print"/>
          <a:srcRect/>
          <a:stretch>
            <a:fillRect/>
          </a:stretch>
        </p:blipFill>
        <p:spPr bwMode="auto">
          <a:xfrm>
            <a:off x="1981200" y="762000"/>
            <a:ext cx="5181600" cy="5715000"/>
          </a:xfrm>
          <a:prstGeom prst="rect">
            <a:avLst/>
          </a:prstGeom>
          <a:noFill/>
          <a:ln w="9525">
            <a:noFill/>
            <a:miter lim="800000"/>
            <a:headEnd/>
            <a:tailEnd/>
          </a:ln>
        </p:spPr>
      </p:pic>
      <p:sp>
        <p:nvSpPr>
          <p:cNvPr id="98305" name="Rectangle 1"/>
          <p:cNvSpPr>
            <a:spLocks noChangeArrowheads="1"/>
          </p:cNvSpPr>
          <p:nvPr/>
        </p:nvSpPr>
        <p:spPr bwMode="auto">
          <a:xfrm>
            <a:off x="1032025" y="238780"/>
            <a:ext cx="7502375"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FIGURE 4-22:</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Methods of push-loading scrapers.</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t>Push-Loading</a:t>
            </a:r>
            <a:endParaRPr lang="en-US" dirty="0"/>
          </a:p>
        </p:txBody>
      </p:sp>
      <p:sp>
        <p:nvSpPr>
          <p:cNvPr id="5" name="Content Placeholder 4"/>
          <p:cNvSpPr>
            <a:spLocks noGrp="1"/>
          </p:cNvSpPr>
          <p:nvPr>
            <p:ph idx="1"/>
          </p:nvPr>
        </p:nvSpPr>
        <p:spPr/>
        <p:txBody>
          <a:bodyPr>
            <a:normAutofit/>
          </a:bodyPr>
          <a:lstStyle/>
          <a:p>
            <a:r>
              <a:rPr lang="en-US" dirty="0" smtClean="0"/>
              <a:t> A complete pusher cycle consists of:</a:t>
            </a:r>
          </a:p>
          <a:p>
            <a:pPr lvl="1"/>
            <a:r>
              <a:rPr lang="en-US" dirty="0" smtClean="0"/>
              <a:t>maneuver time (while the pusher moves into position and engages the scraper), </a:t>
            </a:r>
          </a:p>
          <a:p>
            <a:pPr lvl="1"/>
            <a:r>
              <a:rPr lang="en-US" dirty="0" smtClean="0"/>
              <a:t>load time, </a:t>
            </a:r>
          </a:p>
          <a:p>
            <a:pPr lvl="1"/>
            <a:r>
              <a:rPr lang="en-US" dirty="0" smtClean="0"/>
              <a:t>boost time (during which the pusher assists in accelerating the scraper out of the cut), and</a:t>
            </a:r>
          </a:p>
          <a:p>
            <a:pPr lvl="1"/>
            <a:r>
              <a:rPr lang="en-US" dirty="0" smtClean="0"/>
              <a:t>return time. </a:t>
            </a:r>
          </a:p>
        </p:txBody>
      </p:sp>
      <p:sp>
        <p:nvSpPr>
          <p:cNvPr id="2" name="Footer Placeholder 1"/>
          <p:cNvSpPr>
            <a:spLocks noGrp="1"/>
          </p:cNvSpPr>
          <p:nvPr>
            <p:ph type="ftr" sz="quarter" idx="11"/>
          </p:nvPr>
        </p:nvSpPr>
        <p:spPr/>
        <p:txBody>
          <a:bodyPr/>
          <a:lstStyle/>
          <a:p>
            <a:r>
              <a:rPr lang="en-US" smtClean="0"/>
              <a:t>CE 417 King Saud University</a:t>
            </a:r>
            <a:endParaRPr lang="en-US"/>
          </a:p>
        </p:txBody>
      </p:sp>
      <p:sp>
        <p:nvSpPr>
          <p:cNvPr id="3" name="Slide Number Placeholder 2"/>
          <p:cNvSpPr>
            <a:spLocks noGrp="1"/>
          </p:cNvSpPr>
          <p:nvPr>
            <p:ph type="sldNum" sz="quarter" idx="12"/>
          </p:nvPr>
        </p:nvSpPr>
        <p:spPr/>
        <p:txBody>
          <a:bodyPr/>
          <a:lstStyle/>
          <a:p>
            <a:fld id="{FBD81154-3B9D-42FD-98AD-A0A0F7745722}"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t>Push-Loading</a:t>
            </a:r>
            <a:endParaRPr lang="en-US" dirty="0"/>
          </a:p>
        </p:txBody>
      </p:sp>
      <p:sp>
        <p:nvSpPr>
          <p:cNvPr id="5" name="Content Placeholder 4"/>
          <p:cNvSpPr>
            <a:spLocks noGrp="1"/>
          </p:cNvSpPr>
          <p:nvPr>
            <p:ph idx="1"/>
          </p:nvPr>
        </p:nvSpPr>
        <p:spPr>
          <a:xfrm>
            <a:off x="457200" y="1600200"/>
            <a:ext cx="8229600" cy="4724400"/>
          </a:xfrm>
        </p:spPr>
        <p:txBody>
          <a:bodyPr>
            <a:normAutofit fontScale="92500" lnSpcReduction="20000"/>
          </a:bodyPr>
          <a:lstStyle/>
          <a:p>
            <a:pPr lvl="0"/>
            <a:r>
              <a:rPr lang="en-US" dirty="0" smtClean="0"/>
              <a:t>Tandem pushing </a:t>
            </a:r>
          </a:p>
          <a:p>
            <a:pPr lvl="1"/>
            <a:r>
              <a:rPr lang="en-US" dirty="0" smtClean="0"/>
              <a:t>involves the use of two pusher tractors operating one behind the other during loading and boosting. </a:t>
            </a:r>
          </a:p>
          <a:p>
            <a:pPr lvl="1"/>
            <a:r>
              <a:rPr lang="en-US" dirty="0" smtClean="0"/>
              <a:t>The use of tandem pushers reduces scraper load time and frequently results in obtaining larger scraper loads. </a:t>
            </a:r>
          </a:p>
          <a:p>
            <a:pPr lvl="0"/>
            <a:r>
              <a:rPr lang="en-US" dirty="0" smtClean="0"/>
              <a:t>The dual tractor </a:t>
            </a:r>
          </a:p>
          <a:p>
            <a:pPr lvl="1"/>
            <a:r>
              <a:rPr lang="en-US" dirty="0" smtClean="0"/>
              <a:t>described in Section 4-2</a:t>
            </a:r>
          </a:p>
          <a:p>
            <a:pPr lvl="1"/>
            <a:r>
              <a:rPr lang="en-US" dirty="0" smtClean="0"/>
              <a:t>It is a more efficient pusher than tandem tractors </a:t>
            </a:r>
          </a:p>
          <a:p>
            <a:pPr lvl="1"/>
            <a:r>
              <a:rPr lang="en-US" dirty="0" smtClean="0"/>
              <a:t>because the dual tractor is controlled by a single operator and no time is lost in coordination between two operators.</a:t>
            </a:r>
          </a:p>
          <a:p>
            <a:endParaRPr lang="en-US" dirty="0"/>
          </a:p>
        </p:txBody>
      </p:sp>
      <p:sp>
        <p:nvSpPr>
          <p:cNvPr id="2" name="Footer Placeholder 1"/>
          <p:cNvSpPr>
            <a:spLocks noGrp="1"/>
          </p:cNvSpPr>
          <p:nvPr>
            <p:ph type="ftr" sz="quarter" idx="11"/>
          </p:nvPr>
        </p:nvSpPr>
        <p:spPr/>
        <p:txBody>
          <a:bodyPr/>
          <a:lstStyle/>
          <a:p>
            <a:r>
              <a:rPr lang="en-US" smtClean="0"/>
              <a:t>CE 417 King Saud University</a:t>
            </a:r>
            <a:endParaRPr lang="en-US"/>
          </a:p>
        </p:txBody>
      </p:sp>
      <p:sp>
        <p:nvSpPr>
          <p:cNvPr id="3" name="Slide Number Placeholder 2"/>
          <p:cNvSpPr>
            <a:spLocks noGrp="1"/>
          </p:cNvSpPr>
          <p:nvPr>
            <p:ph type="sldNum" sz="quarter" idx="12"/>
          </p:nvPr>
        </p:nvSpPr>
        <p:spPr/>
        <p:txBody>
          <a:bodyPr/>
          <a:lstStyle/>
          <a:p>
            <a:fld id="{FBD81154-3B9D-42FD-98AD-A0A0F7745722}"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Optimum Load Time</a:t>
            </a:r>
            <a:endParaRPr lang="en-US" dirty="0"/>
          </a:p>
        </p:txBody>
      </p:sp>
      <p:sp>
        <p:nvSpPr>
          <p:cNvPr id="3" name="Content Placeholder 2"/>
          <p:cNvSpPr>
            <a:spLocks noGrp="1"/>
          </p:cNvSpPr>
          <p:nvPr>
            <p:ph idx="1"/>
          </p:nvPr>
        </p:nvSpPr>
        <p:spPr/>
        <p:txBody>
          <a:bodyPr>
            <a:normAutofit fontScale="92500"/>
          </a:bodyPr>
          <a:lstStyle/>
          <a:p>
            <a:pPr lvl="0"/>
            <a:r>
              <a:rPr lang="en-US" dirty="0" smtClean="0"/>
              <a:t>In field studies performed by Caterpillar Inc. it was found that the scraper loading time which yielded maximum scraper production in a given situation was usually less than the loading time required to obtain the maximum scraper load. </a:t>
            </a:r>
          </a:p>
          <a:p>
            <a:pPr lvl="0"/>
            <a:r>
              <a:rPr lang="en-US" dirty="0" smtClean="0"/>
              <a:t>Caterpillar called the loading time which yielded maximum production the </a:t>
            </a:r>
            <a:r>
              <a:rPr lang="en-US" i="1" dirty="0" smtClean="0"/>
              <a:t>optimum load time. </a:t>
            </a:r>
            <a:endParaRPr lang="en-US" dirty="0" smtClean="0"/>
          </a:p>
          <a:p>
            <a:pPr lvl="0"/>
            <a:r>
              <a:rPr lang="en-US" dirty="0" smtClean="0"/>
              <a:t>A simple method for determining the optimum load time is described below.</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Optimum Load Time</a:t>
            </a:r>
            <a:endParaRPr lang="en-US" dirty="0"/>
          </a:p>
        </p:txBody>
      </p:sp>
      <p:sp>
        <p:nvSpPr>
          <p:cNvPr id="3" name="Content Placeholder 2"/>
          <p:cNvSpPr>
            <a:spLocks noGrp="1"/>
          </p:cNvSpPr>
          <p:nvPr>
            <p:ph idx="1"/>
          </p:nvPr>
        </p:nvSpPr>
        <p:spPr/>
        <p:txBody>
          <a:bodyPr>
            <a:normAutofit fontScale="92500"/>
          </a:bodyPr>
          <a:lstStyle/>
          <a:p>
            <a:pPr lvl="0"/>
            <a:r>
              <a:rPr lang="en-US" dirty="0" smtClean="0"/>
              <a:t>To determine the optimum load time:</a:t>
            </a:r>
          </a:p>
          <a:p>
            <a:pPr lvl="1"/>
            <a:r>
              <a:rPr lang="en-US" dirty="0" smtClean="0"/>
              <a:t>it is first necessary to plot the volume of scraper load versus loading time. </a:t>
            </a:r>
          </a:p>
          <a:p>
            <a:pPr lvl="1"/>
            <a:r>
              <a:rPr lang="en-US" dirty="0" smtClean="0"/>
              <a:t>To do this, the scraper must be loaded for controlled periods of time and weighed each time after loading. </a:t>
            </a:r>
          </a:p>
          <a:p>
            <a:pPr lvl="1"/>
            <a:r>
              <a:rPr lang="en-US" dirty="0" smtClean="0"/>
              <a:t>The load weight is then converted into scraper volume and plotted as a </a:t>
            </a:r>
            <a:r>
              <a:rPr lang="en-US" i="1" dirty="0" smtClean="0"/>
              <a:t>load growth curve </a:t>
            </a:r>
            <a:r>
              <a:rPr lang="en-US" dirty="0" smtClean="0"/>
              <a:t>(see Figure 4-23). </a:t>
            </a:r>
          </a:p>
          <a:p>
            <a:pPr lvl="1"/>
            <a:r>
              <a:rPr lang="en-US" dirty="0" smtClean="0"/>
              <a:t>As you recognize, the slope of the load growth curve at any loading time corresponds to the rate of loading at that time. </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36</a:t>
            </a:fld>
            <a:endParaRPr lang="en-US"/>
          </a:p>
        </p:txBody>
      </p:sp>
      <p:pic>
        <p:nvPicPr>
          <p:cNvPr id="6" name="Picture 5"/>
          <p:cNvPicPr/>
          <p:nvPr/>
        </p:nvPicPr>
        <p:blipFill>
          <a:blip r:embed="rId2" cstate="print"/>
          <a:srcRect/>
          <a:stretch>
            <a:fillRect/>
          </a:stretch>
        </p:blipFill>
        <p:spPr bwMode="auto">
          <a:xfrm>
            <a:off x="1371600" y="762001"/>
            <a:ext cx="6705600" cy="5715000"/>
          </a:xfrm>
          <a:prstGeom prst="rect">
            <a:avLst/>
          </a:prstGeom>
          <a:noFill/>
          <a:ln w="9525">
            <a:noFill/>
            <a:miter lim="800000"/>
            <a:headEnd/>
            <a:tailEnd/>
          </a:ln>
        </p:spPr>
      </p:pic>
      <p:sp>
        <p:nvSpPr>
          <p:cNvPr id="110593" name="Rectangle 1"/>
          <p:cNvSpPr>
            <a:spLocks noChangeArrowheads="1"/>
          </p:cNvSpPr>
          <p:nvPr/>
        </p:nvSpPr>
        <p:spPr bwMode="auto">
          <a:xfrm>
            <a:off x="1828800" y="228600"/>
            <a:ext cx="5570179"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FIGURE 4-23: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load growth curve.</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Optimum Load Time</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A simple graphical method for determining the optimum load time is illustrated in Figure 4-24.</a:t>
            </a:r>
          </a:p>
          <a:p>
            <a:pPr lvl="1"/>
            <a:r>
              <a:rPr lang="en-US" dirty="0" smtClean="0"/>
              <a:t>First, extend the horizontal axis of the load growth curve to the left of the origin. </a:t>
            </a:r>
          </a:p>
          <a:p>
            <a:pPr lvl="1"/>
            <a:r>
              <a:rPr lang="en-US" dirty="0" smtClean="0"/>
              <a:t>Next, locate a point (A) on this axis whose distance from the origin represents "total cycle time less loading time". </a:t>
            </a:r>
          </a:p>
          <a:p>
            <a:pPr lvl="1"/>
            <a:r>
              <a:rPr lang="en-US" dirty="0" smtClean="0"/>
              <a:t>Finally, draw a tangent to the load growth curve from Point A intersecting the curve at Point B. </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Optimum Load Time</a:t>
            </a:r>
            <a:endParaRPr lang="en-US" dirty="0"/>
          </a:p>
        </p:txBody>
      </p:sp>
      <p:sp>
        <p:nvSpPr>
          <p:cNvPr id="3" name="Content Placeholder 2"/>
          <p:cNvSpPr>
            <a:spLocks noGrp="1"/>
          </p:cNvSpPr>
          <p:nvPr>
            <p:ph idx="1"/>
          </p:nvPr>
        </p:nvSpPr>
        <p:spPr/>
        <p:txBody>
          <a:bodyPr>
            <a:normAutofit lnSpcReduction="10000"/>
          </a:bodyPr>
          <a:lstStyle/>
          <a:p>
            <a:pPr lvl="1"/>
            <a:r>
              <a:rPr lang="en-US" dirty="0" smtClean="0"/>
              <a:t>The loading time (C) corresponding to Point B is the optimum load time. </a:t>
            </a:r>
          </a:p>
          <a:p>
            <a:pPr lvl="1"/>
            <a:r>
              <a:rPr lang="en-US" dirty="0" smtClean="0"/>
              <a:t>To prove this, realize that the distance A-C represents total scraper cycle time and B-C represents the corresponding volume per cycle. </a:t>
            </a:r>
          </a:p>
          <a:p>
            <a:pPr lvl="1"/>
            <a:r>
              <a:rPr lang="en-US" dirty="0" smtClean="0"/>
              <a:t>The slope of the line A-B thus represents production (volume) per unit of time. </a:t>
            </a:r>
          </a:p>
          <a:p>
            <a:r>
              <a:rPr lang="en-US" dirty="0" smtClean="0"/>
              <a:t>When the slope of A-B is at a maximum, the scraper production per unit of time is maximized.</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CE 417 King Saud University</a:t>
            </a:r>
            <a:endParaRPr lang="en-US"/>
          </a:p>
        </p:txBody>
      </p:sp>
      <p:sp>
        <p:nvSpPr>
          <p:cNvPr id="3" name="Slide Number Placeholder 2"/>
          <p:cNvSpPr>
            <a:spLocks noGrp="1"/>
          </p:cNvSpPr>
          <p:nvPr>
            <p:ph type="sldNum" sz="quarter" idx="12"/>
          </p:nvPr>
        </p:nvSpPr>
        <p:spPr/>
        <p:txBody>
          <a:bodyPr/>
          <a:lstStyle/>
          <a:p>
            <a:fld id="{FBD81154-3B9D-42FD-98AD-A0A0F7745722}" type="slidenum">
              <a:rPr lang="en-US" smtClean="0"/>
              <a:pPr/>
              <a:t>39</a:t>
            </a:fld>
            <a:endParaRPr lang="en-US"/>
          </a:p>
        </p:txBody>
      </p:sp>
      <p:pic>
        <p:nvPicPr>
          <p:cNvPr id="4" name="Picture 3"/>
          <p:cNvPicPr/>
          <p:nvPr/>
        </p:nvPicPr>
        <p:blipFill>
          <a:blip r:embed="rId2" cstate="print"/>
          <a:srcRect/>
          <a:stretch>
            <a:fillRect/>
          </a:stretch>
        </p:blipFill>
        <p:spPr bwMode="auto">
          <a:xfrm>
            <a:off x="533400" y="990600"/>
            <a:ext cx="8229600" cy="5253843"/>
          </a:xfrm>
          <a:prstGeom prst="rect">
            <a:avLst/>
          </a:prstGeom>
          <a:noFill/>
          <a:ln w="9525">
            <a:noFill/>
            <a:miter lim="800000"/>
            <a:headEnd/>
            <a:tailEnd/>
          </a:ln>
        </p:spPr>
      </p:pic>
      <p:sp>
        <p:nvSpPr>
          <p:cNvPr id="118785" name="Rectangle 1"/>
          <p:cNvSpPr>
            <a:spLocks noChangeArrowheads="1"/>
          </p:cNvSpPr>
          <p:nvPr/>
        </p:nvSpPr>
        <p:spPr bwMode="auto">
          <a:xfrm>
            <a:off x="1295400" y="381000"/>
            <a:ext cx="700223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FIGURE4-20:</a:t>
            </a:r>
            <a:r>
              <a:rPr kumimoji="0" lang="en-US"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Finding the optimum load time.</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Operation and Employment</a:t>
            </a:r>
            <a:endParaRPr lang="en-US" dirty="0"/>
          </a:p>
        </p:txBody>
      </p:sp>
      <p:sp>
        <p:nvSpPr>
          <p:cNvPr id="3" name="Content Placeholder 2"/>
          <p:cNvSpPr>
            <a:spLocks noGrp="1"/>
          </p:cNvSpPr>
          <p:nvPr>
            <p:ph idx="1"/>
          </p:nvPr>
        </p:nvSpPr>
        <p:spPr/>
        <p:txBody>
          <a:bodyPr>
            <a:normAutofit lnSpcReduction="10000"/>
          </a:bodyPr>
          <a:lstStyle/>
          <a:p>
            <a:r>
              <a:rPr lang="en-US" dirty="0" smtClean="0"/>
              <a:t>The scraper excavates (or cuts) by lowering the front edge of its bowl into the soil. </a:t>
            </a:r>
          </a:p>
          <a:p>
            <a:pPr lvl="0"/>
            <a:r>
              <a:rPr lang="en-US" dirty="0" smtClean="0"/>
              <a:t>principal scrapers types include:</a:t>
            </a:r>
          </a:p>
          <a:p>
            <a:pPr lvl="1"/>
            <a:r>
              <a:rPr lang="en-US" dirty="0" smtClean="0"/>
              <a:t>single-engine overhung (two-axle) scrapers, </a:t>
            </a:r>
          </a:p>
          <a:p>
            <a:pPr lvl="1"/>
            <a:r>
              <a:rPr lang="en-US" dirty="0" smtClean="0"/>
              <a:t>three-axle scrapers, </a:t>
            </a:r>
          </a:p>
          <a:p>
            <a:pPr lvl="1"/>
            <a:r>
              <a:rPr lang="en-US" dirty="0" smtClean="0"/>
              <a:t>twin-engine all-wheel-drive scrapers, </a:t>
            </a:r>
          </a:p>
          <a:p>
            <a:pPr lvl="1"/>
            <a:r>
              <a:rPr lang="en-US" dirty="0" smtClean="0"/>
              <a:t>elevating scrapers, auger scrapers, </a:t>
            </a:r>
          </a:p>
          <a:p>
            <a:pPr lvl="1"/>
            <a:r>
              <a:rPr lang="en-US" dirty="0" smtClean="0"/>
              <a:t>push-pull or twin-hitch scrapers, and </a:t>
            </a:r>
          </a:p>
          <a:p>
            <a:pPr lvl="1"/>
            <a:r>
              <a:rPr lang="en-US" dirty="0" smtClean="0"/>
              <a:t>pull-scrapers</a:t>
            </a:r>
            <a:r>
              <a:rPr lang="en-US" i="1" dirty="0" smtClean="0"/>
              <a:t>.</a:t>
            </a:r>
            <a:endParaRPr lang="en-US" dirty="0" smtClean="0"/>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Calculating the Number of Pushers Required</a:t>
            </a:r>
            <a:endParaRPr lang="en-US" dirty="0"/>
          </a:p>
        </p:txBody>
      </p:sp>
      <p:sp>
        <p:nvSpPr>
          <p:cNvPr id="5" name="Content Placeholder 4"/>
          <p:cNvSpPr>
            <a:spLocks noGrp="1"/>
          </p:cNvSpPr>
          <p:nvPr>
            <p:ph idx="1"/>
          </p:nvPr>
        </p:nvSpPr>
        <p:spPr/>
        <p:txBody>
          <a:bodyPr>
            <a:normAutofit fontScale="92500" lnSpcReduction="20000"/>
          </a:bodyPr>
          <a:lstStyle/>
          <a:p>
            <a:pPr lvl="0"/>
            <a:r>
              <a:rPr lang="en-US" dirty="0" smtClean="0"/>
              <a:t>The number of scrapers that can theoretically be handled by one pusher without a scraper having to wait for a pusher can be calculated by the use of Equation 4-11. </a:t>
            </a:r>
          </a:p>
          <a:p>
            <a:pPr lvl="1"/>
            <a:r>
              <a:rPr lang="en-US" dirty="0" smtClean="0"/>
              <a:t>Number of scrapers served = Scraper cycle time / Pusher cycle time 		   		(4-11)</a:t>
            </a:r>
          </a:p>
          <a:p>
            <a:pPr lvl="0"/>
            <a:r>
              <a:rPr lang="en-US" dirty="0" smtClean="0"/>
              <a:t>The number of pushers required to fully service a given scraper fleet may then be determined from Equation 4-12. </a:t>
            </a:r>
          </a:p>
          <a:p>
            <a:pPr lvl="1"/>
            <a:r>
              <a:rPr lang="en-US" dirty="0" smtClean="0"/>
              <a:t>Number of pushers required = Number of scrapers / Number served by one pusher  		(4-12)</a:t>
            </a:r>
          </a:p>
        </p:txBody>
      </p:sp>
      <p:sp>
        <p:nvSpPr>
          <p:cNvPr id="2" name="Footer Placeholder 1"/>
          <p:cNvSpPr>
            <a:spLocks noGrp="1"/>
          </p:cNvSpPr>
          <p:nvPr>
            <p:ph type="ftr" sz="quarter" idx="11"/>
          </p:nvPr>
        </p:nvSpPr>
        <p:spPr/>
        <p:txBody>
          <a:bodyPr/>
          <a:lstStyle/>
          <a:p>
            <a:r>
              <a:rPr lang="en-US" smtClean="0"/>
              <a:t>CE 417 King Saud University</a:t>
            </a:r>
            <a:endParaRPr lang="en-US"/>
          </a:p>
        </p:txBody>
      </p:sp>
      <p:sp>
        <p:nvSpPr>
          <p:cNvPr id="3" name="Slide Number Placeholder 2"/>
          <p:cNvSpPr>
            <a:spLocks noGrp="1"/>
          </p:cNvSpPr>
          <p:nvPr>
            <p:ph type="sldNum" sz="quarter" idx="12"/>
          </p:nvPr>
        </p:nvSpPr>
        <p:spPr/>
        <p:txBody>
          <a:bodyPr/>
          <a:lstStyle/>
          <a:p>
            <a:fld id="{FBD81154-3B9D-42FD-98AD-A0A0F7745722}"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Calculating the Number of Pushers Required</a:t>
            </a:r>
            <a:endParaRPr lang="en-US" dirty="0"/>
          </a:p>
        </p:txBody>
      </p:sp>
      <p:sp>
        <p:nvSpPr>
          <p:cNvPr id="5" name="Content Placeholder 4"/>
          <p:cNvSpPr>
            <a:spLocks noGrp="1"/>
          </p:cNvSpPr>
          <p:nvPr>
            <p:ph idx="1"/>
          </p:nvPr>
        </p:nvSpPr>
        <p:spPr/>
        <p:txBody>
          <a:bodyPr>
            <a:normAutofit fontScale="92500" lnSpcReduction="10000"/>
          </a:bodyPr>
          <a:lstStyle/>
          <a:p>
            <a:pPr lvl="0"/>
            <a:r>
              <a:rPr lang="en-US" dirty="0" smtClean="0"/>
              <a:t>It is suggested that the result obtained from Equation 4-11 be rounded down to one decimal place for use in Equation 4-12. </a:t>
            </a:r>
          </a:p>
          <a:p>
            <a:pPr lvl="0"/>
            <a:r>
              <a:rPr lang="en-US" dirty="0" smtClean="0"/>
              <a:t>The result obtained from Equation 4-12 must be rounded up to the next whole number to ensure that scrapers do not have to wait for a pusher. </a:t>
            </a:r>
          </a:p>
          <a:p>
            <a:r>
              <a:rPr lang="en-US" dirty="0" smtClean="0"/>
              <a:t>Methods for estimating scraper cycle time have already been presented. </a:t>
            </a:r>
          </a:p>
          <a:p>
            <a:pPr lvl="1"/>
            <a:r>
              <a:rPr lang="en-US" dirty="0" smtClean="0"/>
              <a:t>Table 4-8 may be used for estimating pusher cycle time.</a:t>
            </a:r>
          </a:p>
        </p:txBody>
      </p:sp>
      <p:sp>
        <p:nvSpPr>
          <p:cNvPr id="2" name="Footer Placeholder 1"/>
          <p:cNvSpPr>
            <a:spLocks noGrp="1"/>
          </p:cNvSpPr>
          <p:nvPr>
            <p:ph type="ftr" sz="quarter" idx="11"/>
          </p:nvPr>
        </p:nvSpPr>
        <p:spPr/>
        <p:txBody>
          <a:bodyPr/>
          <a:lstStyle/>
          <a:p>
            <a:r>
              <a:rPr lang="en-US" smtClean="0"/>
              <a:t>CE 417 King Saud University</a:t>
            </a:r>
            <a:endParaRPr lang="en-US"/>
          </a:p>
        </p:txBody>
      </p:sp>
      <p:sp>
        <p:nvSpPr>
          <p:cNvPr id="3" name="Slide Number Placeholder 2"/>
          <p:cNvSpPr>
            <a:spLocks noGrp="1"/>
          </p:cNvSpPr>
          <p:nvPr>
            <p:ph type="sldNum" sz="quarter" idx="12"/>
          </p:nvPr>
        </p:nvSpPr>
        <p:spPr/>
        <p:txBody>
          <a:bodyPr/>
          <a:lstStyle/>
          <a:p>
            <a:fld id="{FBD81154-3B9D-42FD-98AD-A0A0F7745722}"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42</a:t>
            </a:fld>
            <a:endParaRPr lang="en-US"/>
          </a:p>
        </p:txBody>
      </p:sp>
      <p:sp>
        <p:nvSpPr>
          <p:cNvPr id="6" name="Rectangle 5"/>
          <p:cNvSpPr/>
          <p:nvPr/>
        </p:nvSpPr>
        <p:spPr>
          <a:xfrm>
            <a:off x="1295400" y="381000"/>
            <a:ext cx="6721199" cy="523220"/>
          </a:xfrm>
          <a:prstGeom prst="rect">
            <a:avLst/>
          </a:prstGeom>
        </p:spPr>
        <p:txBody>
          <a:bodyPr wrap="none">
            <a:spAutoFit/>
          </a:bodyPr>
          <a:lstStyle/>
          <a:p>
            <a:r>
              <a:rPr lang="en-US" sz="2800" b="1" dirty="0" smtClean="0">
                <a:latin typeface="Times New Roman" pitchFamily="18" charset="0"/>
                <a:cs typeface="Times New Roman" pitchFamily="18" charset="0"/>
              </a:rPr>
              <a:t>TABLE 4-8:</a:t>
            </a:r>
            <a:r>
              <a:rPr lang="en-US" sz="2800" dirty="0" smtClean="0">
                <a:latin typeface="Times New Roman" pitchFamily="18" charset="0"/>
                <a:cs typeface="Times New Roman" pitchFamily="18" charset="0"/>
              </a:rPr>
              <a:t> Typical pusher cycle time (min)</a:t>
            </a:r>
            <a:endParaRPr lang="en-US" sz="2800" dirty="0">
              <a:latin typeface="Times New Roman" pitchFamily="18" charset="0"/>
              <a:cs typeface="Times New Roman" pitchFamily="18" charset="0"/>
            </a:endParaRPr>
          </a:p>
        </p:txBody>
      </p:sp>
      <p:pic>
        <p:nvPicPr>
          <p:cNvPr id="7" name="Picture 6"/>
          <p:cNvPicPr/>
          <p:nvPr/>
        </p:nvPicPr>
        <p:blipFill>
          <a:blip r:embed="rId2" cstate="print"/>
          <a:srcRect t="28339"/>
          <a:stretch>
            <a:fillRect/>
          </a:stretch>
        </p:blipFill>
        <p:spPr bwMode="auto">
          <a:xfrm>
            <a:off x="762000" y="1371600"/>
            <a:ext cx="7696200" cy="23622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Calculating the Number of Pushers Required</a:t>
            </a:r>
            <a:endParaRPr lang="en-US" dirty="0"/>
          </a:p>
        </p:txBody>
      </p:sp>
      <p:sp>
        <p:nvSpPr>
          <p:cNvPr id="5" name="Content Placeholder 4"/>
          <p:cNvSpPr>
            <a:spLocks noGrp="1"/>
          </p:cNvSpPr>
          <p:nvPr>
            <p:ph idx="1"/>
          </p:nvPr>
        </p:nvSpPr>
        <p:spPr/>
        <p:txBody>
          <a:bodyPr>
            <a:normAutofit/>
          </a:bodyPr>
          <a:lstStyle/>
          <a:p>
            <a:pPr lvl="0"/>
            <a:r>
              <a:rPr lang="en-US" dirty="0" smtClean="0"/>
              <a:t>When the number of pushers actually used is less than the number required to fully serve the scraper fleet, expected production is reduced to that obtained using Equation 4-13. </a:t>
            </a:r>
          </a:p>
          <a:p>
            <a:pPr lvl="1"/>
            <a:r>
              <a:rPr lang="en-US" dirty="0" smtClean="0"/>
              <a:t>Production = No. of pushers / Required number × No. of scrapers × Production per scraper    (4-13)</a:t>
            </a:r>
          </a:p>
          <a:p>
            <a:pPr lvl="1"/>
            <a:r>
              <a:rPr lang="en-US" dirty="0" smtClean="0"/>
              <a:t>In performing this calculation, use the precise number of pushers required, not the integer value.</a:t>
            </a:r>
          </a:p>
        </p:txBody>
      </p:sp>
      <p:sp>
        <p:nvSpPr>
          <p:cNvPr id="2" name="Footer Placeholder 1"/>
          <p:cNvSpPr>
            <a:spLocks noGrp="1"/>
          </p:cNvSpPr>
          <p:nvPr>
            <p:ph type="ftr" sz="quarter" idx="11"/>
          </p:nvPr>
        </p:nvSpPr>
        <p:spPr/>
        <p:txBody>
          <a:bodyPr/>
          <a:lstStyle/>
          <a:p>
            <a:r>
              <a:rPr lang="en-US" smtClean="0"/>
              <a:t>CE 417 King Saud University</a:t>
            </a:r>
            <a:endParaRPr lang="en-US"/>
          </a:p>
        </p:txBody>
      </p:sp>
      <p:sp>
        <p:nvSpPr>
          <p:cNvPr id="3" name="Slide Number Placeholder 2"/>
          <p:cNvSpPr>
            <a:spLocks noGrp="1"/>
          </p:cNvSpPr>
          <p:nvPr>
            <p:ph type="sldNum" sz="quarter" idx="12"/>
          </p:nvPr>
        </p:nvSpPr>
        <p:spPr/>
        <p:txBody>
          <a:bodyPr/>
          <a:lstStyle/>
          <a:p>
            <a:fld id="{FBD81154-3B9D-42FD-98AD-A0A0F7745722}"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t>EXAMPLE 4-10</a:t>
            </a:r>
            <a:endParaRPr lang="en-US" dirty="0"/>
          </a:p>
        </p:txBody>
      </p:sp>
      <p:sp>
        <p:nvSpPr>
          <p:cNvPr id="5" name="Content Placeholder 4"/>
          <p:cNvSpPr>
            <a:spLocks noGrp="1"/>
          </p:cNvSpPr>
          <p:nvPr>
            <p:ph idx="1"/>
          </p:nvPr>
        </p:nvSpPr>
        <p:spPr/>
        <p:txBody>
          <a:bodyPr>
            <a:normAutofit/>
          </a:bodyPr>
          <a:lstStyle/>
          <a:p>
            <a:r>
              <a:rPr lang="en-US" dirty="0" smtClean="0"/>
              <a:t>The estimated cycle time for a wheel scraper is 6.5 min. </a:t>
            </a:r>
          </a:p>
          <a:p>
            <a:pPr lvl="1"/>
            <a:r>
              <a:rPr lang="en-US" dirty="0" smtClean="0"/>
              <a:t>Calculate the number of pushers required to serve a fleet of nine scrapers using single pushers. </a:t>
            </a:r>
          </a:p>
          <a:p>
            <a:pPr lvl="1"/>
            <a:r>
              <a:rPr lang="en-US" dirty="0" smtClean="0"/>
              <a:t>Determine the result for both back-track and chain loading methods.</a:t>
            </a:r>
          </a:p>
        </p:txBody>
      </p:sp>
      <p:sp>
        <p:nvSpPr>
          <p:cNvPr id="2" name="Footer Placeholder 1"/>
          <p:cNvSpPr>
            <a:spLocks noGrp="1"/>
          </p:cNvSpPr>
          <p:nvPr>
            <p:ph type="ftr" sz="quarter" idx="11"/>
          </p:nvPr>
        </p:nvSpPr>
        <p:spPr/>
        <p:txBody>
          <a:bodyPr/>
          <a:lstStyle/>
          <a:p>
            <a:r>
              <a:rPr lang="en-US" smtClean="0"/>
              <a:t>CE 417 King Saud University</a:t>
            </a:r>
            <a:endParaRPr lang="en-US"/>
          </a:p>
        </p:txBody>
      </p:sp>
      <p:sp>
        <p:nvSpPr>
          <p:cNvPr id="3" name="Slide Number Placeholder 2"/>
          <p:cNvSpPr>
            <a:spLocks noGrp="1"/>
          </p:cNvSpPr>
          <p:nvPr>
            <p:ph type="sldNum" sz="quarter" idx="12"/>
          </p:nvPr>
        </p:nvSpPr>
        <p:spPr/>
        <p:txBody>
          <a:bodyPr/>
          <a:lstStyle/>
          <a:p>
            <a:fld id="{FBD81154-3B9D-42FD-98AD-A0A0F7745722}"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t>EXAMPLE 4-10</a:t>
            </a:r>
            <a:endParaRPr lang="en-US" dirty="0"/>
          </a:p>
        </p:txBody>
      </p:sp>
      <p:sp>
        <p:nvSpPr>
          <p:cNvPr id="5" name="Content Placeholder 4"/>
          <p:cNvSpPr>
            <a:spLocks noGrp="1"/>
          </p:cNvSpPr>
          <p:nvPr>
            <p:ph idx="1"/>
          </p:nvPr>
        </p:nvSpPr>
        <p:spPr/>
        <p:txBody>
          <a:bodyPr>
            <a:normAutofit/>
          </a:bodyPr>
          <a:lstStyle/>
          <a:p>
            <a:pPr algn="ctr">
              <a:buNone/>
            </a:pPr>
            <a:r>
              <a:rPr lang="en-US" b="1" dirty="0" smtClean="0"/>
              <a:t>Solution</a:t>
            </a:r>
            <a:endParaRPr lang="en-US" dirty="0" smtClean="0"/>
          </a:p>
          <a:p>
            <a:pPr>
              <a:buNone/>
            </a:pPr>
            <a:r>
              <a:rPr lang="en-US" dirty="0" smtClean="0"/>
              <a:t> Number of scrapers per pusher (Equation 4-11):</a:t>
            </a:r>
          </a:p>
          <a:p>
            <a:pPr lvl="1">
              <a:buNone/>
            </a:pPr>
            <a:r>
              <a:rPr lang="en-US" dirty="0" smtClean="0"/>
              <a:t>Back-track = 6.5/1.5 =4.3</a:t>
            </a:r>
          </a:p>
          <a:p>
            <a:pPr lvl="1">
              <a:buNone/>
            </a:pPr>
            <a:r>
              <a:rPr lang="en-US" dirty="0" smtClean="0"/>
              <a:t>Chain =6.5/1.0 =6.5</a:t>
            </a:r>
          </a:p>
          <a:p>
            <a:pPr>
              <a:buNone/>
            </a:pPr>
            <a:r>
              <a:rPr lang="en-US" dirty="0" smtClean="0"/>
              <a:t>Number of pushers required (Equation 4-12):</a:t>
            </a:r>
          </a:p>
          <a:p>
            <a:pPr lvl="1">
              <a:buNone/>
            </a:pPr>
            <a:r>
              <a:rPr lang="en-US" dirty="0" smtClean="0"/>
              <a:t>Back-track=9/4.3 =2.1 =3</a:t>
            </a:r>
          </a:p>
          <a:p>
            <a:pPr lvl="1">
              <a:buNone/>
            </a:pPr>
            <a:r>
              <a:rPr lang="en-US" dirty="0" smtClean="0"/>
              <a:t>Chain = 9/6.5 =1.4 =2</a:t>
            </a:r>
          </a:p>
        </p:txBody>
      </p:sp>
      <p:sp>
        <p:nvSpPr>
          <p:cNvPr id="2" name="Footer Placeholder 1"/>
          <p:cNvSpPr>
            <a:spLocks noGrp="1"/>
          </p:cNvSpPr>
          <p:nvPr>
            <p:ph type="ftr" sz="quarter" idx="11"/>
          </p:nvPr>
        </p:nvSpPr>
        <p:spPr/>
        <p:txBody>
          <a:bodyPr/>
          <a:lstStyle/>
          <a:p>
            <a:r>
              <a:rPr lang="en-US" smtClean="0"/>
              <a:t>CE 417 King Saud University</a:t>
            </a:r>
            <a:endParaRPr lang="en-US"/>
          </a:p>
        </p:txBody>
      </p:sp>
      <p:sp>
        <p:nvSpPr>
          <p:cNvPr id="3" name="Slide Number Placeholder 2"/>
          <p:cNvSpPr>
            <a:spLocks noGrp="1"/>
          </p:cNvSpPr>
          <p:nvPr>
            <p:ph type="sldNum" sz="quarter" idx="12"/>
          </p:nvPr>
        </p:nvSpPr>
        <p:spPr/>
        <p:txBody>
          <a:bodyPr/>
          <a:lstStyle/>
          <a:p>
            <a:fld id="{FBD81154-3B9D-42FD-98AD-A0A0F7745722}"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EXAMPLE 4-11</a:t>
            </a:r>
            <a:endParaRPr lang="en-US" dirty="0"/>
          </a:p>
        </p:txBody>
      </p:sp>
      <p:sp>
        <p:nvSpPr>
          <p:cNvPr id="3" name="Content Placeholder 2"/>
          <p:cNvSpPr>
            <a:spLocks noGrp="1"/>
          </p:cNvSpPr>
          <p:nvPr>
            <p:ph idx="1"/>
          </p:nvPr>
        </p:nvSpPr>
        <p:spPr/>
        <p:txBody>
          <a:bodyPr>
            <a:normAutofit fontScale="92500"/>
          </a:bodyPr>
          <a:lstStyle/>
          <a:p>
            <a:r>
              <a:rPr lang="en-US" dirty="0" smtClean="0"/>
              <a:t>Find the expected production of the scraper fleet of Example 4-10 if only one pusher is available and the chain loading method is used. </a:t>
            </a:r>
          </a:p>
          <a:p>
            <a:pPr lvl="1"/>
            <a:r>
              <a:rPr lang="en-US" dirty="0" smtClean="0"/>
              <a:t>Expected production of a single scraper assuming adequate pusher support is 226 BCY/h (173 BCM/h).</a:t>
            </a:r>
          </a:p>
          <a:p>
            <a:pPr algn="ctr">
              <a:buNone/>
            </a:pPr>
            <a:r>
              <a:rPr lang="en-US" b="1" dirty="0" smtClean="0"/>
              <a:t>Solution</a:t>
            </a:r>
            <a:endParaRPr lang="en-US" dirty="0" smtClean="0"/>
          </a:p>
          <a:p>
            <a:pPr lvl="1">
              <a:buNone/>
            </a:pPr>
            <a:r>
              <a:rPr lang="en-US" dirty="0" smtClean="0"/>
              <a:t>Number of pushers required to fully serve fleet = 1.4</a:t>
            </a:r>
          </a:p>
          <a:p>
            <a:pPr lvl="1">
              <a:buNone/>
            </a:pPr>
            <a:r>
              <a:rPr lang="en-US" dirty="0" smtClean="0"/>
              <a:t>Production= 1/1.4 × 9 × 226=1453BCY/h	(</a:t>
            </a:r>
            <a:r>
              <a:rPr lang="en-US" dirty="0" err="1" smtClean="0"/>
              <a:t>Eq</a:t>
            </a:r>
            <a:r>
              <a:rPr lang="en-US" dirty="0" smtClean="0"/>
              <a:t> 4-13)</a:t>
            </a:r>
          </a:p>
          <a:p>
            <a:pPr lvl="1">
              <a:buNone/>
            </a:pPr>
            <a:r>
              <a:rPr lang="en-US" dirty="0" smtClean="0"/>
              <a:t>			[= 1/1.4 × 9 × 173 = 1112 BCM/h]	(</a:t>
            </a:r>
            <a:r>
              <a:rPr lang="en-US" dirty="0" err="1" smtClean="0"/>
              <a:t>Eq</a:t>
            </a:r>
            <a:r>
              <a:rPr lang="en-US" dirty="0" smtClean="0"/>
              <a:t> 4-13)</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Push-Pull Loading</a:t>
            </a:r>
            <a:endParaRPr lang="en-US" dirty="0"/>
          </a:p>
        </p:txBody>
      </p:sp>
      <p:sp>
        <p:nvSpPr>
          <p:cNvPr id="3" name="Content Placeholder 2"/>
          <p:cNvSpPr>
            <a:spLocks noGrp="1"/>
          </p:cNvSpPr>
          <p:nvPr>
            <p:ph idx="1"/>
          </p:nvPr>
        </p:nvSpPr>
        <p:spPr>
          <a:xfrm>
            <a:off x="457200" y="1600200"/>
            <a:ext cx="8382000" cy="4724400"/>
          </a:xfrm>
        </p:spPr>
        <p:txBody>
          <a:bodyPr>
            <a:normAutofit/>
          </a:bodyPr>
          <a:lstStyle/>
          <a:p>
            <a:pPr lvl="0"/>
            <a:r>
              <a:rPr lang="en-US" dirty="0" smtClean="0"/>
              <a:t>In </a:t>
            </a:r>
            <a:r>
              <a:rPr lang="en-US" u="sng" dirty="0" smtClean="0"/>
              <a:t>push-pull</a:t>
            </a:r>
            <a:r>
              <a:rPr lang="en-US" dirty="0" smtClean="0"/>
              <a:t> or </a:t>
            </a:r>
            <a:r>
              <a:rPr lang="en-US" u="sng" dirty="0" smtClean="0"/>
              <a:t>twin-hitch</a:t>
            </a:r>
            <a:r>
              <a:rPr lang="en-US" dirty="0" smtClean="0"/>
              <a:t> scraper loading, </a:t>
            </a:r>
          </a:p>
          <a:p>
            <a:pPr lvl="1"/>
            <a:r>
              <a:rPr lang="en-US" dirty="0" smtClean="0"/>
              <a:t>two all-wheel-drive scrapers assist each other to load without the use of pusher tractors. </a:t>
            </a:r>
          </a:p>
          <a:p>
            <a:pPr lvl="1"/>
            <a:r>
              <a:rPr lang="en-US" dirty="0" smtClean="0"/>
              <a:t>The scrapers are equipped with special push blocks and coupling devices, as shown in Figure 4-22. </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48</a:t>
            </a:fld>
            <a:endParaRPr lang="en-US"/>
          </a:p>
        </p:txBody>
      </p:sp>
      <p:pic>
        <p:nvPicPr>
          <p:cNvPr id="6" name="Picture 5"/>
          <p:cNvPicPr/>
          <p:nvPr/>
        </p:nvPicPr>
        <p:blipFill>
          <a:blip r:embed="rId2" cstate="print"/>
          <a:srcRect/>
          <a:stretch>
            <a:fillRect/>
          </a:stretch>
        </p:blipFill>
        <p:spPr bwMode="auto">
          <a:xfrm>
            <a:off x="1981200" y="762000"/>
            <a:ext cx="5181600" cy="5715000"/>
          </a:xfrm>
          <a:prstGeom prst="rect">
            <a:avLst/>
          </a:prstGeom>
          <a:noFill/>
          <a:ln w="9525">
            <a:noFill/>
            <a:miter lim="800000"/>
            <a:headEnd/>
            <a:tailEnd/>
          </a:ln>
        </p:spPr>
      </p:pic>
      <p:sp>
        <p:nvSpPr>
          <p:cNvPr id="98305" name="Rectangle 1"/>
          <p:cNvSpPr>
            <a:spLocks noChangeArrowheads="1"/>
          </p:cNvSpPr>
          <p:nvPr/>
        </p:nvSpPr>
        <p:spPr bwMode="auto">
          <a:xfrm>
            <a:off x="1032025" y="238780"/>
            <a:ext cx="7502375"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FIGURE 4-22:</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Methods of push-loading scrapers.</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Push-Pull Loading</a:t>
            </a:r>
            <a:endParaRPr lang="en-US" dirty="0"/>
          </a:p>
        </p:txBody>
      </p:sp>
      <p:sp>
        <p:nvSpPr>
          <p:cNvPr id="3" name="Content Placeholder 2"/>
          <p:cNvSpPr>
            <a:spLocks noGrp="1"/>
          </p:cNvSpPr>
          <p:nvPr>
            <p:ph idx="1"/>
          </p:nvPr>
        </p:nvSpPr>
        <p:spPr>
          <a:xfrm>
            <a:off x="381000" y="1600200"/>
            <a:ext cx="8382000" cy="4525963"/>
          </a:xfrm>
        </p:spPr>
        <p:txBody>
          <a:bodyPr>
            <a:normAutofit fontScale="92500"/>
          </a:bodyPr>
          <a:lstStyle/>
          <a:p>
            <a:pPr lvl="0"/>
            <a:r>
              <a:rPr lang="en-US" dirty="0" smtClean="0"/>
              <a:t>The sequence of loading operations is as follows:</a:t>
            </a:r>
          </a:p>
          <a:p>
            <a:pPr marL="971550" lvl="1" indent="-514350">
              <a:buFont typeface="+mj-lt"/>
              <a:buAutoNum type="arabicParenR"/>
            </a:pPr>
            <a:r>
              <a:rPr lang="en-US" dirty="0" smtClean="0"/>
              <a:t>The first scraper to arrive in the cut starts to self-load.</a:t>
            </a:r>
          </a:p>
          <a:p>
            <a:pPr marL="971550" lvl="1" indent="-514350">
              <a:buFont typeface="+mj-lt"/>
              <a:buAutoNum type="arabicParenR"/>
            </a:pPr>
            <a:r>
              <a:rPr lang="en-US" dirty="0" smtClean="0"/>
              <a:t>The second scraper arrives, makes contact, couples, and pushes the front scraper to assist it in loading.</a:t>
            </a:r>
          </a:p>
          <a:p>
            <a:pPr marL="971550" lvl="1" indent="-514350">
              <a:buFont typeface="+mj-lt"/>
              <a:buAutoNum type="arabicParenR"/>
            </a:pPr>
            <a:r>
              <a:rPr lang="en-US" dirty="0" smtClean="0"/>
              <a:t>When the front scraper is loaded, the operator raises its bowl. The second scraper then begins to load with the front scraper pulling to assist in loading.</a:t>
            </a:r>
          </a:p>
          <a:p>
            <a:pPr marL="971550" lvl="1" indent="-514350">
              <a:buFont typeface="+mj-lt"/>
              <a:buAutoNum type="arabicParenR"/>
            </a:pPr>
            <a:r>
              <a:rPr lang="en-US" dirty="0" smtClean="0"/>
              <a:t>The two scrapers uncouple and separate for the haul to the fill.</a:t>
            </a:r>
          </a:p>
          <a:p>
            <a:endParaRPr lang="en-US" dirty="0"/>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Operation and Employment</a:t>
            </a:r>
            <a:endParaRPr lang="en-US" dirty="0"/>
          </a:p>
        </p:txBody>
      </p:sp>
      <p:sp>
        <p:nvSpPr>
          <p:cNvPr id="3" name="Content Placeholder 2"/>
          <p:cNvSpPr>
            <a:spLocks noGrp="1"/>
          </p:cNvSpPr>
          <p:nvPr>
            <p:ph idx="1"/>
          </p:nvPr>
        </p:nvSpPr>
        <p:spPr/>
        <p:txBody>
          <a:bodyPr>
            <a:normAutofit/>
          </a:bodyPr>
          <a:lstStyle/>
          <a:p>
            <a:pPr lvl="0"/>
            <a:r>
              <a:rPr lang="en-US" i="1" u="sng" dirty="0" smtClean="0">
                <a:effectLst>
                  <a:outerShdw blurRad="38100" dist="38100" dir="2700000" algn="tl">
                    <a:srgbClr val="000000">
                      <a:alpha val="43137"/>
                    </a:srgbClr>
                  </a:outerShdw>
                </a:effectLst>
              </a:rPr>
              <a:t>Two-axle </a:t>
            </a:r>
            <a:r>
              <a:rPr lang="en-US" u="sng" dirty="0" smtClean="0">
                <a:effectLst>
                  <a:outerShdw blurRad="38100" dist="38100" dir="2700000" algn="tl">
                    <a:srgbClr val="000000">
                      <a:alpha val="43137"/>
                    </a:srgbClr>
                  </a:outerShdw>
                </a:effectLst>
              </a:rPr>
              <a:t>or </a:t>
            </a:r>
            <a:r>
              <a:rPr lang="en-US" i="1" u="sng" dirty="0" smtClean="0">
                <a:effectLst>
                  <a:outerShdw blurRad="38100" dist="38100" dir="2700000" algn="tl">
                    <a:srgbClr val="000000">
                      <a:alpha val="43137"/>
                    </a:srgbClr>
                  </a:outerShdw>
                </a:effectLst>
              </a:rPr>
              <a:t>overhung scrapers </a:t>
            </a:r>
            <a:r>
              <a:rPr lang="en-US" dirty="0" smtClean="0"/>
              <a:t>(Figure 4-17)</a:t>
            </a:r>
            <a:endParaRPr lang="en-US" i="1" dirty="0" smtClean="0"/>
          </a:p>
          <a:p>
            <a:pPr lvl="1"/>
            <a:r>
              <a:rPr lang="en-US" dirty="0" smtClean="0"/>
              <a:t>utilize a tractor having only one axle. </a:t>
            </a:r>
          </a:p>
          <a:p>
            <a:pPr lvl="1"/>
            <a:r>
              <a:rPr lang="en-US" dirty="0" smtClean="0"/>
              <a:t>Such an arrangement has a lower rolling resistance and greater maneuverability than does a </a:t>
            </a:r>
            <a:r>
              <a:rPr lang="en-US" i="1" dirty="0" smtClean="0"/>
              <a:t>three-axle scraper </a:t>
            </a:r>
            <a:r>
              <a:rPr lang="en-US" dirty="0" smtClean="0"/>
              <a:t>that is pulled by a conventional four-wheel tractor. </a:t>
            </a:r>
          </a:p>
          <a:p>
            <a:pPr lvl="1"/>
            <a:r>
              <a:rPr lang="en-US" dirty="0" smtClean="0"/>
              <a:t>However, the additional stability of the three-axle scraper permits higher operating speeds on long, relatively flat haul roads. </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Push-Pull Loading</a:t>
            </a:r>
            <a:endParaRPr lang="en-US" dirty="0"/>
          </a:p>
        </p:txBody>
      </p:sp>
      <p:sp>
        <p:nvSpPr>
          <p:cNvPr id="3" name="Content Placeholder 2"/>
          <p:cNvSpPr>
            <a:spLocks noGrp="1"/>
          </p:cNvSpPr>
          <p:nvPr>
            <p:ph idx="1"/>
          </p:nvPr>
        </p:nvSpPr>
        <p:spPr/>
        <p:txBody>
          <a:bodyPr>
            <a:normAutofit/>
          </a:bodyPr>
          <a:lstStyle/>
          <a:p>
            <a:pPr lvl="0"/>
            <a:r>
              <a:rPr lang="en-US" u="sng" dirty="0" smtClean="0">
                <a:effectLst>
                  <a:outerShdw blurRad="38100" dist="38100" dir="2700000" algn="tl">
                    <a:srgbClr val="000000">
                      <a:alpha val="43137"/>
                    </a:srgbClr>
                  </a:outerShdw>
                </a:effectLst>
              </a:rPr>
              <a:t>Advantages</a:t>
            </a:r>
            <a:r>
              <a:rPr lang="en-US" dirty="0" smtClean="0"/>
              <a:t> of this method of loading are: </a:t>
            </a:r>
          </a:p>
          <a:p>
            <a:pPr lvl="1"/>
            <a:r>
              <a:rPr lang="en-US" dirty="0" smtClean="0"/>
              <a:t>basically it offers the loading advantages of self-loading scrapers while retaining the hauling advantages of standard scrapers. </a:t>
            </a:r>
          </a:p>
          <a:p>
            <a:pPr lvl="1"/>
            <a:r>
              <a:rPr lang="en-US" dirty="0" smtClean="0"/>
              <a:t>No pusher tractor or its operator is required. </a:t>
            </a:r>
          </a:p>
          <a:p>
            <a:pPr lvl="1"/>
            <a:r>
              <a:rPr lang="en-US" dirty="0" smtClean="0"/>
              <a:t>There is no problem of pusher-scraper mismatch and no lost time due to pusher downtime.</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Push-Pull Loading</a:t>
            </a:r>
            <a:endParaRPr lang="en-US" dirty="0"/>
          </a:p>
        </p:txBody>
      </p:sp>
      <p:sp>
        <p:nvSpPr>
          <p:cNvPr id="3" name="Content Placeholder 2"/>
          <p:cNvSpPr>
            <a:spLocks noGrp="1"/>
          </p:cNvSpPr>
          <p:nvPr>
            <p:ph idx="1"/>
          </p:nvPr>
        </p:nvSpPr>
        <p:spPr/>
        <p:txBody>
          <a:bodyPr>
            <a:normAutofit lnSpcReduction="10000"/>
          </a:bodyPr>
          <a:lstStyle/>
          <a:p>
            <a:pPr lvl="0"/>
            <a:r>
              <a:rPr lang="en-US" u="sng" dirty="0" smtClean="0">
                <a:effectLst>
                  <a:outerShdw blurRad="38100" dist="38100" dir="2700000" algn="tl">
                    <a:srgbClr val="000000">
                      <a:alpha val="43137"/>
                    </a:srgbClr>
                  </a:outerShdw>
                </a:effectLst>
              </a:rPr>
              <a:t>Disadvantage</a:t>
            </a:r>
            <a:r>
              <a:rPr lang="en-US" dirty="0" smtClean="0">
                <a:effectLst>
                  <a:outerShdw blurRad="38100" dist="38100" dir="2700000" algn="tl">
                    <a:srgbClr val="000000">
                      <a:alpha val="43137"/>
                    </a:srgbClr>
                  </a:outerShdw>
                </a:effectLst>
              </a:rPr>
              <a:t> </a:t>
            </a:r>
            <a:r>
              <a:rPr lang="en-US" dirty="0" smtClean="0"/>
              <a:t>of this method of loading:</a:t>
            </a:r>
          </a:p>
          <a:p>
            <a:pPr lvl="1"/>
            <a:r>
              <a:rPr lang="en-US" dirty="0" smtClean="0"/>
              <a:t>scrapers must operate in pairs so that if one scraper breaks down, its partner must be diverted to a different operation. </a:t>
            </a:r>
          </a:p>
          <a:p>
            <a:pPr lvl="1"/>
            <a:r>
              <a:rPr lang="en-US" dirty="0" smtClean="0"/>
              <a:t>Conditions favoring push-pull operations include long, straight hauls with relatively easy to load materials. </a:t>
            </a:r>
          </a:p>
          <a:p>
            <a:pPr lvl="1"/>
            <a:r>
              <a:rPr lang="en-US" dirty="0" smtClean="0"/>
              <a:t>An adequate number of spreading and compacting units must be available at the fill, since two scrapers dump almost simultaneously.</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Job Management</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The type of scraper that may be expected to yield the lowest cost per unit of production is a function of:</a:t>
            </a:r>
          </a:p>
          <a:p>
            <a:pPr lvl="1"/>
            <a:r>
              <a:rPr lang="en-US" dirty="0" smtClean="0"/>
              <a:t> the total resistance and </a:t>
            </a:r>
          </a:p>
          <a:p>
            <a:pPr lvl="1"/>
            <a:r>
              <a:rPr lang="en-US" dirty="0" smtClean="0"/>
              <a:t>the haul distance, as shown in Figure 4-25. </a:t>
            </a:r>
          </a:p>
          <a:p>
            <a:pPr lvl="0"/>
            <a:r>
              <a:rPr lang="en-US" dirty="0" smtClean="0"/>
              <a:t>Elevating scrapers can use their self-loading ability effectively for short hauls. </a:t>
            </a:r>
          </a:p>
          <a:p>
            <a:pPr lvl="1"/>
            <a:r>
              <a:rPr lang="en-US" dirty="0" smtClean="0"/>
              <a:t>However, their additional weight puts them at a disadvantage on long hauls. </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53</a:t>
            </a:fld>
            <a:endParaRPr lang="en-US"/>
          </a:p>
        </p:txBody>
      </p:sp>
      <p:pic>
        <p:nvPicPr>
          <p:cNvPr id="6" name="Picture 5"/>
          <p:cNvPicPr/>
          <p:nvPr/>
        </p:nvPicPr>
        <p:blipFill>
          <a:blip r:embed="rId2" cstate="print"/>
          <a:srcRect l="3000" t="2889"/>
          <a:stretch>
            <a:fillRect/>
          </a:stretch>
        </p:blipFill>
        <p:spPr bwMode="auto">
          <a:xfrm>
            <a:off x="1066800" y="1295400"/>
            <a:ext cx="7391400" cy="5122232"/>
          </a:xfrm>
          <a:prstGeom prst="rect">
            <a:avLst/>
          </a:prstGeom>
          <a:noFill/>
          <a:ln w="9525">
            <a:noFill/>
            <a:miter lim="800000"/>
            <a:headEnd/>
            <a:tailEnd/>
          </a:ln>
        </p:spPr>
      </p:pic>
      <p:sp>
        <p:nvSpPr>
          <p:cNvPr id="119809" name="Rectangle 1"/>
          <p:cNvSpPr>
            <a:spLocks noChangeArrowheads="1"/>
          </p:cNvSpPr>
          <p:nvPr/>
        </p:nvSpPr>
        <p:spPr bwMode="auto">
          <a:xfrm>
            <a:off x="1480292" y="543580"/>
            <a:ext cx="629210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FIGURE 4-25</a:t>
            </a:r>
            <a:r>
              <a:rPr kumimoji="0" lang="en-US"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Scraper application zones.</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Job Management</a:t>
            </a:r>
            <a:endParaRPr lang="en-US" dirty="0"/>
          </a:p>
        </p:txBody>
      </p:sp>
      <p:sp>
        <p:nvSpPr>
          <p:cNvPr id="3" name="Content Placeholder 2"/>
          <p:cNvSpPr>
            <a:spLocks noGrp="1"/>
          </p:cNvSpPr>
          <p:nvPr>
            <p:ph idx="1"/>
          </p:nvPr>
        </p:nvSpPr>
        <p:spPr>
          <a:xfrm>
            <a:off x="304800" y="1447800"/>
            <a:ext cx="8610600" cy="5029200"/>
          </a:xfrm>
        </p:spPr>
        <p:txBody>
          <a:bodyPr>
            <a:normAutofit fontScale="92500" lnSpcReduction="10000"/>
          </a:bodyPr>
          <a:lstStyle/>
          <a:p>
            <a:pPr lvl="0"/>
            <a:r>
              <a:rPr lang="en-US" dirty="0" smtClean="0"/>
              <a:t>Of the conventional scrapers, </a:t>
            </a:r>
          </a:p>
          <a:p>
            <a:pPr lvl="1"/>
            <a:r>
              <a:rPr lang="en-US" u="sng" dirty="0" smtClean="0">
                <a:effectLst>
                  <a:outerShdw blurRad="38100" dist="38100" dir="2700000" algn="tl">
                    <a:srgbClr val="000000">
                      <a:alpha val="43137"/>
                    </a:srgbClr>
                  </a:outerShdw>
                </a:effectLst>
              </a:rPr>
              <a:t>single-engine overhung units </a:t>
            </a:r>
            <a:r>
              <a:rPr lang="en-US" dirty="0" smtClean="0"/>
              <a:t>are best suited to medium distances on relatively flat haul roads where maneuverability is important and adequate pusher power is available. </a:t>
            </a:r>
          </a:p>
          <a:p>
            <a:pPr lvl="1"/>
            <a:r>
              <a:rPr lang="en-US" u="sng" dirty="0" smtClean="0">
                <a:effectLst>
                  <a:outerShdw blurRad="38100" dist="38100" dir="2700000" algn="tl">
                    <a:srgbClr val="000000">
                      <a:alpha val="43137"/>
                    </a:srgbClr>
                  </a:outerShdw>
                </a:effectLst>
              </a:rPr>
              <a:t>Three-axle units </a:t>
            </a:r>
            <a:r>
              <a:rPr lang="en-US" dirty="0" smtClean="0"/>
              <a:t>are faster on long hauls and uneven surfaces. </a:t>
            </a:r>
          </a:p>
          <a:p>
            <a:pPr lvl="1"/>
            <a:r>
              <a:rPr lang="en-US" u="sng" dirty="0" smtClean="0">
                <a:effectLst>
                  <a:outerShdw blurRad="38100" dist="38100" dir="2700000" algn="tl">
                    <a:srgbClr val="000000">
                      <a:alpha val="43137"/>
                    </a:srgbClr>
                  </a:outerShdw>
                </a:effectLst>
              </a:rPr>
              <a:t>All-wheel-drive tandem-powered units </a:t>
            </a:r>
            <a:r>
              <a:rPr lang="en-US" dirty="0" smtClean="0"/>
              <a:t>are favored for conditions of high total resistance at all but the shortest haul distances. </a:t>
            </a:r>
          </a:p>
          <a:p>
            <a:pPr lvl="2"/>
            <a:r>
              <a:rPr lang="en-US" dirty="0" smtClean="0"/>
              <a:t>Notice that push-pull or twin-hitch scrapers overlap the entire all-wheel-drive zone of Figure 4-25 and extend into the elevating and conventional zones.</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Job Management</a:t>
            </a:r>
            <a:endParaRPr lang="en-US" dirty="0"/>
          </a:p>
        </p:txBody>
      </p:sp>
      <p:sp>
        <p:nvSpPr>
          <p:cNvPr id="3" name="Content Placeholder 2"/>
          <p:cNvSpPr>
            <a:spLocks noGrp="1"/>
          </p:cNvSpPr>
          <p:nvPr>
            <p:ph idx="1"/>
          </p:nvPr>
        </p:nvSpPr>
        <p:spPr/>
        <p:txBody>
          <a:bodyPr>
            <a:normAutofit/>
          </a:bodyPr>
          <a:lstStyle/>
          <a:p>
            <a:pPr lvl="0"/>
            <a:r>
              <a:rPr lang="en-US" dirty="0" smtClean="0"/>
              <a:t>Some techniques for maximizing scraper production include: </a:t>
            </a:r>
          </a:p>
          <a:p>
            <a:pPr lvl="1"/>
            <a:r>
              <a:rPr lang="en-US" dirty="0" smtClean="0"/>
              <a:t>Use downhill loading whenever possible to reduce the required pusher power and load time.</a:t>
            </a:r>
          </a:p>
          <a:p>
            <a:pPr lvl="1"/>
            <a:r>
              <a:rPr lang="en-US" dirty="0" smtClean="0"/>
              <a:t>Use chain or shuttle loading methods if possible.</a:t>
            </a:r>
          </a:p>
          <a:p>
            <a:pPr lvl="1"/>
            <a:r>
              <a:rPr lang="en-US" dirty="0" smtClean="0"/>
              <a:t>Use rippers or </a:t>
            </a:r>
            <a:r>
              <a:rPr lang="en-US" dirty="0" err="1" smtClean="0"/>
              <a:t>scarifiers</a:t>
            </a:r>
            <a:r>
              <a:rPr lang="en-US" dirty="0" smtClean="0"/>
              <a:t> to loosen hard soils before attempting to load.</a:t>
            </a:r>
          </a:p>
          <a:p>
            <a:pPr lvl="1"/>
            <a:r>
              <a:rPr lang="en-US" dirty="0" smtClean="0"/>
              <a:t>Have pushers give scrapers an adequate boost to accelerate units out of the cut.</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Job Management</a:t>
            </a:r>
            <a:endParaRPr lang="en-US" dirty="0"/>
          </a:p>
        </p:txBody>
      </p:sp>
      <p:sp>
        <p:nvSpPr>
          <p:cNvPr id="3" name="Content Placeholder 2"/>
          <p:cNvSpPr>
            <a:spLocks noGrp="1"/>
          </p:cNvSpPr>
          <p:nvPr>
            <p:ph idx="1"/>
          </p:nvPr>
        </p:nvSpPr>
        <p:spPr/>
        <p:txBody>
          <a:bodyPr>
            <a:normAutofit/>
          </a:bodyPr>
          <a:lstStyle/>
          <a:p>
            <a:pPr lvl="1"/>
            <a:r>
              <a:rPr lang="en-US" dirty="0" smtClean="0"/>
              <a:t>Keep the cut in good condition by using pushers during their idle time or by employing other equipment. Provide adequate drainage in the cut to improve trafficability.</a:t>
            </a:r>
          </a:p>
          <a:p>
            <a:pPr lvl="1"/>
            <a:r>
              <a:rPr lang="en-US" dirty="0" smtClean="0"/>
              <a:t>Maintain the haul road in the best possible condition. Full-time use of a motor grader on the haul road will usually payoff in increased scraper production. </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Job Management</a:t>
            </a:r>
            <a:endParaRPr lang="en-US" dirty="0"/>
          </a:p>
        </p:txBody>
      </p:sp>
      <p:sp>
        <p:nvSpPr>
          <p:cNvPr id="3" name="Content Placeholder 2"/>
          <p:cNvSpPr>
            <a:spLocks noGrp="1"/>
          </p:cNvSpPr>
          <p:nvPr>
            <p:ph idx="1"/>
          </p:nvPr>
        </p:nvSpPr>
        <p:spPr/>
        <p:txBody>
          <a:bodyPr>
            <a:normAutofit/>
          </a:bodyPr>
          <a:lstStyle/>
          <a:p>
            <a:pPr lvl="1"/>
            <a:r>
              <a:rPr lang="en-US" dirty="0" smtClean="0"/>
              <a:t>Make the haul road wide enough to permit high-speed hauling without danger. One-way haul roads should be utilized whenever possible. </a:t>
            </a:r>
          </a:p>
          <a:p>
            <a:pPr lvl="1"/>
            <a:r>
              <a:rPr lang="en-US" dirty="0" smtClean="0"/>
              <a:t>Keep the fill surface smooth and compacted to minimize scraper time in the fill. </a:t>
            </a:r>
          </a:p>
          <a:p>
            <a:pPr lvl="1"/>
            <a:r>
              <a:rPr lang="en-US" dirty="0" smtClean="0"/>
              <a:t>Boost scrapers on the fill if spreading time is excessive.</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Job Management</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Supervisors must carefully control operations in the cut, on the haul road, and in the fill to maximize production. </a:t>
            </a:r>
          </a:p>
          <a:p>
            <a:pPr lvl="0"/>
            <a:r>
              <a:rPr lang="en-US" dirty="0" smtClean="0"/>
              <a:t>Scrapers must be kept evenly spaced throughout their cycle to avoid interference between units. </a:t>
            </a:r>
          </a:p>
          <a:p>
            <a:r>
              <a:rPr lang="en-US" dirty="0" smtClean="0"/>
              <a:t>Scrapers that break down or cannot maintain their place in the cycle must be repaired promptly or replaced by standby units.</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4-5 TRUCKS AND WAGONS</a:t>
            </a:r>
            <a:endParaRPr lang="en-US" dirty="0"/>
          </a:p>
        </p:txBody>
      </p:sp>
      <p:sp>
        <p:nvSpPr>
          <p:cNvPr id="3" name="Content Placeholder 2"/>
          <p:cNvSpPr>
            <a:spLocks noGrp="1"/>
          </p:cNvSpPr>
          <p:nvPr>
            <p:ph idx="1"/>
          </p:nvPr>
        </p:nvSpPr>
        <p:spPr>
          <a:xfrm>
            <a:off x="304800" y="1600200"/>
            <a:ext cx="8534400" cy="4525963"/>
          </a:xfrm>
        </p:spPr>
        <p:txBody>
          <a:bodyPr/>
          <a:lstStyle/>
          <a:p>
            <a:r>
              <a:rPr lang="en-US" b="1" dirty="0" smtClean="0"/>
              <a:t>Operation and Employment</a:t>
            </a:r>
            <a:endParaRPr lang="en-US" dirty="0" smtClean="0"/>
          </a:p>
          <a:p>
            <a:r>
              <a:rPr lang="en-US" b="1" dirty="0" smtClean="0"/>
              <a:t>Determining the Number of Haul Units Needed</a:t>
            </a:r>
            <a:endParaRPr lang="en-US" dirty="0" smtClean="0"/>
          </a:p>
          <a:p>
            <a:r>
              <a:rPr lang="en-US" b="1" dirty="0" smtClean="0"/>
              <a:t>Job Management</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6</a:t>
            </a:fld>
            <a:endParaRPr lang="en-US"/>
          </a:p>
        </p:txBody>
      </p:sp>
      <p:pic>
        <p:nvPicPr>
          <p:cNvPr id="6" name="Picture 5"/>
          <p:cNvPicPr/>
          <p:nvPr/>
        </p:nvPicPr>
        <p:blipFill>
          <a:blip r:embed="rId2" cstate="print"/>
          <a:srcRect/>
          <a:stretch>
            <a:fillRect/>
          </a:stretch>
        </p:blipFill>
        <p:spPr bwMode="auto">
          <a:xfrm>
            <a:off x="838200" y="1676400"/>
            <a:ext cx="7543800" cy="3982720"/>
          </a:xfrm>
          <a:prstGeom prst="rect">
            <a:avLst/>
          </a:prstGeom>
          <a:noFill/>
          <a:ln w="9525">
            <a:noFill/>
            <a:miter lim="800000"/>
            <a:headEnd/>
            <a:tailEnd/>
          </a:ln>
        </p:spPr>
      </p:pic>
      <p:sp>
        <p:nvSpPr>
          <p:cNvPr id="79873" name="Rectangle 1"/>
          <p:cNvSpPr>
            <a:spLocks noChangeArrowheads="1"/>
          </p:cNvSpPr>
          <p:nvPr/>
        </p:nvSpPr>
        <p:spPr bwMode="auto">
          <a:xfrm>
            <a:off x="838200" y="152400"/>
            <a:ext cx="7628884"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Figure 4-17</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Twine-engine all-wheel drive scraper.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(Courtesy of Caterpillar Inc.)</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Operation and Employment</a:t>
            </a:r>
            <a:endParaRPr lang="en-US" dirty="0"/>
          </a:p>
        </p:txBody>
      </p:sp>
      <p:sp>
        <p:nvSpPr>
          <p:cNvPr id="3" name="Content Placeholder 2"/>
          <p:cNvSpPr>
            <a:spLocks noGrp="1"/>
          </p:cNvSpPr>
          <p:nvPr>
            <p:ph idx="1"/>
          </p:nvPr>
        </p:nvSpPr>
        <p:spPr/>
        <p:txBody>
          <a:bodyPr>
            <a:normAutofit/>
          </a:bodyPr>
          <a:lstStyle/>
          <a:p>
            <a:pPr lvl="0"/>
            <a:r>
              <a:rPr lang="en-US" dirty="0" smtClean="0"/>
              <a:t>Because hauling (or the transportation of excavation) is a major earthmoving activity, there are many different types of hauling equipment available to the constructor. </a:t>
            </a:r>
          </a:p>
          <a:p>
            <a:pPr lvl="0"/>
            <a:r>
              <a:rPr lang="en-US" dirty="0" smtClean="0"/>
              <a:t>In addition to the dozer, loader, and scraper already described, hauling equipment includes trucks, wagons, conveyor belts, and trains. </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Operation and Employment</a:t>
            </a:r>
            <a:endParaRPr lang="en-US" dirty="0"/>
          </a:p>
        </p:txBody>
      </p:sp>
      <p:sp>
        <p:nvSpPr>
          <p:cNvPr id="3" name="Content Placeholder 2"/>
          <p:cNvSpPr>
            <a:spLocks noGrp="1"/>
          </p:cNvSpPr>
          <p:nvPr>
            <p:ph idx="1"/>
          </p:nvPr>
        </p:nvSpPr>
        <p:spPr>
          <a:xfrm>
            <a:off x="457200" y="1600200"/>
            <a:ext cx="8382000" cy="4724400"/>
          </a:xfrm>
        </p:spPr>
        <p:txBody>
          <a:bodyPr>
            <a:normAutofit fontScale="92500" lnSpcReduction="20000"/>
          </a:bodyPr>
          <a:lstStyle/>
          <a:p>
            <a:r>
              <a:rPr lang="en-US" dirty="0" smtClean="0"/>
              <a:t>Most of the belt-type conveyors used in construction are portable units used for the movement of bulk construction materials within a small area or for placing concrete.</a:t>
            </a:r>
          </a:p>
          <a:p>
            <a:pPr lvl="1"/>
            <a:r>
              <a:rPr lang="en-US" dirty="0" smtClean="0"/>
              <a:t>However, conveyors are capable of moving earth and stone relatively long distances at high speed. </a:t>
            </a:r>
          </a:p>
          <a:p>
            <a:pPr lvl="1"/>
            <a:r>
              <a:rPr lang="en-US" dirty="0" smtClean="0"/>
              <a:t>Their ability to move earth for highway construction has been demonstrated in Great Britain. </a:t>
            </a:r>
          </a:p>
          <a:p>
            <a:pPr lvl="1"/>
            <a:r>
              <a:rPr lang="en-US" dirty="0" smtClean="0"/>
              <a:t>In the United States, they have been utilized on a number of large construction projects, such as dams. </a:t>
            </a:r>
          </a:p>
          <a:p>
            <a:pPr lvl="1"/>
            <a:r>
              <a:rPr lang="en-US" dirty="0" smtClean="0"/>
              <a:t>Their application is primarily limited by their large capital cost. </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Operation and Employment</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smtClean="0"/>
              <a:t>Conventional freight trains may be used to haul earth or rock over long distances when tracks are located near the excavation and fill areas.</a:t>
            </a:r>
          </a:p>
          <a:p>
            <a:pPr lvl="1"/>
            <a:r>
              <a:rPr lang="en-US" dirty="0" smtClean="0"/>
              <a:t>However, most construction applications involve narrow-gauge rail lines built in the construction area. </a:t>
            </a:r>
          </a:p>
          <a:p>
            <a:pPr lvl="1"/>
            <a:r>
              <a:rPr lang="en-US" dirty="0" smtClean="0"/>
              <a:t>This type of equipment is often used to remove the spoil from tunneling. </a:t>
            </a:r>
          </a:p>
          <a:p>
            <a:pPr lvl="1"/>
            <a:r>
              <a:rPr lang="en-US" dirty="0" smtClean="0"/>
              <a:t>Special rail cars are available for hauling plastic concrete. </a:t>
            </a:r>
          </a:p>
          <a:p>
            <a:pPr lvl="1"/>
            <a:r>
              <a:rPr lang="en-US" dirty="0" smtClean="0"/>
              <a:t>Although not usually thought of as a piece of earthmoving equipment, a dredge is capable of excavating soil and fractured rock and transporting it through pipelines in the form of a slurry.</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Operation and Employment</a:t>
            </a:r>
            <a:endParaRPr lang="en-US" dirty="0"/>
          </a:p>
        </p:txBody>
      </p:sp>
      <p:sp>
        <p:nvSpPr>
          <p:cNvPr id="3" name="Content Placeholder 2"/>
          <p:cNvSpPr>
            <a:spLocks noGrp="1"/>
          </p:cNvSpPr>
          <p:nvPr>
            <p:ph idx="1"/>
          </p:nvPr>
        </p:nvSpPr>
        <p:spPr>
          <a:xfrm>
            <a:off x="304800" y="1600200"/>
            <a:ext cx="8610600" cy="4724400"/>
          </a:xfrm>
        </p:spPr>
        <p:txBody>
          <a:bodyPr>
            <a:normAutofit lnSpcReduction="10000"/>
          </a:bodyPr>
          <a:lstStyle/>
          <a:p>
            <a:pPr lvl="0"/>
            <a:r>
              <a:rPr lang="en-US" dirty="0" smtClean="0"/>
              <a:t>Trucks and wagons are still the most common forms of construction hauling equipment.</a:t>
            </a:r>
          </a:p>
          <a:p>
            <a:pPr lvl="1"/>
            <a:r>
              <a:rPr lang="en-US" dirty="0" smtClean="0"/>
              <a:t>The heavy-duty rear-dump truck is most widely used because of its flexibility of use and the ability of highway models to move rapidly between job sites. </a:t>
            </a:r>
          </a:p>
          <a:p>
            <a:pPr lvl="1"/>
            <a:r>
              <a:rPr lang="en-US" dirty="0" smtClean="0"/>
              <a:t>There are a wide variety of types and sizes of dump truck available. </a:t>
            </a:r>
          </a:p>
          <a:p>
            <a:pPr lvl="1"/>
            <a:r>
              <a:rPr lang="en-US" dirty="0" smtClean="0"/>
              <a:t>Trucks may be powered by diesel or gasoline engines, have rear axle or all-wheel drive, have two or three axles, be equipped with standard or rock bodies, and so on.</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Operation and Employment</a:t>
            </a:r>
            <a:endParaRPr lang="en-US" dirty="0"/>
          </a:p>
        </p:txBody>
      </p:sp>
      <p:sp>
        <p:nvSpPr>
          <p:cNvPr id="3" name="Content Placeholder 2"/>
          <p:cNvSpPr>
            <a:spLocks noGrp="1"/>
          </p:cNvSpPr>
          <p:nvPr>
            <p:ph idx="1"/>
          </p:nvPr>
        </p:nvSpPr>
        <p:spPr>
          <a:xfrm>
            <a:off x="228600" y="1600200"/>
            <a:ext cx="8686800" cy="4724400"/>
          </a:xfrm>
        </p:spPr>
        <p:txBody>
          <a:bodyPr>
            <a:normAutofit fontScale="92500" lnSpcReduction="10000"/>
          </a:bodyPr>
          <a:lstStyle/>
          <a:p>
            <a:pPr lvl="1"/>
            <a:r>
              <a:rPr lang="en-US" dirty="0" smtClean="0"/>
              <a:t>Trucks used for hauling on public highways are limited by transportation regulations in their maximum width, gross weight, and axle load.</a:t>
            </a:r>
          </a:p>
          <a:p>
            <a:pPr lvl="1"/>
            <a:r>
              <a:rPr lang="en-US" dirty="0" smtClean="0"/>
              <a:t>There is a growing trend toward the use of off-highway models that can be larger and heavier and carry payloads up to several hundred tons.</a:t>
            </a:r>
          </a:p>
          <a:p>
            <a:pPr lvl="1"/>
            <a:r>
              <a:rPr lang="en-US" dirty="0" smtClean="0"/>
              <a:t>Figure 4-26 shows a 41-ton rear-dump truck being loaded by a shovel. </a:t>
            </a:r>
          </a:p>
          <a:p>
            <a:pPr lvl="1"/>
            <a:r>
              <a:rPr lang="en-US" dirty="0" smtClean="0"/>
              <a:t>The all-wheel-drive articulated dump truck illustrated in Figure 4-27 (also called an </a:t>
            </a:r>
            <a:r>
              <a:rPr lang="en-US" i="1" dirty="0" smtClean="0"/>
              <a:t>articulated hauler) </a:t>
            </a:r>
            <a:r>
              <a:rPr lang="en-US" dirty="0" smtClean="0"/>
              <a:t>is finding increasing usage because of its ability to carry large loads over low-</a:t>
            </a:r>
            <a:r>
              <a:rPr lang="en-US" dirty="0" err="1" smtClean="0"/>
              <a:t>trafficability</a:t>
            </a:r>
            <a:r>
              <a:rPr lang="en-US" dirty="0" smtClean="0"/>
              <a:t> soils. </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65</a:t>
            </a:fld>
            <a:endParaRPr lang="en-US"/>
          </a:p>
        </p:txBody>
      </p:sp>
      <p:pic>
        <p:nvPicPr>
          <p:cNvPr id="6" name="Picture 5"/>
          <p:cNvPicPr/>
          <p:nvPr/>
        </p:nvPicPr>
        <p:blipFill>
          <a:blip r:embed="rId2" cstate="print"/>
          <a:srcRect b="18159"/>
          <a:stretch>
            <a:fillRect/>
          </a:stretch>
        </p:blipFill>
        <p:spPr bwMode="auto">
          <a:xfrm>
            <a:off x="762000" y="1219200"/>
            <a:ext cx="7772400" cy="5181600"/>
          </a:xfrm>
          <a:prstGeom prst="rect">
            <a:avLst/>
          </a:prstGeom>
          <a:noFill/>
          <a:ln w="9525">
            <a:noFill/>
            <a:miter lim="800000"/>
            <a:headEnd/>
            <a:tailEnd/>
          </a:ln>
        </p:spPr>
      </p:pic>
      <p:sp>
        <p:nvSpPr>
          <p:cNvPr id="139265" name="Rectangle 1"/>
          <p:cNvSpPr>
            <a:spLocks noChangeArrowheads="1"/>
          </p:cNvSpPr>
          <p:nvPr/>
        </p:nvSpPr>
        <p:spPr bwMode="auto">
          <a:xfrm>
            <a:off x="1295400" y="235803"/>
            <a:ext cx="6976012"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FIGURE 4-26: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41-ton rear-dump truck.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(Courtesy of Volvo Construction Equipment North America, Inc.)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66</a:t>
            </a:fld>
            <a:endParaRPr lang="en-US"/>
          </a:p>
        </p:txBody>
      </p:sp>
      <p:pic>
        <p:nvPicPr>
          <p:cNvPr id="6" name="Picture 5"/>
          <p:cNvPicPr/>
          <p:nvPr/>
        </p:nvPicPr>
        <p:blipFill>
          <a:blip r:embed="rId2" cstate="print"/>
          <a:srcRect b="1452"/>
          <a:stretch>
            <a:fillRect/>
          </a:stretch>
        </p:blipFill>
        <p:spPr bwMode="auto">
          <a:xfrm>
            <a:off x="1447800" y="1306195"/>
            <a:ext cx="6477000" cy="5170805"/>
          </a:xfrm>
          <a:prstGeom prst="rect">
            <a:avLst/>
          </a:prstGeom>
          <a:noFill/>
          <a:ln w="9525">
            <a:noFill/>
            <a:miter lim="800000"/>
            <a:headEnd/>
            <a:tailEnd/>
          </a:ln>
        </p:spPr>
      </p:pic>
      <p:sp>
        <p:nvSpPr>
          <p:cNvPr id="138241" name="Rectangle 1"/>
          <p:cNvSpPr>
            <a:spLocks noChangeArrowheads="1"/>
          </p:cNvSpPr>
          <p:nvPr/>
        </p:nvSpPr>
        <p:spPr bwMode="auto">
          <a:xfrm>
            <a:off x="414125" y="188893"/>
            <a:ext cx="8196475"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FIGURE 4-27 </a:t>
            </a:r>
            <a:r>
              <a:rPr kumimoji="0" lang="en-US"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All-wheel drive articulated dump truck. </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(Courtesy Of Terex Corporation)</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Operation and Employment</a:t>
            </a:r>
            <a:endParaRPr lang="en-US" dirty="0"/>
          </a:p>
        </p:txBody>
      </p:sp>
      <p:sp>
        <p:nvSpPr>
          <p:cNvPr id="3" name="Content Placeholder 2"/>
          <p:cNvSpPr>
            <a:spLocks noGrp="1"/>
          </p:cNvSpPr>
          <p:nvPr>
            <p:ph idx="1"/>
          </p:nvPr>
        </p:nvSpPr>
        <p:spPr/>
        <p:txBody>
          <a:bodyPr>
            <a:normAutofit/>
          </a:bodyPr>
          <a:lstStyle/>
          <a:p>
            <a:pPr lvl="0"/>
            <a:r>
              <a:rPr lang="en-US" dirty="0" smtClean="0"/>
              <a:t>Wagons are tractors equipped with earthmoving semitrailers. </a:t>
            </a:r>
          </a:p>
          <a:p>
            <a:pPr lvl="1"/>
            <a:r>
              <a:rPr lang="en-US" dirty="0" smtClean="0"/>
              <a:t>Wagons are available in end-dump and side-dump models as well as the more common bottom-dump model. </a:t>
            </a:r>
          </a:p>
          <a:p>
            <a:pPr lvl="1"/>
            <a:r>
              <a:rPr lang="en-US" dirty="0" smtClean="0"/>
              <a:t>Bottom-dump models are preferred for moving earth and crushed rock because of their ability to dump and spread while moving at a relatively high speed.</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Determining the Number of Haul Units Needed</a:t>
            </a:r>
            <a:endParaRPr lang="en-US" dirty="0"/>
          </a:p>
        </p:txBody>
      </p:sp>
      <p:sp>
        <p:nvSpPr>
          <p:cNvPr id="3" name="Content Placeholder 2"/>
          <p:cNvSpPr>
            <a:spLocks noGrp="1"/>
          </p:cNvSpPr>
          <p:nvPr>
            <p:ph idx="1"/>
          </p:nvPr>
        </p:nvSpPr>
        <p:spPr/>
        <p:txBody>
          <a:bodyPr>
            <a:normAutofit/>
          </a:bodyPr>
          <a:lstStyle/>
          <a:p>
            <a:pPr lvl="0"/>
            <a:r>
              <a:rPr lang="en-US" dirty="0" smtClean="0"/>
              <a:t>Total cycle time is the sum of the fixed time (spot, load, maneuver, and dump) and the variable time (haul and return). </a:t>
            </a:r>
          </a:p>
          <a:p>
            <a:r>
              <a:rPr lang="en-US" dirty="0" smtClean="0"/>
              <a:t>The fixed time elements of spot, maneuver, and dump may be estimated by the use of Table 4-9. </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69</a:t>
            </a:fld>
            <a:endParaRPr lang="en-US"/>
          </a:p>
        </p:txBody>
      </p:sp>
      <p:pic>
        <p:nvPicPr>
          <p:cNvPr id="6" name="Picture 5"/>
          <p:cNvPicPr/>
          <p:nvPr/>
        </p:nvPicPr>
        <p:blipFill>
          <a:blip r:embed="rId2" cstate="print"/>
          <a:srcRect t="33107"/>
          <a:stretch>
            <a:fillRect/>
          </a:stretch>
        </p:blipFill>
        <p:spPr bwMode="auto">
          <a:xfrm>
            <a:off x="990600" y="2286000"/>
            <a:ext cx="6934200" cy="2352992"/>
          </a:xfrm>
          <a:prstGeom prst="rect">
            <a:avLst/>
          </a:prstGeom>
          <a:noFill/>
          <a:ln w="9525">
            <a:noFill/>
            <a:miter lim="800000"/>
            <a:headEnd/>
            <a:tailEnd/>
          </a:ln>
        </p:spPr>
      </p:pic>
      <p:sp>
        <p:nvSpPr>
          <p:cNvPr id="149505" name="Rectangle 1"/>
          <p:cNvSpPr>
            <a:spLocks noChangeArrowheads="1"/>
          </p:cNvSpPr>
          <p:nvPr/>
        </p:nvSpPr>
        <p:spPr bwMode="auto">
          <a:xfrm>
            <a:off x="990600" y="762000"/>
            <a:ext cx="6714274"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TABLE 4-9</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Spot, maneuver and dump time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for trucks and wagons (min)</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Operation and Employment</a:t>
            </a:r>
            <a:endParaRPr lang="en-US" dirty="0"/>
          </a:p>
        </p:txBody>
      </p:sp>
      <p:sp>
        <p:nvSpPr>
          <p:cNvPr id="3" name="Content Placeholder 2"/>
          <p:cNvSpPr>
            <a:spLocks noGrp="1"/>
          </p:cNvSpPr>
          <p:nvPr>
            <p:ph idx="1"/>
          </p:nvPr>
        </p:nvSpPr>
        <p:spPr/>
        <p:txBody>
          <a:bodyPr>
            <a:normAutofit/>
          </a:bodyPr>
          <a:lstStyle/>
          <a:p>
            <a:r>
              <a:rPr lang="en-US" i="1" u="sng" dirty="0" smtClean="0">
                <a:effectLst>
                  <a:outerShdw blurRad="38100" dist="38100" dir="2700000" algn="tl">
                    <a:srgbClr val="000000">
                      <a:alpha val="43137"/>
                    </a:srgbClr>
                  </a:outerShdw>
                </a:effectLst>
              </a:rPr>
              <a:t>All-wheel-drive scrapers</a:t>
            </a:r>
            <a:r>
              <a:rPr lang="en-US" i="1" dirty="0" smtClean="0"/>
              <a:t>,</a:t>
            </a:r>
          </a:p>
          <a:p>
            <a:pPr lvl="1"/>
            <a:r>
              <a:rPr lang="en-US" dirty="0" smtClean="0"/>
              <a:t>as the name implies, utilize drive wheels on both the tractor and scraper. </a:t>
            </a:r>
          </a:p>
          <a:p>
            <a:pPr lvl="1"/>
            <a:r>
              <a:rPr lang="en-US" dirty="0" smtClean="0"/>
              <a:t>Normally, such units are equipped with twin engines. </a:t>
            </a:r>
          </a:p>
          <a:p>
            <a:pPr lvl="1"/>
            <a:r>
              <a:rPr lang="en-US" dirty="0" smtClean="0"/>
              <a:t>The additional power and drive wheels give these units greater tractive effort than that of conventional scrapers.</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Determining the Number of Haul Units Needed</a:t>
            </a:r>
            <a:endParaRPr lang="en-US" dirty="0"/>
          </a:p>
        </p:txBody>
      </p:sp>
      <p:sp>
        <p:nvSpPr>
          <p:cNvPr id="3" name="Content Placeholder 2"/>
          <p:cNvSpPr>
            <a:spLocks noGrp="1"/>
          </p:cNvSpPr>
          <p:nvPr>
            <p:ph idx="1"/>
          </p:nvPr>
        </p:nvSpPr>
        <p:spPr/>
        <p:txBody>
          <a:bodyPr>
            <a:normAutofit/>
          </a:bodyPr>
          <a:lstStyle/>
          <a:p>
            <a:pPr lvl="0"/>
            <a:r>
              <a:rPr lang="en-US" dirty="0" smtClean="0"/>
              <a:t>Loading time, however, should be calculated by the use of Equation 4-14 or 4-15.</a:t>
            </a:r>
          </a:p>
          <a:p>
            <a:pPr lvl="1"/>
            <a:r>
              <a:rPr lang="en-US" dirty="0" smtClean="0"/>
              <a:t>Load time </a:t>
            </a:r>
            <a:r>
              <a:rPr lang="en-US" sz="4000" dirty="0" smtClean="0"/>
              <a:t>= </a:t>
            </a:r>
            <a:r>
              <a:rPr lang="en-US" dirty="0" smtClean="0"/>
              <a:t>Haul unit capacity / Loader production at 100% efficiency 		(4-14)</a:t>
            </a:r>
          </a:p>
          <a:p>
            <a:pPr lvl="1"/>
            <a:r>
              <a:rPr lang="en-US" dirty="0" smtClean="0"/>
              <a:t>Load time </a:t>
            </a:r>
            <a:r>
              <a:rPr lang="en-US" sz="4000" dirty="0" smtClean="0"/>
              <a:t>=</a:t>
            </a:r>
            <a:r>
              <a:rPr lang="en-US" dirty="0" smtClean="0"/>
              <a:t>Number of bucket loads × Excavator cycle time 					(4-15)</a:t>
            </a:r>
            <a:endParaRPr lang="en-US" dirty="0"/>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Determining the Number of Haul Units Needed</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The reason for using an excavator loading rate based on 100% excavator efficiency in Equation 4-14 is that excavators have been found to operate at or near 100% efficiency when actually loading. </a:t>
            </a:r>
          </a:p>
          <a:p>
            <a:pPr lvl="0"/>
            <a:r>
              <a:rPr lang="en-US" dirty="0" smtClean="0"/>
              <a:t>Thus the use of the 100% efficiency loading rate is intended to ensure that an adequate number of trucks is provided so that the excavator will not have to wait for a truck. </a:t>
            </a:r>
          </a:p>
          <a:p>
            <a:pPr lvl="0"/>
            <a:r>
              <a:rPr lang="en-US" dirty="0" smtClean="0"/>
              <a:t>Either bank or loose measure may be used in Equation 4-14, but the same unit must be used in both numerator and denominator.</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Determining the Number of Haul Units Needed</a:t>
            </a:r>
            <a:endParaRPr lang="en-US" dirty="0"/>
          </a:p>
        </p:txBody>
      </p:sp>
      <p:sp>
        <p:nvSpPr>
          <p:cNvPr id="3" name="Content Placeholder 2"/>
          <p:cNvSpPr>
            <a:spLocks noGrp="1"/>
          </p:cNvSpPr>
          <p:nvPr>
            <p:ph idx="1"/>
          </p:nvPr>
        </p:nvSpPr>
        <p:spPr/>
        <p:txBody>
          <a:bodyPr>
            <a:normAutofit/>
          </a:bodyPr>
          <a:lstStyle/>
          <a:p>
            <a:pPr lvl="0"/>
            <a:r>
              <a:rPr lang="en-US" dirty="0" smtClean="0"/>
              <a:t>The number of trucks theoretically required to keep a loader fully occupied and thus obtain the full production of the loader may be calculated by the use of Equation 4-16.</a:t>
            </a:r>
          </a:p>
          <a:p>
            <a:pPr lvl="1"/>
            <a:r>
              <a:rPr lang="en-US" dirty="0" smtClean="0"/>
              <a:t>Number of haulers required (</a:t>
            </a:r>
            <a:r>
              <a:rPr lang="en-US" i="1" dirty="0" smtClean="0"/>
              <a:t>N</a:t>
            </a:r>
            <a:r>
              <a:rPr lang="en-US" dirty="0" smtClean="0"/>
              <a:t>)</a:t>
            </a:r>
            <a:r>
              <a:rPr lang="en-US" i="1" dirty="0" smtClean="0"/>
              <a:t> </a:t>
            </a:r>
            <a:r>
              <a:rPr lang="en-US" dirty="0" smtClean="0"/>
              <a:t>= Haul unit cycle time / load time 				(4-16)</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Determining the Number of Haul Units Needed</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Although this method gives reasonable values for field use, it should be recognized that some instances of the loader waiting for haul units will occur in the field when this method is used. </a:t>
            </a:r>
          </a:p>
          <a:p>
            <a:pPr lvl="1"/>
            <a:r>
              <a:rPr lang="en-US" dirty="0" smtClean="0"/>
              <a:t>This is due to the fact that some variance in loader and hauler cycle time will occur in the real world situation. </a:t>
            </a:r>
          </a:p>
          <a:p>
            <a:r>
              <a:rPr lang="en-US" dirty="0" smtClean="0"/>
              <a:t>More realistic results may be obtained by the use of computer simulation techniques or the mathematical technique known as </a:t>
            </a:r>
            <a:r>
              <a:rPr lang="en-US" dirty="0" err="1" smtClean="0"/>
              <a:t>queueing</a:t>
            </a:r>
            <a:r>
              <a:rPr lang="en-US" dirty="0" smtClean="0"/>
              <a:t> theory (see reference 5).</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Determining the Number of Haul Units Needed</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The result obtained from Equation 4-16 must be rounded up to the next integer.</a:t>
            </a:r>
          </a:p>
          <a:p>
            <a:pPr lvl="0"/>
            <a:r>
              <a:rPr lang="en-US" dirty="0" smtClean="0"/>
              <a:t>Using this method, the expected production of the loader/hauler system is the same as though the excavator were simply excavating and stockpiling. </a:t>
            </a:r>
          </a:p>
          <a:p>
            <a:pPr lvl="0"/>
            <a:r>
              <a:rPr lang="en-US" dirty="0" smtClean="0"/>
              <a:t>Reviewing the procedure, system output is assumed to equal normal loader output, including the usual job efficiency factor. </a:t>
            </a:r>
          </a:p>
          <a:p>
            <a:pPr lvl="1"/>
            <a:r>
              <a:rPr lang="en-US" dirty="0" smtClean="0"/>
              <a:t>However, the number of haul units required is calculated using 100% loader efficiency.</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Determining the Number of Haul Units Needed</a:t>
            </a:r>
            <a:endParaRPr lang="en-US" dirty="0"/>
          </a:p>
        </p:txBody>
      </p:sp>
      <p:sp>
        <p:nvSpPr>
          <p:cNvPr id="3" name="Content Placeholder 2"/>
          <p:cNvSpPr>
            <a:spLocks noGrp="1"/>
          </p:cNvSpPr>
          <p:nvPr>
            <p:ph idx="1"/>
          </p:nvPr>
        </p:nvSpPr>
        <p:spPr/>
        <p:txBody>
          <a:bodyPr>
            <a:normAutofit/>
          </a:bodyPr>
          <a:lstStyle/>
          <a:p>
            <a:pPr lvl="0"/>
            <a:r>
              <a:rPr lang="en-US" dirty="0" smtClean="0"/>
              <a:t>If more than the theoretically required number of trucks is supplied, no increase in system production will occur, because system output is limited to excavator output.</a:t>
            </a:r>
          </a:p>
          <a:p>
            <a:pPr lvl="0"/>
            <a:r>
              <a:rPr lang="en-US" dirty="0" smtClean="0"/>
              <a:t>However, if less than the required number of trucks is supplied, system output will be reduced, because the excavator will at times have to wait for a haul unit. </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Determining the Number of Haul Units Needed</a:t>
            </a:r>
            <a:endParaRPr lang="en-US" dirty="0"/>
          </a:p>
        </p:txBody>
      </p:sp>
      <p:sp>
        <p:nvSpPr>
          <p:cNvPr id="3" name="Content Placeholder 2"/>
          <p:cNvSpPr>
            <a:spLocks noGrp="1"/>
          </p:cNvSpPr>
          <p:nvPr>
            <p:ph idx="1"/>
          </p:nvPr>
        </p:nvSpPr>
        <p:spPr/>
        <p:txBody>
          <a:bodyPr>
            <a:normAutofit/>
          </a:bodyPr>
          <a:lstStyle/>
          <a:p>
            <a:r>
              <a:rPr lang="en-US" dirty="0" smtClean="0"/>
              <a:t>The expected production in this situation may be calculated by the use of Equation 4-17. </a:t>
            </a:r>
          </a:p>
          <a:p>
            <a:pPr lvl="0"/>
            <a:r>
              <a:rPr lang="en-US" dirty="0" smtClean="0"/>
              <a:t>In performing this calculation, use the precise value of N, not its integer value.</a:t>
            </a:r>
          </a:p>
          <a:p>
            <a:pPr lvl="1"/>
            <a:r>
              <a:rPr lang="en-US" dirty="0" smtClean="0"/>
              <a:t>Expected production </a:t>
            </a:r>
            <a:r>
              <a:rPr lang="en-US" sz="4000" dirty="0" smtClean="0"/>
              <a:t>=</a:t>
            </a:r>
            <a:r>
              <a:rPr lang="en-US" i="1" dirty="0" smtClean="0"/>
              <a:t>Actual number of units</a:t>
            </a:r>
            <a:r>
              <a:rPr lang="en-US" dirty="0" smtClean="0"/>
              <a:t> / </a:t>
            </a:r>
            <a:r>
              <a:rPr lang="en-US" i="1" dirty="0" smtClean="0"/>
              <a:t>N = </a:t>
            </a:r>
            <a:r>
              <a:rPr lang="en-US" dirty="0" smtClean="0"/>
              <a:t>Excavator production 			(4-17)</a:t>
            </a:r>
          </a:p>
          <a:p>
            <a:pPr lvl="2"/>
            <a:r>
              <a:rPr lang="en-US" dirty="0" smtClean="0"/>
              <a:t>(no. units less than </a:t>
            </a:r>
            <a:r>
              <a:rPr lang="en-US" i="1" dirty="0" smtClean="0"/>
              <a:t>N)</a:t>
            </a:r>
            <a:endParaRPr lang="en-US" dirty="0" smtClean="0"/>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EXAMPLE 4-12</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Given the following information on a shovel/truck operation, (a) calculate the number of trucks theoretically required and the production of this combination; (b) calculate the expected production if two trucks are removed from the fleet.</a:t>
            </a:r>
          </a:p>
          <a:p>
            <a:pPr lvl="1"/>
            <a:r>
              <a:rPr lang="en-US" dirty="0" smtClean="0"/>
              <a:t>Shovel production at 100% efficiency =371 BCY/h (283 BCM/h)</a:t>
            </a:r>
          </a:p>
          <a:p>
            <a:pPr lvl="1"/>
            <a:r>
              <a:rPr lang="en-US" dirty="0" smtClean="0"/>
              <a:t>Job efficiency=0.75</a:t>
            </a:r>
          </a:p>
          <a:p>
            <a:pPr lvl="1"/>
            <a:r>
              <a:rPr lang="en-US" dirty="0" smtClean="0"/>
              <a:t>Truck capacity =20 BCY (15.3 BCM)</a:t>
            </a:r>
          </a:p>
          <a:p>
            <a:pPr lvl="1"/>
            <a:r>
              <a:rPr lang="en-US" dirty="0" smtClean="0"/>
              <a:t>Truck cycle time, excluding loading = 0.5 h</a:t>
            </a:r>
          </a:p>
          <a:p>
            <a:endParaRPr lang="en-US" dirty="0"/>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EXAMPLE 4-12</a:t>
            </a:r>
            <a:endParaRPr lang="en-US" dirty="0"/>
          </a:p>
        </p:txBody>
      </p:sp>
      <p:sp>
        <p:nvSpPr>
          <p:cNvPr id="3" name="Content Placeholder 2"/>
          <p:cNvSpPr>
            <a:spLocks noGrp="1"/>
          </p:cNvSpPr>
          <p:nvPr>
            <p:ph idx="1"/>
          </p:nvPr>
        </p:nvSpPr>
        <p:spPr>
          <a:xfrm>
            <a:off x="457200" y="1600200"/>
            <a:ext cx="8382000" cy="4525963"/>
          </a:xfrm>
        </p:spPr>
        <p:txBody>
          <a:bodyPr>
            <a:normAutofit/>
          </a:bodyPr>
          <a:lstStyle/>
          <a:p>
            <a:pPr>
              <a:buNone/>
            </a:pPr>
            <a:r>
              <a:rPr lang="en-US" b="1" dirty="0" smtClean="0"/>
              <a:t>Solution</a:t>
            </a:r>
            <a:endParaRPr lang="en-US" dirty="0" smtClean="0"/>
          </a:p>
          <a:p>
            <a:pPr>
              <a:buNone/>
            </a:pPr>
            <a:r>
              <a:rPr lang="en-US" dirty="0" smtClean="0"/>
              <a:t>(a) Load time = 20/371 =0.054 h 		(</a:t>
            </a:r>
            <a:r>
              <a:rPr lang="en-US" dirty="0" err="1" smtClean="0"/>
              <a:t>Eq</a:t>
            </a:r>
            <a:r>
              <a:rPr lang="en-US" dirty="0" smtClean="0"/>
              <a:t> 4-14)</a:t>
            </a:r>
          </a:p>
          <a:p>
            <a:pPr lvl="1">
              <a:buNone/>
            </a:pPr>
            <a:r>
              <a:rPr lang="en-US" dirty="0" smtClean="0"/>
              <a:t>  			   [ = 15.3/283 = 0.054 h]</a:t>
            </a:r>
          </a:p>
          <a:p>
            <a:pPr lvl="1">
              <a:buNone/>
            </a:pPr>
            <a:r>
              <a:rPr lang="en-US" dirty="0" smtClean="0"/>
              <a:t>Truck cycle time =0.5 + 0.054 =0.554 h</a:t>
            </a:r>
          </a:p>
          <a:p>
            <a:pPr lvl="1">
              <a:buNone/>
            </a:pPr>
            <a:r>
              <a:rPr lang="en-US" dirty="0" smtClean="0"/>
              <a:t>Number of trucks required = 0.554/0.054 = 10.3 = 11 							(</a:t>
            </a:r>
            <a:r>
              <a:rPr lang="en-US" dirty="0" err="1" smtClean="0"/>
              <a:t>Eq</a:t>
            </a:r>
            <a:r>
              <a:rPr lang="en-US" dirty="0" smtClean="0"/>
              <a:t> 4-16)</a:t>
            </a:r>
          </a:p>
          <a:p>
            <a:pPr lvl="1">
              <a:buNone/>
            </a:pPr>
            <a:r>
              <a:rPr lang="en-US" dirty="0" smtClean="0"/>
              <a:t>Expected production = 371 × 0.75=278 BCY/h</a:t>
            </a:r>
          </a:p>
          <a:p>
            <a:pPr lvl="1">
              <a:buNone/>
            </a:pPr>
            <a:r>
              <a:rPr lang="en-US" dirty="0" smtClean="0"/>
              <a:t>      		 [= 283 × 0.75= 212 BCM/h]</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EXAMPLE 4-12</a:t>
            </a:r>
            <a:endParaRPr lang="en-US" dirty="0"/>
          </a:p>
        </p:txBody>
      </p:sp>
      <p:sp>
        <p:nvSpPr>
          <p:cNvPr id="3" name="Content Placeholder 2"/>
          <p:cNvSpPr>
            <a:spLocks noGrp="1"/>
          </p:cNvSpPr>
          <p:nvPr>
            <p:ph idx="1"/>
          </p:nvPr>
        </p:nvSpPr>
        <p:spPr/>
        <p:txBody>
          <a:bodyPr>
            <a:normAutofit/>
          </a:bodyPr>
          <a:lstStyle/>
          <a:p>
            <a:pPr>
              <a:buNone/>
            </a:pPr>
            <a:r>
              <a:rPr lang="en-US" dirty="0" smtClean="0"/>
              <a:t>(b)   With nine trucks available,</a:t>
            </a:r>
          </a:p>
          <a:p>
            <a:pPr lvl="1">
              <a:buNone/>
            </a:pPr>
            <a:r>
              <a:rPr lang="en-US" dirty="0" smtClean="0"/>
              <a:t>Expected production = 9/10.3 × 278 = 243 BCY/h 							(</a:t>
            </a:r>
            <a:r>
              <a:rPr lang="en-US" dirty="0" err="1" smtClean="0"/>
              <a:t>Eq</a:t>
            </a:r>
            <a:r>
              <a:rPr lang="en-US" dirty="0" smtClean="0"/>
              <a:t> 4-17)</a:t>
            </a:r>
          </a:p>
          <a:p>
            <a:pPr lvl="1">
              <a:buNone/>
            </a:pPr>
            <a:r>
              <a:rPr lang="en-US" dirty="0" smtClean="0"/>
              <a:t>      		       [ = 9/10.3 × 212 = 186 BCM/h]</a:t>
            </a:r>
            <a:endParaRPr lang="en-US" dirty="0"/>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Operation and Employment</a:t>
            </a:r>
            <a:endParaRPr lang="en-US" dirty="0"/>
          </a:p>
        </p:txBody>
      </p:sp>
      <p:sp>
        <p:nvSpPr>
          <p:cNvPr id="3" name="Content Placeholder 2"/>
          <p:cNvSpPr>
            <a:spLocks noGrp="1"/>
          </p:cNvSpPr>
          <p:nvPr>
            <p:ph idx="1"/>
          </p:nvPr>
        </p:nvSpPr>
        <p:spPr/>
        <p:txBody>
          <a:bodyPr>
            <a:normAutofit/>
          </a:bodyPr>
          <a:lstStyle/>
          <a:p>
            <a:pPr lvl="0"/>
            <a:r>
              <a:rPr lang="en-US" i="1" u="sng" dirty="0" smtClean="0">
                <a:effectLst>
                  <a:outerShdw blurRad="38100" dist="38100" dir="2700000" algn="tl">
                    <a:srgbClr val="000000">
                      <a:alpha val="43137"/>
                    </a:srgbClr>
                  </a:outerShdw>
                </a:effectLst>
              </a:rPr>
              <a:t>Elevating scrapers</a:t>
            </a:r>
            <a:r>
              <a:rPr lang="en-US" i="1" dirty="0" smtClean="0"/>
              <a:t> </a:t>
            </a:r>
            <a:r>
              <a:rPr lang="en-US" dirty="0" smtClean="0"/>
              <a:t>(Figure 4-18) </a:t>
            </a:r>
          </a:p>
          <a:p>
            <a:pPr lvl="1"/>
            <a:r>
              <a:rPr lang="en-US" dirty="0" smtClean="0"/>
              <a:t>utilize a ladder-type elevator to assist in cutting and lifting material into the scraper bowl. </a:t>
            </a:r>
          </a:p>
          <a:p>
            <a:pPr lvl="1"/>
            <a:r>
              <a:rPr lang="en-US" dirty="0" smtClean="0"/>
              <a:t>Elevating scrapers are not designed to be push-loaded and may be damaged by pushing.</a:t>
            </a:r>
          </a:p>
          <a:p>
            <a:pPr lvl="0"/>
            <a:r>
              <a:rPr lang="en-US" dirty="0" smtClean="0"/>
              <a:t> </a:t>
            </a:r>
            <a:r>
              <a:rPr lang="en-US" i="1" u="sng" dirty="0" smtClean="0">
                <a:effectLst>
                  <a:outerShdw blurRad="38100" dist="38100" dir="2700000" algn="tl">
                    <a:srgbClr val="000000">
                      <a:alpha val="43137"/>
                    </a:srgbClr>
                  </a:outerShdw>
                </a:effectLst>
              </a:rPr>
              <a:t>Auger scrapers</a:t>
            </a:r>
            <a:r>
              <a:rPr lang="en-US" i="1" dirty="0" smtClean="0"/>
              <a:t> </a:t>
            </a:r>
            <a:r>
              <a:rPr lang="en-US" dirty="0" smtClean="0"/>
              <a:t>are self-loading scrapers that use a rotating auger (similar to a posthole auger) located in the center of the scraper bowl to help lift material into the bowl. </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Job Management</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An important consideration in the selection of excavator/haul unit combinations is the effect of the size of the target that the haul unit presents to the excavator operator. </a:t>
            </a:r>
          </a:p>
          <a:p>
            <a:pPr lvl="0"/>
            <a:r>
              <a:rPr lang="en-US" dirty="0" smtClean="0"/>
              <a:t>If the target is too small, excessive spillage will result and excavator cycle time will be increased. </a:t>
            </a:r>
            <a:endParaRPr lang="en-US" dirty="0" smtClean="0"/>
          </a:p>
          <a:p>
            <a:pPr lvl="1"/>
            <a:r>
              <a:rPr lang="en-US" dirty="0" smtClean="0"/>
              <a:t>Studies </a:t>
            </a:r>
            <a:r>
              <a:rPr lang="en-US" dirty="0" smtClean="0"/>
              <a:t>have found that the resulting loss of production may range from 10 to 20%. </a:t>
            </a:r>
          </a:p>
          <a:p>
            <a:pPr lvl="0"/>
            <a:r>
              <a:rPr lang="en-US" dirty="0" smtClean="0"/>
              <a:t>As a rule, haul units loaded by shovels, backhoes, and loaders should have a capacity of 3 to 5 times excavator bucket capacity. </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Job Management</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Because of their less precise control, clamshells and draglines require larger targets. </a:t>
            </a:r>
          </a:p>
          <a:p>
            <a:pPr lvl="0"/>
            <a:r>
              <a:rPr lang="en-US" dirty="0" smtClean="0"/>
              <a:t>A haul unit capacity of 5 to 10 times excavator bucket capacity is recommended for these excavators. </a:t>
            </a:r>
          </a:p>
          <a:p>
            <a:pPr lvl="0"/>
            <a:r>
              <a:rPr lang="en-US" dirty="0" smtClean="0"/>
              <a:t>Haul units that hold an integer number of bucket loads are also desirable. </a:t>
            </a:r>
          </a:p>
          <a:p>
            <a:pPr lvl="0"/>
            <a:r>
              <a:rPr lang="en-US" dirty="0" smtClean="0"/>
              <a:t>Using a partially filled bucket to top off a load is an inefficient operation.</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Job Management</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smtClean="0"/>
              <a:t>Time lost in spotting haul units for loading is another major cause of inefficiency.</a:t>
            </a:r>
          </a:p>
          <a:p>
            <a:pPr lvl="0"/>
            <a:r>
              <a:rPr lang="en-US" dirty="0" smtClean="0"/>
              <a:t>As discussed under excavator operations, reducing the excavator swing angle between digging and loading will increase production. </a:t>
            </a:r>
          </a:p>
          <a:p>
            <a:pPr lvl="0"/>
            <a:r>
              <a:rPr lang="en-US" dirty="0" smtClean="0"/>
              <a:t>The use of two loading positions, one on each side of the excavator, will reduce the loss of excavator production during spotting. </a:t>
            </a:r>
          </a:p>
          <a:p>
            <a:pPr lvl="0"/>
            <a:r>
              <a:rPr lang="en-US" dirty="0" smtClean="0"/>
              <a:t>When haul units are required to back into loading position, bumpers or spotting logs will assist the haul unit operator in positioning his vehicle in the minimum amount of time.</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Job Management</a:t>
            </a:r>
            <a:endParaRPr lang="en-US" dirty="0"/>
          </a:p>
        </p:txBody>
      </p:sp>
      <p:sp>
        <p:nvSpPr>
          <p:cNvPr id="3" name="Content Placeholder 2"/>
          <p:cNvSpPr>
            <a:spLocks noGrp="1"/>
          </p:cNvSpPr>
          <p:nvPr>
            <p:ph idx="1"/>
          </p:nvPr>
        </p:nvSpPr>
        <p:spPr/>
        <p:txBody>
          <a:bodyPr>
            <a:normAutofit/>
          </a:bodyPr>
          <a:lstStyle/>
          <a:p>
            <a:r>
              <a:rPr lang="en-US" dirty="0" smtClean="0"/>
              <a:t>Some other techniques for maximizing haul unit production include: </a:t>
            </a:r>
          </a:p>
          <a:p>
            <a:pPr lvl="1"/>
            <a:r>
              <a:rPr lang="en-US" dirty="0" smtClean="0"/>
              <a:t>If possible, stagger starting and quitting times so that haul units do not bunch up at the beginning and end of the shift. </a:t>
            </a:r>
          </a:p>
          <a:p>
            <a:pPr lvl="1"/>
            <a:r>
              <a:rPr lang="en-US" dirty="0" smtClean="0"/>
              <a:t>Do not overload haul units. Overload results in excessive repair and maintenance.</a:t>
            </a:r>
          </a:p>
          <a:p>
            <a:pPr lvl="1"/>
            <a:r>
              <a:rPr lang="en-US" dirty="0" smtClean="0"/>
              <a:t>Maintain haul roads in good condition to reduce travel time and minimize equipment wear. </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Job Management</a:t>
            </a:r>
            <a:endParaRPr lang="en-US" dirty="0"/>
          </a:p>
        </p:txBody>
      </p:sp>
      <p:sp>
        <p:nvSpPr>
          <p:cNvPr id="3" name="Content Placeholder 2"/>
          <p:cNvSpPr>
            <a:spLocks noGrp="1"/>
          </p:cNvSpPr>
          <p:nvPr>
            <p:ph idx="1"/>
          </p:nvPr>
        </p:nvSpPr>
        <p:spPr/>
        <p:txBody>
          <a:bodyPr>
            <a:normAutofit fontScale="92500"/>
          </a:bodyPr>
          <a:lstStyle/>
          <a:p>
            <a:pPr lvl="1"/>
            <a:r>
              <a:rPr lang="en-US" dirty="0" smtClean="0"/>
              <a:t>Develop an efficient traffic pattern for loading, hauling, and dumping. </a:t>
            </a:r>
          </a:p>
          <a:p>
            <a:pPr lvl="1"/>
            <a:r>
              <a:rPr lang="en-US" dirty="0" smtClean="0"/>
              <a:t>Roads must be wide enough to permit safe travel at maximum speeds.</a:t>
            </a:r>
          </a:p>
          <a:p>
            <a:pPr lvl="1"/>
            <a:r>
              <a:rPr lang="en-US" dirty="0" smtClean="0"/>
              <a:t>Provide standby units (about 20% of fleet size) to replace units that break down or fail to perform adequately. </a:t>
            </a:r>
          </a:p>
          <a:p>
            <a:pPr lvl="1"/>
            <a:r>
              <a:rPr lang="en-US" dirty="0" smtClean="0"/>
              <a:t>Do not permit speeding. It is a dangerous practice; it also results in excessive equipment wear and upsets the uniform spacing of units in the haul cycle.</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84</a:t>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Job Management</a:t>
            </a:r>
            <a:endParaRPr lang="en-US" dirty="0"/>
          </a:p>
        </p:txBody>
      </p:sp>
      <p:sp>
        <p:nvSpPr>
          <p:cNvPr id="3" name="Content Placeholder 2"/>
          <p:cNvSpPr>
            <a:spLocks noGrp="1"/>
          </p:cNvSpPr>
          <p:nvPr>
            <p:ph idx="1"/>
          </p:nvPr>
        </p:nvSpPr>
        <p:spPr/>
        <p:txBody>
          <a:bodyPr>
            <a:normAutofit/>
          </a:bodyPr>
          <a:lstStyle/>
          <a:p>
            <a:pPr lvl="0"/>
            <a:r>
              <a:rPr lang="en-US" dirty="0" smtClean="0"/>
              <a:t>In unit price earthmoving contracts, payment for movement of soil or rock from cut to fill that exceeds a specified distance is termed </a:t>
            </a:r>
            <a:r>
              <a:rPr lang="en-US" i="1" dirty="0" smtClean="0"/>
              <a:t>overhaul. </a:t>
            </a:r>
            <a:endParaRPr lang="en-US" dirty="0" smtClean="0"/>
          </a:p>
          <a:p>
            <a:pPr lvl="0"/>
            <a:r>
              <a:rPr lang="en-US" dirty="0" smtClean="0"/>
              <a:t>Overhaul can be minimized by selection of an optimum design surface elevation (grade) and by use of borrow and waste areas at appropriate locations.</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85</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CE 417 King Saud University</a:t>
            </a:r>
            <a:endParaRPr lang="en-US"/>
          </a:p>
        </p:txBody>
      </p:sp>
      <p:sp>
        <p:nvSpPr>
          <p:cNvPr id="3" name="Slide Number Placeholder 2"/>
          <p:cNvSpPr>
            <a:spLocks noGrp="1"/>
          </p:cNvSpPr>
          <p:nvPr>
            <p:ph type="sldNum" sz="quarter" idx="12"/>
          </p:nvPr>
        </p:nvSpPr>
        <p:spPr/>
        <p:txBody>
          <a:bodyPr/>
          <a:lstStyle/>
          <a:p>
            <a:fld id="{FBD81154-3B9D-42FD-98AD-A0A0F7745722}" type="slidenum">
              <a:rPr lang="en-US" smtClean="0"/>
              <a:pPr/>
              <a:t>9</a:t>
            </a:fld>
            <a:endParaRPr lang="en-US"/>
          </a:p>
        </p:txBody>
      </p:sp>
      <p:pic>
        <p:nvPicPr>
          <p:cNvPr id="4" name="Picture 3"/>
          <p:cNvPicPr/>
          <p:nvPr/>
        </p:nvPicPr>
        <p:blipFill>
          <a:blip r:embed="rId2" cstate="print"/>
          <a:srcRect/>
          <a:stretch>
            <a:fillRect/>
          </a:stretch>
        </p:blipFill>
        <p:spPr bwMode="auto">
          <a:xfrm>
            <a:off x="1219200" y="1099912"/>
            <a:ext cx="7010400" cy="5300888"/>
          </a:xfrm>
          <a:prstGeom prst="rect">
            <a:avLst/>
          </a:prstGeom>
          <a:noFill/>
          <a:ln w="9525">
            <a:noFill/>
            <a:miter lim="800000"/>
            <a:headEnd/>
            <a:tailEnd/>
          </a:ln>
        </p:spPr>
      </p:pic>
      <p:sp>
        <p:nvSpPr>
          <p:cNvPr id="84993" name="Rectangle 1"/>
          <p:cNvSpPr>
            <a:spLocks noChangeArrowheads="1"/>
          </p:cNvSpPr>
          <p:nvPr/>
        </p:nvSpPr>
        <p:spPr bwMode="auto">
          <a:xfrm>
            <a:off x="1752600" y="152400"/>
            <a:ext cx="4718984"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Figure 4-18: Elevating scraper.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(Courtesy of Caterpillar Inc.)</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11C742A1CB18B43BA911248B3D1DA20" ma:contentTypeVersion="0" ma:contentTypeDescription="Create a new document." ma:contentTypeScope="" ma:versionID="317518d1fe4f9fc5e37dfb98adf3c06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147FAAE-4704-496A-BFD4-7940B97B89BE}">
  <ds:schemaRefs>
    <ds:schemaRef ds:uri="http://schemas.microsoft.com/sharepoint/v3/contenttype/forms"/>
  </ds:schemaRefs>
</ds:datastoreItem>
</file>

<file path=customXml/itemProps2.xml><?xml version="1.0" encoding="utf-8"?>
<ds:datastoreItem xmlns:ds="http://schemas.openxmlformats.org/officeDocument/2006/customXml" ds:itemID="{A6337FED-B05C-40B7-A724-AD2417DF453E}">
  <ds:schemaRefs>
    <ds:schemaRef ds:uri="http://schemas.microsoft.com/office/2006/metadata/properties"/>
  </ds:schemaRefs>
</ds:datastoreItem>
</file>

<file path=customXml/itemProps3.xml><?xml version="1.0" encoding="utf-8"?>
<ds:datastoreItem xmlns:ds="http://schemas.openxmlformats.org/officeDocument/2006/customXml" ds:itemID="{0B566FCF-2E4C-4F9C-AA70-25C6F9E73D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357</TotalTime>
  <Words>4738</Words>
  <Application>Microsoft Office PowerPoint</Application>
  <PresentationFormat>On-screen Show (4:3)</PresentationFormat>
  <Paragraphs>584</Paragraphs>
  <Slides>85</Slides>
  <Notes>0</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Office Theme</vt:lpstr>
      <vt:lpstr>Chapter 4 </vt:lpstr>
      <vt:lpstr>4-4 SCRAPERS</vt:lpstr>
      <vt:lpstr>Operation and Employment</vt:lpstr>
      <vt:lpstr>Operation and Employment</vt:lpstr>
      <vt:lpstr>Operation and Employment</vt:lpstr>
      <vt:lpstr>Slide 6</vt:lpstr>
      <vt:lpstr>Operation and Employment</vt:lpstr>
      <vt:lpstr>Operation and Employment</vt:lpstr>
      <vt:lpstr>Slide 9</vt:lpstr>
      <vt:lpstr>Operation and Employment</vt:lpstr>
      <vt:lpstr>Slide 11</vt:lpstr>
      <vt:lpstr>Slide 12</vt:lpstr>
      <vt:lpstr>Slide 13</vt:lpstr>
      <vt:lpstr>Estimating Scraper Production</vt:lpstr>
      <vt:lpstr>Slide 15</vt:lpstr>
      <vt:lpstr>Estimating Scraper Production</vt:lpstr>
      <vt:lpstr>Estimating Scraper Production</vt:lpstr>
      <vt:lpstr>EXAMPLE 4-8</vt:lpstr>
      <vt:lpstr>EXAMPLE 4-8</vt:lpstr>
      <vt:lpstr>EXAMPLE 4-8</vt:lpstr>
      <vt:lpstr>EXAMPLE 4-8</vt:lpstr>
      <vt:lpstr>EXAMPLE 4-8</vt:lpstr>
      <vt:lpstr>EXAMPLE 4-8</vt:lpstr>
      <vt:lpstr>EXAMPLE 4-9</vt:lpstr>
      <vt:lpstr>EXAMPLE 4-9</vt:lpstr>
      <vt:lpstr>EXAMPLE 4-9</vt:lpstr>
      <vt:lpstr>EXAMPLE 4-9</vt:lpstr>
      <vt:lpstr>EXAMPLE 4-9</vt:lpstr>
      <vt:lpstr>Push-Loading</vt:lpstr>
      <vt:lpstr>Push-Loading</vt:lpstr>
      <vt:lpstr>Slide 31</vt:lpstr>
      <vt:lpstr>Push-Loading</vt:lpstr>
      <vt:lpstr>Push-Loading</vt:lpstr>
      <vt:lpstr>Optimum Load Time</vt:lpstr>
      <vt:lpstr>Optimum Load Time</vt:lpstr>
      <vt:lpstr>Slide 36</vt:lpstr>
      <vt:lpstr>Optimum Load Time</vt:lpstr>
      <vt:lpstr>Optimum Load Time</vt:lpstr>
      <vt:lpstr>Slide 39</vt:lpstr>
      <vt:lpstr>Calculating the Number of Pushers Required</vt:lpstr>
      <vt:lpstr>Calculating the Number of Pushers Required</vt:lpstr>
      <vt:lpstr>Slide 42</vt:lpstr>
      <vt:lpstr>Calculating the Number of Pushers Required</vt:lpstr>
      <vt:lpstr>EXAMPLE 4-10</vt:lpstr>
      <vt:lpstr>EXAMPLE 4-10</vt:lpstr>
      <vt:lpstr>EXAMPLE 4-11</vt:lpstr>
      <vt:lpstr>Push-Pull Loading</vt:lpstr>
      <vt:lpstr>Slide 48</vt:lpstr>
      <vt:lpstr>Push-Pull Loading</vt:lpstr>
      <vt:lpstr>Push-Pull Loading</vt:lpstr>
      <vt:lpstr>Push-Pull Loading</vt:lpstr>
      <vt:lpstr>Job Management</vt:lpstr>
      <vt:lpstr>Slide 53</vt:lpstr>
      <vt:lpstr>Job Management</vt:lpstr>
      <vt:lpstr>Job Management</vt:lpstr>
      <vt:lpstr>Job Management</vt:lpstr>
      <vt:lpstr>Job Management</vt:lpstr>
      <vt:lpstr>Job Management</vt:lpstr>
      <vt:lpstr>4-5 TRUCKS AND WAGONS</vt:lpstr>
      <vt:lpstr>Operation and Employment</vt:lpstr>
      <vt:lpstr>Operation and Employment</vt:lpstr>
      <vt:lpstr>Operation and Employment</vt:lpstr>
      <vt:lpstr>Operation and Employment</vt:lpstr>
      <vt:lpstr>Operation and Employment</vt:lpstr>
      <vt:lpstr>Slide 65</vt:lpstr>
      <vt:lpstr>Slide 66</vt:lpstr>
      <vt:lpstr>Operation and Employment</vt:lpstr>
      <vt:lpstr>Determining the Number of Haul Units Needed</vt:lpstr>
      <vt:lpstr>Slide 69</vt:lpstr>
      <vt:lpstr>Determining the Number of Haul Units Needed</vt:lpstr>
      <vt:lpstr>Determining the Number of Haul Units Needed</vt:lpstr>
      <vt:lpstr>Determining the Number of Haul Units Needed</vt:lpstr>
      <vt:lpstr>Determining the Number of Haul Units Needed</vt:lpstr>
      <vt:lpstr>Determining the Number of Haul Units Needed</vt:lpstr>
      <vt:lpstr>Determining the Number of Haul Units Needed</vt:lpstr>
      <vt:lpstr>Determining the Number of Haul Units Needed</vt:lpstr>
      <vt:lpstr>EXAMPLE 4-12</vt:lpstr>
      <vt:lpstr>EXAMPLE 4-12</vt:lpstr>
      <vt:lpstr>EXAMPLE 4-12</vt:lpstr>
      <vt:lpstr>Job Management</vt:lpstr>
      <vt:lpstr>Job Management</vt:lpstr>
      <vt:lpstr>Job Management</vt:lpstr>
      <vt:lpstr>Job Management</vt:lpstr>
      <vt:lpstr>Job Management</vt:lpstr>
      <vt:lpstr>Job Management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dc:title>
  <dc:creator>Windows User</dc:creator>
  <cp:lastModifiedBy>k</cp:lastModifiedBy>
  <cp:revision>97</cp:revision>
  <dcterms:created xsi:type="dcterms:W3CDTF">2009-10-16T18:09:23Z</dcterms:created>
  <dcterms:modified xsi:type="dcterms:W3CDTF">2011-10-04T18:21:09Z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0x010100611C742A1CB18B43BA911248B3D1DA20</vt:lpwstr>
  </property>
</Properties>
</file>