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89"/>
  </p:notesMasterIdLst>
  <p:handoutMasterIdLst>
    <p:handoutMasterId r:id="rId90"/>
  </p:handoutMasterIdLst>
  <p:sldIdLst>
    <p:sldId id="256" r:id="rId2"/>
    <p:sldId id="262" r:id="rId3"/>
    <p:sldId id="291" r:id="rId4"/>
    <p:sldId id="292" r:id="rId5"/>
    <p:sldId id="290" r:id="rId6"/>
    <p:sldId id="258" r:id="rId7"/>
    <p:sldId id="260" r:id="rId8"/>
    <p:sldId id="293" r:id="rId9"/>
    <p:sldId id="294" r:id="rId10"/>
    <p:sldId id="295" r:id="rId11"/>
    <p:sldId id="296" r:id="rId12"/>
    <p:sldId id="298" r:id="rId13"/>
    <p:sldId id="299" r:id="rId14"/>
    <p:sldId id="350" r:id="rId15"/>
    <p:sldId id="300" r:id="rId16"/>
    <p:sldId id="351" r:id="rId17"/>
    <p:sldId id="301" r:id="rId18"/>
    <p:sldId id="352" r:id="rId19"/>
    <p:sldId id="302" r:id="rId20"/>
    <p:sldId id="303" r:id="rId21"/>
    <p:sldId id="35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54" r:id="rId35"/>
    <p:sldId id="316" r:id="rId36"/>
    <p:sldId id="317" r:id="rId37"/>
    <p:sldId id="318" r:id="rId38"/>
    <p:sldId id="320" r:id="rId39"/>
    <p:sldId id="321" r:id="rId40"/>
    <p:sldId id="322" r:id="rId41"/>
    <p:sldId id="323" r:id="rId42"/>
    <p:sldId id="324" r:id="rId43"/>
    <p:sldId id="325" r:id="rId44"/>
    <p:sldId id="355" r:id="rId45"/>
    <p:sldId id="356" r:id="rId46"/>
    <p:sldId id="326" r:id="rId47"/>
    <p:sldId id="357" r:id="rId48"/>
    <p:sldId id="327" r:id="rId49"/>
    <p:sldId id="358" r:id="rId50"/>
    <p:sldId id="328" r:id="rId51"/>
    <p:sldId id="329" r:id="rId52"/>
    <p:sldId id="330" r:id="rId53"/>
    <p:sldId id="331" r:id="rId54"/>
    <p:sldId id="359" r:id="rId55"/>
    <p:sldId id="332" r:id="rId56"/>
    <p:sldId id="333" r:id="rId57"/>
    <p:sldId id="360" r:id="rId58"/>
    <p:sldId id="334" r:id="rId59"/>
    <p:sldId id="335" r:id="rId60"/>
    <p:sldId id="361" r:id="rId61"/>
    <p:sldId id="336" r:id="rId62"/>
    <p:sldId id="337" r:id="rId63"/>
    <p:sldId id="338" r:id="rId64"/>
    <p:sldId id="362" r:id="rId65"/>
    <p:sldId id="339" r:id="rId66"/>
    <p:sldId id="363" r:id="rId67"/>
    <p:sldId id="340" r:id="rId68"/>
    <p:sldId id="364" r:id="rId69"/>
    <p:sldId id="365" r:id="rId70"/>
    <p:sldId id="341" r:id="rId71"/>
    <p:sldId id="342" r:id="rId72"/>
    <p:sldId id="366" r:id="rId73"/>
    <p:sldId id="343" r:id="rId74"/>
    <p:sldId id="367" r:id="rId75"/>
    <p:sldId id="344" r:id="rId76"/>
    <p:sldId id="368" r:id="rId77"/>
    <p:sldId id="345" r:id="rId78"/>
    <p:sldId id="369" r:id="rId79"/>
    <p:sldId id="370" r:id="rId80"/>
    <p:sldId id="371" r:id="rId81"/>
    <p:sldId id="346" r:id="rId82"/>
    <p:sldId id="372" r:id="rId83"/>
    <p:sldId id="347" r:id="rId84"/>
    <p:sldId id="373" r:id="rId85"/>
    <p:sldId id="348" r:id="rId86"/>
    <p:sldId id="374" r:id="rId87"/>
    <p:sldId id="349" r:id="rId88"/>
  </p:sldIdLst>
  <p:sldSz cx="9144000" cy="6858000" type="screen4x3"/>
  <p:notesSz cx="7045325" cy="9345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71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pPr>
              <a:defRPr/>
            </a:pPr>
            <a:fld id="{DE41B00D-C70A-40AF-9EBB-BF296613F8B5}" type="datetimeFigureOut">
              <a:rPr lang="en-US"/>
              <a:pPr>
                <a:defRPr/>
              </a:pPr>
              <a:t>16/2/2016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pPr>
              <a:defRPr/>
            </a:pPr>
            <a:fld id="{DC121111-2DD7-4AEE-999B-8051AD04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9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9DAB58B-B4B1-43D4-890B-1FCDC4CED0DA}" type="datetimeFigureOut">
              <a:rPr lang="en-US" altLang="zh-CN"/>
              <a:pPr>
                <a:defRPr/>
              </a:pPr>
              <a:t>16/2/2016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38650"/>
            <a:ext cx="5635625" cy="4205288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9B3F08-D503-4DBE-A68F-9570915310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9032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492A0-0C98-4DB0-8CE9-531E4BA18B7F}" type="slidenum">
              <a:rPr lang="en-US" altLang="zh-CN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831" rIns="93662" bIns="4683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32AFD6-A7DC-448D-BE4C-56643A14BFED}" type="slidenum">
              <a:rPr lang="en-US" altLang="zh-CN"/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80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3E37D7-EDD1-4196-90EC-91D57005EA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89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400800" y="6172200"/>
            <a:ext cx="2667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720DBC-C4AE-41A7-BB3B-72C85716D2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3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CC59E6-99DE-40AB-898D-E508681576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3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739A7B-0D18-4D83-A335-C86F2D03CD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51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D7786B4-6B04-463B-AB6D-03B45A18D7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14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806FD0-7990-42A1-9B3E-374E0E6CB0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5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94EB-396B-4A77-97A0-3B2E6CED13C6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EE43-236F-475F-AA6E-B5336D358A2C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pPr>
              <a:defRPr/>
            </a:pPr>
            <a:fld id="{2A6929AC-17B8-4603-950D-7CBCF2F1E69A}" type="slidenum">
              <a:rPr lang="en-US" altLang="zh-CN"/>
              <a:pPr>
                <a:defRPr/>
              </a:pPr>
              <a:t>‹#›</a:t>
            </a:fld>
            <a:endParaRPr lang="en-US" altLang="zh-CN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02" r:id="rId8"/>
    <p:sldLayoutId id="214748441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slide" Target="slide6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slide" Target="slide6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7.xml"/><Relationship Id="rId7" Type="http://schemas.openxmlformats.org/officeDocument/2006/relationships/slide" Target="slide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3.xml"/><Relationship Id="rId5" Type="http://schemas.openxmlformats.org/officeDocument/2006/relationships/slide" Target="slide32.xml"/><Relationship Id="rId4" Type="http://schemas.openxmlformats.org/officeDocument/2006/relationships/slide" Target="slide10.xml"/><Relationship Id="rId9" Type="http://schemas.openxmlformats.org/officeDocument/2006/relationships/slide" Target="slide7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6.xml"/><Relationship Id="rId4" Type="http://schemas.openxmlformats.org/officeDocument/2006/relationships/image" Target="../media/image69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3.png"/><Relationship Id="rId4" Type="http://schemas.openxmlformats.org/officeDocument/2006/relationships/slide" Target="slide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US" altLang="zh-CN" sz="2600" cap="none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Spring-2016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24000"/>
            <a:ext cx="79533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1CE845-418B-4E57-A6DB-3196FDAF48F5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Major </a:t>
            </a:r>
            <a:r>
              <a:rPr lang="en-US" altLang="en-US" sz="2400" i="1" smtClean="0">
                <a:latin typeface="Arial" charset="0"/>
              </a:rPr>
              <a:t>independent variables </a:t>
            </a:r>
            <a:r>
              <a:rPr lang="en-US" altLang="en-US" sz="2400" smtClean="0">
                <a:latin typeface="Arial" charset="0"/>
              </a:rPr>
              <a:t>in the cutting process: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material and coatings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shape, surface finish, and sharpness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Workpiece material and condition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 speed, feed, and depth of cut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Cutting fluids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Characteristics of the machine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Work holding and fixturing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726D28C-5773-44F3-938B-C2F2E06F0A4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Dependent variables </a:t>
            </a:r>
            <a:r>
              <a:rPr lang="en-US" altLang="en-US" sz="2400" smtClean="0">
                <a:latin typeface="Arial" charset="0"/>
              </a:rPr>
              <a:t>in cutting (influenced by changes in independent variables):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Type of chip produced (studied since early 1940’s)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Force and energy dissipated during cutting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Temperature rise in the workpiece, the tool and the chip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Tool wear and failure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smtClean="0">
                <a:latin typeface="Arial" charset="0"/>
              </a:rPr>
              <a:t>Surface finish and surface integrity of the workpiece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B21F17-89F3-457B-8EB9-73AF66480F35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Merchant model </a:t>
            </a:r>
            <a:r>
              <a:rPr lang="en-AU" altLang="en-US" sz="2400" smtClean="0">
                <a:latin typeface="Arial" charset="0"/>
              </a:rPr>
              <a:t>is known as </a:t>
            </a:r>
            <a:r>
              <a:rPr lang="en-AU" altLang="en-US" sz="2400" b="1" smtClean="0">
                <a:latin typeface="Arial" charset="0"/>
              </a:rPr>
              <a:t>orthogonal cutting (?)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It is two dimensional and the forces involved are perpendicular to each other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Cutting tool has a </a:t>
            </a:r>
            <a:r>
              <a:rPr lang="en-AU" altLang="en-US" sz="2400" b="1" smtClean="0">
                <a:latin typeface="Arial" charset="0"/>
              </a:rPr>
              <a:t>rake angle </a:t>
            </a:r>
            <a:r>
              <a:rPr lang="en-AU" altLang="en-US" sz="2400" smtClean="0">
                <a:latin typeface="Arial" charset="0"/>
              </a:rPr>
              <a:t>(</a:t>
            </a:r>
            <a:r>
              <a:rPr lang="en-US" altLang="en-US" sz="24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r>
              <a:rPr lang="en-US" altLang="en-US" sz="2400" smtClean="0">
                <a:latin typeface="Arial" charset="0"/>
                <a:cs typeface="Arial" charset="0"/>
              </a:rPr>
              <a:t> </a:t>
            </a:r>
            <a:r>
              <a:rPr lang="en-AU" altLang="en-US" sz="2400" smtClean="0">
                <a:latin typeface="Arial" charset="0"/>
              </a:rPr>
              <a:t>and a </a:t>
            </a:r>
            <a:r>
              <a:rPr lang="en-AU" altLang="en-US" sz="2400" b="1" smtClean="0">
                <a:latin typeface="Arial" charset="0"/>
              </a:rPr>
              <a:t>relief </a:t>
            </a:r>
            <a:r>
              <a:rPr lang="en-AU" altLang="en-US" sz="2400" smtClean="0">
                <a:latin typeface="Arial" charset="0"/>
              </a:rPr>
              <a:t>or </a:t>
            </a:r>
            <a:r>
              <a:rPr lang="en-AU" altLang="en-US" sz="2400" b="1" smtClean="0">
                <a:latin typeface="Arial" charset="0"/>
              </a:rPr>
              <a:t>clearance angle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Shearing takes place in a </a:t>
            </a:r>
            <a:r>
              <a:rPr lang="en-AU" altLang="en-US" sz="2400" b="1" smtClean="0">
                <a:latin typeface="Arial" charset="0"/>
              </a:rPr>
              <a:t>shear zone </a:t>
            </a:r>
            <a:r>
              <a:rPr lang="en-AU" altLang="en-US" sz="2400" smtClean="0">
                <a:latin typeface="Arial" charset="0"/>
              </a:rPr>
              <a:t>at </a:t>
            </a:r>
            <a:r>
              <a:rPr lang="en-AU" altLang="en-US" sz="2400" b="1" smtClean="0">
                <a:latin typeface="Arial" charset="0"/>
              </a:rPr>
              <a:t>shear angle</a:t>
            </a:r>
            <a:r>
              <a:rPr lang="en-AU" altLang="en-US" sz="2400" smtClean="0">
                <a:latin typeface="Arial" charset="0"/>
              </a:rPr>
              <a:t> (</a:t>
            </a:r>
            <a:r>
              <a:rPr lang="en-US" altLang="en-US" sz="2400" i="1" smtClean="0">
                <a:latin typeface="Arial" charset="0"/>
                <a:sym typeface="Symbol" pitchFamily="18" charset="2"/>
              </a:rPr>
              <a:t>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l-GR" altLang="en-US" sz="2400" smtClean="0">
              <a:latin typeface="Arial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5092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990600" y="4648200"/>
            <a:ext cx="1527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Basic mechanism of chip formation by shearing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086600" y="41910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dirty="0">
                <a:ea typeface="SimSun" pitchFamily="2" charset="-122"/>
              </a:rPr>
              <a:t>Velocity diagram showing angular relationship among 3 speeds in cutting zone: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>
                <a:ea typeface="SimSun" pitchFamily="2" charset="-122"/>
              </a:rPr>
              <a:t>V</a:t>
            </a:r>
            <a:r>
              <a:rPr lang="en-US" altLang="zh-CN" sz="1600" dirty="0">
                <a:ea typeface="SimSun" pitchFamily="2" charset="-122"/>
              </a:rPr>
              <a:t>: cutting speed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>
                <a:ea typeface="SimSun" pitchFamily="2" charset="-122"/>
              </a:rPr>
              <a:t>V</a:t>
            </a:r>
            <a:r>
              <a:rPr lang="en-US" altLang="zh-CN" sz="1600" i="1" baseline="-25000" dirty="0">
                <a:ea typeface="SimSun" pitchFamily="2" charset="-122"/>
              </a:rPr>
              <a:t>s</a:t>
            </a:r>
            <a:r>
              <a:rPr lang="en-US" altLang="zh-CN" sz="1600" dirty="0">
                <a:ea typeface="SimSun" pitchFamily="2" charset="-122"/>
              </a:rPr>
              <a:t>: shearing speed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sz="1600" i="1" dirty="0" err="1">
                <a:ea typeface="SimSun" pitchFamily="2" charset="-122"/>
              </a:rPr>
              <a:t>V</a:t>
            </a:r>
            <a:r>
              <a:rPr lang="en-US" altLang="zh-CN" sz="1600" i="1" baseline="-25000" dirty="0" err="1">
                <a:ea typeface="SimSun" pitchFamily="2" charset="-122"/>
              </a:rPr>
              <a:t>c</a:t>
            </a:r>
            <a:r>
              <a:rPr lang="en-US" altLang="zh-CN" sz="1600" dirty="0">
                <a:ea typeface="SimSun" pitchFamily="2" charset="-122"/>
              </a:rPr>
              <a:t>: chip velocity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altLang="zh-CN" sz="1600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42899D-1181-4D67-88AC-93388AE236F0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Imagine shearing: “deck of cards” sliding along each other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Below shear plane, workpiece: undeformed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Above shear plane: chip moves up rake face (tool)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Dimension </a:t>
            </a:r>
            <a:r>
              <a:rPr lang="en-US" altLang="en-US" sz="2400" b="1" i="1" smtClean="0">
                <a:latin typeface="Arial" charset="0"/>
                <a:cs typeface="Arial" charset="0"/>
              </a:rPr>
              <a:t>d</a:t>
            </a:r>
            <a:r>
              <a:rPr lang="en-US" altLang="en-US" sz="2400" i="1" smtClean="0"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(distance between shear planes, </a:t>
            </a:r>
            <a:r>
              <a:rPr lang="en-US" altLang="en-US" sz="2400" i="1" smtClean="0">
                <a:latin typeface="Arial" charset="0"/>
                <a:cs typeface="Arial" charset="0"/>
              </a:rPr>
              <a:t>OC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  <a:endParaRPr lang="en-US" altLang="en-US" sz="2400" b="1" smtClean="0">
              <a:latin typeface="Arial" charset="0"/>
              <a:cs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highly exaggerated to show mechanism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It is only in order of 10</a:t>
            </a:r>
            <a:r>
              <a:rPr lang="en-US" altLang="en-US" sz="2100" baseline="30000" smtClean="0">
                <a:latin typeface="Arial" charset="0"/>
                <a:cs typeface="Arial" charset="0"/>
              </a:rPr>
              <a:t>-2</a:t>
            </a:r>
            <a:r>
              <a:rPr lang="en-US" altLang="en-US" sz="2100" smtClean="0">
                <a:latin typeface="Arial" charset="0"/>
                <a:cs typeface="Arial" charset="0"/>
              </a:rPr>
              <a:t> to 10</a:t>
            </a:r>
            <a:r>
              <a:rPr lang="en-US" altLang="en-US" sz="2100" baseline="30000" smtClean="0">
                <a:latin typeface="Arial" charset="0"/>
                <a:cs typeface="Arial" charset="0"/>
              </a:rPr>
              <a:t>-3</a:t>
            </a:r>
            <a:r>
              <a:rPr lang="en-US" altLang="en-US" sz="2100" smtClean="0">
                <a:latin typeface="Arial" charset="0"/>
                <a:cs typeface="Arial" charset="0"/>
              </a:rPr>
              <a:t> mm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cs typeface="Arial" charset="0"/>
              </a:rPr>
              <a:t>Some materials shear in a zone (not plane: </a:t>
            </a:r>
            <a:r>
              <a:rPr lang="en-US" altLang="en-US" sz="2400" smtClean="0">
                <a:latin typeface="Arial" charset="0"/>
                <a:cs typeface="Arial" charset="0"/>
                <a:hlinkClick r:id="rId3" action="ppaction://hlinksldjump"/>
              </a:rPr>
              <a:t>slide 9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e.g. cast iron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this leads to surface defects in workpiece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  <a:cs typeface="Arial" charset="0"/>
            </a:endParaRPr>
          </a:p>
          <a:p>
            <a:pPr marL="457200" indent="-457200" eaLnBrk="1" hangingPunct="1"/>
            <a:endParaRPr lang="el-GR" altLang="en-US" sz="2400" smtClean="0">
              <a:latin typeface="Arial" charset="0"/>
              <a:cs typeface="Arial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E2D8EC-FD8C-484C-AB73-1695C71C4A6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Cutting Ratio </a:t>
            </a:r>
            <a:r>
              <a:rPr lang="en-US" altLang="en-US" sz="2400" smtClean="0">
                <a:latin typeface="Arial" charset="0"/>
              </a:rPr>
              <a:t>(or chip-thickness ratio, </a:t>
            </a:r>
            <a:r>
              <a:rPr lang="en-US" altLang="en-US" sz="2400" i="1" smtClean="0">
                <a:latin typeface="Arial" charset="0"/>
              </a:rPr>
              <a:t>r 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ratio is related to the two angles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sym typeface="Symbol" pitchFamily="18" charset="2"/>
              </a:rPr>
              <a:t>shear angle, 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rake angle, </a:t>
            </a:r>
            <a:r>
              <a:rPr lang="en-US" altLang="en-US" sz="21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endParaRPr lang="en-US" altLang="en-US" sz="2100" i="1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/>
            <a:r>
              <a:rPr lang="en-US" altLang="en-US" sz="2400" smtClean="0">
                <a:latin typeface="Arial" charset="0"/>
              </a:rPr>
              <a:t>C</a:t>
            </a:r>
            <a:r>
              <a:rPr lang="el-GR" altLang="en-US" sz="2400" smtClean="0">
                <a:latin typeface="Arial" charset="0"/>
              </a:rPr>
              <a:t>hip thickness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l-GR" altLang="en-US" sz="2400" smtClean="0">
                <a:latin typeface="Arial" charset="0"/>
              </a:rPr>
              <a:t>is always </a:t>
            </a:r>
            <a:r>
              <a:rPr lang="en-US" altLang="en-US" sz="2400" smtClean="0">
                <a:latin typeface="Arial" charset="0"/>
              </a:rPr>
              <a:t>&gt;</a:t>
            </a:r>
            <a:r>
              <a:rPr lang="el-GR" altLang="en-US" sz="2400" smtClean="0">
                <a:latin typeface="Arial" charset="0"/>
              </a:rPr>
              <a:t> than the depth of cut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</a:p>
          <a:p>
            <a:pPr marL="777875" lvl="1" indent="-457200" eaLnBrk="1" hangingPunct="1"/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smtClean="0">
                <a:latin typeface="Arial" charset="0"/>
              </a:rPr>
              <a:t>the value of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i="1" smtClean="0">
                <a:latin typeface="Arial" charset="0"/>
              </a:rPr>
              <a:t>r</a:t>
            </a:r>
            <a:r>
              <a:rPr lang="el-GR" altLang="en-US" sz="2100" smtClean="0">
                <a:latin typeface="Arial" charset="0"/>
              </a:rPr>
              <a:t> is always less than unity</a:t>
            </a:r>
            <a:r>
              <a:rPr lang="en-US" altLang="en-US" sz="2100" smtClean="0">
                <a:latin typeface="Arial" charset="0"/>
              </a:rPr>
              <a:t> (i.e. &lt;1)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eciprocal of </a:t>
            </a:r>
            <a:r>
              <a:rPr lang="el-GR" altLang="en-US" sz="2400" i="1" smtClean="0">
                <a:latin typeface="Arial" charset="0"/>
              </a:rPr>
              <a:t>r</a:t>
            </a:r>
            <a:r>
              <a:rPr lang="en-US" altLang="en-US" sz="2400" i="1" smtClean="0">
                <a:latin typeface="Arial" charset="0"/>
              </a:rPr>
              <a:t>  </a:t>
            </a:r>
            <a:r>
              <a:rPr lang="en-US" altLang="en-US" sz="2400" smtClean="0">
                <a:latin typeface="Arial" charset="0"/>
              </a:rPr>
              <a:t>(i.e. 1/</a:t>
            </a:r>
            <a:r>
              <a:rPr lang="en-US" altLang="en-US" sz="2400" i="1" smtClean="0">
                <a:latin typeface="Arial" charset="0"/>
              </a:rPr>
              <a:t>r </a:t>
            </a:r>
            <a:r>
              <a:rPr lang="en-US" altLang="en-US" sz="2400" smtClean="0">
                <a:latin typeface="Arial" charset="0"/>
              </a:rPr>
              <a:t>) </a:t>
            </a:r>
            <a:r>
              <a:rPr lang="el-GR" altLang="en-US" sz="2400" smtClean="0">
                <a:latin typeface="Arial" charset="0"/>
              </a:rPr>
              <a:t>is known as the</a:t>
            </a:r>
            <a:r>
              <a:rPr lang="en-US" altLang="en-US" sz="2400" smtClean="0">
                <a:latin typeface="Arial" charset="0"/>
              </a:rPr>
              <a:t/>
            </a:r>
            <a:br>
              <a:rPr lang="en-US" altLang="en-US" sz="2400" smtClean="0">
                <a:latin typeface="Arial" charset="0"/>
              </a:rPr>
            </a:br>
            <a:r>
              <a:rPr lang="el-GR" altLang="en-US" sz="2400" i="1" smtClean="0">
                <a:latin typeface="Arial" charset="0"/>
              </a:rPr>
              <a:t>chip-compression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l-GR" altLang="en-US" sz="2400" i="1" smtClean="0">
                <a:latin typeface="Arial" charset="0"/>
              </a:rPr>
              <a:t>ratio </a:t>
            </a:r>
            <a:r>
              <a:rPr lang="el-GR" altLang="en-US" sz="2400" smtClean="0">
                <a:latin typeface="Arial" charset="0"/>
              </a:rPr>
              <a:t>or </a:t>
            </a:r>
            <a:r>
              <a:rPr lang="el-GR" altLang="en-US" sz="2400" i="1" smtClean="0">
                <a:latin typeface="Arial" charset="0"/>
              </a:rPr>
              <a:t>chip-compression factor</a:t>
            </a:r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It’s a</a:t>
            </a:r>
            <a:r>
              <a:rPr lang="el-GR" altLang="en-US" sz="2100" smtClean="0">
                <a:latin typeface="Arial" charset="0"/>
              </a:rPr>
              <a:t> measure of how thick the chip has become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Always &gt; 1</a:t>
            </a:r>
            <a:endParaRPr lang="el-GR" altLang="en-US" sz="2100" smtClean="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24581" name="Object 6"/>
          <p:cNvGraphicFramePr>
            <a:graphicFrameLocks noChangeAspect="1"/>
          </p:cNvGraphicFramePr>
          <p:nvPr/>
        </p:nvGraphicFramePr>
        <p:xfrm>
          <a:off x="2209800" y="3381375"/>
          <a:ext cx="45767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4" imgW="2438400" imgH="431800" progId="Equation.3">
                  <p:embed/>
                </p:oleObj>
              </mc:Choice>
              <mc:Fallback>
                <p:oleObj name="Equation" r:id="rId4" imgW="24384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81375"/>
                        <a:ext cx="45767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1790A8-F70C-477A-98D4-E8C3363CD68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Making use of cutting ratio in evaluating cutting conditions: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depth of cut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  <a:r>
              <a:rPr lang="en-US" altLang="en-US" sz="2400" smtClean="0">
                <a:latin typeface="Arial" charset="0"/>
              </a:rPr>
              <a:t>: machine setting (i.e. indep. variable)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thickness,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n-US" altLang="en-US" sz="2400" smtClean="0">
                <a:latin typeface="Arial" charset="0"/>
              </a:rPr>
              <a:t>can be measured using micrometer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ratio, </a:t>
            </a:r>
            <a:r>
              <a:rPr lang="en-US" altLang="en-US" sz="2400" b="1" i="1" smtClean="0">
                <a:latin typeface="Arial" charset="0"/>
              </a:rPr>
              <a:t>r</a:t>
            </a:r>
            <a:r>
              <a:rPr lang="en-US" altLang="en-US" sz="2400" smtClean="0">
                <a:latin typeface="Arial" charset="0"/>
              </a:rPr>
              <a:t> can then easily be calculated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rake angle, </a:t>
            </a:r>
            <a:r>
              <a:rPr lang="en-US" altLang="en-US" sz="2400" b="1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</a:t>
            </a:r>
            <a:r>
              <a:rPr lang="en-US" altLang="en-US" sz="2400" i="1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  </a:t>
            </a:r>
            <a:r>
              <a:rPr lang="en-US" altLang="en-US" sz="2400" smtClean="0">
                <a:latin typeface="Arial" charset="0"/>
              </a:rPr>
              <a:t>is also known for cutting operation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is function of tool and workpiece geometry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ratio and rake angle can be used to find shear angle, </a:t>
            </a:r>
            <a:r>
              <a:rPr lang="en-US" altLang="en-US" sz="2400" b="1" i="1" smtClean="0">
                <a:latin typeface="Arial" charset="0"/>
                <a:sym typeface="Symbol" pitchFamily="18" charset="2"/>
              </a:rPr>
              <a:t></a:t>
            </a:r>
            <a:r>
              <a:rPr lang="en-US" altLang="en-US" sz="2400" i="1" smtClean="0">
                <a:latin typeface="Arial" charset="0"/>
                <a:sym typeface="Symbol" pitchFamily="18" charset="2"/>
              </a:rPr>
              <a:t> 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(equation in </a:t>
            </a:r>
            <a:r>
              <a:rPr lang="en-US" altLang="en-US" sz="2400" smtClean="0">
                <a:latin typeface="Arial" charset="0"/>
                <a:sym typeface="Symbol" pitchFamily="18" charset="2"/>
                <a:hlinkClick r:id="" action="ppaction://hlinkshowjump?jump=previousslide"/>
              </a:rPr>
              <a:t>previous slide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el-GR" altLang="en-US" sz="2100" smtClean="0"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1B8A94-F7D0-4FB1-8AFE-DEA9C27E8A25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Shear Strain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l-GR" altLang="en-US" sz="2400" b="1" smtClean="0">
                <a:latin typeface="Arial" charset="0"/>
              </a:rPr>
              <a:t>shear strain</a:t>
            </a:r>
            <a:r>
              <a:rPr lang="en-US" altLang="en-US" sz="2400" smtClean="0">
                <a:latin typeface="Arial" charset="0"/>
              </a:rPr>
              <a:t> (i.e. deformation relative to original size) </a:t>
            </a:r>
            <a:r>
              <a:rPr lang="el-GR" altLang="en-US" sz="2400" smtClean="0">
                <a:latin typeface="Arial" charset="0"/>
              </a:rPr>
              <a:t>that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material undergoes can be expressed as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</a:t>
            </a:r>
            <a:r>
              <a:rPr lang="el-GR" altLang="en-US" sz="2400" smtClean="0">
                <a:latin typeface="Arial" charset="0"/>
              </a:rPr>
              <a:t>arge shear strains </a:t>
            </a:r>
            <a:r>
              <a:rPr lang="en-US" altLang="en-US" sz="2400" smtClean="0">
                <a:latin typeface="Arial" charset="0"/>
              </a:rPr>
              <a:t>(≥5) </a:t>
            </a:r>
            <a:r>
              <a:rPr lang="el-GR" altLang="en-US" sz="2400" smtClean="0">
                <a:latin typeface="Arial" charset="0"/>
              </a:rPr>
              <a:t>are associated with low shear angles or with low or negative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rake angles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Based </a:t>
            </a:r>
            <a:r>
              <a:rPr lang="el-GR" altLang="en-US" sz="2400" smtClean="0">
                <a:latin typeface="Arial" charset="0"/>
              </a:rPr>
              <a:t>on the assumption that the shear angle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adjusts itself to minimize the cutting force</a:t>
            </a:r>
            <a:r>
              <a:rPr lang="en-US" altLang="en-US" sz="2400" smtClean="0">
                <a:latin typeface="Arial" charset="0"/>
              </a:rPr>
              <a:t>, </a:t>
            </a:r>
            <a:endParaRPr lang="el-GR" altLang="en-US" sz="2400" smtClean="0">
              <a:latin typeface="Arial" charset="0"/>
            </a:endParaRP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1981200" y="2895600"/>
          <a:ext cx="5219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4" imgW="2781300" imgH="393700" progId="Equation.3">
                  <p:embed/>
                </p:oleObj>
              </mc:Choice>
              <mc:Fallback>
                <p:oleObj name="Equation" r:id="rId4" imgW="2781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52197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1614488" y="5487988"/>
          <a:ext cx="1908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6" imgW="1016000" imgH="609600" progId="Equation.3">
                  <p:embed/>
                </p:oleObj>
              </mc:Choice>
              <mc:Fallback>
                <p:oleObj name="Equation" r:id="rId6" imgW="1016000" imgH="60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5487988"/>
                        <a:ext cx="19081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3810000" y="5486400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>
                <a:latin typeface="Arial" charset="0"/>
                <a:cs typeface="Arial" charset="0"/>
              </a:rPr>
              <a:t>β</a:t>
            </a:r>
            <a:r>
              <a:rPr lang="en-US" altLang="en-US" sz="1800">
                <a:latin typeface="Arial" charset="0"/>
                <a:cs typeface="Arial" charset="0"/>
              </a:rPr>
              <a:t> =</a:t>
            </a:r>
            <a:r>
              <a:rPr lang="en-AU" altLang="en-US" sz="1800">
                <a:latin typeface="Arial" charset="0"/>
              </a:rPr>
              <a:t> </a:t>
            </a:r>
            <a:r>
              <a:rPr lang="en-AU" altLang="en-US" sz="1800" b="1">
                <a:latin typeface="Arial" charset="0"/>
              </a:rPr>
              <a:t>friction angle</a:t>
            </a:r>
            <a:r>
              <a:rPr lang="en-AU" altLang="en-US" sz="1800">
                <a:latin typeface="Arial" charset="0"/>
              </a:rPr>
              <a:t>, related to </a:t>
            </a: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 i="1">
                <a:latin typeface="Arial" charset="0"/>
                <a:cs typeface="Arial" charset="0"/>
              </a:rPr>
              <a:t> </a:t>
            </a:r>
            <a:r>
              <a:rPr lang="en-US" altLang="en-US" sz="1800">
                <a:latin typeface="Arial" charset="0"/>
                <a:cs typeface="Arial" charset="0"/>
              </a:rPr>
              <a:t>:</a:t>
            </a:r>
            <a:endParaRPr lang="en-AU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>
                <a:latin typeface="Arial" charset="0"/>
                <a:cs typeface="Arial" charset="0"/>
              </a:rPr>
              <a:t> = tan</a:t>
            </a:r>
            <a:r>
              <a:rPr lang="el-GR" altLang="en-US" sz="1800">
                <a:latin typeface="Arial" charset="0"/>
                <a:cs typeface="Arial" charset="0"/>
              </a:rPr>
              <a:t>β</a:t>
            </a:r>
            <a:r>
              <a:rPr lang="en-US" altLang="en-US" sz="1800">
                <a:latin typeface="Arial" charset="0"/>
                <a:cs typeface="Arial" charset="0"/>
              </a:rPr>
              <a:t> </a:t>
            </a:r>
            <a:r>
              <a:rPr lang="en-US" altLang="en-US" sz="180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l-GR" altLang="en-US" sz="1800" i="1">
                <a:latin typeface="Arial" charset="0"/>
              </a:rPr>
              <a:t>coefficient of </a:t>
            </a:r>
            <a:r>
              <a:rPr lang="en-US" altLang="en-US" sz="1800" i="1">
                <a:latin typeface="Arial" charset="0"/>
              </a:rPr>
              <a:t>–dynamic – </a:t>
            </a:r>
            <a:r>
              <a:rPr lang="el-GR" altLang="en-US" sz="1800" i="1">
                <a:latin typeface="Arial" charset="0"/>
              </a:rPr>
              <a:t>friction</a:t>
            </a:r>
            <a:endParaRPr lang="en-US" altLang="en-US" sz="1800" i="1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latin typeface="Arial" charset="0"/>
                <a:cs typeface="Arial" charset="0"/>
              </a:rPr>
              <a:t>μ</a:t>
            </a:r>
            <a:r>
              <a:rPr lang="en-US" altLang="en-US" sz="1800">
                <a:latin typeface="Arial" charset="0"/>
                <a:cs typeface="Arial" charset="0"/>
              </a:rPr>
              <a:t> usually: 0.5 – 2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  <a:cs typeface="Arial" charset="0"/>
              </a:rPr>
              <a:t>Note, first form is more generally used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A550F5-B6AF-416C-BBC3-0FB45709522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encounters friction as it moves up the rake 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Large variations in contact pressure and temperature are encountered at the tool-chip interface (rake face)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This causes big changes in </a:t>
            </a:r>
            <a:r>
              <a:rPr lang="el-GR" altLang="en-US" sz="2400" i="1" smtClean="0">
                <a:latin typeface="Arial" charset="0"/>
              </a:rPr>
              <a:t>μ</a:t>
            </a:r>
            <a:r>
              <a:rPr lang="en-US" altLang="en-US" sz="2400" smtClean="0">
                <a:latin typeface="Arial" charset="0"/>
              </a:rPr>
              <a:t> and it is thus called “apparent mean coefficient of friction”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Equation (second set in </a:t>
            </a:r>
            <a:r>
              <a:rPr lang="en-US" altLang="en-US" sz="2400" smtClean="0">
                <a:latin typeface="Arial" charset="0"/>
                <a:hlinkClick r:id="" action="ppaction://hlinkshowjump?jump=previousslide"/>
              </a:rPr>
              <a:t>previous slide</a:t>
            </a:r>
            <a:r>
              <a:rPr lang="en-US" altLang="en-US" sz="2400" smtClean="0">
                <a:latin typeface="Arial" charset="0"/>
              </a:rPr>
              <a:t>) thus indicates: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As rake angle ↓ or friction at rake face ↑</a:t>
            </a:r>
            <a:br>
              <a:rPr lang="en-US" altLang="en-US" sz="2100" smtClean="0">
                <a:latin typeface="Arial" charset="0"/>
                <a:cs typeface="Arial" charset="0"/>
              </a:rPr>
            </a:br>
            <a:r>
              <a:rPr lang="en-US" altLang="en-US" sz="2100" smtClean="0">
                <a:latin typeface="Arial" charset="0"/>
                <a:cs typeface="Arial" charset="0"/>
              </a:rPr>
              <a:t>⇒ shear angle ↓ and chip becomes thicker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Thicker chip ⇒ more energy lost because shear strain is higher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cs typeface="Arial" charset="0"/>
              </a:rPr>
              <a:t>Because work done during cutting is converted into heat ⇒ temperature rise is higher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DFD59D2-7F94-40A0-8161-3F22E65350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Mechanics of Cutting</a:t>
            </a:r>
            <a:endParaRPr lang="en-AU" altLang="en-US" b="1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Velocities in the Cutting Zone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Since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i="1" baseline="-25000" smtClean="0">
                <a:latin typeface="Arial" charset="0"/>
                <a:ea typeface="SimSun" pitchFamily="2" charset="-122"/>
              </a:rPr>
              <a:t>c </a:t>
            </a:r>
            <a:r>
              <a:rPr lang="en-US" altLang="en-US" sz="2400" smtClean="0">
                <a:latin typeface="Arial" charset="0"/>
              </a:rPr>
              <a:t>&gt;</a:t>
            </a:r>
            <a:r>
              <a:rPr lang="el-GR" altLang="en-US" sz="2400" smtClean="0">
                <a:latin typeface="Arial" charset="0"/>
              </a:rPr>
              <a:t>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i="1" baseline="-25000" smtClean="0">
                <a:latin typeface="Arial" charset="0"/>
                <a:ea typeface="SimSun" pitchFamily="2" charset="-122"/>
              </a:rPr>
              <a:t>o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  <a:cs typeface="Arial" charset="0"/>
              </a:rPr>
              <a:t>⇒ </a:t>
            </a:r>
            <a:r>
              <a:rPr lang="en-US" altLang="en-US" sz="2400" i="1" smtClean="0">
                <a:latin typeface="Arial" charset="0"/>
                <a:cs typeface="Arial" charset="0"/>
              </a:rPr>
              <a:t>V</a:t>
            </a:r>
            <a:r>
              <a:rPr lang="en-US" altLang="en-US" sz="2400" i="1" baseline="-25000" smtClean="0">
                <a:latin typeface="Arial" charset="0"/>
                <a:cs typeface="Arial" charset="0"/>
              </a:rPr>
              <a:t>c</a:t>
            </a:r>
            <a:r>
              <a:rPr lang="en-US" altLang="en-US" sz="2400" smtClean="0">
                <a:latin typeface="Arial" charset="0"/>
                <a:cs typeface="Arial" charset="0"/>
              </a:rPr>
              <a:t> (velocity of chip) &lt; </a:t>
            </a:r>
            <a:r>
              <a:rPr lang="en-US" altLang="en-US" sz="2400" i="1" smtClean="0">
                <a:latin typeface="Arial" charset="0"/>
                <a:cs typeface="Arial" charset="0"/>
              </a:rPr>
              <a:t>V</a:t>
            </a:r>
            <a:r>
              <a:rPr lang="en-US" altLang="en-US" sz="2400" smtClean="0">
                <a:latin typeface="Arial" charset="0"/>
                <a:cs typeface="Arial" charset="0"/>
              </a:rPr>
              <a:t> (cutting speed)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Since mass continuity is maintained,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From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l-GR" altLang="en-US" sz="2400" i="1" smtClean="0">
                <a:latin typeface="Arial" charset="0"/>
              </a:rPr>
              <a:t>elocity diagram</a:t>
            </a:r>
            <a:r>
              <a:rPr lang="en-US" altLang="en-US" sz="2400" i="1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</a:rPr>
              <a:t>obtain equations from </a:t>
            </a:r>
            <a:r>
              <a:rPr lang="el-GR" altLang="en-US" sz="2400" smtClean="0">
                <a:latin typeface="Arial" charset="0"/>
              </a:rPr>
              <a:t>trigonometric relationships</a:t>
            </a:r>
            <a:r>
              <a:rPr lang="en-US" altLang="en-US" sz="2400" smtClean="0">
                <a:latin typeface="Arial" charset="0"/>
              </a:rPr>
              <a:t> (V</a:t>
            </a:r>
            <a:r>
              <a:rPr lang="en-US" altLang="en-US" sz="2400" baseline="-25000" smtClean="0">
                <a:latin typeface="Arial" charset="0"/>
              </a:rPr>
              <a:t>s</a:t>
            </a:r>
            <a:r>
              <a:rPr lang="en-US" altLang="en-US" sz="2400" smtClean="0">
                <a:latin typeface="Arial" charset="0"/>
              </a:rPr>
              <a:t> velocity at shearing plane):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Note also that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2133600" y="3024188"/>
          <a:ext cx="45767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2438400" imgH="419100" progId="Equation.3">
                  <p:embed/>
                </p:oleObj>
              </mc:Choice>
              <mc:Fallback>
                <p:oleObj name="Equation" r:id="rId4" imgW="2438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24188"/>
                        <a:ext cx="45767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048000" y="4776788"/>
          <a:ext cx="30749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6" imgW="1638300" imgH="419100" progId="Equation.3">
                  <p:embed/>
                </p:oleObj>
              </mc:Choice>
              <mc:Fallback>
                <p:oleObj name="Equation" r:id="rId6" imgW="1638300" imgH="419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76788"/>
                        <a:ext cx="307498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3"/>
          <p:cNvGraphicFramePr>
            <a:graphicFrameLocks noChangeAspect="1"/>
          </p:cNvGraphicFramePr>
          <p:nvPr/>
        </p:nvGraphicFramePr>
        <p:xfrm>
          <a:off x="3733800" y="5972175"/>
          <a:ext cx="13350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8" imgW="710891" imgH="431613" progId="Equation.3">
                  <p:embed/>
                </p:oleObj>
              </mc:Choice>
              <mc:Fallback>
                <p:oleObj name="Equation" r:id="rId8" imgW="710891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72175"/>
                        <a:ext cx="13350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F6116B-B8FF-44B5-AA96-4AE399FB6921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" charset="0"/>
              </a:rPr>
              <a:t>Parts can be manufactured by casting, forming and shaping processes</a:t>
            </a:r>
          </a:p>
          <a:p>
            <a:pPr eaLnBrk="1" hangingPunct="1"/>
            <a:r>
              <a:rPr lang="en-US" altLang="en-US" sz="2400" smtClean="0">
                <a:latin typeface="Arial" charset="0"/>
              </a:rPr>
              <a:t>They often </a:t>
            </a:r>
            <a:r>
              <a:rPr lang="en-AU" altLang="en-US" sz="2400" smtClean="0">
                <a:latin typeface="Arial" charset="0"/>
              </a:rPr>
              <a:t>require further operations before the product is ready for use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693988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5717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689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786FBBE-5FD6-471E-94FF-8179E03A9A7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Types of metal chips commonly observed in practice (orthogonal metal cutting)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There are 4 main types: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grpSp>
        <p:nvGrpSpPr>
          <p:cNvPr id="29700" name="Group 11"/>
          <p:cNvGrpSpPr>
            <a:grpSpLocks/>
          </p:cNvGrpSpPr>
          <p:nvPr/>
        </p:nvGrpSpPr>
        <p:grpSpPr bwMode="auto">
          <a:xfrm>
            <a:off x="76200" y="2895600"/>
            <a:ext cx="8916988" cy="2295525"/>
            <a:chOff x="48" y="2160"/>
            <a:chExt cx="5617" cy="1446"/>
          </a:xfrm>
        </p:grpSpPr>
        <p:pic>
          <p:nvPicPr>
            <p:cNvPr id="2970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160"/>
              <a:ext cx="3408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164"/>
              <a:ext cx="2257" cy="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304800" y="5257800"/>
            <a:ext cx="853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Continuous chip (with narrow, straight, primary shear zone)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Continuous chip with secondary shear zone at the tool-chip interface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Built-up edge, BUE chip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Serrated or segmented or non-homogenous chip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AU" altLang="en-US" sz="1800">
                <a:latin typeface="Arial" charset="0"/>
              </a:rPr>
              <a:t>Discontinuous chip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46F66C-38F9-4E4D-81E5-96661A41267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 has two surfaces: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Surface in contact with rake 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Shiny and polished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Caused by rubbing of the chip on the tool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Outer surface from the original surface of the workpiece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Jagged, rough appearance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Caused by shearing mechanism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this surface remains exposed to the environment, and does not come into contact with any other surface</a:t>
            </a:r>
          </a:p>
          <a:p>
            <a:pPr marL="777875" lvl="1" indent="-457200" eaLnBrk="1" hangingPunct="1"/>
            <a:endParaRPr lang="el-GR" altLang="en-US" sz="2100" smtClean="0">
              <a:latin typeface="Arial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D3EE80-26DA-458A-B352-ABABE1FC538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Continuous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Formed with ductile materials machined at high cutting speeds and/or high rake angles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eformation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takes place along a narrow shear zone called the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l-GR" altLang="en-US" sz="2400" i="1" smtClean="0">
                <a:latin typeface="Arial" charset="0"/>
              </a:rPr>
              <a:t>primary shear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l-GR" altLang="en-US" sz="2400" i="1" smtClean="0">
                <a:latin typeface="Arial" charset="0"/>
              </a:rPr>
              <a:t>zone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Continuous chips may develop a </a:t>
            </a:r>
            <a:r>
              <a:rPr lang="el-GR" altLang="en-US" sz="2400" i="1" smtClean="0">
                <a:latin typeface="Arial" charset="0"/>
              </a:rPr>
              <a:t>secondary shear zone </a:t>
            </a:r>
            <a:r>
              <a:rPr lang="en-US" altLang="en-US" sz="2400" smtClean="0">
                <a:latin typeface="Arial" charset="0"/>
              </a:rPr>
              <a:t>due</a:t>
            </a:r>
            <a:r>
              <a:rPr lang="el-GR" altLang="en-US" sz="2400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to </a:t>
            </a:r>
            <a:r>
              <a:rPr lang="el-GR" altLang="en-US" sz="2400" smtClean="0">
                <a:latin typeface="Arial" charset="0"/>
              </a:rPr>
              <a:t>high friction at the tool–chip interface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zone becomes thicker as friction increases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Continuous chips</a:t>
            </a:r>
            <a:r>
              <a:rPr lang="en-US" altLang="en-US" sz="2400" smtClean="0">
                <a:latin typeface="Arial" charset="0"/>
              </a:rPr>
              <a:t> may also occur with wide primary shear zone with curved boundaries (</a:t>
            </a:r>
            <a:r>
              <a:rPr lang="en-US" altLang="en-US" sz="2400" smtClean="0">
                <a:latin typeface="Arial" charset="0"/>
                <a:cs typeface="Arial" charset="0"/>
                <a:hlinkClick r:id="rId3" action="ppaction://hlinksldjump"/>
              </a:rPr>
              <a:t>slide 9</a:t>
            </a:r>
            <a:r>
              <a:rPr lang="en-US" altLang="en-US" sz="2400" smtClean="0">
                <a:latin typeface="Arial" charset="0"/>
                <a:cs typeface="Arial" charset="0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lower boundary of deformation zone drops below machined surface </a:t>
            </a:r>
            <a:r>
              <a:rPr lang="en-US" altLang="en-US" sz="2000" smtClean="0">
                <a:latin typeface="Arial" charset="0"/>
                <a:cs typeface="Arial" charset="0"/>
              </a:rPr>
              <a:t>⇒ distortion in workpiece, poor finish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  <a:cs typeface="Arial" charset="0"/>
              </a:rPr>
              <a:t>Occurs: machining soft metals at low speeds, low rake angles</a:t>
            </a:r>
            <a:endParaRPr lang="el-GR" altLang="en-US" sz="21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C81686-67F0-495B-8D6D-DB14BF7538C0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smtClean="0">
                <a:latin typeface="Arial" charset="0"/>
              </a:rPr>
              <a:t>Built-up Edge (BUE) Chips</a:t>
            </a:r>
            <a:endParaRPr lang="en-US" altLang="en-US" sz="20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Consists of layers of material from the workpiece that are deposited on the tool tip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altLang="en-US" sz="2400" smtClean="0">
                <a:latin typeface="Arial" charset="0"/>
              </a:rPr>
              <a:t>As it grows larger, the BUE becomes unstable and eventually breaks apart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lnSpc>
                <a:spcPct val="90000"/>
              </a:lnSpc>
            </a:pPr>
            <a:r>
              <a:rPr lang="en-US" altLang="en-US" sz="2100" smtClean="0">
                <a:latin typeface="Arial" charset="0"/>
              </a:rPr>
              <a:t>BUE: partly removed by tool, partly deposited on workpiece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altLang="en-US" sz="2400" smtClean="0">
                <a:latin typeface="Arial" charset="0"/>
              </a:rPr>
              <a:t>BUE can be reduced by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Increase the cutting speeds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Decrease the depth of cut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 smtClean="0">
                <a:latin typeface="Arial" charset="0"/>
              </a:rPr>
              <a:t>I</a:t>
            </a:r>
            <a:r>
              <a:rPr lang="el-GR" altLang="en-US" sz="2000" smtClean="0">
                <a:latin typeface="Arial" charset="0"/>
              </a:rPr>
              <a:t>ncrease the rake angle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a sharp tool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an effective cutting fluid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l-GR" altLang="en-US" sz="2000" smtClean="0">
                <a:latin typeface="Arial" charset="0"/>
              </a:rPr>
              <a:t>Use cutting tool </a:t>
            </a:r>
            <a:r>
              <a:rPr lang="en-US" altLang="en-US" sz="2000" smtClean="0">
                <a:latin typeface="Arial" charset="0"/>
              </a:rPr>
              <a:t>with </a:t>
            </a:r>
            <a:r>
              <a:rPr lang="el-GR" altLang="en-US" sz="2000" smtClean="0">
                <a:latin typeface="Arial" charset="0"/>
              </a:rPr>
              <a:t>lower </a:t>
            </a:r>
            <a:r>
              <a:rPr lang="en-US" altLang="en-US" sz="2000" smtClean="0">
                <a:latin typeface="Arial" charset="0"/>
              </a:rPr>
              <a:t/>
            </a:r>
            <a:br>
              <a:rPr lang="en-US" altLang="en-US" sz="2000" smtClean="0">
                <a:latin typeface="Arial" charset="0"/>
              </a:rPr>
            </a:br>
            <a:r>
              <a:rPr lang="el-GR" altLang="en-US" sz="2000" smtClean="0">
                <a:latin typeface="Arial" charset="0"/>
              </a:rPr>
              <a:t>chemical affinity </a:t>
            </a:r>
            <a:r>
              <a:rPr lang="en-US" altLang="en-US" sz="2000" smtClean="0">
                <a:latin typeface="Arial" charset="0"/>
              </a:rPr>
              <a:t>for</a:t>
            </a:r>
            <a:r>
              <a:rPr lang="el-GR" altLang="en-US" sz="2000" smtClean="0">
                <a:latin typeface="Arial" charset="0"/>
              </a:rPr>
              <a:t> workpiece </a:t>
            </a:r>
            <a:r>
              <a:rPr lang="en-US" altLang="en-US" sz="2000" smtClean="0">
                <a:latin typeface="Arial" charset="0"/>
              </a:rPr>
              <a:t/>
            </a:r>
            <a:br>
              <a:rPr lang="en-US" altLang="en-US" sz="2000" smtClean="0">
                <a:latin typeface="Arial" charset="0"/>
              </a:rPr>
            </a:br>
            <a:r>
              <a:rPr lang="el-GR" altLang="en-US" sz="2000" smtClean="0">
                <a:latin typeface="Arial" charset="0"/>
              </a:rPr>
              <a:t>material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4038600"/>
            <a:ext cx="24939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24313"/>
            <a:ext cx="1676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9575"/>
            <a:ext cx="16176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572000" y="3810000"/>
            <a:ext cx="15271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Hardness distribution with BUE chip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note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BUE chip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much harder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than</a:t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>
                <a:ea typeface="SimSun" pitchFamily="2" charset="-122"/>
              </a:rPr>
              <a:t>chip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altLang="zh-CN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7467600" y="3810000"/>
            <a:ext cx="152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BUE: turning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7467600" y="5257800"/>
            <a:ext cx="1527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BUE: milling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7634965-64F5-462C-A3DE-F808746F4E4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Serrated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Also called </a:t>
            </a:r>
            <a:r>
              <a:rPr lang="en-US" altLang="en-US" sz="2400" i="1" smtClean="0">
                <a:latin typeface="Arial" charset="0"/>
              </a:rPr>
              <a:t>segmented </a:t>
            </a:r>
            <a:r>
              <a:rPr lang="en-US" altLang="en-US" sz="2400" smtClean="0">
                <a:latin typeface="Arial" charset="0"/>
              </a:rPr>
              <a:t>or </a:t>
            </a:r>
            <a:r>
              <a:rPr lang="en-US" altLang="en-US" sz="2400" i="1" smtClean="0">
                <a:latin typeface="Arial" charset="0"/>
              </a:rPr>
              <a:t>nonhomogeneous </a:t>
            </a:r>
            <a:r>
              <a:rPr lang="en-US" altLang="en-US" sz="2400" smtClean="0">
                <a:latin typeface="Arial" charset="0"/>
              </a:rPr>
              <a:t>chips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They </a:t>
            </a:r>
            <a:r>
              <a:rPr lang="el-GR" altLang="en-US" sz="2400" smtClean="0">
                <a:latin typeface="Arial" charset="0"/>
              </a:rPr>
              <a:t>are semicontinuous chips with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large zones of low shear strain and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small zones of high shear strain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n-US" altLang="en-US" sz="2100" i="1" smtClean="0">
                <a:latin typeface="Arial" charset="0"/>
              </a:rPr>
              <a:t>(</a:t>
            </a:r>
            <a:r>
              <a:rPr lang="el-GR" altLang="en-US" sz="2100" i="1" smtClean="0">
                <a:latin typeface="Arial" charset="0"/>
              </a:rPr>
              <a:t>shear localization</a:t>
            </a:r>
            <a:r>
              <a:rPr lang="en-US" altLang="en-US" sz="2100" i="1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Example: metals with low thermal conductivity and strength that decreases sharply with temperature, i.e. thermal softening (e.g. titanium)</a:t>
            </a: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Chips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have a sawtooth-like appearance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do not confuse this with dimension </a:t>
            </a:r>
            <a:r>
              <a:rPr lang="en-US" altLang="en-US" sz="2100" i="1" smtClean="0">
                <a:latin typeface="Arial" charset="0"/>
              </a:rPr>
              <a:t>d</a:t>
            </a:r>
            <a:r>
              <a:rPr lang="en-US" altLang="en-US" sz="2100" smtClean="0">
                <a:latin typeface="Arial" charset="0"/>
              </a:rPr>
              <a:t>  (</a:t>
            </a:r>
            <a:r>
              <a:rPr lang="en-US" altLang="en-US" sz="2100" smtClean="0">
                <a:latin typeface="Arial" charset="0"/>
                <a:hlinkClick r:id="rId3" action="ppaction://hlinksldjump"/>
              </a:rPr>
              <a:t>slide 13</a:t>
            </a:r>
            <a:r>
              <a:rPr lang="en-US" altLang="en-US" sz="2100" smtClean="0">
                <a:latin typeface="Arial" charset="0"/>
              </a:rPr>
              <a:t>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EBDD00-A044-4AA9-A596-1902BEAEEB6A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Discontinuous Chips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Consist of segments that are attached firmly or loosely to each other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</a:t>
            </a:r>
            <a:r>
              <a:rPr lang="el-GR" altLang="en-US" sz="2400" smtClean="0">
                <a:latin typeface="Arial" charset="0"/>
              </a:rPr>
              <a:t>orm under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following conditions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Brittle workpiece material</a:t>
            </a:r>
            <a:r>
              <a:rPr lang="en-US" altLang="en-US" sz="2400" smtClean="0">
                <a:latin typeface="Arial" charset="0"/>
              </a:rPr>
              <a:t>s</a:t>
            </a:r>
            <a:endParaRPr lang="el-GR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M</a:t>
            </a:r>
            <a:r>
              <a:rPr lang="el-GR" altLang="en-US" sz="2400" smtClean="0">
                <a:latin typeface="Arial" charset="0"/>
              </a:rPr>
              <a:t>aterials </a:t>
            </a:r>
            <a:r>
              <a:rPr lang="en-US" altLang="en-US" sz="2400" smtClean="0">
                <a:latin typeface="Arial" charset="0"/>
              </a:rPr>
              <a:t>with</a:t>
            </a:r>
            <a:r>
              <a:rPr lang="el-GR" altLang="en-US" sz="2400" smtClean="0">
                <a:latin typeface="Arial" charset="0"/>
              </a:rPr>
              <a:t> hard inclusions and impurities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Very low or very high cutting speeds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Large depths of cut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Low rake angles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Lack of an effective cutting fluid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Low stiffness of the machine tool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cs typeface="Arial" charset="0"/>
              </a:rPr>
              <a:t>⇒ vibration, chatter)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8559F85-78B8-44E4-AEFD-05B0204287D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Curl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will develop a curvature (</a:t>
            </a:r>
            <a:r>
              <a:rPr lang="en-US" altLang="en-US" sz="2400" i="1" smtClean="0">
                <a:latin typeface="Arial" charset="0"/>
              </a:rPr>
              <a:t>chip curl</a:t>
            </a:r>
            <a:r>
              <a:rPr lang="en-US" altLang="en-US" sz="2400" smtClean="0">
                <a:latin typeface="Arial" charset="0"/>
              </a:rPr>
              <a:t>) as they leave the workpiece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</a:t>
            </a:r>
            <a:r>
              <a:rPr lang="el-GR" altLang="en-US" sz="2400" smtClean="0">
                <a:latin typeface="Arial" charset="0"/>
              </a:rPr>
              <a:t>actors affecting the chip curl</a:t>
            </a:r>
            <a:r>
              <a:rPr lang="en-US" altLang="en-US" sz="2400" smtClean="0">
                <a:latin typeface="Arial" charset="0"/>
              </a:rPr>
              <a:t> conditions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istribution of stresses in the primary and secondary shear zones.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Thermal effects.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Work-hardening characteristics of the workpiece material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Ge</a:t>
            </a:r>
            <a:r>
              <a:rPr lang="el-GR" altLang="en-US" sz="2400" smtClean="0">
                <a:latin typeface="Arial" charset="0"/>
              </a:rPr>
              <a:t>ometry of the cutting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Cutting fluids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as cutting depth ↓, chip radius ↓ (i.e. curlier)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4C92A01-5D18-49FA-8A45-407F99B48FE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Breakers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Long, continuous chips are undesirable since: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become entangled and greatly interfere with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potential safety hazard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chip-breaker: </a:t>
            </a:r>
            <a:r>
              <a:rPr lang="en-US" altLang="en-US" sz="2400" smtClean="0">
                <a:latin typeface="Arial" charset="0"/>
              </a:rPr>
              <a:t>breaks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chips intermittently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with cutting tools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Traditionally are clamped to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rake face: bend and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break the chip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Modern tools: built-in chip 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breakers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Ideal chip: “C” or “9” shape</a:t>
            </a:r>
            <a:endParaRPr lang="el-GR" altLang="en-US" sz="2400" smtClean="0">
              <a:latin typeface="Arial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2313"/>
            <a:ext cx="39624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 txBox="1">
            <a:spLocks/>
          </p:cNvSpPr>
          <p:nvPr/>
        </p:nvSpPr>
        <p:spPr bwMode="auto">
          <a:xfrm>
            <a:off x="6781800" y="3505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clamped chip breaker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6870" name="Rectangle 3"/>
          <p:cNvSpPr txBox="1">
            <a:spLocks/>
          </p:cNvSpPr>
          <p:nvPr/>
        </p:nvSpPr>
        <p:spPr bwMode="auto">
          <a:xfrm>
            <a:off x="6477000" y="51816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>
                <a:latin typeface="Arial" charset="0"/>
                <a:ea typeface="SimSun" pitchFamily="2" charset="-122"/>
              </a:rPr>
              <a:t>Grooves in tools act as chip breakers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8C7448-EBFC-4B7A-9041-B6C392FEFFC1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36872" name="Rectangle 3"/>
          <p:cNvSpPr txBox="1">
            <a:spLocks/>
          </p:cNvSpPr>
          <p:nvPr/>
        </p:nvSpPr>
        <p:spPr bwMode="auto">
          <a:xfrm>
            <a:off x="4648200" y="31242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>
                <a:latin typeface="Arial" charset="0"/>
                <a:ea typeface="SimSun" pitchFamily="2" charset="-122"/>
              </a:rPr>
              <a:t>action of chip breaker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Types of Chips Produced in Metal Cutting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Chip Breakers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can also be broken by changing the tool geometry to control chip flow</a:t>
            </a:r>
            <a:endParaRPr lang="el-GR" altLang="en-US" sz="2400" smtClean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25775"/>
            <a:ext cx="89154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76200" y="5334000"/>
            <a:ext cx="2035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Tightly curled chip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667000" y="2971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Chips produced in turning</a:t>
            </a:r>
            <a:endParaRPr lang="en-AU" altLang="en-US" sz="1800" b="1" i="1">
              <a:latin typeface="Arial" charset="0"/>
            </a:endParaRP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2209800" y="5283200"/>
            <a:ext cx="23653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Chips hits workpiece 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and breaks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5297488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Continuous chip moving radially away from the workpiece</a:t>
            </a:r>
            <a:endParaRPr lang="en-AU" altLang="en-US" sz="1800">
              <a:latin typeface="Arial" charset="0"/>
            </a:endParaRP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7000875" y="5297488"/>
            <a:ext cx="199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Chip hits tool shank (body) and breaks off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4141CB7-11D0-4F39-AB88-18D421DB96B9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Majority of machining operations involve tool shapes that are 3-D where the cutting is said to be </a:t>
            </a:r>
            <a:r>
              <a:rPr lang="en-US" altLang="en-US" sz="2400" i="1" smtClean="0">
                <a:latin typeface="Arial" charset="0"/>
              </a:rPr>
              <a:t>oblique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D</a:t>
            </a:r>
            <a:r>
              <a:rPr lang="el-GR" altLang="en-US" sz="2400" smtClean="0">
                <a:latin typeface="Arial" charset="0"/>
              </a:rPr>
              <a:t>ifference between oblique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l-GR" altLang="en-US" sz="2400" smtClean="0">
                <a:latin typeface="Arial" charset="0"/>
              </a:rPr>
              <a:t>orthogonal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cutting</a:t>
            </a:r>
            <a:r>
              <a:rPr lang="en-US" altLang="en-US" sz="2400" smtClean="0">
                <a:latin typeface="Arial" charset="0"/>
              </a:rPr>
              <a:t> can be seen in chip movement and shape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37025"/>
            <a:ext cx="68373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5EE758-EBEF-4C8C-916B-7945FEE29C9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609600" y="3697288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Cutting with an Oblique Tool</a:t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(note the direction of chip movement)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419600" y="354488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Top view, showing inclination angle,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i</a:t>
            </a:r>
            <a:endParaRPr lang="en-AU" altLang="en-US" sz="1800" i="1">
              <a:latin typeface="Arial" charset="0"/>
            </a:endParaRP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400800" y="39624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Types of chips produced with tools at increasing inclination angles</a:t>
            </a:r>
            <a:endParaRPr lang="en-AU" altLang="en-US" sz="18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>
                <a:latin typeface="Arial" charset="0"/>
              </a:rPr>
              <a:t>Machining </a:t>
            </a:r>
            <a:r>
              <a:rPr lang="en-US" altLang="en-US" sz="2400" smtClean="0">
                <a:latin typeface="Arial" charset="0"/>
              </a:rPr>
              <a:t>is the </a:t>
            </a:r>
            <a:r>
              <a:rPr lang="en-US" altLang="en-US" sz="2400" i="1" smtClean="0">
                <a:latin typeface="Arial" charset="0"/>
              </a:rPr>
              <a:t>removal </a:t>
            </a:r>
            <a:r>
              <a:rPr lang="en-US" altLang="en-US" sz="2400" smtClean="0">
                <a:latin typeface="Arial" charset="0"/>
              </a:rPr>
              <a:t>of material and </a:t>
            </a:r>
            <a:r>
              <a:rPr lang="en-US" altLang="en-US" sz="2400" i="1" smtClean="0">
                <a:latin typeface="Arial" charset="0"/>
              </a:rPr>
              <a:t>modification </a:t>
            </a:r>
            <a:r>
              <a:rPr lang="en-US" altLang="en-US" sz="2400" smtClean="0">
                <a:latin typeface="Arial" charset="0"/>
              </a:rPr>
              <a:t>of the surfaces of a workpiece</a:t>
            </a:r>
          </a:p>
          <a:p>
            <a:pPr eaLnBrk="1" hangingPunct="1"/>
            <a:r>
              <a:rPr lang="en-AU" altLang="en-US" sz="2400" smtClean="0">
                <a:latin typeface="Arial" charset="0"/>
              </a:rPr>
              <a:t>Machining involves </a:t>
            </a:r>
            <a:r>
              <a:rPr lang="en-AU" altLang="en-US" sz="2400" i="1" smtClean="0">
                <a:latin typeface="Arial" charset="0"/>
              </a:rPr>
              <a:t>secondary </a:t>
            </a:r>
            <a:r>
              <a:rPr lang="en-AU" altLang="en-US" sz="2400" smtClean="0">
                <a:latin typeface="Arial" charset="0"/>
              </a:rPr>
              <a:t>and </a:t>
            </a:r>
            <a:r>
              <a:rPr lang="en-AU" altLang="en-US" sz="2400" i="1" smtClean="0">
                <a:latin typeface="Arial" charset="0"/>
              </a:rPr>
              <a:t>finishing </a:t>
            </a:r>
            <a:r>
              <a:rPr lang="en-AU" altLang="en-US" sz="2400" smtClean="0">
                <a:latin typeface="Arial" charset="0"/>
              </a:rPr>
              <a:t>operations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6184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945945-7822-4B25-BBB8-B2BEADFBC0BE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Orthogonal cutting: chip slides directly up face of tool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Oblique cutting: chip is </a:t>
            </a:r>
            <a:r>
              <a:rPr lang="en-US" altLang="en-US" sz="2400" i="1" smtClean="0">
                <a:latin typeface="Arial" charset="0"/>
              </a:rPr>
              <a:t>helical, </a:t>
            </a:r>
            <a:r>
              <a:rPr lang="en-US" altLang="en-US" sz="2400" smtClean="0">
                <a:latin typeface="Arial" charset="0"/>
              </a:rPr>
              <a:t>at an </a:t>
            </a:r>
            <a:r>
              <a:rPr lang="en-US" altLang="en-US" sz="2400" b="1" smtClean="0">
                <a:latin typeface="Arial" charset="0"/>
              </a:rPr>
              <a:t>inclination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b="1" smtClean="0">
                <a:latin typeface="Arial" charset="0"/>
              </a:rPr>
              <a:t>angle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Chip movement is like snow from snowplow blade: sideways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helical chip don’t interfere with cutting zone, unlike orthogonal cutting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</a:t>
            </a:r>
            <a:r>
              <a:rPr lang="el-GR" altLang="en-US" sz="2400" smtClean="0">
                <a:latin typeface="Arial" charset="0"/>
              </a:rPr>
              <a:t>he effective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rake angle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 </a:t>
            </a:r>
            <a:r>
              <a:rPr lang="en-US" altLang="en-US" sz="2100" i="1" smtClean="0">
                <a:latin typeface="Arial" charset="0"/>
              </a:rPr>
              <a:t>i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n</a:t>
            </a:r>
            <a:r>
              <a:rPr lang="en-US" altLang="en-US" sz="2100" smtClean="0">
                <a:latin typeface="Arial" charset="0"/>
              </a:rPr>
              <a:t> can be measured directly to find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</a:t>
            </a:r>
            <a:r>
              <a:rPr lang="en-US" altLang="en-US" sz="2100" i="1" smtClean="0">
                <a:latin typeface="Arial" charset="0"/>
              </a:rPr>
              <a:t>i</a:t>
            </a:r>
            <a:r>
              <a:rPr lang="en-US" altLang="en-US" sz="2100" smtClean="0">
                <a:latin typeface="Arial" charset="0"/>
              </a:rPr>
              <a:t> ↑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</a:t>
            </a:r>
            <a:r>
              <a:rPr lang="en-US" altLang="en-US" sz="2100" i="1" baseline="-25000" smtClean="0">
                <a:latin typeface="Arial" charset="0"/>
                <a:sym typeface="Symbol" pitchFamily="18" charset="2"/>
              </a:rPr>
              <a:t>e</a:t>
            </a:r>
            <a:r>
              <a:rPr lang="en-US" altLang="en-US" sz="2100" smtClean="0">
                <a:latin typeface="Arial" charset="0"/>
              </a:rPr>
              <a:t> ↑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chip becomes thinner and longer  (see </a:t>
            </a:r>
            <a:r>
              <a:rPr lang="en-US" altLang="en-US" sz="21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100" smtClean="0">
                <a:latin typeface="Arial" charset="0"/>
              </a:rPr>
              <a:t>)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cutting force ↓ (very important finding!)</a:t>
            </a:r>
            <a:endParaRPr lang="el-GR" altLang="en-US" sz="2100" smtClean="0">
              <a:latin typeface="Arial" charset="0"/>
            </a:endParaRP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4953000" y="3662363"/>
          <a:ext cx="35290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4" imgW="1879600" imgH="241300" progId="Equation.3">
                  <p:embed/>
                </p:oleObj>
              </mc:Choice>
              <mc:Fallback>
                <p:oleObj name="Equation" r:id="rId4" imgW="18796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662363"/>
                        <a:ext cx="35290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8634413" y="2133600"/>
          <a:ext cx="3571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Equation" r:id="rId6" imgW="190417" imgH="203112" progId="Equation.3">
                  <p:embed/>
                </p:oleObj>
              </mc:Choice>
              <mc:Fallback>
                <p:oleObj name="Equation" r:id="rId6" imgW="19041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413" y="2133600"/>
                        <a:ext cx="3571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FAAC4B1-2061-4E4F-B650-76D4BB9C1900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Mechanics of Cutting:</a:t>
            </a:r>
            <a:br>
              <a:rPr lang="en-US" altLang="en-US" sz="3000" b="1" smtClean="0"/>
            </a:br>
            <a:r>
              <a:rPr lang="en-AU" altLang="en-US" sz="3000" b="1" smtClean="0"/>
              <a:t>Oblique Cutting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Shaving and Skiving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Thin layers of material can be removed from straight or curved surfaces (similar to shaving wood with a plane)</a:t>
            </a:r>
          </a:p>
          <a:p>
            <a:pPr marL="457200" indent="-457200" eaLnBrk="1" hangingPunct="1"/>
            <a:r>
              <a:rPr lang="el-GR" altLang="en-US" sz="2400" i="1" smtClean="0">
                <a:latin typeface="Arial" charset="0"/>
              </a:rPr>
              <a:t>Shaving </a:t>
            </a:r>
            <a:r>
              <a:rPr lang="en-US" altLang="en-US" sz="2400" smtClean="0">
                <a:latin typeface="Arial" charset="0"/>
              </a:rPr>
              <a:t>can</a:t>
            </a:r>
            <a:r>
              <a:rPr lang="el-GR" altLang="en-US" sz="2400" smtClean="0">
                <a:latin typeface="Arial" charset="0"/>
              </a:rPr>
              <a:t> improv</a:t>
            </a:r>
            <a:r>
              <a:rPr lang="en-US" altLang="en-US" sz="2400" smtClean="0">
                <a:latin typeface="Arial" charset="0"/>
              </a:rPr>
              <a:t>e</a:t>
            </a:r>
            <a:r>
              <a:rPr lang="el-GR" altLang="en-US" sz="2400" smtClean="0">
                <a:latin typeface="Arial" charset="0"/>
              </a:rPr>
              <a:t> the surface finish and dimensional accuracy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Parts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that are long or combination of shapes are shaved by </a:t>
            </a:r>
            <a:r>
              <a:rPr lang="el-GR" altLang="en-US" sz="2400" i="1" smtClean="0">
                <a:latin typeface="Arial" charset="0"/>
              </a:rPr>
              <a:t>skiving </a:t>
            </a:r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</a:t>
            </a:r>
            <a:r>
              <a:rPr lang="el-GR" altLang="en-US" sz="2100" smtClean="0">
                <a:latin typeface="Arial" charset="0"/>
              </a:rPr>
              <a:t> specially</a:t>
            </a:r>
            <a:r>
              <a:rPr lang="en-US" altLang="en-US" sz="2100" smtClean="0">
                <a:latin typeface="Arial" charset="0"/>
              </a:rPr>
              <a:t> </a:t>
            </a:r>
            <a:r>
              <a:rPr lang="el-GR" altLang="en-US" sz="2100" smtClean="0">
                <a:latin typeface="Arial" charset="0"/>
              </a:rPr>
              <a:t>shaped cutting tool </a:t>
            </a:r>
            <a:r>
              <a:rPr lang="en-US" altLang="en-US" sz="2100" smtClean="0">
                <a:latin typeface="Arial" charset="0"/>
              </a:rPr>
              <a:t>is</a:t>
            </a:r>
            <a:r>
              <a:rPr lang="el-GR" altLang="en-US" sz="2100" smtClean="0">
                <a:latin typeface="Arial" charset="0"/>
              </a:rPr>
              <a:t> move</a:t>
            </a:r>
            <a:r>
              <a:rPr lang="en-US" altLang="en-US" sz="2100" smtClean="0">
                <a:latin typeface="Arial" charset="0"/>
              </a:rPr>
              <a:t>d</a:t>
            </a:r>
            <a:r>
              <a:rPr lang="el-GR" altLang="en-US" sz="2100" smtClean="0">
                <a:latin typeface="Arial" charset="0"/>
              </a:rPr>
              <a:t> tangentially across the length of the workpiece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56745C0-A83C-45D1-9D1B-547303B3C759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788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Knowledge of </a:t>
            </a:r>
            <a:r>
              <a:rPr lang="en-US" altLang="en-US" sz="2400" i="1" smtClean="0">
                <a:latin typeface="Arial" charset="0"/>
              </a:rPr>
              <a:t>cutting forces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n-US" altLang="en-US" sz="2400" i="1" smtClean="0">
                <a:latin typeface="Arial" charset="0"/>
              </a:rPr>
              <a:t>power </a:t>
            </a:r>
            <a:r>
              <a:rPr lang="en-US" altLang="en-US" sz="2400" smtClean="0">
                <a:latin typeface="Arial" charset="0"/>
              </a:rPr>
              <a:t>involves: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Data on cutting forces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important to minimize distortions, maintain required dimensional accuracy, help select appropriate toolholders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l-GR" altLang="en-US" sz="2400" smtClean="0">
                <a:latin typeface="Arial" charset="0"/>
              </a:rPr>
              <a:t>Power requirements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enables appropriate tool selection</a:t>
            </a:r>
          </a:p>
          <a:p>
            <a:pPr marL="457200" indent="-457200" eaLnBrk="1" hangingPunct="1"/>
            <a:endParaRPr lang="el-GR" altLang="en-US" sz="2400" smtClean="0">
              <a:latin typeface="Arial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6367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45E9558-C41E-4BDA-BADF-F6B8AD003830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914400" y="4419600"/>
            <a:ext cx="243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Forces acting in</a:t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r>
              <a:rPr lang="en-US" altLang="en-US" sz="1800" b="1">
                <a:latin typeface="Arial" charset="0"/>
                <a:ea typeface="SimSun" pitchFamily="2" charset="-122"/>
              </a:rPr>
              <a:t>the cutting zone</a:t>
            </a:r>
            <a:r>
              <a:rPr lang="en-AU" altLang="en-US" sz="1800" i="1">
                <a:latin typeface="Arial" charset="0"/>
              </a:rPr>
              <a:t/>
            </a:r>
            <a:br>
              <a:rPr lang="en-AU" altLang="en-US" sz="1800" i="1">
                <a:latin typeface="Arial" charset="0"/>
              </a:rPr>
            </a:br>
            <a:r>
              <a:rPr lang="en-AU" altLang="en-US" sz="1800">
                <a:latin typeface="Arial" charset="0"/>
              </a:rPr>
              <a:t>during 2-D (orthogonal) cutting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867400" y="3322638"/>
            <a:ext cx="1828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Force circle</a:t>
            </a:r>
            <a:r>
              <a:rPr lang="en-US" altLang="en-US" sz="1800">
                <a:latin typeface="Arial" charset="0"/>
                <a:ea typeface="SimSun" pitchFamily="2" charset="-122"/>
              </a:rPr>
              <a:t> to determine various forces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</a:t>
            </a:r>
            <a:r>
              <a:rPr lang="en-US" altLang="en-US" sz="1800">
                <a:latin typeface="Arial" charset="0"/>
                <a:ea typeface="SimSun" pitchFamily="2" charset="-122"/>
              </a:rPr>
              <a:t>in cutting zone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/>
            </a:r>
            <a:br>
              <a:rPr lang="en-US" altLang="en-US" sz="1800" b="1">
                <a:latin typeface="Arial" charset="0"/>
                <a:ea typeface="SimSun" pitchFamily="2" charset="-122"/>
              </a:rPr>
            </a:b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Forces considered in orthogonal cutting include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Cutting, friction (tool face), and shear forces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</a:t>
            </a:r>
            <a:r>
              <a:rPr lang="el-GR" altLang="en-US" sz="2400" b="1" smtClean="0">
                <a:latin typeface="Arial" charset="0"/>
              </a:rPr>
              <a:t>utting</a:t>
            </a:r>
            <a:r>
              <a:rPr lang="en-US" altLang="en-US" sz="2400" b="1" smtClean="0">
                <a:latin typeface="Arial" charset="0"/>
              </a:rPr>
              <a:t> </a:t>
            </a:r>
            <a:r>
              <a:rPr lang="el-GR" altLang="en-US" sz="2400" b="1" smtClean="0">
                <a:latin typeface="Arial" charset="0"/>
              </a:rPr>
              <a:t>force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acts in the direction of the cutting speed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l-GR" altLang="en-US" sz="2400" smtClean="0">
                <a:latin typeface="Arial" charset="0"/>
              </a:rPr>
              <a:t>, and supplies the energy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required for cutting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Ratio of </a:t>
            </a:r>
            <a:r>
              <a:rPr lang="en-US" altLang="en-US" sz="2000" i="1" smtClean="0">
                <a:latin typeface="Arial" charset="0"/>
              </a:rPr>
              <a:t>F</a:t>
            </a:r>
            <a:r>
              <a:rPr lang="en-US" altLang="en-US" sz="2000" i="1" baseline="-25000" smtClean="0">
                <a:latin typeface="Arial" charset="0"/>
              </a:rPr>
              <a:t>c</a:t>
            </a:r>
            <a:r>
              <a:rPr lang="en-US" altLang="en-US" sz="2000" smtClean="0">
                <a:latin typeface="Arial" charset="0"/>
              </a:rPr>
              <a:t> to cross-sectional area being cut (i.e. product of width and depth of cut, </a:t>
            </a:r>
            <a:r>
              <a:rPr lang="en-US" altLang="en-US" sz="2000" i="1" smtClean="0">
                <a:latin typeface="Arial" charset="0"/>
              </a:rPr>
              <a:t>t</a:t>
            </a:r>
            <a:r>
              <a:rPr lang="en-US" altLang="en-US" sz="2000" i="1" baseline="-25000" smtClean="0">
                <a:latin typeface="Arial" charset="0"/>
              </a:rPr>
              <a:t>0</a:t>
            </a:r>
            <a:r>
              <a:rPr lang="en-US" altLang="en-US" sz="2000" smtClean="0">
                <a:latin typeface="Arial" charset="0"/>
              </a:rPr>
              <a:t>) is called: </a:t>
            </a:r>
            <a:r>
              <a:rPr lang="en-US" altLang="en-US" sz="2000" i="1" smtClean="0">
                <a:latin typeface="Arial" charset="0"/>
              </a:rPr>
              <a:t>specific cutting force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Thrust </a:t>
            </a:r>
            <a:r>
              <a:rPr lang="el-GR" altLang="en-US" sz="2400" b="1" smtClean="0">
                <a:latin typeface="Arial" charset="0"/>
              </a:rPr>
              <a:t>force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acts in</a:t>
            </a:r>
            <a:r>
              <a:rPr lang="en-US" altLang="en-US" sz="2400" smtClean="0">
                <a:latin typeface="Arial" charset="0"/>
              </a:rPr>
              <a:t> a direction normal to the cutting force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two forces produces the </a:t>
            </a:r>
            <a:r>
              <a:rPr lang="en-US" altLang="en-US" sz="2400" b="1" smtClean="0">
                <a:latin typeface="Arial" charset="0"/>
              </a:rPr>
              <a:t>resultant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R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see force circle (</a:t>
            </a:r>
            <a:r>
              <a:rPr lang="en-US" altLang="en-US" sz="21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On tool face, resultant force can be resolved into: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Friction force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 along the tool-chip interface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Normal force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 to </a:t>
            </a:r>
            <a:r>
              <a:rPr lang="en-US" altLang="en-US" sz="2000" smtClean="0">
                <a:latin typeface="Arial" charset="0"/>
                <a:sym typeface="Symbol" pitchFamily="18" charset="2"/>
              </a:rPr>
              <a:t> to friction force</a:t>
            </a:r>
            <a:endParaRPr lang="en-US" altLang="en-US" sz="2400" i="1" smtClean="0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BA2819-8493-451D-921E-3CFC087A12B9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can also be shown that (</a:t>
            </a:r>
            <a:r>
              <a:rPr lang="en-US" altLang="en-US" sz="2400" b="1" i="1" smtClean="0">
                <a:latin typeface="Arial" charset="0"/>
                <a:sym typeface="Symbol" pitchFamily="18" charset="2"/>
              </a:rPr>
              <a:t></a:t>
            </a:r>
            <a:r>
              <a:rPr lang="en-US" altLang="en-US" sz="2400" b="1" smtClean="0">
                <a:latin typeface="Arial" charset="0"/>
                <a:sym typeface="Symbol" pitchFamily="18" charset="2"/>
              </a:rPr>
              <a:t> is friction angle</a:t>
            </a:r>
            <a:r>
              <a:rPr lang="en-US" altLang="en-US" sz="2400" smtClean="0">
                <a:latin typeface="Arial" charset="0"/>
                <a:sym typeface="Symbol" pitchFamily="18" charset="2"/>
              </a:rPr>
              <a:t>)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esultant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R</a:t>
            </a:r>
            <a:r>
              <a:rPr lang="el-GR" altLang="en-US" sz="2400" smtClean="0">
                <a:latin typeface="Arial" charset="0"/>
              </a:rPr>
              <a:t> is balanced by an equal and opposite force along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the shear plane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</a:t>
            </a:r>
            <a:r>
              <a:rPr lang="el-GR" altLang="en-US" sz="2400" smtClean="0">
                <a:latin typeface="Arial" charset="0"/>
              </a:rPr>
              <a:t>s resolved into </a:t>
            </a:r>
            <a:r>
              <a:rPr lang="el-GR" altLang="en-US" sz="2400" b="1" smtClean="0">
                <a:latin typeface="Arial" charset="0"/>
              </a:rPr>
              <a:t>shear force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s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and </a:t>
            </a:r>
            <a:r>
              <a:rPr lang="el-GR" altLang="en-US" sz="2400" b="1" smtClean="0">
                <a:latin typeface="Arial" charset="0"/>
              </a:rPr>
              <a:t>normal force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n</a:t>
            </a:r>
            <a:r>
              <a:rPr lang="en-US" altLang="en-US" sz="2400" smtClean="0">
                <a:latin typeface="Arial" charset="0"/>
              </a:rPr>
              <a:t> </a:t>
            </a:r>
            <a:endParaRPr lang="en-US" altLang="en-US" sz="2400" b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Thus,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The magnitude of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b="1" smtClean="0">
                <a:latin typeface="Arial" charset="0"/>
              </a:rPr>
              <a:t>coefficient of friction</a:t>
            </a:r>
            <a:r>
              <a:rPr lang="en-US" altLang="en-US" sz="2400" b="1" smtClean="0">
                <a:latin typeface="Arial" charset="0"/>
              </a:rPr>
              <a:t>, </a:t>
            </a:r>
            <a:r>
              <a:rPr lang="en-US" altLang="en-US" sz="2400" b="1" smtClean="0">
                <a:latin typeface="Arial" charset="0"/>
                <a:sym typeface="Symbol" pitchFamily="18" charset="2"/>
              </a:rPr>
              <a:t></a:t>
            </a:r>
            <a:r>
              <a:rPr lang="en-US" altLang="en-US" sz="2400" smtClean="0">
                <a:latin typeface="Arial" charset="0"/>
              </a:rPr>
              <a:t> is</a:t>
            </a:r>
            <a:endParaRPr lang="el-GR" altLang="en-US" sz="2400" b="1" smtClean="0">
              <a:latin typeface="Arial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44037" name="Object 6"/>
          <p:cNvGraphicFramePr>
            <a:graphicFrameLocks noChangeAspect="1"/>
          </p:cNvGraphicFramePr>
          <p:nvPr/>
        </p:nvGraphicFramePr>
        <p:xfrm>
          <a:off x="2743200" y="2362200"/>
          <a:ext cx="31718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1688367" imgH="203112" progId="Equation.3">
                  <p:embed/>
                </p:oleObj>
              </mc:Choice>
              <mc:Fallback>
                <p:oleObj name="Equation" r:id="rId4" imgW="168836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31718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"/>
          <p:cNvGraphicFramePr>
            <a:graphicFrameLocks noChangeAspect="1"/>
          </p:cNvGraphicFramePr>
          <p:nvPr/>
        </p:nvGraphicFramePr>
        <p:xfrm>
          <a:off x="3200400" y="4267200"/>
          <a:ext cx="26003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6" imgW="1384300" imgH="457200" progId="Equation.3">
                  <p:embed/>
                </p:oleObj>
              </mc:Choice>
              <mc:Fallback>
                <p:oleObj name="Equation" r:id="rId6" imgW="13843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26003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2"/>
          <p:cNvGraphicFramePr>
            <a:graphicFrameLocks noChangeAspect="1"/>
          </p:cNvGraphicFramePr>
          <p:nvPr/>
        </p:nvGraphicFramePr>
        <p:xfrm>
          <a:off x="3200400" y="5638800"/>
          <a:ext cx="25987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8" imgW="1384300" imgH="431800" progId="Equation.3">
                  <p:embed/>
                </p:oleObj>
              </mc:Choice>
              <mc:Fallback>
                <p:oleObj name="Equation" r:id="rId8" imgW="13843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25987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B7A00E-1D07-4244-8A93-E30EF605E23D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Thrust Force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toolholder, work-holding devices, and machine tool must be stiff to support thrust force with minimal deflections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i="1" baseline="-25000" smtClean="0">
                <a:latin typeface="Arial" charset="0"/>
              </a:rPr>
              <a:t>t</a:t>
            </a:r>
            <a:r>
              <a:rPr lang="en-US" altLang="en-US" sz="2000" smtClean="0">
                <a:latin typeface="Arial" charset="0"/>
              </a:rPr>
              <a:t> is too high ⇒ tool will be pushed away from workpiece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this will reduce depth of cut and dimensional accuracy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</a:t>
            </a:r>
            <a:r>
              <a:rPr lang="el-GR" altLang="en-US" sz="2400" smtClean="0">
                <a:latin typeface="Arial" charset="0"/>
              </a:rPr>
              <a:t>he effect of rake angle and friction angle on the direction of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thrust force </a:t>
            </a:r>
            <a:r>
              <a:rPr lang="en-US" altLang="en-US" sz="2400" smtClean="0">
                <a:latin typeface="Arial" charset="0"/>
              </a:rPr>
              <a:t>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</a:t>
            </a:r>
            <a:r>
              <a:rPr lang="el-GR" altLang="en-US" sz="2400" smtClean="0">
                <a:latin typeface="Arial" charset="0"/>
              </a:rPr>
              <a:t>agnitude of the cutting force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smtClean="0">
                <a:latin typeface="Arial" charset="0"/>
              </a:rPr>
              <a:t> </a:t>
            </a:r>
            <a:r>
              <a:rPr lang="el-GR" altLang="en-US" sz="2400" smtClean="0">
                <a:latin typeface="Arial" charset="0"/>
              </a:rPr>
              <a:t>is always positive</a:t>
            </a:r>
            <a:r>
              <a:rPr lang="en-US" altLang="en-US" sz="2400" smtClean="0">
                <a:latin typeface="Arial" charset="0"/>
              </a:rPr>
              <a:t> as the</a:t>
            </a:r>
            <a:r>
              <a:rPr lang="el-GR" altLang="en-US" sz="2400" smtClean="0">
                <a:latin typeface="Arial" charset="0"/>
              </a:rPr>
              <a:t> force that supplies the work</a:t>
            </a:r>
            <a:r>
              <a:rPr lang="en-US" altLang="en-US" sz="2400" smtClean="0">
                <a:latin typeface="Arial" charset="0"/>
              </a:rPr>
              <a:t> is </a:t>
            </a:r>
            <a:r>
              <a:rPr lang="el-GR" altLang="en-US" sz="2400" smtClean="0">
                <a:latin typeface="Arial" charset="0"/>
              </a:rPr>
              <a:t>required in cutting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However,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can be +ve or –ve; i.e.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can be upward with a) high rake angle, b) low tool-chip friction, or c) both</a:t>
            </a:r>
            <a:endParaRPr lang="el-GR" altLang="en-US" sz="2400" smtClean="0">
              <a:latin typeface="Arial" charset="0"/>
            </a:endParaRPr>
          </a:p>
        </p:txBody>
      </p:sp>
      <p:graphicFrame>
        <p:nvGraphicFramePr>
          <p:cNvPr id="45060" name="Object 9"/>
          <p:cNvGraphicFramePr>
            <a:graphicFrameLocks noChangeAspect="1"/>
          </p:cNvGraphicFramePr>
          <p:nvPr/>
        </p:nvGraphicFramePr>
        <p:xfrm>
          <a:off x="2133600" y="4876800"/>
          <a:ext cx="4530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2413000" imgH="228600" progId="Equation.3">
                  <p:embed/>
                </p:oleObj>
              </mc:Choice>
              <mc:Fallback>
                <p:oleObj name="Equation" r:id="rId4" imgW="24130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530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C5A06B-4A73-437C-AF5F-5668EE75AF9D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power input in cutting 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</a:t>
            </a:r>
            <a:r>
              <a:rPr lang="el-GR" altLang="en-US" sz="2400" smtClean="0">
                <a:latin typeface="Arial" charset="0"/>
              </a:rPr>
              <a:t>ower </a:t>
            </a:r>
            <a:r>
              <a:rPr lang="en-US" altLang="en-US" sz="2400" smtClean="0">
                <a:latin typeface="Arial" charset="0"/>
              </a:rPr>
              <a:t>is </a:t>
            </a:r>
            <a:r>
              <a:rPr lang="el-GR" altLang="en-US" sz="2400" smtClean="0">
                <a:latin typeface="Arial" charset="0"/>
              </a:rPr>
              <a:t>dissipated in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l-GR" altLang="en-US" sz="2100" smtClean="0">
                <a:latin typeface="Arial" charset="0"/>
              </a:rPr>
              <a:t>shear plane</a:t>
            </a:r>
            <a:r>
              <a:rPr lang="en-US" altLang="en-US" sz="2100" smtClean="0">
                <a:latin typeface="Arial" charset="0"/>
              </a:rPr>
              <a:t>/zone (due to energy required to shear material)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Rake face (due to tool-chip interface friction)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Power dissipated in shearing is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l-GR" altLang="en-US" sz="2400" smtClean="0">
                <a:latin typeface="Arial" charset="0"/>
              </a:rPr>
              <a:t>Denoting the width of cut as </a:t>
            </a:r>
            <a:r>
              <a:rPr lang="el-GR" altLang="en-US" sz="2400" i="1" smtClean="0">
                <a:latin typeface="Arial" charset="0"/>
              </a:rPr>
              <a:t>w</a:t>
            </a:r>
            <a:r>
              <a:rPr lang="el-GR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</a:rPr>
              <a:t>(i.e. area of cut: </a:t>
            </a:r>
            <a:r>
              <a:rPr lang="en-US" altLang="en-US" sz="2400" i="1" smtClean="0">
                <a:latin typeface="Arial" charset="0"/>
              </a:rPr>
              <a:t>wt</a:t>
            </a:r>
            <a:r>
              <a:rPr lang="en-US" altLang="en-US" sz="2400" i="1" baseline="-25000" smtClean="0">
                <a:latin typeface="Arial" charset="0"/>
              </a:rPr>
              <a:t>0</a:t>
            </a:r>
            <a:r>
              <a:rPr lang="en-US" altLang="en-US" sz="2400" smtClean="0">
                <a:latin typeface="Arial" charset="0"/>
              </a:rPr>
              <a:t>), </a:t>
            </a:r>
            <a:r>
              <a:rPr lang="el-GR" altLang="en-US" sz="2400" smtClean="0">
                <a:latin typeface="Arial" charset="0"/>
              </a:rPr>
              <a:t>the </a:t>
            </a:r>
            <a:r>
              <a:rPr lang="el-GR" altLang="en-US" sz="2400" b="1" smtClean="0">
                <a:latin typeface="Arial" charset="0"/>
              </a:rPr>
              <a:t>specific energy for shearing</a:t>
            </a:r>
            <a:r>
              <a:rPr lang="el-GR" altLang="en-US" sz="2400" smtClean="0">
                <a:latin typeface="Arial" charset="0"/>
              </a:rPr>
              <a:t>, is</a:t>
            </a:r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3581400" y="2514600"/>
          <a:ext cx="1597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14600"/>
                        <a:ext cx="1597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8"/>
          <p:cNvGraphicFramePr>
            <a:graphicFrameLocks noChangeAspect="1"/>
          </p:cNvGraphicFramePr>
          <p:nvPr/>
        </p:nvGraphicFramePr>
        <p:xfrm>
          <a:off x="2971800" y="4724400"/>
          <a:ext cx="3003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6" imgW="1600200" imgH="228600" progId="Equation.3">
                  <p:embed/>
                </p:oleObj>
              </mc:Choice>
              <mc:Fallback>
                <p:oleObj name="Equation" r:id="rId6" imgW="1600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724400"/>
                        <a:ext cx="30035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1"/>
          <p:cNvGraphicFramePr>
            <a:graphicFrameLocks noChangeAspect="1"/>
          </p:cNvGraphicFramePr>
          <p:nvPr/>
        </p:nvGraphicFramePr>
        <p:xfrm>
          <a:off x="4222750" y="5972175"/>
          <a:ext cx="12398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8" imgW="660113" imgH="431613" progId="Equation.3">
                  <p:embed/>
                </p:oleObj>
              </mc:Choice>
              <mc:Fallback>
                <p:oleObj name="Equation" r:id="rId8" imgW="660113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5972175"/>
                        <a:ext cx="12398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75D23D-EF5D-4D7A-96F5-8EB8F8E78C41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The power dissipated in friction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b="1" smtClean="0">
                <a:latin typeface="Arial" charset="0"/>
              </a:rPr>
              <a:t>specific energy for friction, </a:t>
            </a:r>
            <a:r>
              <a:rPr lang="en-US" altLang="en-US" sz="2400" b="1" i="1" smtClean="0">
                <a:latin typeface="Arial" charset="0"/>
              </a:rPr>
              <a:t>u</a:t>
            </a:r>
            <a:r>
              <a:rPr lang="en-US" altLang="en-US" sz="2400" b="1" i="1" baseline="-25000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b="1" smtClean="0">
                <a:latin typeface="Arial" charset="0"/>
              </a:rPr>
              <a:t>Total specific energy, </a:t>
            </a:r>
            <a:r>
              <a:rPr lang="en-US" altLang="en-US" sz="2400" b="1" i="1" smtClean="0">
                <a:latin typeface="Arial" charset="0"/>
              </a:rPr>
              <a:t>u</a:t>
            </a:r>
            <a:r>
              <a:rPr lang="en-US" altLang="en-US" sz="2400" b="1" i="1" baseline="-25000" smtClean="0">
                <a:latin typeface="Arial" charset="0"/>
              </a:rPr>
              <a:t>t</a:t>
            </a:r>
            <a:r>
              <a:rPr lang="en-US" altLang="en-US" sz="2400" smtClean="0">
                <a:latin typeface="Arial" charset="0"/>
              </a:rPr>
              <a:t> is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n-US" sz="2400" smtClean="0">
              <a:latin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962275" y="2667000"/>
          <a:ext cx="28368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4" imgW="1511300" imgH="228600" progId="Equation.3">
                  <p:embed/>
                </p:oleObj>
              </mc:Choice>
              <mc:Fallback>
                <p:oleObj name="Equation" r:id="rId4" imgW="15113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2667000"/>
                        <a:ext cx="28368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440113" y="3810000"/>
          <a:ext cx="20256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6" imgW="1079032" imgH="431613" progId="Equation.3">
                  <p:embed/>
                </p:oleObj>
              </mc:Choice>
              <mc:Fallback>
                <p:oleObj name="Equation" r:id="rId6" imgW="1079032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810000"/>
                        <a:ext cx="20256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16338" y="5181600"/>
          <a:ext cx="13589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8" imgW="723586" imgH="241195" progId="Equation.3">
                  <p:embed/>
                </p:oleObj>
              </mc:Choice>
              <mc:Fallback>
                <p:oleObj name="Equation" r:id="rId8" imgW="723586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5181600"/>
                        <a:ext cx="13589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7AED2E2-A4DA-4FCB-982A-148481C81684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Power</a:t>
            </a:r>
            <a:endParaRPr lang="en-US" altLang="en-US" sz="2400" smtClean="0">
              <a:latin typeface="Arial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667000"/>
            <a:ext cx="5067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D12201B-B467-403E-BCA0-FBF07098BDC6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228600" y="2209800"/>
            <a:ext cx="396240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Prediction of forces is based largely on experimental data (right)</a:t>
            </a: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Wide ranges of values is due to differences in material strengths</a:t>
            </a:r>
            <a:endParaRPr lang="en-US" altLang="en-US" sz="210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Sharpness of the tool tip also influences forces and power</a:t>
            </a:r>
          </a:p>
          <a:p>
            <a:pPr eaLnBrk="1" hangingPunct="1">
              <a:lnSpc>
                <a:spcPct val="90000"/>
              </a:lnSpc>
              <a:buClr>
                <a:srgbClr val="438086"/>
              </a:buClr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Duller tools require higher forces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Measuring Cutting Forces and Power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forces can be measured using a </a:t>
            </a:r>
            <a:r>
              <a:rPr lang="en-US" altLang="en-US" sz="2400" b="1" smtClean="0">
                <a:latin typeface="Arial" charset="0"/>
              </a:rPr>
              <a:t>force transducer</a:t>
            </a:r>
            <a:r>
              <a:rPr lang="en-US" altLang="en-US" sz="2400" smtClean="0">
                <a:latin typeface="Arial" charset="0"/>
              </a:rPr>
              <a:t>, a </a:t>
            </a:r>
            <a:r>
              <a:rPr lang="en-US" altLang="en-US" sz="2400" b="1" smtClean="0">
                <a:latin typeface="Arial" charset="0"/>
              </a:rPr>
              <a:t>dynamometer</a:t>
            </a:r>
            <a:r>
              <a:rPr lang="en-US" altLang="en-US" sz="2400" smtClean="0">
                <a:latin typeface="Arial" charset="0"/>
              </a:rPr>
              <a:t> or a </a:t>
            </a:r>
            <a:r>
              <a:rPr lang="en-US" altLang="en-US" sz="2400" b="1" smtClean="0">
                <a:latin typeface="Arial" charset="0"/>
              </a:rPr>
              <a:t>load cell </a:t>
            </a:r>
            <a:r>
              <a:rPr lang="en-US" altLang="en-US" sz="2400" smtClean="0">
                <a:latin typeface="Arial" charset="0"/>
              </a:rPr>
              <a:t>mounted on the cutting-tool holder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also possible to calculate the cutting force from the </a:t>
            </a:r>
            <a:r>
              <a:rPr lang="en-US" altLang="en-US" sz="2400" b="1" smtClean="0">
                <a:latin typeface="Arial" charset="0"/>
              </a:rPr>
              <a:t>power consumption </a:t>
            </a:r>
            <a:r>
              <a:rPr lang="en-US" altLang="en-US" sz="2400" smtClean="0">
                <a:latin typeface="Arial" charset="0"/>
              </a:rPr>
              <a:t>during cutting (provided mechanical efficiency of the tool can be determined)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i="1" smtClean="0">
                <a:latin typeface="Arial" charset="0"/>
              </a:rPr>
              <a:t>specific energy 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n-US" altLang="en-US" sz="2400" i="1" smtClean="0">
                <a:latin typeface="Arial" charset="0"/>
              </a:rPr>
              <a:t>u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  <a:hlinkClick r:id="" action="ppaction://hlinkshowjump?jump=previousslide"/>
              </a:rPr>
              <a:t>last slide</a:t>
            </a:r>
            <a:r>
              <a:rPr lang="en-US" altLang="en-US" sz="2400" smtClean="0">
                <a:latin typeface="Arial" charset="0"/>
              </a:rPr>
              <a:t>) in cutting can be used to calculate cutting forces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B0F0067-658D-476B-BE9B-F2A2582BF335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PART IV: </a:t>
            </a:r>
            <a:b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 and Machine Tools</a:t>
            </a:r>
            <a:endParaRPr lang="en-AU" sz="260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z="2400" smtClean="0">
                <a:latin typeface="Arial" charset="0"/>
              </a:rPr>
              <a:t>Major types of material removal processes: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Cutting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Abrasive processes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Advanced machining processes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AU" altLang="en-US" sz="2400" smtClean="0">
                <a:latin typeface="Arial" charset="0"/>
              </a:rPr>
              <a:t>Machining operations is a </a:t>
            </a:r>
            <a:r>
              <a:rPr lang="en-AU" altLang="en-US" sz="2400" i="1" smtClean="0">
                <a:latin typeface="Arial" charset="0"/>
              </a:rPr>
              <a:t>system </a:t>
            </a:r>
            <a:r>
              <a:rPr lang="en-AU" altLang="en-US" sz="2400" smtClean="0">
                <a:latin typeface="Arial" charset="0"/>
              </a:rPr>
              <a:t>consisting of the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Workpiece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Cutting tool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Machine tool</a:t>
            </a:r>
            <a:endParaRPr lang="en-AU" altLang="en-US" sz="2400" smtClean="0">
              <a:latin typeface="Arial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AU" altLang="en-US" sz="2400" i="1" smtClean="0">
                <a:latin typeface="Arial" charset="0"/>
              </a:rPr>
              <a:t>Production personnel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F550DD-77F7-4CFF-A5A8-7AA744A6CD42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21.1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In an orthogonal cutting operation,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o</a:t>
            </a:r>
            <a:r>
              <a:rPr lang="en-US" altLang="en-US" sz="2400" smtClean="0">
                <a:latin typeface="Arial" charset="0"/>
              </a:rPr>
              <a:t>=0.13 mm, </a:t>
            </a:r>
            <a:r>
              <a:rPr lang="en-US" altLang="en-US" sz="2400" i="1" smtClean="0">
                <a:latin typeface="Arial" charset="0"/>
              </a:rPr>
              <a:t>V=</a:t>
            </a:r>
            <a:r>
              <a:rPr lang="en-US" altLang="en-US" sz="2400" smtClean="0">
                <a:latin typeface="Arial" charset="0"/>
              </a:rPr>
              <a:t>120 m/min, α=10° and the width of cut 6 mm. It is observed that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0.23 mm,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c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500 N and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i="1" baseline="-25000" smtClean="0">
                <a:latin typeface="Arial" charset="0"/>
              </a:rPr>
              <a:t>t</a:t>
            </a:r>
            <a:r>
              <a:rPr lang="en-US" altLang="en-US" sz="2400" i="1" smtClean="0">
                <a:latin typeface="Arial" charset="0"/>
              </a:rPr>
              <a:t>=</a:t>
            </a:r>
            <a:r>
              <a:rPr lang="en-US" altLang="en-US" sz="2400" smtClean="0">
                <a:latin typeface="Arial" charset="0"/>
              </a:rPr>
              <a:t>200 N. Calculate the percentage of the total energy that goes into overcoming friction at the tool–chip interface.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325CD9F-0ACA-4FA9-88A1-410F32E84A81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The percentage of the energy can be expressed as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We have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590800" y="3048000"/>
          <a:ext cx="3384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4" imgW="1803400" imgH="431800" progId="Equation.3">
                  <p:embed/>
                </p:oleObj>
              </mc:Choice>
              <mc:Fallback>
                <p:oleObj name="Equation" r:id="rId4" imgW="18034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48000"/>
                        <a:ext cx="33845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124200" y="4191000"/>
          <a:ext cx="24780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6" imgW="1320227" imgH="431613" progId="Equation.3">
                  <p:embed/>
                </p:oleObj>
              </mc:Choice>
              <mc:Fallback>
                <p:oleObj name="Equation" r:id="rId6" imgW="1320227" imgH="4316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91000"/>
                        <a:ext cx="24780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2514600" y="5441950"/>
          <a:ext cx="47196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8" imgW="2514600" imgH="533400" progId="Equation.3">
                  <p:embed/>
                </p:oleObj>
              </mc:Choice>
              <mc:Fallback>
                <p:oleObj name="Equation" r:id="rId8" imgW="25146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41950"/>
                        <a:ext cx="471963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F18D7F-06F9-4946-825E-8EF21D8B7622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Cutting Forces and Power</a:t>
            </a:r>
            <a:endParaRPr lang="en-AU" altLang="en-US" sz="4000" b="1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Relative Energies in Cutting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Thus,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Hence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2286000" y="2819400"/>
          <a:ext cx="3789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4" imgW="2019300" imgH="406400" progId="Equation.3">
                  <p:embed/>
                </p:oleObj>
              </mc:Choice>
              <mc:Fallback>
                <p:oleObj name="Equation" r:id="rId4" imgW="20193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19400"/>
                        <a:ext cx="3789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828800" y="4495800"/>
          <a:ext cx="48609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6" imgW="2590800" imgH="393700" progId="Equation.3">
                  <p:embed/>
                </p:oleObj>
              </mc:Choice>
              <mc:Fallback>
                <p:oleObj name="Equation" r:id="rId6" imgW="25908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5800"/>
                        <a:ext cx="48609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BD9B776-58E7-4243-BE50-403EA091C8E6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Temperature rise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(due to heat lost in cutting ⇒ raising temp. in cutting zone) - its major adverse effects: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Lowers the strength, hardness, stiffness and wear resistance of the cutting tool (i.e. alters tool shape)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Causes uneven dimensional changes (machined parts)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Induce thermal damage and metallurgical changes in the machined surface (⇒ properties adversely affected)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Sources of heat</a:t>
            </a:r>
            <a:r>
              <a:rPr lang="en-US" altLang="en-US" sz="2400" smtClean="0">
                <a:latin typeface="Arial" charset="0"/>
              </a:rPr>
              <a:t> in machining: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Work done in shearing (primary shear zone)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Energy lost due to friction (tool-chip interface)</a:t>
            </a:r>
          </a:p>
          <a:p>
            <a:pPr marL="777875" lvl="1" indent="-457200" eaLnBrk="1" hangingPunct="1">
              <a:buFont typeface="Tw Cen MT" pitchFamily="34" charset="0"/>
              <a:buAutoNum type="alphaLcPeriod"/>
            </a:pPr>
            <a:r>
              <a:rPr lang="en-US" altLang="en-US" sz="2100" smtClean="0">
                <a:latin typeface="Arial" charset="0"/>
              </a:rPr>
              <a:t>Heat generated due to tool rubbing on machined surface (especially dull or worn tools)</a:t>
            </a:r>
          </a:p>
        </p:txBody>
      </p:sp>
      <p:pic>
        <p:nvPicPr>
          <p:cNvPr id="53252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18F442D-1C4E-4D1B-BA20-FB9F6754B775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Expression: </a:t>
            </a:r>
            <a:r>
              <a:rPr lang="en-US" altLang="en-US" sz="2400" i="1" smtClean="0">
                <a:latin typeface="Arial" charset="0"/>
              </a:rPr>
              <a:t>mean temperature</a:t>
            </a:r>
            <a:r>
              <a:rPr lang="en-US" altLang="en-US" sz="2400" smtClean="0">
                <a:latin typeface="Arial" charset="0"/>
              </a:rPr>
              <a:t> in orthogonal cutting: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smtClean="0">
                <a:latin typeface="Arial" charset="0"/>
              </a:rPr>
              <a:t>where,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T</a:t>
            </a:r>
            <a:r>
              <a:rPr lang="en-US" altLang="en-US" sz="2100" smtClean="0">
                <a:latin typeface="Arial" charset="0"/>
              </a:rPr>
              <a:t>: (aka </a:t>
            </a:r>
            <a:r>
              <a:rPr lang="en-US" altLang="en-US" sz="2100" i="1" smtClean="0">
                <a:latin typeface="Arial" charset="0"/>
              </a:rPr>
              <a:t>T</a:t>
            </a:r>
            <a:r>
              <a:rPr lang="en-US" altLang="en-US" sz="2100" i="1" baseline="-25000" smtClean="0">
                <a:latin typeface="Arial" charset="0"/>
              </a:rPr>
              <a:t>mean</a:t>
            </a:r>
            <a:r>
              <a:rPr lang="en-US" altLang="en-US" sz="2100" smtClean="0">
                <a:latin typeface="Arial" charset="0"/>
              </a:rPr>
              <a:t>) mean temperature in [</a:t>
            </a:r>
            <a:r>
              <a:rPr lang="en-US" altLang="en-US" sz="2100" i="1" smtClean="0">
                <a:latin typeface="Arial" charset="0"/>
              </a:rPr>
              <a:t>K</a:t>
            </a:r>
            <a:r>
              <a:rPr lang="en-US" altLang="en-US" sz="2100" smtClean="0">
                <a:latin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Y</a:t>
            </a:r>
            <a:r>
              <a:rPr lang="en-US" altLang="en-US" sz="2100" i="1" baseline="-25000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: flow stress in [</a:t>
            </a:r>
            <a:r>
              <a:rPr lang="en-US" altLang="en-US" sz="2100" i="1" smtClean="0">
                <a:latin typeface="Arial" charset="0"/>
              </a:rPr>
              <a:t>MPa</a:t>
            </a:r>
            <a:r>
              <a:rPr lang="en-US" altLang="en-US" sz="2100" smtClean="0">
                <a:latin typeface="Arial" charset="0"/>
              </a:rPr>
              <a:t>]</a:t>
            </a:r>
          </a:p>
          <a:p>
            <a:pPr marL="777875" lvl="1" indent="-457200" eaLnBrk="1" hangingPunct="1"/>
            <a:r>
              <a:rPr lang="el-GR" altLang="en-US" sz="2100" i="1" smtClean="0">
                <a:latin typeface="Arial" charset="0"/>
                <a:cs typeface="Arial" charset="0"/>
              </a:rPr>
              <a:t>ρ</a:t>
            </a:r>
            <a:r>
              <a:rPr lang="en-US" altLang="en-US" sz="2100" i="1" smtClean="0">
                <a:latin typeface="Arial" charset="0"/>
                <a:cs typeface="Arial" charset="0"/>
              </a:rPr>
              <a:t>c</a:t>
            </a:r>
            <a:r>
              <a:rPr lang="en-US" altLang="en-US" sz="2100" smtClean="0">
                <a:latin typeface="Arial" charset="0"/>
                <a:cs typeface="Arial" charset="0"/>
              </a:rPr>
              <a:t>: volumetric specific heat in [</a:t>
            </a:r>
            <a:r>
              <a:rPr lang="en-US" altLang="en-US" sz="2100" i="1" smtClean="0">
                <a:latin typeface="Arial" charset="0"/>
                <a:cs typeface="Arial" charset="0"/>
              </a:rPr>
              <a:t>kJ/m</a:t>
            </a:r>
            <a:r>
              <a:rPr lang="en-US" altLang="en-US" sz="2100" i="1" baseline="30000" smtClean="0">
                <a:latin typeface="Arial" charset="0"/>
                <a:cs typeface="Arial" charset="0"/>
              </a:rPr>
              <a:t>3</a:t>
            </a:r>
            <a:r>
              <a:rPr lang="en-US" altLang="en-US" sz="2100" smtClean="0">
                <a:latin typeface="Cambria Math" pitchFamily="18" charset="0"/>
                <a:ea typeface="Cambria Math" pitchFamily="18" charset="0"/>
                <a:cs typeface="Arial" charset="0"/>
              </a:rPr>
              <a:t>·</a:t>
            </a:r>
            <a:r>
              <a:rPr lang="en-US" altLang="en-US" sz="2100" smtClean="0">
                <a:latin typeface="Arial" charset="0"/>
                <a:ea typeface="Cambria Math" pitchFamily="18" charset="0"/>
                <a:cs typeface="Arial" charset="0"/>
              </a:rPr>
              <a:t>K</a:t>
            </a:r>
            <a:r>
              <a:rPr lang="en-US" altLang="en-US" sz="2100" smtClean="0">
                <a:latin typeface="Arial" charset="0"/>
                <a:cs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  <a:cs typeface="Arial" charset="0"/>
              </a:rPr>
              <a:t>K</a:t>
            </a:r>
            <a:r>
              <a:rPr lang="en-US" altLang="en-US" sz="2100" smtClean="0">
                <a:latin typeface="Arial" charset="0"/>
                <a:cs typeface="Arial" charset="0"/>
              </a:rPr>
              <a:t>: thermal diffusivity (ratio of thermal conductivity to volumetric specific heat) in [</a:t>
            </a:r>
            <a:r>
              <a:rPr lang="en-US" altLang="en-US" sz="2100" i="1" smtClean="0">
                <a:latin typeface="Arial" charset="0"/>
                <a:cs typeface="Arial" charset="0"/>
              </a:rPr>
              <a:t>m</a:t>
            </a:r>
            <a:r>
              <a:rPr lang="en-US" altLang="en-US" sz="2100" i="1" baseline="30000" smtClean="0">
                <a:latin typeface="Arial" charset="0"/>
                <a:cs typeface="Arial" charset="0"/>
              </a:rPr>
              <a:t>2</a:t>
            </a:r>
            <a:r>
              <a:rPr lang="en-US" altLang="en-US" sz="2100" i="1" smtClean="0">
                <a:latin typeface="Arial" charset="0"/>
                <a:cs typeface="Arial" charset="0"/>
              </a:rPr>
              <a:t>/s</a:t>
            </a:r>
            <a:r>
              <a:rPr lang="en-US" altLang="en-US" sz="2100" smtClean="0">
                <a:latin typeface="Arial" charset="0"/>
                <a:cs typeface="Arial" charset="0"/>
              </a:rPr>
              <a:t>]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Equation shows that </a:t>
            </a:r>
            <a:r>
              <a:rPr lang="en-US" altLang="en-US" sz="2100" i="1" smtClean="0">
                <a:latin typeface="Arial" charset="0"/>
              </a:rPr>
              <a:t>T:</a:t>
            </a:r>
          </a:p>
          <a:p>
            <a:pPr marL="1050925" lvl="2" indent="-457200" eaLnBrk="1" hangingPunct="1"/>
            <a:r>
              <a:rPr lang="en-US" altLang="en-US" sz="1800" smtClean="0">
                <a:latin typeface="Arial" charset="0"/>
              </a:rPr>
              <a:t>increases with material strength, cutting speed (</a:t>
            </a:r>
            <a:r>
              <a:rPr lang="en-US" altLang="en-US" sz="1800" i="1" smtClean="0">
                <a:latin typeface="Arial" charset="0"/>
              </a:rPr>
              <a:t>V</a:t>
            </a:r>
            <a:r>
              <a:rPr lang="en-US" altLang="en-US" sz="1800" smtClean="0">
                <a:latin typeface="Arial" charset="0"/>
              </a:rPr>
              <a:t>), depth of cut (t</a:t>
            </a:r>
            <a:r>
              <a:rPr lang="en-US" altLang="en-US" sz="1800" baseline="-25000" smtClean="0">
                <a:latin typeface="Arial" charset="0"/>
              </a:rPr>
              <a:t>0</a:t>
            </a:r>
            <a:r>
              <a:rPr lang="en-US" altLang="en-US" sz="1800" smtClean="0">
                <a:latin typeface="Arial" charset="0"/>
              </a:rPr>
              <a:t>); </a:t>
            </a:r>
          </a:p>
          <a:p>
            <a:pPr marL="1050925" lvl="2" indent="-457200" eaLnBrk="1" hangingPunct="1"/>
            <a:r>
              <a:rPr lang="en-US" altLang="en-US" sz="1800" smtClean="0">
                <a:latin typeface="Arial" charset="0"/>
              </a:rPr>
              <a:t>decreases with </a:t>
            </a:r>
            <a:r>
              <a:rPr lang="el-GR" altLang="en-US" sz="1800" i="1" smtClean="0">
                <a:latin typeface="Arial" charset="0"/>
                <a:cs typeface="Arial" charset="0"/>
              </a:rPr>
              <a:t>ρ</a:t>
            </a:r>
            <a:r>
              <a:rPr lang="en-US" altLang="en-US" sz="1800" i="1" smtClean="0">
                <a:latin typeface="Arial" charset="0"/>
                <a:cs typeface="Arial" charset="0"/>
              </a:rPr>
              <a:t>c </a:t>
            </a:r>
            <a:r>
              <a:rPr lang="en-US" altLang="en-US" sz="1800" smtClean="0">
                <a:latin typeface="Arial" charset="0"/>
                <a:cs typeface="Arial" charset="0"/>
              </a:rPr>
              <a:t>and </a:t>
            </a:r>
            <a:r>
              <a:rPr lang="en-US" altLang="en-US" sz="1800" i="1" smtClean="0">
                <a:latin typeface="Arial" charset="0"/>
                <a:cs typeface="Arial" charset="0"/>
              </a:rPr>
              <a:t>K</a:t>
            </a:r>
            <a:endParaRPr lang="en-US" altLang="en-US" sz="1800" smtClean="0">
              <a:latin typeface="Arial" charset="0"/>
            </a:endParaRPr>
          </a:p>
        </p:txBody>
      </p:sp>
      <p:graphicFrame>
        <p:nvGraphicFramePr>
          <p:cNvPr id="54276" name="Object 6"/>
          <p:cNvGraphicFramePr>
            <a:graphicFrameLocks noChangeAspect="1"/>
          </p:cNvGraphicFramePr>
          <p:nvPr/>
        </p:nvGraphicFramePr>
        <p:xfrm>
          <a:off x="2971800" y="2057400"/>
          <a:ext cx="2819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4" imgW="1384300" imgH="457200" progId="Equation.3">
                  <p:embed/>
                </p:oleObj>
              </mc:Choice>
              <mc:Fallback>
                <p:oleObj name="Equation" r:id="rId4" imgW="13843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057400"/>
                        <a:ext cx="28194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77" name="Picture 10" descr="MCj0442150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AE58A89-6B94-4B59-965F-6879EE3EB987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Mean temperature in turning </a:t>
            </a:r>
            <a:r>
              <a:rPr lang="en-US" altLang="en-US" sz="2400" smtClean="0">
                <a:latin typeface="Arial" charset="0"/>
              </a:rPr>
              <a:t>on a lathe is given by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where,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V </a:t>
            </a:r>
            <a:r>
              <a:rPr lang="en-US" altLang="en-US" sz="2100" smtClean="0">
                <a:latin typeface="Arial" charset="0"/>
              </a:rPr>
              <a:t>: cutting speed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f </a:t>
            </a:r>
            <a:r>
              <a:rPr lang="en-US" altLang="en-US" sz="2100" smtClean="0">
                <a:latin typeface="Arial" charset="0"/>
              </a:rPr>
              <a:t>: feed of the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Approximate values of the exponents </a:t>
            </a:r>
            <a:r>
              <a:rPr lang="en-US" altLang="en-US" sz="2100" i="1" smtClean="0">
                <a:latin typeface="Arial" charset="0"/>
              </a:rPr>
              <a:t>a</a:t>
            </a:r>
            <a:r>
              <a:rPr lang="en-US" altLang="en-US" sz="2100" smtClean="0">
                <a:latin typeface="Arial" charset="0"/>
              </a:rPr>
              <a:t>,</a:t>
            </a:r>
            <a:r>
              <a:rPr lang="en-US" altLang="en-US" sz="2100" i="1" smtClean="0">
                <a:latin typeface="Arial" charset="0"/>
              </a:rPr>
              <a:t>b</a:t>
            </a:r>
            <a:r>
              <a:rPr lang="en-US" altLang="en-US" sz="2100" smtClean="0">
                <a:latin typeface="Arial" charset="0"/>
              </a:rPr>
              <a:t>:</a:t>
            </a:r>
          </a:p>
          <a:p>
            <a:pPr marL="1050925" lvl="2" indent="-457200" eaLnBrk="1" hangingPunct="1"/>
            <a:r>
              <a:rPr lang="en-US" altLang="en-US" sz="1800" i="1" smtClean="0">
                <a:latin typeface="Arial" charset="0"/>
              </a:rPr>
              <a:t>Carbide tools</a:t>
            </a:r>
            <a:r>
              <a:rPr lang="en-US" altLang="en-US" sz="1800" smtClean="0">
                <a:latin typeface="Arial" charset="0"/>
              </a:rPr>
              <a:t>: </a:t>
            </a:r>
            <a:r>
              <a:rPr lang="en-US" altLang="en-US" sz="1800" i="1" smtClean="0">
                <a:latin typeface="Arial" charset="0"/>
              </a:rPr>
              <a:t>a</a:t>
            </a:r>
            <a:r>
              <a:rPr lang="en-US" altLang="en-US" sz="1800" smtClean="0">
                <a:latin typeface="Arial" charset="0"/>
              </a:rPr>
              <a:t> = 0.2, </a:t>
            </a:r>
            <a:r>
              <a:rPr lang="en-US" altLang="en-US" sz="1800" i="1" smtClean="0">
                <a:latin typeface="Arial" charset="0"/>
              </a:rPr>
              <a:t>b</a:t>
            </a:r>
            <a:r>
              <a:rPr lang="en-US" altLang="en-US" sz="1800" smtClean="0">
                <a:latin typeface="Arial" charset="0"/>
              </a:rPr>
              <a:t> = 0.125</a:t>
            </a:r>
          </a:p>
          <a:p>
            <a:pPr marL="1050925" lvl="2" indent="-457200" eaLnBrk="1" hangingPunct="1"/>
            <a:r>
              <a:rPr lang="en-US" altLang="en-US" sz="1800" i="1" smtClean="0">
                <a:latin typeface="Arial" charset="0"/>
              </a:rPr>
              <a:t>High-speed steel tools</a:t>
            </a:r>
            <a:r>
              <a:rPr lang="en-US" altLang="en-US" sz="1800" smtClean="0">
                <a:latin typeface="Arial" charset="0"/>
              </a:rPr>
              <a:t>: </a:t>
            </a:r>
            <a:r>
              <a:rPr lang="en-US" altLang="en-US" sz="1800" i="1" smtClean="0">
                <a:latin typeface="Arial" charset="0"/>
              </a:rPr>
              <a:t>a</a:t>
            </a:r>
            <a:r>
              <a:rPr lang="en-US" altLang="en-US" sz="1800" smtClean="0">
                <a:latin typeface="Arial" charset="0"/>
              </a:rPr>
              <a:t> = 0.5, </a:t>
            </a:r>
            <a:r>
              <a:rPr lang="en-US" altLang="en-US" sz="1800" i="1" smtClean="0">
                <a:latin typeface="Arial" charset="0"/>
              </a:rPr>
              <a:t>b</a:t>
            </a:r>
            <a:r>
              <a:rPr lang="en-US" altLang="en-US" sz="1800" smtClean="0">
                <a:latin typeface="Arial" charset="0"/>
              </a:rPr>
              <a:t> = 0.375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Also note how this relation shows the increase in temperature with increased cutting speed and feed</a:t>
            </a:r>
          </a:p>
        </p:txBody>
      </p:sp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2971800" y="2286000"/>
          <a:ext cx="26670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4" imgW="825500" imgH="241300" progId="Equation.3">
                  <p:embed/>
                </p:oleObj>
              </mc:Choice>
              <mc:Fallback>
                <p:oleObj name="Equation" r:id="rId4" imgW="8255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26670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1" name="Picture 10" descr="MCj0442150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5BEC95B-9170-4D0C-832A-5A9A562B0CA2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Temperature Distribution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Sources of heat generation are concentrated in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primary shear zone, and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At tool–chip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⇒ v. large temp. gradients</a:t>
            </a:r>
            <a:b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in the cutting zone (right)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Note </a:t>
            </a:r>
            <a:r>
              <a:rPr lang="en-US" altLang="en-US" sz="2400" i="1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max. temp </a:t>
            </a: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is about</a:t>
            </a:r>
            <a:b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halfway up tool-chip </a:t>
            </a:r>
            <a:b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z="24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interface (why?)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563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71800"/>
            <a:ext cx="45053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D6B6B27-FF7A-4A14-AA08-50D2A6063A15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876617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	   Temperature Distribution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Highest temp.: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1100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C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temp.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appear as dark-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color on chips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(by oxidation 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at high </a:t>
            </a:r>
            <a:r>
              <a:rPr lang="en-US" altLang="en-US" sz="2100" i="1" smtClean="0">
                <a:latin typeface="Arial" charset="0"/>
              </a:rPr>
              <a:t>V 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Reason: 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↑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⇒ time for heat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dissipation ↓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⇒ temp. ↑</a:t>
            </a:r>
          </a:p>
        </p:txBody>
      </p:sp>
      <p:pic>
        <p:nvPicPr>
          <p:cNvPr id="573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200400"/>
            <a:ext cx="6313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4CF5EB-2D6B-4EEE-91BB-FD457C6CF3DE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3733800" y="247808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flank</a:t>
            </a:r>
            <a:r>
              <a:rPr lang="en-US" altLang="en-US" sz="1800">
                <a:latin typeface="Arial" charset="0"/>
                <a:ea typeface="SimSun" pitchFamily="2" charset="-122"/>
              </a:rPr>
              <a:t> temperature distribution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505200" y="19050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" charset="0"/>
                <a:ea typeface="SimSun" pitchFamily="2" charset="-122"/>
              </a:rPr>
              <a:t>Temperatures developed in turning </a:t>
            </a:r>
            <a:r>
              <a:rPr lang="en-US" altLang="en-US" sz="1800" b="1" i="1">
                <a:latin typeface="Arial" charset="0"/>
              </a:rPr>
              <a:t>52100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steel 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096000" y="22098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tool-chip</a:t>
            </a:r>
            <a:r>
              <a:rPr lang="en-US" altLang="en-US" sz="1800">
                <a:latin typeface="Arial" charset="0"/>
                <a:ea typeface="SimSun" pitchFamily="2" charset="-122"/>
              </a:rPr>
              <a:t> interface temp. distribution (note, abscissa: 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0: tool tip; 1: end of tool-chip contact)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Temperature Distribution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temperature increases with cutting speed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Chips can become red hot and create a safety hazard for the operator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chip carries away most (90%) of the heat generated during machining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Rest carried by tool and workpiece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Thus high machining speed (</a:t>
            </a:r>
            <a:r>
              <a:rPr lang="en-US" altLang="en-US" sz="2400" i="1" smtClean="0">
                <a:latin typeface="Arial" charset="0"/>
              </a:rPr>
              <a:t>V </a:t>
            </a:r>
            <a:r>
              <a:rPr lang="en-US" altLang="en-US" sz="2400" smtClean="0">
                <a:latin typeface="Arial" charset="0"/>
              </a:rPr>
              <a:t>) </a:t>
            </a:r>
            <a:r>
              <a:rPr lang="en-US" altLang="en-US" sz="24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More energy lost in chips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Machining time decreases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(i.e. favorable machining economics)</a:t>
            </a:r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343400"/>
            <a:ext cx="3241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30E819-CC63-4A51-AA44-2CF6A01D25C4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Temperatures in Cutting</a:t>
            </a:r>
            <a:endParaRPr lang="en-AU" altLang="en-US" sz="4000" b="1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Techniques for Measuring Temperature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Temperatures and their distribution can be determined using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thermocouples</a:t>
            </a:r>
            <a:r>
              <a:rPr lang="en-US" altLang="en-US" sz="2100" smtClean="0">
                <a:latin typeface="Arial" charset="0"/>
              </a:rPr>
              <a:t> (placed on tool or workpiece)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Electromotive force (</a:t>
            </a:r>
            <a:r>
              <a:rPr lang="en-US" altLang="en-US" sz="2100" b="1" smtClean="0">
                <a:latin typeface="Arial" charset="0"/>
              </a:rPr>
              <a:t>thermal emf</a:t>
            </a:r>
            <a:r>
              <a:rPr lang="en-US" altLang="en-US" sz="2100" smtClean="0">
                <a:latin typeface="Arial" charset="0"/>
              </a:rPr>
              <a:t>) at the tool-chip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Measuring </a:t>
            </a:r>
            <a:r>
              <a:rPr lang="en-US" altLang="en-US" sz="2100" b="1" smtClean="0">
                <a:latin typeface="Arial" charset="0"/>
              </a:rPr>
              <a:t>infrared radiation</a:t>
            </a:r>
            <a:r>
              <a:rPr lang="en-US" altLang="en-US" sz="2100" smtClean="0">
                <a:latin typeface="Arial" charset="0"/>
              </a:rPr>
              <a:t> (using a </a:t>
            </a:r>
            <a:r>
              <a:rPr lang="en-US" altLang="en-US" sz="2100" i="1" smtClean="0">
                <a:latin typeface="Arial" charset="0"/>
              </a:rPr>
              <a:t>radiation pyrometer</a:t>
            </a:r>
            <a:r>
              <a:rPr lang="en-US" altLang="en-US" sz="2100" smtClean="0">
                <a:latin typeface="Arial" charset="0"/>
              </a:rPr>
              <a:t>) from the cutting zone (only measures surface temperatures)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EA35EE0-6424-423D-A8CE-8B44006DECF6}" type="slidenum">
              <a:rPr lang="en-US" altLang="zh-CN" smtClean="0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 idx="4294967295"/>
          </p:nvPr>
        </p:nvSpPr>
        <p:spPr>
          <a:xfrm>
            <a:off x="0" y="4343400"/>
            <a:ext cx="9144000" cy="1447800"/>
          </a:xfrm>
        </p:spPr>
        <p:txBody>
          <a:bodyPr anchor="b">
            <a:normAutofit/>
          </a:bodyPr>
          <a:lstStyle/>
          <a:p>
            <a:pPr algn="r" eaLnBrk="1" hangingPunct="1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0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21: Fundamentals of Machining</a:t>
            </a:r>
            <a:endParaRPr lang="en-US" altLang="zh-CN" sz="2600" dirty="0" smtClean="0">
              <a:solidFill>
                <a:srgbClr val="3E3F68"/>
              </a:solidFill>
              <a:ea typeface="SimSun" pitchFamily="2" charset="-12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11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5C9631B-3B0E-4217-A7BB-74927AF82BE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Tool wear</a:t>
            </a:r>
            <a:r>
              <a:rPr lang="en-US" altLang="en-US" sz="2400" smtClean="0">
                <a:latin typeface="Arial" charset="0"/>
              </a:rPr>
              <a:t> is gradual process; created due to: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 localized stresses at the tip of the tool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 temperatures (especially along rake face)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Sliding of the chip along the rake face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Sliding of the tool along the newly cut workpiece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rate of tool wear depends 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and workpiece materials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geometry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process parameters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cutting fluids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characteristics of the machine tool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60421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E55A44-17A7-4EAB-90DF-AC828D5E2A56}" type="slidenum">
              <a:rPr lang="en-US" altLang="zh-CN" smtClean="0"/>
              <a:pPr>
                <a:defRPr/>
              </a:pPr>
              <a:t>50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 wear and the changes in tool geometry are classified as: 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Flank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Crater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Nose wear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Notching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Plastic deformation of the tool tip</a:t>
            </a:r>
          </a:p>
          <a:p>
            <a:pPr marL="457200" indent="-457200" eaLnBrk="1" hangingPunct="1">
              <a:buFont typeface="Wingdings" pitchFamily="2" charset="2"/>
              <a:buAutoNum type="alphaLcParenR"/>
            </a:pPr>
            <a:r>
              <a:rPr lang="en-US" altLang="en-US" sz="2400" i="1" smtClean="0">
                <a:latin typeface="Arial" charset="0"/>
              </a:rPr>
              <a:t>Chipping and Gross fracture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1D81046-1E3B-4BC3-BCAE-AAA8BF627139}" type="slidenum">
              <a:rPr lang="en-US" altLang="zh-CN" smtClean="0"/>
              <a:pPr>
                <a:defRPr/>
              </a:pPr>
              <a:t>51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</a:t>
            </a:r>
            <a:endParaRPr lang="en-AU" altLang="en-US" sz="4000" b="1" smtClean="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1488"/>
            <a:ext cx="66294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CBAE83-8367-4839-9D9C-8EC55E31C3B3}" type="slidenum">
              <a:rPr lang="en-US" altLang="zh-CN" smtClean="0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381000" y="1487488"/>
            <a:ext cx="845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a)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Features of tool wear</a:t>
            </a:r>
            <a:r>
              <a:rPr lang="en-US" altLang="en-US" sz="1800">
                <a:latin typeface="Arial" charset="0"/>
                <a:ea typeface="SimSun" pitchFamily="2" charset="-122"/>
              </a:rPr>
              <a:t> in a turning operation.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VB</a:t>
            </a:r>
            <a:r>
              <a:rPr lang="en-US" altLang="en-US" sz="1800">
                <a:latin typeface="Arial" charset="0"/>
                <a:ea typeface="SimSun" pitchFamily="2" charset="-122"/>
              </a:rPr>
              <a:t>: indicates average flank wear</a:t>
            </a:r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152400" y="2733675"/>
            <a:ext cx="198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 – e)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Examples of wear in cutting tools</a:t>
            </a: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228600" y="38862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b)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 Flank wear 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7772400" y="39258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Crater wear</a:t>
            </a:r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76200" y="560228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d)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Thermal cracking</a:t>
            </a:r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7696200" y="51816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e) 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Flank wear </a:t>
            </a:r>
            <a:r>
              <a:rPr lang="en-US" altLang="en-US" sz="1800">
                <a:latin typeface="Arial" charset="0"/>
                <a:ea typeface="SimSun" pitchFamily="2" charset="-122"/>
              </a:rPr>
              <a:t> and built-up edge (</a:t>
            </a:r>
            <a:r>
              <a:rPr lang="en-US" altLang="en-US" sz="1800" b="1">
                <a:latin typeface="Arial" charset="0"/>
                <a:ea typeface="SimSun" pitchFamily="2" charset="-122"/>
              </a:rPr>
              <a:t>BUE</a:t>
            </a:r>
            <a:r>
              <a:rPr lang="en-US" altLang="en-US" sz="1800">
                <a:latin typeface="Arial" charset="0"/>
                <a:ea typeface="SimSun" pitchFamily="2" charset="-122"/>
              </a:rPr>
              <a:t>)</a:t>
            </a:r>
            <a:endParaRPr lang="en-US" altLang="en-US" sz="1800" b="1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Flank wear occurs on the relief (flank) face of the tool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due to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rubbing of the tool along machined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surface (</a:t>
            </a:r>
            <a:r>
              <a:rPr lang="en-US" altLang="en-US" sz="20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en-US" altLang="en-US" sz="2100" smtClean="0">
                <a:latin typeface="Arial" charset="0"/>
              </a:rPr>
              <a:t> adhesive/abrasive wear)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temperatures (adversely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affecting tool-material properties)</a:t>
            </a:r>
          </a:p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Taylor tool life equation</a:t>
            </a:r>
            <a:r>
              <a:rPr lang="en-US" altLang="en-US" sz="2400" smtClean="0">
                <a:latin typeface="Arial" charset="0"/>
              </a:rPr>
              <a:t> :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810000" y="4419600"/>
          <a:ext cx="1258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Equation" r:id="rId4" imgW="558558" imgH="203112" progId="Equation.3">
                  <p:embed/>
                </p:oleObj>
              </mc:Choice>
              <mc:Fallback>
                <p:oleObj name="Equation" r:id="rId4" imgW="5585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1258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8600" y="4829175"/>
            <a:ext cx="891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V</a:t>
            </a:r>
            <a:r>
              <a:rPr lang="en-AU" altLang="en-US" sz="1800">
                <a:latin typeface="Arial" charset="0"/>
              </a:rPr>
              <a:t> = cutting speed [</a:t>
            </a:r>
            <a:r>
              <a:rPr lang="en-AU" altLang="en-US" sz="1800" i="1">
                <a:latin typeface="Arial" charset="0"/>
              </a:rPr>
              <a:t>m/minute</a:t>
            </a:r>
            <a:r>
              <a:rPr lang="en-AU" altLang="en-US" sz="1800">
                <a:latin typeface="Arial" charset="0"/>
              </a:rPr>
              <a:t>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T </a:t>
            </a:r>
            <a:r>
              <a:rPr lang="en-AU" altLang="en-US" sz="1800">
                <a:latin typeface="Arial" charset="0"/>
              </a:rPr>
              <a:t>= time [</a:t>
            </a:r>
            <a:r>
              <a:rPr lang="en-AU" altLang="en-US" sz="1800" i="1">
                <a:latin typeface="Arial" charset="0"/>
              </a:rPr>
              <a:t>minutes</a:t>
            </a:r>
            <a:r>
              <a:rPr lang="en-AU" altLang="en-US" sz="1800">
                <a:latin typeface="Arial" charset="0"/>
              </a:rPr>
              <a:t>] taken to develop a certain flank </a:t>
            </a:r>
            <a:r>
              <a:rPr lang="en-AU" altLang="en-US" sz="1800" b="1">
                <a:latin typeface="Arial" charset="0"/>
              </a:rPr>
              <a:t>wear land </a:t>
            </a:r>
            <a:r>
              <a:rPr lang="en-AU" altLang="en-US" sz="1800">
                <a:latin typeface="Arial" charset="0"/>
              </a:rPr>
              <a:t>(VB, </a:t>
            </a:r>
            <a:r>
              <a:rPr lang="en-AU" altLang="en-US" sz="1800">
                <a:latin typeface="Arial" charset="0"/>
                <a:hlinkClick r:id="" action="ppaction://hlinkshowjump?jump=previousslide"/>
              </a:rPr>
              <a:t>last slide</a:t>
            </a:r>
            <a:r>
              <a:rPr lang="en-AU" altLang="en-US" sz="180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n </a:t>
            </a:r>
            <a:r>
              <a:rPr lang="en-AU" altLang="en-US" sz="1800">
                <a:latin typeface="Arial" charset="0"/>
              </a:rPr>
              <a:t>= an exponent that generally depends on tool material (see above)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C </a:t>
            </a:r>
            <a:r>
              <a:rPr lang="en-AU" altLang="en-US" sz="1800">
                <a:latin typeface="Arial" charset="0"/>
              </a:rPr>
              <a:t>= constant; depends on cutting conditions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latin typeface="Arial" charset="0"/>
              </a:rPr>
              <a:t>note, magnitude of C = cutting speed at </a:t>
            </a:r>
            <a:r>
              <a:rPr lang="en-AU" altLang="en-US" sz="1800" i="1">
                <a:latin typeface="Arial" charset="0"/>
              </a:rPr>
              <a:t>T </a:t>
            </a:r>
            <a:r>
              <a:rPr lang="en-AU" altLang="en-US" sz="1800">
                <a:latin typeface="Arial" charset="0"/>
              </a:rPr>
              <a:t>=</a:t>
            </a:r>
            <a:r>
              <a:rPr lang="en-AU" altLang="en-US" sz="1800" i="1">
                <a:latin typeface="Arial" charset="0"/>
              </a:rPr>
              <a:t> </a:t>
            </a:r>
            <a:r>
              <a:rPr lang="en-AU" altLang="en-US" sz="1800">
                <a:latin typeface="Arial" charset="0"/>
              </a:rPr>
              <a:t>1</a:t>
            </a:r>
            <a:r>
              <a:rPr lang="en-AU" altLang="en-US" sz="1800" i="1">
                <a:latin typeface="Arial" charset="0"/>
              </a:rPr>
              <a:t> </a:t>
            </a:r>
            <a:r>
              <a:rPr lang="en-AU" altLang="en-US" sz="1800">
                <a:latin typeface="Arial" charset="0"/>
              </a:rPr>
              <a:t>min (can you show how?)</a:t>
            </a:r>
          </a:p>
          <a:p>
            <a:pPr marL="0"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Also note:</a:t>
            </a:r>
            <a:r>
              <a:rPr lang="en-US" altLang="en-US" sz="1800" i="1">
                <a:latin typeface="Arial" charset="0"/>
              </a:rPr>
              <a:t> n</a:t>
            </a:r>
            <a:r>
              <a:rPr lang="en-US" altLang="en-US" sz="1800">
                <a:latin typeface="Arial" charset="0"/>
              </a:rPr>
              <a:t>, </a:t>
            </a:r>
            <a:r>
              <a:rPr lang="en-US" altLang="en-US" sz="1800" i="1">
                <a:latin typeface="Arial" charset="0"/>
              </a:rPr>
              <a:t>c </a:t>
            </a:r>
            <a:r>
              <a:rPr lang="en-US" altLang="en-US" sz="1800">
                <a:latin typeface="Arial" charset="0"/>
              </a:rPr>
              <a:t>:</a:t>
            </a:r>
            <a:r>
              <a:rPr lang="en-US" altLang="en-US" sz="1800" i="1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determined experimentally</a:t>
            </a:r>
            <a:endParaRPr lang="en-AU" altLang="en-US" sz="1800">
              <a:latin typeface="Arial" charset="0"/>
            </a:endParaRPr>
          </a:p>
        </p:txBody>
      </p:sp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25825"/>
            <a:ext cx="3352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52E2102-6D50-45FC-9AF7-F0FAC4E9C25D}" type="slidenum">
              <a:rPr lang="en-US" altLang="zh-CN" smtClean="0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 appreciate the importance of the exponent, </a:t>
            </a:r>
            <a:r>
              <a:rPr lang="en-US" altLang="en-US" sz="2400" i="1" smtClean="0">
                <a:latin typeface="Arial" charset="0"/>
              </a:rPr>
              <a:t>n</a:t>
            </a:r>
            <a:r>
              <a:rPr lang="en-US" altLang="en-US" sz="2400" smtClean="0">
                <a:latin typeface="Arial" charset="0"/>
              </a:rPr>
              <a:t>,</a:t>
            </a:r>
            <a:r>
              <a:rPr lang="en-US" altLang="en-US" sz="2400" i="1" smtClean="0">
                <a:latin typeface="Arial" charset="0"/>
              </a:rPr>
              <a:t/>
            </a:r>
            <a:br>
              <a:rPr lang="en-US" altLang="en-US" sz="2400" i="1" smtClean="0">
                <a:latin typeface="Arial" charset="0"/>
              </a:rPr>
            </a:br>
            <a:r>
              <a:rPr lang="en-US" altLang="en-US" sz="2400" i="1" smtClean="0">
                <a:latin typeface="Arial" charset="0"/>
              </a:rPr>
              <a:t> Taylor tool life equation,</a:t>
            </a:r>
            <a:r>
              <a:rPr lang="en-US" altLang="en-US" sz="2400" smtClean="0">
                <a:latin typeface="Arial" charset="0"/>
              </a:rPr>
              <a:t> rearranged:</a:t>
            </a:r>
          </a:p>
          <a:p>
            <a:pPr marL="457200" indent="-457200" eaLnBrk="1" hangingPunct="1"/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endParaRPr lang="en-US" altLang="en-US" sz="2400" i="1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Thus, for constant </a:t>
            </a:r>
            <a:r>
              <a:rPr lang="en-US" altLang="en-US" sz="2100" i="1" smtClean="0">
                <a:latin typeface="Arial" charset="0"/>
              </a:rPr>
              <a:t>C </a:t>
            </a:r>
            <a:r>
              <a:rPr lang="en-US" altLang="en-US" sz="2100" smtClean="0">
                <a:latin typeface="Arial" charset="0"/>
              </a:rPr>
              <a:t>: smaller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⇒ smaller tool life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For turning, equation can be modified to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where,</a:t>
            </a:r>
          </a:p>
        </p:txBody>
      </p:sp>
      <p:graphicFrame>
        <p:nvGraphicFramePr>
          <p:cNvPr id="64516" name="Object 6"/>
          <p:cNvGraphicFramePr>
            <a:graphicFrameLocks noChangeAspect="1"/>
          </p:cNvGraphicFramePr>
          <p:nvPr/>
        </p:nvGraphicFramePr>
        <p:xfrm>
          <a:off x="3581400" y="2530475"/>
          <a:ext cx="16764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4" imgW="698500" imgH="469900" progId="Equation.3">
                  <p:embed/>
                </p:oleObj>
              </mc:Choice>
              <mc:Fallback>
                <p:oleObj name="Equation" r:id="rId4" imgW="6985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530475"/>
                        <a:ext cx="16764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18378C-0C33-4946-9F06-E2A7CEC2FADE}" type="slidenum">
              <a:rPr lang="en-US" altLang="zh-CN" smtClean="0"/>
              <a:pPr>
                <a:defRPr/>
              </a:pPr>
              <a:t>54</a:t>
            </a:fld>
            <a:endParaRPr lang="en-US" altLang="zh-CN"/>
          </a:p>
        </p:txBody>
      </p:sp>
      <p:graphicFrame>
        <p:nvGraphicFramePr>
          <p:cNvPr id="64518" name="Object 5"/>
          <p:cNvGraphicFramePr>
            <a:graphicFrameLocks noChangeAspect="1"/>
          </p:cNvGraphicFramePr>
          <p:nvPr/>
        </p:nvGraphicFramePr>
        <p:xfrm>
          <a:off x="3589338" y="464820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4648200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28600" y="5476875"/>
            <a:ext cx="891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i="1">
                <a:latin typeface="Arial" charset="0"/>
              </a:rPr>
              <a:t>d</a:t>
            </a:r>
            <a:r>
              <a:rPr lang="en-AU" altLang="en-US" sz="1800">
                <a:latin typeface="Arial" charset="0"/>
              </a:rPr>
              <a:t> = depth of cut (same as t</a:t>
            </a:r>
            <a:r>
              <a:rPr lang="en-AU" altLang="en-US" sz="1800" baseline="-25000">
                <a:latin typeface="Arial" charset="0"/>
              </a:rPr>
              <a:t>0</a:t>
            </a:r>
            <a:r>
              <a:rPr lang="en-AU" altLang="en-US" sz="180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charset="0"/>
              </a:rPr>
              <a:t>f </a:t>
            </a:r>
            <a:r>
              <a:rPr lang="en-US" altLang="en-US" sz="1800">
                <a:latin typeface="Arial" charset="0"/>
              </a:rPr>
              <a:t>: feed of the tool [</a:t>
            </a:r>
            <a:r>
              <a:rPr lang="en-US" altLang="en-US" sz="1800" i="1">
                <a:latin typeface="Arial" charset="0"/>
              </a:rPr>
              <a:t>mm/rev </a:t>
            </a:r>
            <a:r>
              <a:rPr lang="en-US" altLang="en-US" sz="1800">
                <a:latin typeface="Arial" charset="0"/>
              </a:rPr>
              <a:t>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latin typeface="Arial" charset="0"/>
              </a:rPr>
              <a:t>x</a:t>
            </a:r>
            <a:r>
              <a:rPr lang="en-US" altLang="en-US" sz="1800">
                <a:latin typeface="Arial" charset="0"/>
              </a:rPr>
              <a:t>,</a:t>
            </a:r>
            <a:r>
              <a:rPr lang="en-US" altLang="en-US" sz="1800" i="1">
                <a:latin typeface="Arial" charset="0"/>
              </a:rPr>
              <a:t> y</a:t>
            </a:r>
            <a:r>
              <a:rPr lang="en-US" altLang="en-US" sz="1800">
                <a:latin typeface="Arial" charset="0"/>
              </a:rPr>
              <a:t>:</a:t>
            </a:r>
            <a:r>
              <a:rPr lang="en-US" altLang="en-US" sz="1800" i="1">
                <a:latin typeface="Arial" charset="0"/>
              </a:rPr>
              <a:t> </a:t>
            </a:r>
            <a:r>
              <a:rPr lang="en-US" altLang="en-US" sz="1800">
                <a:latin typeface="Arial" charset="0"/>
              </a:rPr>
              <a:t>must be determined experimentally for each cutting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typical values in machining conditions</a:t>
            </a:r>
          </a:p>
          <a:p>
            <a:pPr marL="777875" lvl="1" indent="-457200" eaLnBrk="1" hangingPunct="1"/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= 0.15; </a:t>
            </a:r>
            <a:r>
              <a:rPr lang="en-US" altLang="en-US" sz="2100" i="1" smtClean="0">
                <a:latin typeface="Arial" charset="0"/>
              </a:rPr>
              <a:t>x</a:t>
            </a:r>
            <a:r>
              <a:rPr lang="en-US" altLang="en-US" sz="2100" smtClean="0">
                <a:latin typeface="Arial" charset="0"/>
              </a:rPr>
              <a:t> = 0.15; </a:t>
            </a:r>
            <a:r>
              <a:rPr lang="en-US" altLang="en-US" sz="2100" i="1" smtClean="0">
                <a:latin typeface="Arial" charset="0"/>
              </a:rPr>
              <a:t>y</a:t>
            </a:r>
            <a:r>
              <a:rPr lang="en-US" altLang="en-US" sz="2100" smtClean="0">
                <a:latin typeface="Arial" charset="0"/>
              </a:rPr>
              <a:t> = 0.6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i.e. decreasing importance order: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, then 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, then </a:t>
            </a:r>
            <a:r>
              <a:rPr lang="en-US" altLang="en-US" sz="2100" i="1" smtClean="0">
                <a:latin typeface="Arial" charset="0"/>
              </a:rPr>
              <a:t>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Equation can be rearranged as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Substituting typical values ⇒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 obtain a constant tool life: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Decrease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n-US" altLang="en-US" sz="2400" smtClean="0">
                <a:latin typeface="Arial" charset="0"/>
              </a:rPr>
              <a:t> if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i="1" smtClean="0">
                <a:latin typeface="Arial" charset="0"/>
              </a:rPr>
              <a:t>d</a:t>
            </a:r>
            <a:r>
              <a:rPr lang="en-US" altLang="en-US" sz="2400" smtClean="0">
                <a:latin typeface="Arial" charset="0"/>
              </a:rPr>
              <a:t> are increased (and vice versa)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Depending on the exponents, if V ↓ ⇒ you can increase volume of material removed by ↑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i="1" smtClean="0">
                <a:latin typeface="Arial" charset="0"/>
              </a:rPr>
              <a:t>d</a:t>
            </a:r>
          </a:p>
        </p:txBody>
      </p:sp>
      <p:graphicFrame>
        <p:nvGraphicFramePr>
          <p:cNvPr id="65540" name="Object 6"/>
          <p:cNvGraphicFramePr>
            <a:graphicFrameLocks noChangeAspect="1"/>
          </p:cNvGraphicFramePr>
          <p:nvPr/>
        </p:nvGraphicFramePr>
        <p:xfrm>
          <a:off x="3021013" y="3838575"/>
          <a:ext cx="29495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4" imgW="1447800" imgH="228600" progId="Equation.3">
                  <p:embed/>
                </p:oleObj>
              </mc:Choice>
              <mc:Fallback>
                <p:oleObj name="Equation" r:id="rId4" imgW="1447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838575"/>
                        <a:ext cx="29495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AE5FF1-DEAC-4E00-99D8-0A7E2328DE41}" type="slidenum">
              <a:rPr lang="en-US" altLang="zh-CN" smtClean="0"/>
              <a:pPr>
                <a:defRPr/>
              </a:pPr>
              <a:t>55</a:t>
            </a:fld>
            <a:endParaRPr lang="en-US" altLang="zh-CN"/>
          </a:p>
        </p:txBody>
      </p:sp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3657600" y="1600200"/>
          <a:ext cx="2076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Equation" r:id="rId6" imgW="889000" imgH="228600" progId="Equation.3">
                  <p:embed/>
                </p:oleObj>
              </mc:Choice>
              <mc:Fallback>
                <p:oleObj name="Equation" r:id="rId6" imgW="889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2076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10"/>
          <p:cNvGraphicFramePr>
            <a:graphicFrameLocks noChangeAspect="1"/>
          </p:cNvGraphicFramePr>
          <p:nvPr/>
        </p:nvGraphicFramePr>
        <p:xfrm>
          <a:off x="3048000" y="4648200"/>
          <a:ext cx="2492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8" imgW="1066800" imgH="228600" progId="Equation.3">
                  <p:embed/>
                </p:oleObj>
              </mc:Choice>
              <mc:Fallback>
                <p:oleObj name="Equation" r:id="rId8" imgW="1066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48200"/>
                        <a:ext cx="2492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Tool-life Curves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Tool-life curves </a:t>
            </a:r>
            <a:r>
              <a:rPr lang="en-US" altLang="en-US" sz="2400" smtClean="0">
                <a:latin typeface="Arial" charset="0"/>
              </a:rPr>
              <a:t>are plots of experimental data from performing cutting tests on various materials under different cutting conditions (e.g. </a:t>
            </a:r>
            <a:r>
              <a:rPr lang="en-US" altLang="en-US" sz="2400" i="1" smtClean="0">
                <a:latin typeface="Arial" charset="0"/>
              </a:rPr>
              <a:t>V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f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t</a:t>
            </a:r>
            <a:r>
              <a:rPr lang="en-US" altLang="en-US" sz="2400" i="1" baseline="-25000" smtClean="0">
                <a:latin typeface="Arial" charset="0"/>
              </a:rPr>
              <a:t>0</a:t>
            </a:r>
            <a:r>
              <a:rPr lang="en-US" altLang="en-US" sz="2400" smtClean="0">
                <a:latin typeface="Arial" charset="0"/>
              </a:rPr>
              <a:t>, tool material,…)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 (figure below)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increases </a:t>
            </a:r>
            <a:r>
              <a:rPr lang="en-US" altLang="en-US" sz="2000" smtClean="0">
                <a:latin typeface="Arial" charset="0"/>
              </a:rPr>
              <a:t>⇒ tool life decreases v. fast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Condition of workpiece material has large impact on tool life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There’s large difference in tool life among different compositions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80B02F-6012-4642-B711-470C29D0FB56}" type="slidenum">
              <a:rPr lang="en-US" altLang="zh-CN" smtClean="0"/>
              <a:pPr>
                <a:defRPr/>
              </a:pPr>
              <a:t>56</a:t>
            </a:fld>
            <a:endParaRPr lang="en-US" altLang="zh-CN"/>
          </a:p>
        </p:txBody>
      </p:sp>
      <p:pic>
        <p:nvPicPr>
          <p:cNvPr id="665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6950"/>
            <a:ext cx="5943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0" y="5103813"/>
            <a:ext cx="3505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Effect of workpiece hardness and microstructure on tool life in turning ductile cast iron. Note the rapid decrease in tool life (approaching zero as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V</a:t>
            </a:r>
            <a:r>
              <a:rPr lang="en-US" altLang="en-US" sz="1800">
                <a:latin typeface="Arial" charset="0"/>
                <a:ea typeface="SimSun" pitchFamily="2" charset="-122"/>
              </a:rPr>
              <a:t> increases).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50260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Tool-life Curves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exponent </a:t>
            </a:r>
            <a:r>
              <a:rPr lang="en-US" altLang="en-US" sz="2400" i="1" smtClean="0">
                <a:latin typeface="Arial" charset="0"/>
              </a:rPr>
              <a:t>n </a:t>
            </a:r>
            <a:r>
              <a:rPr lang="en-US" altLang="en-US" sz="2400" smtClean="0">
                <a:latin typeface="Arial" charset="0"/>
              </a:rPr>
              <a:t>can be determined from tool-life curves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Smaller </a:t>
            </a:r>
            <a:r>
              <a:rPr lang="en-US" altLang="en-US" sz="2100" i="1" smtClean="0">
                <a:latin typeface="Arial" charset="0"/>
              </a:rPr>
              <a:t>n</a:t>
            </a:r>
            <a:r>
              <a:rPr lang="en-US" altLang="en-US" sz="2100" smtClean="0">
                <a:latin typeface="Arial" charset="0"/>
              </a:rPr>
              <a:t> value </a:t>
            </a:r>
            <a:r>
              <a:rPr lang="en-US" altLang="en-US" sz="2000" smtClean="0">
                <a:latin typeface="Arial" charset="0"/>
              </a:rPr>
              <a:t>⇒ as </a:t>
            </a:r>
            <a:r>
              <a:rPr lang="en-US" altLang="en-US" sz="2000" i="1" smtClean="0">
                <a:latin typeface="Arial" charset="0"/>
              </a:rPr>
              <a:t>V  </a:t>
            </a:r>
            <a:r>
              <a:rPr lang="en-US" altLang="en-US" sz="2000" smtClean="0">
                <a:latin typeface="Arial" charset="0"/>
              </a:rPr>
              <a:t>increases ⇒ tool life decreases faster</a:t>
            </a:r>
          </a:p>
          <a:p>
            <a:pPr marL="777875" lvl="1" indent="-457200" eaLnBrk="1" hangingPunct="1"/>
            <a:r>
              <a:rPr lang="en-US" altLang="en-US" sz="2000" i="1" smtClean="0">
                <a:latin typeface="Arial" charset="0"/>
              </a:rPr>
              <a:t>n</a:t>
            </a:r>
            <a:r>
              <a:rPr lang="en-US" altLang="en-US" sz="2000" smtClean="0">
                <a:latin typeface="Arial" charset="0"/>
              </a:rPr>
              <a:t> can be negative at low cutting speeds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Temperature also influences wear: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temperature increases, flank wear rapidly increases</a:t>
            </a:r>
          </a:p>
        </p:txBody>
      </p:sp>
      <p:pic>
        <p:nvPicPr>
          <p:cNvPr id="6758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14750"/>
            <a:ext cx="3124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FB6345-3BAC-4065-AF3E-281DBA20115E}" type="slidenum">
              <a:rPr lang="en-US" altLang="zh-CN" smtClean="0"/>
              <a:pPr>
                <a:defRPr/>
              </a:pPr>
              <a:t>57</a:t>
            </a:fld>
            <a:endParaRPr lang="en-US" altLang="zh-CN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638800" y="1524000"/>
            <a:ext cx="3505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Tool-life curves for a variety of cutting-tool materials. The negative reciprocal of the slope of these curves is the exponent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n</a:t>
            </a:r>
            <a:r>
              <a:rPr lang="en-US" altLang="en-US" sz="1800">
                <a:latin typeface="Arial" charset="0"/>
                <a:ea typeface="SimSun" pitchFamily="2" charset="-122"/>
              </a:rPr>
              <a:t> in the Taylor tool-life Equation, and </a:t>
            </a:r>
            <a:r>
              <a:rPr lang="en-US" altLang="en-US" sz="1800" i="1">
                <a:latin typeface="Arial" charset="0"/>
                <a:ea typeface="SimSun" pitchFamily="2" charset="-122"/>
              </a:rPr>
              <a:t>C</a:t>
            </a:r>
            <a:r>
              <a:rPr lang="en-US" altLang="en-US" sz="1800">
                <a:latin typeface="Arial" charset="0"/>
                <a:ea typeface="SimSun" pitchFamily="2" charset="-122"/>
              </a:rPr>
              <a:t> is the cutting speed at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 i="1">
                <a:latin typeface="Arial" charset="0"/>
                <a:ea typeface="SimSun" pitchFamily="2" charset="-122"/>
              </a:rPr>
              <a:t>T</a:t>
            </a:r>
            <a:r>
              <a:rPr lang="en-US" altLang="en-US" sz="1800">
                <a:latin typeface="Arial" charset="0"/>
                <a:ea typeface="SimSun" pitchFamily="2" charset="-122"/>
              </a:rPr>
              <a:t> = 1 min, ranging from about 60 to 3,000 m/min in this figure.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21.2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Increasing Tool Life by Reducing the Cutting Speed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Using the Taylor Equation for tool life and letting </a:t>
            </a:r>
            <a:r>
              <a:rPr lang="en-US" altLang="en-US" sz="2400" i="1" smtClean="0">
                <a:latin typeface="Arial" charset="0"/>
              </a:rPr>
              <a:t>n=</a:t>
            </a:r>
            <a:r>
              <a:rPr lang="en-US" altLang="en-US" sz="2400" smtClean="0">
                <a:latin typeface="Arial" charset="0"/>
              </a:rPr>
              <a:t>0.5 and </a:t>
            </a:r>
            <a:r>
              <a:rPr lang="en-US" altLang="en-US" sz="2400" i="1" smtClean="0">
                <a:latin typeface="Arial" charset="0"/>
              </a:rPr>
              <a:t>C=</a:t>
            </a:r>
            <a:r>
              <a:rPr lang="en-US" altLang="en-US" sz="2400" smtClean="0">
                <a:latin typeface="Arial" charset="0"/>
              </a:rPr>
              <a:t>120, calculate the percentage increase in tool life when the cutting speed is reduced by 50%.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400" smtClean="0"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Since </a:t>
            </a:r>
            <a:r>
              <a:rPr lang="en-US" altLang="en-US" sz="2400" i="1" smtClean="0">
                <a:latin typeface="Arial" charset="0"/>
              </a:rPr>
              <a:t>n=</a:t>
            </a:r>
            <a:r>
              <a:rPr lang="en-US" altLang="en-US" sz="2400" smtClean="0">
                <a:latin typeface="Arial" charset="0"/>
              </a:rPr>
              <a:t>0.5, we have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This indicates that the change in tool life is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68613" name="Object 7"/>
          <p:cNvGraphicFramePr>
            <a:graphicFrameLocks noChangeAspect="1"/>
          </p:cNvGraphicFramePr>
          <p:nvPr/>
        </p:nvGraphicFramePr>
        <p:xfrm>
          <a:off x="3714750" y="4495800"/>
          <a:ext cx="29146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4" imgW="1714500" imgH="431800" progId="Equation.3">
                  <p:embed/>
                </p:oleObj>
              </mc:Choice>
              <mc:Fallback>
                <p:oleObj name="Equation" r:id="rId4" imgW="17145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495800"/>
                        <a:ext cx="29146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8"/>
          <p:cNvGraphicFramePr>
            <a:graphicFrameLocks noChangeAspect="1"/>
          </p:cNvGraphicFramePr>
          <p:nvPr/>
        </p:nvGraphicFramePr>
        <p:xfrm>
          <a:off x="2133600" y="5562600"/>
          <a:ext cx="44291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6" imgW="2362200" imgH="482600" progId="Equation.3">
                  <p:embed/>
                </p:oleObj>
              </mc:Choice>
              <mc:Fallback>
                <p:oleObj name="Equation" r:id="rId6" imgW="23622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44291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5EE853-7750-4488-84C5-09F69D512C32}" type="slidenum">
              <a:rPr lang="en-US" altLang="zh-CN" smtClean="0"/>
              <a:pPr>
                <a:defRPr/>
              </a:pPr>
              <a:t>58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Allowable Wear Land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Cutting tools need to be replaced/resharpened when: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finish of the machined workpiece begins to deteriorate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Cutting forces increase significantly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 rises significantly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VB</a:t>
            </a:r>
            <a:r>
              <a:rPr lang="en-US" altLang="en-US" sz="2400" smtClean="0">
                <a:latin typeface="Arial" charset="0"/>
              </a:rPr>
              <a:t> values (see 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</a:t>
            </a:r>
            <a:r>
              <a:rPr lang="en-US" altLang="en-US" sz="2100" i="1" smtClean="0">
                <a:latin typeface="Arial" charset="0"/>
              </a:rPr>
              <a:t>VB</a:t>
            </a:r>
            <a:r>
              <a:rPr lang="en-US" altLang="en-US" sz="2100" smtClean="0">
                <a:latin typeface="Arial" charset="0"/>
              </a:rPr>
              <a:t> should be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smaller than these values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for higher dimensional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accuracy, tolerances,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surface finish</a:t>
            </a:r>
          </a:p>
        </p:txBody>
      </p:sp>
      <p:pic>
        <p:nvPicPr>
          <p:cNvPr id="696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0D2A7B-F7CE-4A76-BDA6-697E0DE5CDDB}" type="slidenum">
              <a:rPr lang="en-US" altLang="zh-CN" smtClean="0"/>
              <a:pPr>
                <a:defRPr/>
              </a:pPr>
              <a:t>59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Chapter Outline</a:t>
            </a:r>
            <a:endParaRPr lang="en-AU" altLang="en-US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4" action="ppaction://hlinksldjump"/>
              </a:rPr>
              <a:t>Mechanics of Cutting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5" action="ppaction://hlinksldjump"/>
              </a:rPr>
              <a:t>Cutting Forces and Power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6" action="ppaction://hlinksldjump"/>
              </a:rPr>
              <a:t>Temperatures in Cutting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7" action="ppaction://hlinksldjump"/>
              </a:rPr>
              <a:t>Tool Life: Wear and Failure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8" action="ppaction://hlinksldjump"/>
              </a:rPr>
              <a:t>Surface Finish and Integrity</a:t>
            </a:r>
            <a:endParaRPr lang="en-US" altLang="zh-CN" sz="2400" b="1" smtClean="0">
              <a:latin typeface="Arial" charset="0"/>
              <a:ea typeface="SimSun" pitchFamily="2" charset="-122"/>
            </a:endParaRP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en-US" altLang="zh-CN" sz="2400" b="1" smtClean="0">
                <a:latin typeface="Arial" charset="0"/>
                <a:ea typeface="SimSun" pitchFamily="2" charset="-122"/>
                <a:hlinkClick r:id="rId9" action="ppaction://hlinksldjump"/>
              </a:rPr>
              <a:t>Machinability</a:t>
            </a:r>
            <a:endParaRPr lang="en-AU" altLang="en-US" sz="2400" b="1" smtClean="0"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64D276A-5037-4B0F-8A1E-8F4140186AC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Allowable Wear Land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Recommended cutting speed is one producing tool life: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60-120 min: high-speed steel tools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30-60 min: carbide tools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with pc-controlled machine tools, values can vary significantly from above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Optimum Cutting Speed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Optimum cutting speed is a tradeoff between: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Cutting speed(</a:t>
            </a:r>
            <a:r>
              <a:rPr lang="en-US" altLang="en-US" sz="2100" i="1" smtClean="0">
                <a:latin typeface="Arial" charset="0"/>
              </a:rPr>
              <a:t>V )</a:t>
            </a:r>
            <a:r>
              <a:rPr lang="en-US" altLang="en-US" sz="2100" smtClean="0">
                <a:latin typeface="Arial" charset="0"/>
              </a:rPr>
              <a:t>, since as </a:t>
            </a:r>
            <a:r>
              <a:rPr lang="en-US" altLang="en-US" sz="2100" i="1" smtClean="0">
                <a:latin typeface="Arial" charset="0"/>
              </a:rPr>
              <a:t>V  </a:t>
            </a:r>
            <a:r>
              <a:rPr lang="en-US" altLang="en-US" sz="2100" smtClean="0">
                <a:latin typeface="Arial" charset="0"/>
              </a:rPr>
              <a:t>↑, tool life quickly ↓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Material removal rate, since as </a:t>
            </a:r>
            <a:r>
              <a:rPr lang="en-US" altLang="en-US" sz="2100" i="1" smtClean="0">
                <a:latin typeface="Arial" charset="0"/>
              </a:rPr>
              <a:t>V</a:t>
            </a:r>
            <a:r>
              <a:rPr lang="en-US" altLang="en-US" sz="2100" smtClean="0">
                <a:latin typeface="Arial" charset="0"/>
              </a:rPr>
              <a:t> ↓, tool life ↑, but material removal rate also ↓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E37AE02-82C5-4F66-B486-79F9FF4C0516}" type="slidenum">
              <a:rPr lang="en-US" altLang="zh-CN" smtClean="0"/>
              <a:pPr>
                <a:defRPr/>
              </a:pPr>
              <a:t>60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Flank Wear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solidFill>
                  <a:schemeClr val="hlink"/>
                </a:solidFill>
                <a:latin typeface="Arial" charset="0"/>
              </a:rPr>
              <a:t>EXAMPLE 21.3</a:t>
            </a:r>
            <a:r>
              <a:rPr lang="en-US" altLang="en-US" sz="2400" b="1" smtClean="0">
                <a:latin typeface="Arial" charset="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Effect of Cutting Speed on Material Removal</a:t>
            </a: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When cutting speed is 60 m/min, tool life is 40 min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tool travels a distance of 60 x 40 = 2400 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When cutting speed is increased to 120 m/min, tool life reduced 5 min and travels 600 m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can be seen that by </a:t>
            </a:r>
            <a:r>
              <a:rPr lang="en-US" altLang="en-US" sz="2400" i="1" smtClean="0">
                <a:latin typeface="Arial" charset="0"/>
              </a:rPr>
              <a:t>decreasing </a:t>
            </a:r>
            <a:r>
              <a:rPr lang="en-US" altLang="en-US" sz="2400" smtClean="0">
                <a:latin typeface="Arial" charset="0"/>
              </a:rPr>
              <a:t>the cutting speed, </a:t>
            </a:r>
            <a:r>
              <a:rPr lang="en-US" altLang="en-US" sz="2400" i="1" smtClean="0">
                <a:latin typeface="Arial" charset="0"/>
              </a:rPr>
              <a:t>more </a:t>
            </a:r>
            <a:r>
              <a:rPr lang="en-US" altLang="en-US" sz="2400" smtClean="0">
                <a:latin typeface="Arial" charset="0"/>
              </a:rPr>
              <a:t>material is removed between tool changes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18A6CB-59B2-405C-8D32-C99F775A6DEA}" type="slidenum">
              <a:rPr lang="en-US" altLang="zh-CN" smtClean="0"/>
              <a:pPr>
                <a:defRPr/>
              </a:pPr>
              <a:t>61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Crater wear </a:t>
            </a:r>
            <a:r>
              <a:rPr lang="en-US" altLang="en-US" sz="2400" smtClean="0">
                <a:latin typeface="Arial" charset="0"/>
              </a:rPr>
              <a:t>occurs on the rake face of the tool (↓,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</a:t>
            </a:r>
          </a:p>
        </p:txBody>
      </p:sp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4660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445940-F107-4B0D-AF6E-ECC9E675FA30}" type="slidenum">
              <a:rPr lang="en-US" altLang="zh-CN" smtClean="0"/>
              <a:pPr>
                <a:defRPr/>
              </a:pPr>
              <a:t>62</a:t>
            </a:fld>
            <a:endParaRPr lang="en-US" altLang="zh-CN"/>
          </a:p>
        </p:txBody>
      </p:sp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3733800" y="42783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 Types of wear associated with various cutting tools</a:t>
            </a: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3733800" y="6488113"/>
            <a:ext cx="541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Catastrophic tool failures (many variables involved)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Factors influencing crater wear are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 at the tool–chip interface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Chemical affinity between tool and workpiece materials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Crater wear occurs due to “</a:t>
            </a:r>
            <a:r>
              <a:rPr lang="en-US" altLang="en-US" sz="2400" b="1" smtClean="0">
                <a:latin typeface="Arial" charset="0"/>
              </a:rPr>
              <a:t>diffusion mechanism</a:t>
            </a:r>
            <a:r>
              <a:rPr lang="en-US" altLang="en-US" sz="2400" smtClean="0">
                <a:latin typeface="Arial" charset="0"/>
              </a:rPr>
              <a:t>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the movement of atoms across tool-chip interface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Since diffusion rate increases with increasing temperature,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 </a:t>
            </a:r>
            <a:r>
              <a:rPr lang="en-US" altLang="en-US" sz="2100" smtClean="0">
                <a:latin typeface="Arial" charset="0"/>
              </a:rPr>
              <a:t>crater wear increases as temperature increases (see ↓)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 how quickly crater wear-rate 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increases in a small temperature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range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Coatings to tools is an effective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way to slow down diffusion process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(e.g. titanium nitride, alum. oxide)</a:t>
            </a:r>
          </a:p>
        </p:txBody>
      </p:sp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95800"/>
            <a:ext cx="34925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7172173-41EB-4AD1-9C09-4C1F51521C90}" type="slidenum">
              <a:rPr lang="en-US" altLang="zh-CN" smtClean="0"/>
              <a:pPr>
                <a:defRPr/>
              </a:pPr>
              <a:t>63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Tool Life: Wear and Failure:</a:t>
            </a:r>
            <a:br>
              <a:rPr lang="en-US" altLang="en-US" sz="4000" b="1" smtClean="0"/>
            </a:br>
            <a:r>
              <a:rPr lang="en-AU" altLang="en-US" sz="4000" b="1" smtClean="0"/>
              <a:t>Crater Wear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51784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Location of the max depth of crater wear, </a:t>
            </a:r>
            <a:r>
              <a:rPr lang="en-US" altLang="en-US" sz="2400" i="1" smtClean="0">
                <a:latin typeface="Arial" charset="0"/>
              </a:rPr>
              <a:t>KT</a:t>
            </a:r>
            <a:r>
              <a:rPr lang="en-US" altLang="en-US" sz="2400" smtClean="0">
                <a:latin typeface="Arial" charset="0"/>
              </a:rPr>
              <a:t>, 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 coincides with the location of the </a:t>
            </a:r>
            <a:r>
              <a:rPr lang="en-US" altLang="en-US" sz="2400" i="1" smtClean="0">
                <a:latin typeface="Arial" charset="0"/>
              </a:rPr>
              <a:t>max temperature </a:t>
            </a:r>
            <a:r>
              <a:rPr lang="en-US" altLang="en-US" sz="2400" smtClean="0">
                <a:latin typeface="Arial" charset="0"/>
              </a:rPr>
              <a:t>at the tool–chip interface (see right)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how the crater-wear pattern coincides with the discoloration pattern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Discoloration is an indication of high temperatures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747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48050"/>
            <a:ext cx="34290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85BAF4-9740-4575-88DA-C418A3B58440}" type="slidenum">
              <a:rPr lang="en-US" altLang="zh-CN" smtClean="0"/>
              <a:pPr>
                <a:defRPr/>
              </a:pPr>
              <a:t>64</a:t>
            </a:fld>
            <a:endParaRPr lang="en-US" altLang="zh-CN"/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5791200" y="2228850"/>
            <a:ext cx="327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Interface of a cutting tool (right) and chip (left) in machining plain carbon-steel. Compare this with </a:t>
            </a:r>
            <a:r>
              <a:rPr lang="en-US" altLang="en-US" sz="1800">
                <a:latin typeface="Arial" charset="0"/>
                <a:ea typeface="SimSun" pitchFamily="2" charset="-122"/>
                <a:hlinkClick r:id="rId5" action="ppaction://hlinksldjump"/>
              </a:rPr>
              <a:t>slide 46</a:t>
            </a:r>
            <a:r>
              <a:rPr lang="en-US" altLang="en-US" sz="1800">
                <a:latin typeface="Arial" charset="0"/>
                <a:ea typeface="SimSun" pitchFamily="2" charset="-122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Tool Life: Wear and Failure:</a:t>
            </a:r>
            <a:br>
              <a:rPr lang="en-US" altLang="en-US" sz="2800" b="1" smtClean="0"/>
            </a:br>
            <a:r>
              <a:rPr lang="en-AU" altLang="en-US" sz="2800" b="1" smtClean="0"/>
              <a:t>Other Types of Wear, Chipping, and Fracture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Nose wear 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52</a:t>
            </a:r>
            <a:r>
              <a:rPr lang="en-US" altLang="en-US" sz="2400" smtClean="0">
                <a:latin typeface="Arial" charset="0"/>
              </a:rPr>
              <a:t>) is the rounding of a sharp tool due to mechanical and thermal effects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dulls the tool, affects chip formation, and causes rubbing of the tool over the workpiece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raises tool temperature, which causes residual stresses on machined surface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Tools also may undergo </a:t>
            </a:r>
            <a:r>
              <a:rPr lang="en-US" altLang="en-US" sz="2400" b="1" i="1" smtClean="0">
                <a:latin typeface="Arial" charset="0"/>
              </a:rPr>
              <a:t>plastic deformation</a:t>
            </a:r>
            <a:r>
              <a:rPr lang="en-US" altLang="en-US" sz="2400" i="1" smtClean="0">
                <a:latin typeface="Arial" charset="0"/>
              </a:rPr>
              <a:t> </a:t>
            </a:r>
            <a:r>
              <a:rPr lang="en-US" altLang="en-US" sz="2400" smtClean="0">
                <a:latin typeface="Arial" charset="0"/>
              </a:rPr>
              <a:t>because of temperature rises in the cutting zone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Temp. may reach 1000 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C (or higher in stronger materials)</a:t>
            </a:r>
          </a:p>
          <a:p>
            <a:pPr marL="457200" indent="-457200" eaLnBrk="1" hangingPunct="1"/>
            <a:r>
              <a:rPr lang="en-US" altLang="en-US" sz="2400" b="1" i="1" smtClean="0">
                <a:latin typeface="Arial" charset="0"/>
              </a:rPr>
              <a:t>Notches</a:t>
            </a:r>
            <a:r>
              <a:rPr lang="en-US" altLang="en-US" sz="2400" smtClean="0">
                <a:latin typeface="Arial" charset="0"/>
              </a:rPr>
              <a:t> or </a:t>
            </a:r>
            <a:r>
              <a:rPr lang="en-US" altLang="en-US" sz="2400" b="1" i="1" smtClean="0">
                <a:latin typeface="Arial" charset="0"/>
              </a:rPr>
              <a:t>grooves</a:t>
            </a:r>
            <a:r>
              <a:rPr lang="en-US" altLang="en-US" sz="2400" smtClean="0">
                <a:latin typeface="Arial" charset="0"/>
              </a:rPr>
              <a:t>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slides 52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smtClean="0">
                <a:latin typeface="Arial" charset="0"/>
                <a:hlinkClick r:id="rId4" action="ppaction://hlinksldjump"/>
              </a:rPr>
              <a:t>62</a:t>
            </a:r>
            <a:r>
              <a:rPr lang="en-US" altLang="en-US" sz="2400" smtClean="0">
                <a:latin typeface="Arial" charset="0"/>
              </a:rPr>
              <a:t>) occur at boundary where chip no longer touches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Boundary is called </a:t>
            </a:r>
            <a:r>
              <a:rPr lang="en-US" altLang="en-US" sz="2100" b="1" smtClean="0">
                <a:latin typeface="Arial" charset="0"/>
              </a:rPr>
              <a:t>depth- of-cut (DOC) line</a:t>
            </a:r>
            <a:r>
              <a:rPr lang="en-US" altLang="en-US" sz="2100" smtClean="0">
                <a:latin typeface="Arial" charset="0"/>
              </a:rPr>
              <a:t> with depth </a:t>
            </a:r>
            <a:r>
              <a:rPr lang="en-US" altLang="en-US" sz="2100" i="1" smtClean="0">
                <a:latin typeface="Arial" charset="0"/>
              </a:rPr>
              <a:t>VN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lead to gross chipping in tool (due to small area)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B6E916-D9CC-42A9-91CC-AA0A42A1656F}" type="slidenum">
              <a:rPr lang="en-US" altLang="zh-CN" smtClean="0"/>
              <a:pPr>
                <a:defRPr/>
              </a:pPr>
              <a:t>65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/>
              <a:t>Tool Life: Wear and Failure:</a:t>
            </a:r>
            <a:br>
              <a:rPr lang="en-US" altLang="en-US" sz="2800" b="1" smtClean="0"/>
            </a:br>
            <a:r>
              <a:rPr lang="en-AU" altLang="en-US" sz="2800" b="1" smtClean="0"/>
              <a:t>Other Types of Wear, Chipping, and Fracture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Tools may undergo </a:t>
            </a:r>
            <a:r>
              <a:rPr lang="en-US" altLang="en-US" sz="2400" b="1" i="1" smtClean="0">
                <a:latin typeface="Arial" charset="0"/>
              </a:rPr>
              <a:t>chipping</a:t>
            </a:r>
            <a:r>
              <a:rPr lang="en-US" altLang="en-US" sz="2400" smtClean="0">
                <a:latin typeface="Arial" charset="0"/>
              </a:rPr>
              <a:t>, where small fragment from the cutting edge of the tool breaks away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Mostly occurs with brittle tool materials (e.g. ceramics)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Small fragments: “microchipping” or “macrochipping”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Large fragments: “gross fracture” or “catastrophic failure” 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Chipping may occur in a region of the tool where a small crack already exists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causes sudden loss of tool material, change in tool shape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  <a:ea typeface="Lucida Sans Unicode" pitchFamily="34" charset="0"/>
                <a:cs typeface="Lucida Sans Unicode" pitchFamily="34" charset="0"/>
              </a:rPr>
              <a:t>⇒ drastic effects on surface finish, dimensional accuracy 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Two main causes of chipping</a:t>
            </a: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Mechanical shock</a:t>
            </a:r>
            <a:r>
              <a:rPr lang="en-US" altLang="en-US" sz="2100" smtClean="0">
                <a:latin typeface="Arial" charset="0"/>
              </a:rPr>
              <a:t> (impact due to interrupted cutting)</a:t>
            </a:r>
            <a:endParaRPr lang="en-US" altLang="en-US" sz="2100" b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b="1" smtClean="0">
                <a:latin typeface="Arial" charset="0"/>
              </a:rPr>
              <a:t>Thermal fatigue</a:t>
            </a:r>
            <a:r>
              <a:rPr lang="en-US" altLang="en-US" sz="2100" smtClean="0">
                <a:latin typeface="Arial" charset="0"/>
              </a:rPr>
              <a:t> (variations in temp. due to interrupted cutting)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thermal cracks are 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 to rake face (</a:t>
            </a:r>
            <a:r>
              <a:rPr lang="en-US" altLang="en-US" sz="2100" smtClean="0">
                <a:latin typeface="Arial" charset="0"/>
                <a:sym typeface="Symbol" pitchFamily="18" charset="2"/>
                <a:hlinkClick r:id="rId3" action="ppaction://hlinksldjump"/>
              </a:rPr>
              <a:t>slide 62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)</a:t>
            </a:r>
            <a:endParaRPr lang="en-US" altLang="en-US" sz="21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5E690A4-466A-491B-9F73-1A0B9A13E3C4}" type="slidenum">
              <a:rPr lang="en-US" altLang="zh-CN" smtClean="0"/>
              <a:pPr>
                <a:defRPr/>
              </a:pPr>
              <a:t>66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Tool Life: Wear and Failure:</a:t>
            </a:r>
            <a:br>
              <a:rPr lang="en-US" altLang="en-US" sz="3400" b="1" smtClean="0"/>
            </a:br>
            <a:r>
              <a:rPr lang="en-AU" altLang="en-US" sz="3400" b="1" smtClean="0"/>
              <a:t>Tool-condition Monitoring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It is v. important to continuously monitor the condition of the cutting tool to observe wear, chipping, gross failure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Tool-condition monitoring systems are integrated into computer numerical control (CNC) and programmable logic controllers (PLC)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Classified into 2 categories:</a:t>
            </a:r>
          </a:p>
          <a:p>
            <a:pPr marL="457200" indent="-457200" eaLnBrk="1" hangingPunct="1">
              <a:buFont typeface="Tw Cen MT" pitchFamily="34" charset="0"/>
              <a:buAutoNum type="arabicPeriod"/>
            </a:pPr>
            <a:r>
              <a:rPr lang="en-US" altLang="en-US" sz="2400" b="1" smtClean="0">
                <a:latin typeface="Arial" charset="0"/>
              </a:rPr>
              <a:t>Direct method</a:t>
            </a:r>
          </a:p>
          <a:p>
            <a:pPr marL="457200" indent="-457200" eaLnBrk="1" hangingPunct="1">
              <a:buFont typeface="Tw Cen MT" pitchFamily="34" charset="0"/>
              <a:buAutoNum type="arabicPeriod"/>
            </a:pPr>
            <a:r>
              <a:rPr lang="en-US" altLang="en-US" sz="2400" b="1" smtClean="0">
                <a:latin typeface="Arial" charset="0"/>
              </a:rPr>
              <a:t>Indirect methods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4E895A-D3FC-4C59-84C3-71BD27023188}" type="slidenum">
              <a:rPr lang="en-US" altLang="zh-CN" smtClean="0"/>
              <a:pPr>
                <a:defRPr/>
              </a:pPr>
              <a:t>67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b="1" smtClean="0"/>
              <a:t>Tool Life: Wear and Failure:</a:t>
            </a:r>
            <a:br>
              <a:rPr lang="en-US" altLang="en-US" sz="3400" b="1" smtClean="0"/>
            </a:br>
            <a:r>
              <a:rPr lang="en-AU" altLang="en-US" sz="3400" b="1" smtClean="0"/>
              <a:t>Tool-condition Monitoring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charset="0"/>
              </a:rPr>
              <a:t>Direct method </a:t>
            </a:r>
            <a:r>
              <a:rPr lang="en-US" altLang="en-US" sz="2400" smtClean="0">
                <a:latin typeface="Arial" charset="0"/>
              </a:rPr>
              <a:t>for observing the condition of a cutting tool involves optical measurements of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periodic observation of changes in tool using microscope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programming tool to touch a sensor after every machining cycle (to detect broken tools)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b="1" smtClean="0">
                <a:latin typeface="Arial" charset="0"/>
              </a:rPr>
              <a:t>Indirect methods </a:t>
            </a:r>
            <a:r>
              <a:rPr lang="en-US" altLang="en-US" sz="2400" smtClean="0">
                <a:latin typeface="Arial" charset="0"/>
              </a:rPr>
              <a:t>of observing tool conditions involve the correlation of the tool condition with certain parameters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Parameters include forces, power, temp. rise, workpiece surface finish, vibration, chatter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transducers which correlate acoustic emissions (from stress waves in cutting) to tool wear and chipping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transducers which continually monitor torque and forces during cutting, plus measure and compensate for tool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sensors which measure temperature during machining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7F02055-23B8-41B8-85B6-B5ECEFB57FF9}" type="slidenum">
              <a:rPr lang="en-US" altLang="zh-CN" smtClean="0"/>
              <a:pPr>
                <a:defRPr/>
              </a:pPr>
              <a:t>68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Surface finish: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influences the dimensional accuracy of machined parts, as well as properties and performance in service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refers to geometric features of a </a:t>
            </a:r>
            <a:r>
              <a:rPr lang="en-US" altLang="en-US" sz="2100" i="1" smtClean="0">
                <a:latin typeface="Arial" charset="0"/>
              </a:rPr>
              <a:t>surface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Surface integrity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refers to </a:t>
            </a:r>
            <a:r>
              <a:rPr lang="en-US" altLang="en-US" sz="2100" i="1" smtClean="0">
                <a:latin typeface="Arial" charset="0"/>
              </a:rPr>
              <a:t>material properties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fatigue life, corrosion resistance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greatly affected by the </a:t>
            </a:r>
            <a:r>
              <a:rPr lang="en-US" altLang="en-US" sz="2100" i="1" smtClean="0">
                <a:latin typeface="Arial" charset="0"/>
              </a:rPr>
              <a:t>nature</a:t>
            </a:r>
            <a:r>
              <a:rPr lang="en-US" altLang="en-US" sz="2100" smtClean="0">
                <a:latin typeface="Arial" charset="0"/>
              </a:rPr>
              <a:t> of the surface produced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following discussion pertains to showing the different factors that affect surface finish and surface integrity</a:t>
            </a:r>
          </a:p>
        </p:txBody>
      </p:sp>
      <p:pic>
        <p:nvPicPr>
          <p:cNvPr id="79876" name="Picture 7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4D8DD58-01C3-4F34-9A66-9F67158C5145}" type="slidenum">
              <a:rPr lang="en-US" altLang="zh-CN" smtClean="0"/>
              <a:pPr>
                <a:defRPr/>
              </a:pPr>
              <a:t>69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Cutting processes remove material from the surface of a workpiece by producing </a:t>
            </a:r>
            <a:r>
              <a:rPr lang="en-US" altLang="zh-CN" sz="2400" b="1" smtClean="0">
                <a:latin typeface="Arial" charset="0"/>
                <a:ea typeface="SimSun" pitchFamily="2" charset="-122"/>
              </a:rPr>
              <a:t>chips</a:t>
            </a:r>
          </a:p>
          <a:p>
            <a:pPr marL="457200" indent="-457200" eaLnBrk="1" hangingPunct="1"/>
            <a:r>
              <a:rPr lang="en-AU" altLang="en-US" sz="2400" smtClean="0">
                <a:latin typeface="Arial" charset="0"/>
              </a:rPr>
              <a:t>Common cutting processes: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Turning </a:t>
            </a:r>
            <a:r>
              <a:rPr lang="en-AU" altLang="en-US" sz="2400" smtClean="0">
                <a:latin typeface="Arial" charset="0"/>
              </a:rPr>
              <a:t>(workpiece rotates;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tool moves left, removes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layer of material)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Cutting off</a:t>
            </a:r>
            <a:r>
              <a:rPr lang="en-AU" altLang="en-US" sz="2400" smtClean="0">
                <a:latin typeface="Arial" charset="0"/>
              </a:rPr>
              <a:t> (cutting tool moves radially inward) 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Slab milling </a:t>
            </a:r>
            <a:br>
              <a:rPr lang="en-AU" altLang="en-US" sz="2400" b="1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(rotating cutting tool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removes material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from workpiece)</a:t>
            </a:r>
            <a:endParaRPr lang="en-AU" altLang="en-US" sz="2400" b="1" smtClean="0">
              <a:latin typeface="Arial" charset="0"/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AU" altLang="en-US" sz="2400" b="1" smtClean="0">
                <a:latin typeface="Arial" charset="0"/>
              </a:rPr>
              <a:t>End milling </a:t>
            </a:r>
            <a:r>
              <a:rPr lang="en-AU" altLang="en-US" sz="2400" smtClean="0">
                <a:latin typeface="Arial" charset="0"/>
              </a:rPr>
              <a:t>(rotating</a:t>
            </a:r>
            <a:br>
              <a:rPr lang="en-AU" altLang="en-US" sz="2400" smtClean="0">
                <a:latin typeface="Arial" charset="0"/>
              </a:rPr>
            </a:br>
            <a:r>
              <a:rPr lang="en-AU" altLang="en-US" sz="2400" smtClean="0">
                <a:latin typeface="Arial" charset="0"/>
              </a:rPr>
              <a:t>cutter; produces cavity)</a:t>
            </a:r>
            <a:r>
              <a:rPr lang="en-AU" altLang="en-US" sz="2400" b="1" smtClean="0">
                <a:latin typeface="Arial" charset="0"/>
              </a:rPr>
              <a:t> 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6389" name="Picture 10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43200"/>
            <a:ext cx="41354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4495800"/>
            <a:ext cx="4200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60DBD31-9FBB-43D2-96CC-36F72BE8E82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 </a:t>
            </a:r>
            <a:r>
              <a:rPr lang="en-US" altLang="en-US" sz="2400" i="1" smtClean="0">
                <a:latin typeface="Arial" charset="0"/>
              </a:rPr>
              <a:t>built-up edge </a:t>
            </a:r>
            <a:r>
              <a:rPr lang="en-US" altLang="en-US" sz="2400" smtClean="0">
                <a:latin typeface="Arial" charset="0"/>
              </a:rPr>
              <a:t>has the greatest influence on surface finish (due to large effect on tool-tip surface); see below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Damage shown below is due to BUE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appears as “scuffing” (i.e. scratching) marks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In normal machining: marks would appear as straight grooves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Note: diamond, ceramic tools have best surface finish (no BUE)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38600"/>
            <a:ext cx="71516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471D77E-B8C9-47FC-A9C5-53CE56079B79}" type="slidenum">
              <a:rPr lang="en-US" altLang="zh-CN" smtClean="0"/>
              <a:pPr>
                <a:defRPr/>
              </a:pPr>
              <a:t>70</a:t>
            </a:fld>
            <a:endParaRPr lang="en-US" altLang="zh-CN"/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0" y="4267200"/>
            <a:ext cx="2133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Arial" charset="0"/>
                <a:ea typeface="SimSun" pitchFamily="2" charset="-122"/>
              </a:rPr>
              <a:t>Machined surfaces produced on steel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(highly magnified)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a) turned surface</a:t>
            </a:r>
            <a:br>
              <a:rPr lang="en-US" altLang="en-US" sz="1800">
                <a:latin typeface="Arial" charset="0"/>
                <a:ea typeface="SimSun" pitchFamily="2" charset="-122"/>
              </a:rPr>
            </a:br>
            <a:r>
              <a:rPr lang="en-US" altLang="en-US" sz="1800">
                <a:latin typeface="Arial" charset="0"/>
                <a:ea typeface="SimSun" pitchFamily="2" charset="-122"/>
              </a:rPr>
              <a:t>b) surface produced by shaping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6106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 </a:t>
            </a:r>
            <a:r>
              <a:rPr lang="en-US" altLang="en-US" sz="2400" i="1" smtClean="0">
                <a:latin typeface="Arial" charset="0"/>
              </a:rPr>
              <a:t>dull </a:t>
            </a:r>
            <a:r>
              <a:rPr lang="en-US" altLang="en-US" sz="2400" smtClean="0">
                <a:latin typeface="Arial" charset="0"/>
              </a:rPr>
              <a:t>tool has a large </a:t>
            </a:r>
            <a:r>
              <a:rPr lang="en-US" altLang="en-US" sz="2400" i="1" smtClean="0">
                <a:latin typeface="Arial" charset="0"/>
              </a:rPr>
              <a:t>R</a:t>
            </a:r>
            <a:r>
              <a:rPr lang="en-US" altLang="en-US" sz="2400" smtClean="0">
                <a:latin typeface="Arial" charset="0"/>
              </a:rPr>
              <a:t> along its edges (like dull pencil) ↓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although tool in orthogonal cutting has </a:t>
            </a:r>
            <a:r>
              <a:rPr lang="en-US" altLang="en-US" sz="2100" i="1" smtClean="0">
                <a:latin typeface="Arial" charset="0"/>
              </a:rPr>
              <a:t>+ve</a:t>
            </a:r>
            <a:r>
              <a:rPr lang="en-US" altLang="en-US" sz="2100" smtClean="0">
                <a:latin typeface="Arial" charset="0"/>
              </a:rPr>
              <a:t> rake angle (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),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for small depths of cut: </a:t>
            </a:r>
            <a:r>
              <a:rPr lang="en-US" altLang="en-US" sz="2100" smtClean="0">
                <a:latin typeface="Arial" charset="0"/>
                <a:sym typeface="Symbol" pitchFamily="18" charset="2"/>
              </a:rPr>
              <a:t> can become </a:t>
            </a:r>
            <a:r>
              <a:rPr lang="en-US" altLang="en-US" sz="2100" i="1" smtClean="0">
                <a:latin typeface="Arial" charset="0"/>
                <a:sym typeface="Symbol" pitchFamily="18" charset="2"/>
              </a:rPr>
              <a:t>–ve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tool overrides workpiece (i.e. no cutting) and burnishes surface (i.e. rubs on it), and no chips are produced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workpiece temp. ↑ and this causes residual stresses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surface damage: tearing, cracking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occurs when tip radius of tool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is large in relation to depth of cut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solution is to choose: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depth of cut &gt; tip radius</a:t>
            </a:r>
          </a:p>
          <a:p>
            <a:pPr marL="457200" indent="-457200" eaLnBrk="1" hangingPunct="1"/>
            <a:endParaRPr lang="en-US" altLang="en-US" sz="2400" smtClean="0">
              <a:latin typeface="Arial" charset="0"/>
            </a:endParaRP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4038600"/>
            <a:ext cx="33734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92595F-0C68-488E-8967-38C00D7017D5}" type="slidenum">
              <a:rPr lang="en-US" altLang="zh-CN" smtClean="0"/>
              <a:pPr>
                <a:defRPr/>
              </a:pPr>
              <a:t>71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In a turning operation, the tool leaves a spiral profile (</a:t>
            </a:r>
            <a:r>
              <a:rPr lang="en-US" altLang="en-US" sz="2400" b="1" smtClean="0">
                <a:latin typeface="Arial" charset="0"/>
              </a:rPr>
              <a:t>feed marks</a:t>
            </a:r>
            <a:r>
              <a:rPr lang="en-US" altLang="en-US" sz="2400" smtClean="0">
                <a:latin typeface="Arial" charset="0"/>
              </a:rPr>
              <a:t>) on the machined surface as it moves across the workpiece (see below, </a:t>
            </a:r>
            <a:r>
              <a:rPr lang="en-US" altLang="en-US" sz="2400" smtClean="0">
                <a:latin typeface="Arial" charset="0"/>
                <a:hlinkClick r:id="rId4" action="ppaction://hlinksldjump"/>
              </a:rPr>
              <a:t>slide 8</a:t>
            </a:r>
            <a:r>
              <a:rPr lang="en-US" altLang="en-US" sz="2400" smtClean="0">
                <a:latin typeface="Arial" charset="0"/>
              </a:rPr>
              <a:t>):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as feed (</a:t>
            </a:r>
            <a:r>
              <a:rPr lang="en-US" altLang="en-US" sz="2100" i="1" smtClean="0">
                <a:latin typeface="Arial" charset="0"/>
              </a:rPr>
              <a:t>f</a:t>
            </a:r>
            <a:r>
              <a:rPr lang="en-US" altLang="en-US" sz="2100" smtClean="0">
                <a:latin typeface="Arial" charset="0"/>
              </a:rPr>
              <a:t> ) ↑ + tool nose (</a:t>
            </a:r>
            <a:r>
              <a:rPr lang="en-US" altLang="en-US" sz="2100" i="1" smtClean="0">
                <a:latin typeface="Arial" charset="0"/>
              </a:rPr>
              <a:t>R</a:t>
            </a:r>
            <a:r>
              <a:rPr lang="en-US" altLang="en-US" sz="2100" smtClean="0">
                <a:latin typeface="Arial" charset="0"/>
              </a:rPr>
              <a:t>) ↓⇒ marks become more distinct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typical </a:t>
            </a:r>
            <a:r>
              <a:rPr lang="en-US" altLang="en-US" sz="2100" i="1" smtClean="0">
                <a:latin typeface="Arial" charset="0"/>
              </a:rPr>
              <a:t>surface roughness</a:t>
            </a:r>
            <a:r>
              <a:rPr lang="en-US" altLang="en-US" sz="2100" smtClean="0">
                <a:latin typeface="Arial" charset="0"/>
              </a:rPr>
              <a:t> is expressed as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smtClean="0">
                <a:latin typeface="Arial" charset="0"/>
              </a:rPr>
              <a:t>     where, </a:t>
            </a:r>
            <a:r>
              <a:rPr lang="en-US" altLang="en-US" sz="2100" i="1" smtClean="0">
                <a:latin typeface="Arial" charset="0"/>
              </a:rPr>
              <a:t>R</a:t>
            </a:r>
            <a:r>
              <a:rPr lang="en-US" altLang="en-US" sz="2100" i="1" baseline="-25000" smtClean="0">
                <a:latin typeface="Arial" charset="0"/>
              </a:rPr>
              <a:t>t</a:t>
            </a:r>
            <a:r>
              <a:rPr lang="en-US" altLang="en-US" sz="2100" smtClean="0">
                <a:latin typeface="Arial" charset="0"/>
              </a:rPr>
              <a:t>: roughness height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Feed marks are important to</a:t>
            </a:r>
            <a:br>
              <a:rPr lang="en-US" altLang="en-US" sz="2100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consider in </a:t>
            </a:r>
            <a:r>
              <a:rPr lang="en-US" altLang="en-US" sz="2100" i="1" smtClean="0">
                <a:latin typeface="Arial" charset="0"/>
              </a:rPr>
              <a:t>finish machining</a:t>
            </a:r>
            <a:br>
              <a:rPr lang="en-US" altLang="en-US" sz="2100" i="1" smtClean="0">
                <a:latin typeface="Arial" charset="0"/>
              </a:rPr>
            </a:br>
            <a:r>
              <a:rPr lang="en-US" altLang="en-US" sz="2100" smtClean="0">
                <a:latin typeface="Arial" charset="0"/>
              </a:rPr>
              <a:t>(not </a:t>
            </a:r>
            <a:r>
              <a:rPr lang="en-US" altLang="en-US" sz="2100" i="1" smtClean="0">
                <a:latin typeface="Arial" charset="0"/>
              </a:rPr>
              <a:t>rough machining</a:t>
            </a:r>
            <a:r>
              <a:rPr lang="en-US" altLang="en-US" sz="2100" smtClean="0">
                <a:latin typeface="Arial" charset="0"/>
              </a:rPr>
              <a:t>)</a:t>
            </a:r>
          </a:p>
        </p:txBody>
      </p:sp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9388"/>
            <a:ext cx="37338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949" name="Object 8"/>
          <p:cNvGraphicFramePr>
            <a:graphicFrameLocks noChangeAspect="1"/>
          </p:cNvGraphicFramePr>
          <p:nvPr/>
        </p:nvGraphicFramePr>
        <p:xfrm>
          <a:off x="1371600" y="3581400"/>
          <a:ext cx="10255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Equation" r:id="rId6" imgW="545863" imgH="418918" progId="Equation.3">
                  <p:embed/>
                </p:oleObj>
              </mc:Choice>
              <mc:Fallback>
                <p:oleObj name="Equation" r:id="rId6" imgW="545863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81400"/>
                        <a:ext cx="102552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484E800-3307-4A41-BFDA-F73012D02ABF}" type="slidenum">
              <a:rPr lang="en-US" altLang="zh-CN" smtClean="0"/>
              <a:pPr>
                <a:defRPr/>
              </a:pPr>
              <a:t>72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Vibration and chatter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adversely affects workpiece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tool vibration ⇒ variations in cutting dimensions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chatter ⇒ chipping, premature failure in brittle tools (e.g. ceramics, diamond)</a:t>
            </a:r>
            <a:br>
              <a:rPr lang="en-US" altLang="en-US" sz="2100" smtClean="0">
                <a:latin typeface="Arial" charset="0"/>
              </a:rPr>
            </a:br>
            <a:endParaRPr lang="en-US" altLang="en-US" sz="24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Factors influencing </a:t>
            </a:r>
            <a:r>
              <a:rPr lang="en-US" altLang="en-US" sz="2400" i="1" smtClean="0">
                <a:latin typeface="Arial" charset="0"/>
              </a:rPr>
              <a:t>surface integrity </a:t>
            </a:r>
            <a:r>
              <a:rPr lang="en-US" altLang="en-US" sz="2400" smtClean="0">
                <a:latin typeface="Arial" charset="0"/>
              </a:rPr>
              <a:t>(adversely) are: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Temperatures generated during processing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residual stresses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Severe plastic deformation and strain hardening of the machined surfaces, tearing and cracking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each of these factors can be controlled by carefully choosing and maintaining cutting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37BF0ED-CF55-49CF-8407-78FF2F91E85E}" type="slidenum">
              <a:rPr lang="en-US" altLang="zh-CN" smtClean="0"/>
              <a:pPr>
                <a:defRPr/>
              </a:pPr>
              <a:t>73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Surface Finish and Integrity</a:t>
            </a:r>
            <a:endParaRPr lang="en-AU" altLang="en-US" sz="4000" b="1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smtClean="0">
                <a:latin typeface="Arial" charset="0"/>
              </a:rPr>
              <a:t>Rough machining vs. Finish machining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Rough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focus: removing a large amount of material at a high rate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surface finish is not emphasized since it will be improved during f</a:t>
            </a:r>
            <a:r>
              <a:rPr lang="en-US" altLang="en-US" sz="2000" smtClean="0">
                <a:latin typeface="Arial" charset="0"/>
              </a:rPr>
              <a:t>inish machining</a:t>
            </a:r>
            <a:endParaRPr lang="en-US" altLang="en-US" sz="2100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Finish machining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focus is on the surface finish to be produced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it is important that workpiece has developed no subsurface-damage due to rough machining (as in </a:t>
            </a:r>
            <a:r>
              <a:rPr lang="en-US" altLang="en-US" sz="2100" smtClean="0">
                <a:latin typeface="Arial" charset="0"/>
                <a:hlinkClick r:id="rId3" action="ppaction://hlinksldjump"/>
              </a:rPr>
              <a:t>slide 70</a:t>
            </a:r>
            <a:r>
              <a:rPr lang="en-US" altLang="en-US" sz="2100" smtClean="0">
                <a:latin typeface="Arial" charset="0"/>
              </a:rPr>
              <a:t>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0A342E6-B569-42AF-908A-8AFA96EECCE1}" type="slidenum">
              <a:rPr lang="en-US" altLang="zh-CN" smtClean="0"/>
              <a:pPr>
                <a:defRPr/>
              </a:pPr>
              <a:t>74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  <p:sp>
        <p:nvSpPr>
          <p:cNvPr id="8601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Machinability </a:t>
            </a:r>
            <a:r>
              <a:rPr lang="en-US" altLang="en-US" sz="2400" smtClean="0">
                <a:latin typeface="Arial" charset="0"/>
              </a:rPr>
              <a:t>is defined in terms of: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Surface finish and surface integrity of machined part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Tool life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Force and power required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The level of difficulty in chip control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Good machinability indicates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surface finish and surface integrity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 long tool life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and low force and power requirements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Note, continuous chips should be avoided (</a:t>
            </a:r>
            <a:r>
              <a:rPr lang="en-US" altLang="en-US" sz="2400" smtClean="0">
                <a:latin typeface="Arial" charset="0"/>
                <a:hlinkClick r:id="rId3" action="ppaction://hlinksldjump"/>
              </a:rPr>
              <a:t>slide 22</a:t>
            </a:r>
            <a:r>
              <a:rPr lang="en-US" altLang="en-US" sz="2400" smtClean="0">
                <a:latin typeface="Arial" charset="0"/>
              </a:rPr>
              <a:t>) for good machinability</a:t>
            </a:r>
          </a:p>
        </p:txBody>
      </p:sp>
      <p:pic>
        <p:nvPicPr>
          <p:cNvPr id="86020" name="Picture 5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4DF230-BF69-4376-B8D0-601C00DE22DD}" type="slidenum">
              <a:rPr lang="en-US" altLang="zh-CN" smtClean="0"/>
              <a:pPr>
                <a:defRPr/>
              </a:pPr>
              <a:t>75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Machinability ratings (indexes) 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have been used also to determine machinability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available for each type of material and its condition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 used much anymore due to misleading nature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e.g.: AISI 1112 steel with a rating of 100: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for a tool life of 60 min,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choose 30 m/min cutting speed (for machining this material)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these are mostly qualitative aspects ⇒ not sufficient to guide operator to machining parts economically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Other guides for various materials should include:</a:t>
            </a:r>
            <a:br>
              <a:rPr lang="en-US" altLang="en-US" sz="2400" smtClean="0">
                <a:latin typeface="Arial" charset="0"/>
              </a:rPr>
            </a:br>
            <a:r>
              <a:rPr lang="en-US" altLang="en-US" sz="2400" smtClean="0">
                <a:latin typeface="Arial" charset="0"/>
              </a:rPr>
              <a:t>cutting speed, feed, depth of cut, cutting tools and shape, cutting fluids</a:t>
            </a:r>
          </a:p>
        </p:txBody>
      </p:sp>
      <p:pic>
        <p:nvPicPr>
          <p:cNvPr id="87044" name="Picture 5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D58333-7802-43E4-B326-FFDDE23D23E6}" type="slidenum">
              <a:rPr lang="en-US" altLang="zh-CN" smtClean="0"/>
              <a:pPr>
                <a:defRPr/>
              </a:pPr>
              <a:t>76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Machinability here discussed for the following: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Ferrous Metals (e.g. steels, stainless steels, cast iron, etc.)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Nonferrous Metals (e.g. aluminum, copper, magnesium)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Miscellaneous Materials (e.g. thermoplastics, ceramics)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Thermally assisted machining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Machinability of Ferrous Metals: Steels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Carbon steels</a:t>
            </a:r>
            <a:r>
              <a:rPr lang="en-US" altLang="en-US" sz="2400" smtClean="0">
                <a:latin typeface="Arial" charset="0"/>
              </a:rPr>
              <a:t> have a wide range of machinability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a carbon steel is too ductile, chip formation can produce built-up edge, leading to poor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If too hard, it can cause abrasive wear of the tool because of the presence of carbides in the steel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Cold-worked carbon steels: preferred machinability</a:t>
            </a:r>
          </a:p>
        </p:txBody>
      </p:sp>
      <p:sp>
        <p:nvSpPr>
          <p:cNvPr id="88067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CB9C481-AFA3-4424-AFBC-E0E3B5C32BB1}" type="slidenum">
              <a:rPr lang="en-US" altLang="zh-CN" smtClean="0"/>
              <a:pPr>
                <a:defRPr/>
              </a:pPr>
              <a:t>77</a:t>
            </a:fld>
            <a:endParaRPr lang="en-US" altLang="zh-CN"/>
          </a:p>
        </p:txBody>
      </p:sp>
      <p:sp>
        <p:nvSpPr>
          <p:cNvPr id="880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Machinability</a:t>
            </a:r>
            <a:endParaRPr lang="en-AU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Free-machining steels</a:t>
            </a:r>
            <a:r>
              <a:rPr lang="en-US" altLang="en-US" sz="2400" smtClean="0">
                <a:latin typeface="Arial" charset="0"/>
              </a:rPr>
              <a:t>: contain </a:t>
            </a:r>
            <a:r>
              <a:rPr lang="en-US" altLang="en-US" sz="2400" i="1" smtClean="0">
                <a:latin typeface="Arial" charset="0"/>
              </a:rPr>
              <a:t>sulfur</a:t>
            </a:r>
            <a:r>
              <a:rPr lang="en-US" altLang="en-US" sz="2400" smtClean="0">
                <a:latin typeface="Arial" charset="0"/>
              </a:rPr>
              <a:t> + </a:t>
            </a:r>
            <a:r>
              <a:rPr lang="en-US" altLang="en-US" sz="2400" i="1" smtClean="0">
                <a:latin typeface="Arial" charset="0"/>
              </a:rPr>
              <a:t>phosphorus</a:t>
            </a:r>
            <a:endParaRPr lang="en-US" altLang="en-US" sz="2400" b="1" i="1" smtClean="0">
              <a:latin typeface="Arial" charset="0"/>
            </a:endParaRP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b="1" smtClean="0">
                <a:latin typeface="Arial" charset="0"/>
              </a:rPr>
              <a:t>Sulfur</a:t>
            </a:r>
            <a:r>
              <a:rPr lang="en-US" altLang="en-US" sz="2100" smtClean="0">
                <a:latin typeface="Arial" charset="0"/>
              </a:rPr>
              <a:t> forms: manganese sulfide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Important to choose size, shape, distribution of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These act as stress raisers in primary shear zone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chips are small, break easily (i.e. machinability ↑)</a:t>
            </a:r>
          </a:p>
          <a:p>
            <a:pPr marL="777875" lvl="1" indent="-457200" eaLnBrk="1" hangingPunct="1">
              <a:buFont typeface="Wingdings 2" pitchFamily="18" charset="2"/>
              <a:buNone/>
            </a:pPr>
            <a:r>
              <a:rPr lang="en-US" altLang="en-US" sz="2100" b="1" smtClean="0">
                <a:latin typeface="Arial" charset="0"/>
              </a:rPr>
              <a:t>Phosphorus</a:t>
            </a:r>
            <a:r>
              <a:rPr lang="en-US" altLang="en-US" sz="2100" smtClean="0">
                <a:latin typeface="Arial" charset="0"/>
              </a:rPr>
              <a:t> has two major –desirable– effects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Strengthens ferrite ⇒ better chip formation, surface finish ↑</a:t>
            </a:r>
          </a:p>
          <a:p>
            <a:pPr marL="777875" lvl="1" indent="-457200" eaLnBrk="1" hangingPunct="1">
              <a:buFont typeface="Tw Cen MT" pitchFamily="34" charset="0"/>
              <a:buAutoNum type="arabicPeriod"/>
            </a:pPr>
            <a:r>
              <a:rPr lang="en-US" altLang="en-US" sz="2100" smtClean="0">
                <a:latin typeface="Arial" charset="0"/>
              </a:rPr>
              <a:t>Increases hardness ⇒ short (non-continuous chips)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Note, soft steels have low machinability since have tendency to form BUE ⇒ poor surface finish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DF472FD-A846-4DBF-B8ED-B128D788DD50}" type="slidenum">
              <a:rPr lang="en-US" altLang="zh-CN" smtClean="0"/>
              <a:pPr>
                <a:defRPr/>
              </a:pPr>
              <a:t>78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Leaded steels</a:t>
            </a:r>
            <a:r>
              <a:rPr lang="en-US" altLang="en-US" sz="2400" smtClean="0">
                <a:latin typeface="Arial" charset="0"/>
              </a:rPr>
              <a:t> (e.g. 10</a:t>
            </a:r>
            <a:r>
              <a:rPr lang="en-US" altLang="en-US" sz="2400" b="1" smtClean="0">
                <a:latin typeface="Arial" charset="0"/>
              </a:rPr>
              <a:t>L</a:t>
            </a:r>
            <a:r>
              <a:rPr lang="en-US" altLang="en-US" sz="2400" smtClean="0">
                <a:latin typeface="Arial" charset="0"/>
              </a:rPr>
              <a:t>45 steel)</a:t>
            </a:r>
            <a:endParaRPr lang="en-US" altLang="en-US" sz="2400" b="1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high percentage of lead solidifies at the tips of manganese sulfide inclusions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Lead acts as a </a:t>
            </a:r>
            <a:r>
              <a:rPr lang="en-US" altLang="en-US" sz="2100" i="1" smtClean="0">
                <a:latin typeface="Arial" charset="0"/>
              </a:rPr>
              <a:t>solid</a:t>
            </a:r>
            <a:r>
              <a:rPr lang="en-US" altLang="en-US" sz="2100" smtClean="0">
                <a:latin typeface="Arial" charset="0"/>
              </a:rPr>
              <a:t> lubricant (due to low shear strength) at tool-chip interface during cutting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also acts: </a:t>
            </a:r>
            <a:r>
              <a:rPr lang="en-US" altLang="en-US" sz="2100" i="1" smtClean="0">
                <a:latin typeface="Arial" charset="0"/>
              </a:rPr>
              <a:t>liquid</a:t>
            </a:r>
            <a:r>
              <a:rPr lang="en-US" altLang="en-US" sz="2100" smtClean="0">
                <a:latin typeface="Arial" charset="0"/>
              </a:rPr>
              <a:t> lubricant when temp. is high in front of tool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It also ↓ shear stress at primary shear zone ⇒ ↓ forces and ↓ power consumption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Lead is, however, dangerous environmental toxin ⇒ there’s trend to eliminate use of lead in steel: “</a:t>
            </a:r>
            <a:r>
              <a:rPr lang="en-US" altLang="en-US" sz="2100" b="1" smtClean="0">
                <a:latin typeface="Arial" charset="0"/>
              </a:rPr>
              <a:t>lead-free steels</a:t>
            </a:r>
            <a:r>
              <a:rPr lang="en-US" altLang="en-US" sz="2100" smtClean="0">
                <a:latin typeface="Arial" charset="0"/>
              </a:rPr>
              <a:t>”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substitutes: </a:t>
            </a:r>
            <a:r>
              <a:rPr lang="en-US" altLang="en-US" sz="2100" b="1" smtClean="0">
                <a:latin typeface="Arial" charset="0"/>
              </a:rPr>
              <a:t>bismuth</a:t>
            </a:r>
            <a:r>
              <a:rPr lang="en-US" altLang="en-US" sz="2100" smtClean="0">
                <a:latin typeface="Arial" charset="0"/>
              </a:rPr>
              <a:t>, </a:t>
            </a:r>
            <a:r>
              <a:rPr lang="en-US" altLang="en-US" sz="2100" b="1" smtClean="0">
                <a:latin typeface="Arial" charset="0"/>
              </a:rPr>
              <a:t>tin</a:t>
            </a:r>
            <a:r>
              <a:rPr lang="en-US" altLang="en-US" sz="2100" smtClean="0">
                <a:latin typeface="Arial" charset="0"/>
              </a:rPr>
              <a:t> (but performance is lower)</a:t>
            </a:r>
          </a:p>
          <a:p>
            <a:pPr marL="777875" lvl="1" indent="-457200" eaLnBrk="1" hangingPunct="1"/>
            <a:endParaRPr lang="en-US" altLang="en-US" sz="2100" smtClean="0">
              <a:latin typeface="Arial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CE03A4-721B-4F8D-9BEE-4AAEBD5BD82F}" type="slidenum">
              <a:rPr lang="en-US" altLang="zh-CN" smtClean="0"/>
              <a:pPr>
                <a:defRPr/>
              </a:pPr>
              <a:t>79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In the </a:t>
            </a:r>
            <a:r>
              <a:rPr lang="en-US" altLang="zh-CN" sz="2400" b="1" smtClean="0">
                <a:latin typeface="Arial" charset="0"/>
                <a:ea typeface="SimSun" pitchFamily="2" charset="-122"/>
              </a:rPr>
              <a:t>turning process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, the cutting tool is set at a certain </a:t>
            </a:r>
            <a:r>
              <a:rPr lang="en-US" altLang="zh-CN" sz="2400" i="1" smtClean="0">
                <a:latin typeface="Arial" charset="0"/>
                <a:ea typeface="SimSun" pitchFamily="2" charset="-122"/>
              </a:rPr>
              <a:t>depth of cut 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[mm] and travels to the left (with a certain velocity) as the workpiece rotates</a:t>
            </a:r>
          </a:p>
          <a:p>
            <a:pPr marL="457200" indent="-457200" eaLnBrk="1" hangingPunct="1"/>
            <a:r>
              <a:rPr lang="en-AU" altLang="en-US" sz="2400" i="1" smtClean="0">
                <a:latin typeface="Arial" charset="0"/>
              </a:rPr>
              <a:t>Feed</a:t>
            </a:r>
            <a:r>
              <a:rPr lang="en-AU" altLang="en-US" sz="2400" smtClean="0">
                <a:latin typeface="Arial" charset="0"/>
              </a:rPr>
              <a:t>, or </a:t>
            </a:r>
            <a:r>
              <a:rPr lang="en-AU" altLang="en-US" sz="2400" i="1" smtClean="0">
                <a:latin typeface="Arial" charset="0"/>
              </a:rPr>
              <a:t>feed rate</a:t>
            </a:r>
            <a:r>
              <a:rPr lang="en-AU" altLang="en-US" sz="2400" smtClean="0">
                <a:latin typeface="Arial" charset="0"/>
              </a:rPr>
              <a:t>, is the distance the tool travels horizontally per unit revolution of the workpiece [mm/rev]</a:t>
            </a:r>
          </a:p>
          <a:p>
            <a:pPr marL="777875" lvl="1" indent="-457200" eaLnBrk="1" hangingPunct="1"/>
            <a:r>
              <a:rPr lang="en-AU" altLang="en-US" sz="2100" smtClean="0">
                <a:latin typeface="Arial" charset="0"/>
              </a:rPr>
              <a:t>This tool movement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produces chips,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which move up the face</a:t>
            </a:r>
            <a:br>
              <a:rPr lang="en-AU" altLang="en-US" sz="2100" smtClean="0">
                <a:latin typeface="Arial" charset="0"/>
              </a:rPr>
            </a:br>
            <a:r>
              <a:rPr lang="en-AU" altLang="en-US" sz="2100" smtClean="0">
                <a:latin typeface="Arial" charset="0"/>
              </a:rPr>
              <a:t>of the tool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86225"/>
            <a:ext cx="42735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23DEA5-201E-45F3-ACB9-26EBA1B14DA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Steels (cont)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Calcium-deoxidized steels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they contain oxide flakes of calcium silicates (CaSO)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these reduce the strength of the secondary shear zone 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they also decrease tool–chip interface friction and wear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temp. increases are lower ⇒  less crater wear (why?)</a:t>
            </a:r>
          </a:p>
          <a:p>
            <a:pPr marL="457200" indent="-457200" eaLnBrk="1" hangingPunct="1"/>
            <a:r>
              <a:rPr lang="en-US" altLang="en-US" sz="2300" b="1" smtClean="0">
                <a:latin typeface="Arial" charset="0"/>
              </a:rPr>
              <a:t>Alloy steels</a:t>
            </a:r>
          </a:p>
          <a:p>
            <a:pPr marL="777875" lvl="1" indent="-457200" eaLnBrk="1" hangingPunct="1"/>
            <a:r>
              <a:rPr lang="en-US" altLang="en-US" sz="2000" smtClean="0">
                <a:latin typeface="Arial" charset="0"/>
              </a:rPr>
              <a:t>They have a large variety of compositions and hardnesses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⇒ machinability can’t be generalized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but they have higher hardness and other properties</a:t>
            </a:r>
          </a:p>
          <a:p>
            <a:pPr marL="777875" lvl="1" indent="-457200" eaLnBrk="1" hangingPunct="1"/>
            <a:r>
              <a:rPr lang="en-US" altLang="en-US" sz="2100" smtClean="0">
                <a:solidFill>
                  <a:srgbClr val="000000"/>
                </a:solidFill>
                <a:latin typeface="Arial" charset="0"/>
              </a:rPr>
              <a:t>Can be used to produce good surface finish, integrity, dimensional accuracy</a:t>
            </a:r>
            <a:endParaRPr lang="en-US" altLang="en-US" sz="2100" smtClean="0"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309D36C-375D-4E93-9DEB-2CA0B58F6391}" type="slidenum">
              <a:rPr lang="en-US" altLang="zh-CN" smtClean="0"/>
              <a:pPr>
                <a:defRPr/>
              </a:pPr>
              <a:t>80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Effects of Various Elements in Steels</a:t>
            </a:r>
            <a:endParaRPr lang="en-US" altLang="en-US" sz="2400" i="1" smtClean="0">
              <a:latin typeface="Arial" charset="0"/>
            </a:endParaRP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Presence of </a:t>
            </a:r>
            <a:r>
              <a:rPr lang="en-US" altLang="en-US" sz="2400" i="1" smtClean="0">
                <a:latin typeface="Arial" charset="0"/>
              </a:rPr>
              <a:t>aluminum </a:t>
            </a:r>
            <a:r>
              <a:rPr lang="en-US" altLang="en-US" sz="2400" smtClean="0">
                <a:latin typeface="Arial" charset="0"/>
              </a:rPr>
              <a:t>and </a:t>
            </a:r>
            <a:r>
              <a:rPr lang="en-US" altLang="en-US" sz="2400" i="1" smtClean="0">
                <a:latin typeface="Arial" charset="0"/>
              </a:rPr>
              <a:t>silicon </a:t>
            </a:r>
            <a:r>
              <a:rPr lang="en-US" altLang="en-US" sz="2400" smtClean="0">
                <a:latin typeface="Arial" charset="0"/>
              </a:rPr>
              <a:t>is harmful in steels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Reason: combine with oxygen to form aluminum oxide and silicates, which are hard and abrasive</a:t>
            </a:r>
          </a:p>
          <a:p>
            <a:pPr marL="777875" lvl="1" indent="-457200" eaLnBrk="1" hangingPunct="1"/>
            <a:r>
              <a:rPr lang="en-US" altLang="en-US" sz="1800" smtClean="0">
                <a:solidFill>
                  <a:srgbClr val="000000"/>
                </a:solidFill>
                <a:latin typeface="Arial" charset="0"/>
              </a:rPr>
              <a:t>⇒ </a:t>
            </a:r>
            <a:r>
              <a:rPr lang="en-US" altLang="en-US" sz="2100" smtClean="0">
                <a:latin typeface="Arial" charset="0"/>
              </a:rPr>
              <a:t>tool wear increases and machinability is reduced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Note that as machinability↑, other properties may ↓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lead causes </a:t>
            </a:r>
            <a:r>
              <a:rPr lang="en-US" altLang="en-US" sz="2100" i="1" smtClean="0">
                <a:latin typeface="Arial" charset="0"/>
              </a:rPr>
              <a:t>embrittlement</a:t>
            </a:r>
            <a:r>
              <a:rPr lang="en-US" altLang="en-US" sz="2100" smtClean="0">
                <a:latin typeface="Arial" charset="0"/>
              </a:rPr>
              <a:t> of steel at high temp. (although has no effect at room temp.)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sulfur can reduce hot workability of steel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BA8668-9708-4DE7-A085-38E4BF23C358}" type="slidenum">
              <a:rPr lang="en-US" altLang="zh-CN" smtClean="0"/>
              <a:pPr>
                <a:defRPr/>
              </a:pPr>
              <a:t>81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Machinability of Ferrous Metals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Stainless Steels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Austenitic</a:t>
            </a:r>
            <a:r>
              <a:rPr lang="en-US" altLang="en-US" sz="2400" smtClean="0">
                <a:latin typeface="Arial" charset="0"/>
              </a:rPr>
              <a:t> (300 series) steels are difficult to machine (needs machine tool with high stiffness to avoid chatter)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Ferritic</a:t>
            </a:r>
            <a:r>
              <a:rPr lang="en-US" altLang="en-US" sz="2400" smtClean="0">
                <a:latin typeface="Arial" charset="0"/>
              </a:rPr>
              <a:t> stainless steels (also 300 series) have good machinability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Martensitic</a:t>
            </a:r>
            <a:r>
              <a:rPr lang="en-US" altLang="en-US" sz="2400" smtClean="0">
                <a:latin typeface="Arial" charset="0"/>
              </a:rPr>
              <a:t> (400 series) steels are abrasive, tend to form BUE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Precipitation-hardening</a:t>
            </a:r>
            <a:r>
              <a:rPr lang="en-US" altLang="en-US" sz="2400" smtClean="0">
                <a:latin typeface="Arial" charset="0"/>
              </a:rPr>
              <a:t> stainless steels: strong and abrasive, ⇒ require hard, abrasion-resistant tool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400" b="1" smtClean="0">
                <a:latin typeface="Arial" charset="0"/>
              </a:rPr>
              <a:t>Cast Irons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Gray irons</a:t>
            </a:r>
            <a:r>
              <a:rPr lang="en-US" altLang="en-US" sz="2400" smtClean="0">
                <a:latin typeface="Arial" charset="0"/>
              </a:rPr>
              <a:t>: machinable, but abrasive (esp. </a:t>
            </a:r>
            <a:r>
              <a:rPr lang="en-US" altLang="en-US" sz="2400" i="1" smtClean="0">
                <a:latin typeface="Arial" charset="0"/>
              </a:rPr>
              <a:t>pearlite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Nodular</a:t>
            </a:r>
            <a:r>
              <a:rPr lang="en-US" altLang="en-US" sz="2400" smtClean="0">
                <a:latin typeface="Arial" charset="0"/>
              </a:rPr>
              <a:t>, </a:t>
            </a:r>
            <a:r>
              <a:rPr lang="en-US" altLang="en-US" sz="2400" i="1" smtClean="0">
                <a:latin typeface="Arial" charset="0"/>
              </a:rPr>
              <a:t>malleable</a:t>
            </a:r>
            <a:r>
              <a:rPr lang="en-US" altLang="en-US" sz="2400" smtClean="0">
                <a:latin typeface="Arial" charset="0"/>
              </a:rPr>
              <a:t> irons: machinable with hard materials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3FC851-0DF1-48C7-B72E-D1EE46FBBF82}" type="slidenum">
              <a:rPr lang="en-US" altLang="zh-CN" smtClean="0"/>
              <a:pPr>
                <a:defRPr/>
              </a:pPr>
              <a:t>82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Machinability:</a:t>
            </a:r>
            <a:br>
              <a:rPr lang="en-US" altLang="en-US" sz="3600" b="1" smtClean="0"/>
            </a:br>
            <a:r>
              <a:rPr lang="en-AU" altLang="en-US" sz="3600" b="1" smtClean="0"/>
              <a:t>Machinability of Nonferrous Metals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5240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Aluminum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easy to machine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but softer grades: form BUE ⇒ poor surface finish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recommend high cutting speeds, high rake and relief angles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Beryllium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machining in a controlled environment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this is due to toxicity of fine particles produced in machining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Cobalt-based alloys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abrasive and work hardening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 sharp, abrasion-resistant tool materials, and low feeds and speeds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Copper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be difficult to machine because of BUE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01173B-6157-494C-A394-24B01E085D00}" type="slidenum">
              <a:rPr lang="en-US" altLang="zh-CN" smtClean="0"/>
              <a:pPr>
                <a:defRPr/>
              </a:pPr>
              <a:t>83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Machinability:</a:t>
            </a:r>
            <a:br>
              <a:rPr lang="en-US" altLang="en-US" sz="3600" b="1" smtClean="0"/>
            </a:br>
            <a:r>
              <a:rPr lang="en-AU" altLang="en-US" sz="3600" b="1" smtClean="0"/>
              <a:t>Machinability of Nonferrous Metals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Magnesium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easy to machine, good surface finish, prolonged tool life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Caution: high rate of oxidation and fire danger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Titanium </a:t>
            </a:r>
            <a:r>
              <a:rPr lang="en-US" altLang="en-US" sz="2400" smtClean="0">
                <a:latin typeface="Arial" charset="0"/>
              </a:rPr>
              <a:t>and its alloys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have very poor thermal conductivity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high temp. rise and BUE ⇒ difficult to machine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Tungsten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brittle, strong, and very abrasive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machinability is low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Zirconium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Good machinability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cooling cutting fluid (danger of explosion, fire)</a:t>
            </a:r>
            <a:endParaRPr lang="en-US" altLang="en-US" sz="2400" smtClean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D29771-9363-43F8-9184-08D9899DC604}" type="slidenum">
              <a:rPr lang="en-US" altLang="zh-CN" smtClean="0"/>
              <a:pPr>
                <a:defRPr/>
              </a:pPr>
              <a:t>84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Machinability:</a:t>
            </a:r>
            <a:br>
              <a:rPr lang="en-US" altLang="en-US" sz="3000" b="1" smtClean="0"/>
            </a:br>
            <a:r>
              <a:rPr lang="en-AU" altLang="en-US" sz="3000" b="1" smtClean="0"/>
              <a:t>Machinability of Miscellaneous Materials</a:t>
            </a:r>
          </a:p>
        </p:txBody>
      </p:sp>
      <p:sp>
        <p:nvSpPr>
          <p:cNvPr id="96259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5312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Thermoplastics</a:t>
            </a:r>
            <a:endParaRPr lang="en-US" altLang="en-US" sz="24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Machining requires sharp tools with positive rake angles, large relief angles, small depths of cut and feed and high speeds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Cooling also required to keep chips from sticking to tools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Polymer-matrix composites</a:t>
            </a:r>
            <a:r>
              <a:rPr lang="en-US" altLang="en-US" sz="2400" smtClean="0">
                <a:latin typeface="Arial" charset="0"/>
              </a:rPr>
              <a:t>: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Very abrasive ⇒ difficult to machine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Also, requires careful handling; avoid touching, inhaling fibers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Metal-matrix and ceramic-matrix composites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can be difficult to machine depending on the properties of the matrix material and the reinforcing fibers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Graphite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Abrasive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Requires sharp, hard, abrasion-resistant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7EFEDC2-C198-407C-87DD-8DA1AC55ECD5}" type="slidenum">
              <a:rPr lang="en-US" altLang="zh-CN" smtClean="0"/>
              <a:pPr>
                <a:defRPr/>
              </a:pPr>
              <a:t>85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/>
              <a:t>Machinability:</a:t>
            </a:r>
            <a:br>
              <a:rPr lang="en-US" altLang="en-US" sz="3000" b="1" smtClean="0"/>
            </a:br>
            <a:r>
              <a:rPr lang="en-AU" altLang="en-US" sz="3000" b="1" smtClean="0"/>
              <a:t>Machinability of Miscellaneous Materials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302625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Ceramics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Have steadily improving machinability (e.g. </a:t>
            </a:r>
            <a:r>
              <a:rPr lang="en-US" altLang="en-US" sz="2100" i="1" smtClean="0">
                <a:latin typeface="Arial" charset="0"/>
              </a:rPr>
              <a:t>nanoceramics</a:t>
            </a:r>
            <a:r>
              <a:rPr lang="en-US" altLang="en-US" sz="21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Require appropriate processing parameters</a:t>
            </a:r>
          </a:p>
          <a:p>
            <a:pPr marL="457200" indent="-457200" eaLnBrk="1" hangingPunct="1"/>
            <a:r>
              <a:rPr lang="en-US" altLang="en-US" sz="2400" b="1" smtClean="0">
                <a:latin typeface="Arial" charset="0"/>
              </a:rPr>
              <a:t>Wood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Properties vary with grain direction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⇒ type of chips and surfaces vary significantly depending on the type of wood and its condition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Basic requirements: sharp tools, high cutting speeds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087EDB4-F697-4396-8920-EC7FFEBF0710}" type="slidenum">
              <a:rPr lang="en-US" altLang="zh-CN" smtClean="0"/>
              <a:pPr>
                <a:defRPr/>
              </a:pPr>
              <a:t>86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/>
              <a:t>Machinability:</a:t>
            </a:r>
            <a:br>
              <a:rPr lang="en-US" altLang="en-US" sz="4000" b="1" smtClean="0"/>
            </a:br>
            <a:r>
              <a:rPr lang="en-AU" altLang="en-US" sz="4000" b="1" smtClean="0"/>
              <a:t>Thermally Assisted Machining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2578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Metals and alloys that are hard to machine at room temp. can be machined at higher temp.</a:t>
            </a:r>
          </a:p>
          <a:p>
            <a:pPr marL="457200" indent="-457200" eaLnBrk="1" hangingPunct="1"/>
            <a:r>
              <a:rPr lang="en-US" altLang="en-US" sz="2400" i="1" smtClean="0">
                <a:latin typeface="Arial" charset="0"/>
              </a:rPr>
              <a:t>Thermally assisted machining </a:t>
            </a:r>
            <a:r>
              <a:rPr lang="en-US" altLang="en-US" sz="2400" smtClean="0">
                <a:latin typeface="Arial" charset="0"/>
              </a:rPr>
              <a:t>(</a:t>
            </a:r>
            <a:r>
              <a:rPr lang="en-US" altLang="en-US" sz="2400" b="1" smtClean="0">
                <a:latin typeface="Arial" charset="0"/>
              </a:rPr>
              <a:t>hot machining</a:t>
            </a:r>
            <a:r>
              <a:rPr lang="en-US" altLang="en-US" sz="2400" smtClean="0">
                <a:latin typeface="Arial" charset="0"/>
              </a:rPr>
              <a:t>)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a source of heat is focused onto an area just ahead of the cutting tool (e.g. steels hot machined at 650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</a:t>
            </a:r>
            <a:r>
              <a:rPr lang="en-US" altLang="en-US" sz="2100" smtClean="0">
                <a:latin typeface="Arial" charset="0"/>
              </a:rPr>
              <a:t>-750</a:t>
            </a:r>
            <a:r>
              <a:rPr lang="en-US" altLang="en-US" sz="2100" smtClean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º)</a:t>
            </a:r>
            <a:endParaRPr lang="en-US" altLang="en-US" sz="2100" smtClean="0">
              <a:latin typeface="Arial" charset="0"/>
            </a:endParaRP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e.g. of heat source: torch, electric current, laser-beam</a:t>
            </a:r>
          </a:p>
          <a:p>
            <a:pPr marL="777875" lvl="1" indent="-457200" eaLnBrk="1" hangingPunct="1"/>
            <a:r>
              <a:rPr lang="en-US" altLang="en-US" sz="2100" smtClean="0">
                <a:latin typeface="Arial" charset="0"/>
              </a:rPr>
              <a:t>Generally difficult and complicated to perform in plants</a:t>
            </a:r>
          </a:p>
          <a:p>
            <a:pPr marL="457200" indent="-457200" eaLnBrk="1" hangingPunct="1"/>
            <a:r>
              <a:rPr lang="en-US" altLang="en-US" sz="2400" smtClean="0">
                <a:latin typeface="Arial" charset="0"/>
              </a:rPr>
              <a:t>Advantages of hot machining are: 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Reduced cutting forces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Increased tool life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Higher material-removal rates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en-US" altLang="en-US" sz="2400" smtClean="0">
                <a:latin typeface="Arial" charset="0"/>
              </a:rPr>
              <a:t>Reduced tendency for vibration and chatter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4ABC64-9AD2-44A3-AAEB-556B42B99E25}" type="slidenum">
              <a:rPr lang="en-US" altLang="zh-CN" smtClean="0"/>
              <a:pPr>
                <a:defRPr/>
              </a:pPr>
              <a:t>87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In idealized model, a cutting tool moves to the left along the workpiece at a constant velocity,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V</a:t>
            </a:r>
            <a:r>
              <a:rPr lang="en-US" altLang="zh-CN" sz="2400" smtClean="0">
                <a:latin typeface="Arial" charset="0"/>
                <a:ea typeface="SimSun" pitchFamily="2" charset="-122"/>
              </a:rPr>
              <a:t>,  and a depth of cut,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o</a:t>
            </a:r>
          </a:p>
          <a:p>
            <a:pPr marL="457200" indent="-457200" eaLnBrk="1" hangingPunct="1"/>
            <a:r>
              <a:rPr lang="en-US" altLang="zh-CN" sz="2400" smtClean="0">
                <a:latin typeface="Arial" charset="0"/>
                <a:ea typeface="SimSun" pitchFamily="2" charset="-122"/>
              </a:rPr>
              <a:t>Chip thickness, </a:t>
            </a:r>
            <a:r>
              <a:rPr lang="en-US" altLang="zh-CN" sz="2400" b="1" i="1" smtClean="0">
                <a:latin typeface="Arial" charset="0"/>
                <a:ea typeface="SimSun" pitchFamily="2" charset="-122"/>
              </a:rPr>
              <a:t>t</a:t>
            </a:r>
            <a:r>
              <a:rPr lang="en-US" altLang="zh-CN" sz="2400" b="1" i="1" baseline="-25000" smtClean="0">
                <a:latin typeface="Arial" charset="0"/>
                <a:ea typeface="SimSun" pitchFamily="2" charset="-122"/>
              </a:rPr>
              <a:t>c</a:t>
            </a:r>
            <a:endParaRPr lang="en-AU" altLang="en-US" sz="2400" i="1" smtClean="0">
              <a:latin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04DA3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>
                <a:latin typeface="Arial" charset="0"/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850"/>
            <a:ext cx="4114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040188"/>
            <a:ext cx="372903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4025" y="3200400"/>
            <a:ext cx="4117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Idealized model; Orthogonal; 2-D cutting with a well-defined shear plane; also called M.E. Merchant model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257800" y="31242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>
                <a:ea typeface="SimSun" pitchFamily="2" charset="-122"/>
              </a:rPr>
              <a:t>Orthogonal (2-D) cutting without a well-defined shear plane: “shear zone”; why rough surface?</a:t>
            </a: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2CF312A-905E-479B-9208-0348CD6395D2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6371</Words>
  <Application>Microsoft Office PowerPoint</Application>
  <PresentationFormat>On-screen Show (4:3)</PresentationFormat>
  <Paragraphs>886</Paragraphs>
  <Slides>87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9" baseType="lpstr">
      <vt:lpstr>Arial</vt:lpstr>
      <vt:lpstr>Tw Cen MT</vt:lpstr>
      <vt:lpstr>Times New Roman</vt:lpstr>
      <vt:lpstr>Wingdings</vt:lpstr>
      <vt:lpstr>Wingdings 2</vt:lpstr>
      <vt:lpstr>Calibri</vt:lpstr>
      <vt:lpstr>SimSun</vt:lpstr>
      <vt:lpstr>Cambria Math</vt:lpstr>
      <vt:lpstr>Symbol</vt:lpstr>
      <vt:lpstr>Lucida Sans Unicode</vt:lpstr>
      <vt:lpstr>Student presentation</vt:lpstr>
      <vt:lpstr>Microsoft Equation 3.0</vt:lpstr>
      <vt:lpstr>Manufacturing Engineering Technology in SI Units, 6th Edition  PART IV:  Machining Processes and Machine Tools</vt:lpstr>
      <vt:lpstr>PART IV:  Machining Processes and Machine Tools</vt:lpstr>
      <vt:lpstr>PART IV:  Machining Processes and Machine Tools</vt:lpstr>
      <vt:lpstr>PART IV:  Machining Processes and Machine Tools</vt:lpstr>
      <vt:lpstr>Manufacturing Engineering Technology in SI Units, 6th Edition  Chapter 21: Fundamentals of Machining</vt:lpstr>
      <vt:lpstr>Chapter Outline</vt:lpstr>
      <vt:lpstr>Introduction</vt:lpstr>
      <vt:lpstr>Introduction</vt:lpstr>
      <vt:lpstr>Introduction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Types of Chips Produced in Metal Cutting</vt:lpstr>
      <vt:lpstr>Mechanics of Cutting: Oblique Cutting</vt:lpstr>
      <vt:lpstr>Mechanics of Cutting: Oblique Cutting</vt:lpstr>
      <vt:lpstr>Mechanics of Cutting: Oblique Cutting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Cutting Forces and Power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Temperatures in Cutting</vt:lpstr>
      <vt:lpstr>Tool Life: Wear and Failure</vt:lpstr>
      <vt:lpstr>Tool Life: Wear and Failure</vt:lpstr>
      <vt:lpstr>Tool Life: Wear and Failure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Flank Wear</vt:lpstr>
      <vt:lpstr>Tool Life: Wear and Failure: Crater Wear</vt:lpstr>
      <vt:lpstr>Tool Life: Wear and Failure: Crater Wear</vt:lpstr>
      <vt:lpstr>Tool Life: Wear and Failure: Crater Wear</vt:lpstr>
      <vt:lpstr>Tool Life: Wear and Failure: Other Types of Wear, Chipping, and Fracture</vt:lpstr>
      <vt:lpstr>Tool Life: Wear and Failure: Other Types of Wear, Chipping, and Fracture</vt:lpstr>
      <vt:lpstr>Tool Life: Wear and Failure: Tool-condition Monitoring</vt:lpstr>
      <vt:lpstr>Tool Life: Wear and Failure: Tool-condition Monitoring</vt:lpstr>
      <vt:lpstr>Surface Finish and Integrity</vt:lpstr>
      <vt:lpstr>Surface Finish and Integrity</vt:lpstr>
      <vt:lpstr>Surface Finish and Integrity</vt:lpstr>
      <vt:lpstr>Surface Finish and Integrity</vt:lpstr>
      <vt:lpstr>Surface Finish and Integrity</vt:lpstr>
      <vt:lpstr>Surface Finish and Integrity</vt:lpstr>
      <vt:lpstr>Machinability</vt:lpstr>
      <vt:lpstr>Machinability</vt:lpstr>
      <vt:lpstr>Machinability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Ferrous Metals</vt:lpstr>
      <vt:lpstr>Machinability: Machinability of Nonferrous Metals</vt:lpstr>
      <vt:lpstr>Machinability: Machinability of Nonferrous Metals</vt:lpstr>
      <vt:lpstr>Machinability: Machinability of Miscellaneous Materials</vt:lpstr>
      <vt:lpstr>Machinability: Machinability of Miscellaneous Materials</vt:lpstr>
      <vt:lpstr>Machinability: Thermally Assisted Machining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223</cp:revision>
  <dcterms:created xsi:type="dcterms:W3CDTF">2008-11-12T20:01:56Z</dcterms:created>
  <dcterms:modified xsi:type="dcterms:W3CDTF">2016-02-15T21:13:14Z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