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x-non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1" d="100"/>
          <a:sy n="81" d="100"/>
        </p:scale>
        <p:origin x="10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530B8B-3157-4ED6-BF64-56438C07D8DB}" type="datetimeFigureOut">
              <a:rPr lang="x-none" smtClean="0"/>
              <a:pPr/>
              <a:t>22/02/14</a:t>
            </a:fld>
            <a:endParaRPr lang="x-non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x-non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A378C5B-27CC-4CBF-BCD8-99263CC0DDF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30B8B-3157-4ED6-BF64-56438C07D8DB}" type="datetimeFigureOut">
              <a:rPr lang="x-none" smtClean="0"/>
              <a:pPr/>
              <a:t>22/02/14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78C5B-27CC-4CBF-BCD8-99263CC0DDF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30B8B-3157-4ED6-BF64-56438C07D8DB}" type="datetimeFigureOut">
              <a:rPr lang="x-none" smtClean="0"/>
              <a:pPr/>
              <a:t>22/02/14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78C5B-27CC-4CBF-BCD8-99263CC0DDF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30B8B-3157-4ED6-BF64-56438C07D8DB}" type="datetimeFigureOut">
              <a:rPr lang="x-none" smtClean="0"/>
              <a:pPr/>
              <a:t>22/02/14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78C5B-27CC-4CBF-BCD8-99263CC0DDF5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30B8B-3157-4ED6-BF64-56438C07D8DB}" type="datetimeFigureOut">
              <a:rPr lang="x-none" smtClean="0"/>
              <a:pPr/>
              <a:t>22/02/14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78C5B-27CC-4CBF-BCD8-99263CC0DDF5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30B8B-3157-4ED6-BF64-56438C07D8DB}" type="datetimeFigureOut">
              <a:rPr lang="x-none" smtClean="0"/>
              <a:pPr/>
              <a:t>22/02/14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78C5B-27CC-4CBF-BCD8-99263CC0DDF5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30B8B-3157-4ED6-BF64-56438C07D8DB}" type="datetimeFigureOut">
              <a:rPr lang="x-none" smtClean="0"/>
              <a:pPr/>
              <a:t>22/02/14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78C5B-27CC-4CBF-BCD8-99263CC0DDF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30B8B-3157-4ED6-BF64-56438C07D8DB}" type="datetimeFigureOut">
              <a:rPr lang="x-none" smtClean="0"/>
              <a:pPr/>
              <a:t>22/02/14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78C5B-27CC-4CBF-BCD8-99263CC0DDF5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30B8B-3157-4ED6-BF64-56438C07D8DB}" type="datetimeFigureOut">
              <a:rPr lang="x-none" smtClean="0"/>
              <a:pPr/>
              <a:t>22/02/14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78C5B-27CC-4CBF-BCD8-99263CC0DDF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B530B8B-3157-4ED6-BF64-56438C07D8DB}" type="datetimeFigureOut">
              <a:rPr lang="x-none" smtClean="0"/>
              <a:pPr/>
              <a:t>22/02/14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78C5B-27CC-4CBF-BCD8-99263CC0DDF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530B8B-3157-4ED6-BF64-56438C07D8DB}" type="datetimeFigureOut">
              <a:rPr lang="x-none" smtClean="0"/>
              <a:pPr/>
              <a:t>22/02/14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A378C5B-27CC-4CBF-BCD8-99263CC0DDF5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B530B8B-3157-4ED6-BF64-56438C07D8DB}" type="datetimeFigureOut">
              <a:rPr lang="x-none" smtClean="0"/>
              <a:pPr/>
              <a:t>22/02/14</a:t>
            </a:fld>
            <a:endParaRPr lang="x-non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x-non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A378C5B-27CC-4CBF-BCD8-99263CC0DDF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Times New Roman" pitchFamily="18" charset="0"/>
              </a:rPr>
              <a:t>Differential staining</a:t>
            </a:r>
            <a:endParaRPr lang="x-none" dirty="0" smtClean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algn="l" eaLnBrk="1" hangingPunct="1">
              <a:lnSpc>
                <a:spcPct val="80000"/>
              </a:lnSpc>
            </a:pPr>
            <a:r>
              <a:rPr lang="en-US" sz="1900" dirty="0" smtClean="0">
                <a:cs typeface="Arial" pitchFamily="34" charset="0"/>
              </a:rPr>
              <a:t>Gram stain 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en-US" sz="1900" dirty="0" err="1" smtClean="0">
                <a:cs typeface="Arial" pitchFamily="34" charset="0"/>
              </a:rPr>
              <a:t>Ziehl</a:t>
            </a:r>
            <a:r>
              <a:rPr lang="en-US" sz="1900" dirty="0" smtClean="0">
                <a:cs typeface="Arial" pitchFamily="34" charset="0"/>
              </a:rPr>
              <a:t> </a:t>
            </a:r>
            <a:r>
              <a:rPr lang="en-US" sz="1900" dirty="0" err="1" smtClean="0">
                <a:cs typeface="Arial" pitchFamily="34" charset="0"/>
              </a:rPr>
              <a:t>Neelsen</a:t>
            </a:r>
            <a:r>
              <a:rPr lang="en-US" sz="1900" dirty="0" smtClean="0">
                <a:cs typeface="Arial" pitchFamily="34" charset="0"/>
              </a:rPr>
              <a:t> stain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x-none" sz="1900" smtClean="0"/>
              <a:t> </a:t>
            </a:r>
            <a:endParaRPr lang="en-US" sz="1900" dirty="0" smtClean="0">
              <a:cs typeface="Arial" pitchFamily="34" charset="0"/>
            </a:endParaRPr>
          </a:p>
          <a:p>
            <a:pPr marR="0" algn="l" eaLnBrk="1" hangingPunct="1">
              <a:lnSpc>
                <a:spcPct val="80000"/>
              </a:lnSpc>
            </a:pPr>
            <a:endParaRPr lang="x-none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251325"/>
          </a:xfrm>
        </p:spPr>
        <p:txBody>
          <a:bodyPr rtlCol="1">
            <a:normAutofit fontScale="85000" lnSpcReduction="20000"/>
          </a:bodyPr>
          <a:lstStyle/>
          <a:p>
            <a:pPr marL="624078" indent="-514350" algn="l" rtl="0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Apply </a:t>
            </a:r>
            <a:r>
              <a:rPr lang="en-US" dirty="0" smtClean="0">
                <a:solidFill>
                  <a:srgbClr val="7030A0"/>
                </a:solidFill>
              </a:rPr>
              <a:t>Crystal violet </a:t>
            </a:r>
            <a:r>
              <a:rPr lang="en-US" dirty="0" smtClean="0"/>
              <a:t>for</a:t>
            </a:r>
            <a:r>
              <a:rPr lang="en-US" dirty="0" smtClean="0">
                <a:solidFill>
                  <a:srgbClr val="FF0000"/>
                </a:solidFill>
              </a:rPr>
              <a:t> 1 </a:t>
            </a:r>
            <a:r>
              <a:rPr lang="en-US" dirty="0" smtClean="0"/>
              <a:t>minute</a:t>
            </a:r>
          </a:p>
          <a:p>
            <a:pPr marL="624078" indent="-514350" algn="l" rtl="0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Wash with D.water</a:t>
            </a:r>
          </a:p>
          <a:p>
            <a:pPr marL="624078" indent="-514350" algn="l" rtl="0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Apply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Iodine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minute</a:t>
            </a:r>
          </a:p>
          <a:p>
            <a:pPr marL="624078" indent="-514350" algn="l" rtl="0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Wash with D.water</a:t>
            </a:r>
          </a:p>
          <a:p>
            <a:pPr marL="624078" indent="-514350" algn="l" rtl="0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Decolorize with Acetone for </a:t>
            </a:r>
            <a:r>
              <a:rPr lang="en-US" dirty="0" smtClean="0">
                <a:solidFill>
                  <a:srgbClr val="FF0000"/>
                </a:solidFill>
              </a:rPr>
              <a:t>7</a:t>
            </a:r>
            <a:r>
              <a:rPr lang="en-US" dirty="0" smtClean="0"/>
              <a:t> seconds</a:t>
            </a:r>
          </a:p>
          <a:p>
            <a:pPr marL="624078" indent="-514350" algn="l" rtl="0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Wash with D. water</a:t>
            </a:r>
          </a:p>
          <a:p>
            <a:pPr marL="624078" indent="-514350" algn="l" rtl="0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Apply </a:t>
            </a:r>
            <a:r>
              <a:rPr lang="en-US" dirty="0" smtClean="0">
                <a:solidFill>
                  <a:srgbClr val="FF0000"/>
                </a:solidFill>
              </a:rPr>
              <a:t>Safranin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minute</a:t>
            </a:r>
          </a:p>
          <a:p>
            <a:pPr marL="624078" indent="-514350" algn="l" rtl="0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Wash with D. water</a:t>
            </a:r>
            <a:endParaRPr lang="x-none" dirty="0" smtClean="0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cs typeface="Times New Roman" pitchFamily="18" charset="0"/>
              </a:rPr>
              <a:t>Gram stain steps</a:t>
            </a:r>
            <a:endParaRPr lang="x-non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user\My Documents\My Pictures\cdiff-gram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20072" y="2518981"/>
            <a:ext cx="2880320" cy="2838832"/>
          </a:xfrm>
          <a:noFill/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cs typeface="Times New Roman" pitchFamily="18" charset="0"/>
              </a:rPr>
              <a:t>Gram positive rods</a:t>
            </a:r>
            <a:endParaRPr lang="x-none" smtClean="0"/>
          </a:p>
        </p:txBody>
      </p:sp>
      <p:pic>
        <p:nvPicPr>
          <p:cNvPr id="19460" name="Picture 4" descr="C:\Documents and Settings\user\My Documents\My Pictures\image001CAZCY8P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550" y="2428875"/>
            <a:ext cx="366553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user\My Documents\My Pictures\p_stre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1857375"/>
            <a:ext cx="3835400" cy="1270000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86113" cy="1011237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Gram +ve cocci</a:t>
            </a:r>
            <a:endParaRPr lang="x-none" dirty="0" smtClean="0"/>
          </a:p>
        </p:txBody>
      </p:sp>
      <p:pic>
        <p:nvPicPr>
          <p:cNvPr id="20484" name="Picture 3" descr="C:\Documents and Settings\user\My Documents\My Pictures\p_stap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3500438"/>
            <a:ext cx="38227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C:\Documents and Settings\user\My Documents\My Pictures\p_tetr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5214938"/>
            <a:ext cx="38354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" descr="C:\Documents and Settings\user\My Documents\My Pictures\fig2grampos_cocc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0" y="500063"/>
            <a:ext cx="373062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5" descr="C:\Documents and Settings\user\My Documents\My Pictures\StreptococcusPyogen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75" y="3571875"/>
            <a:ext cx="3571875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user\My Documents\My Pictures\342225_com_pseudomonas_aeruginosa_gram_wikicro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2276475"/>
            <a:ext cx="3629025" cy="3019425"/>
          </a:xfrm>
          <a:noFill/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cs typeface="Times New Roman" pitchFamily="18" charset="0"/>
              </a:rPr>
              <a:t>Gram –ve organisms</a:t>
            </a:r>
            <a:endParaRPr lang="x-none" smtClean="0"/>
          </a:p>
        </p:txBody>
      </p:sp>
      <p:pic>
        <p:nvPicPr>
          <p:cNvPr id="21508" name="Picture 3" descr="C:\Documents and Settings\user\My Documents\My Pictures\LegionellaPneumophila_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349500"/>
            <a:ext cx="3286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user\My Documents\My Pictures\cdiff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4874" y="1481138"/>
            <a:ext cx="5194252" cy="4525962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Gram mixture </a:t>
            </a:r>
            <a:br>
              <a:rPr lang="en-US" dirty="0" smtClean="0"/>
            </a:br>
            <a:r>
              <a:rPr lang="en-US" dirty="0" smtClean="0"/>
              <a:t> Gram +ve and Gram –ve organisms</a:t>
            </a:r>
            <a:endParaRPr lang="x-non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324350"/>
          </a:xfrm>
        </p:spPr>
        <p:txBody>
          <a:bodyPr>
            <a:normAutofit lnSpcReduction="10000"/>
          </a:bodyPr>
          <a:lstStyle/>
          <a:p>
            <a:pPr algn="l" rtl="0" eaLnBrk="1" hangingPunct="1">
              <a:lnSpc>
                <a:spcPct val="150000"/>
              </a:lnSpc>
            </a:pPr>
            <a:r>
              <a:rPr lang="en-US" smtClean="0">
                <a:cs typeface="Arial" pitchFamily="34" charset="0"/>
              </a:rPr>
              <a:t>Used to demonstrate acid fastness of  bacteria especially species belonging to genus “Mycobacterium”.</a:t>
            </a:r>
          </a:p>
          <a:p>
            <a:pPr algn="l" rtl="0" eaLnBrk="1" hangingPunct="1">
              <a:lnSpc>
                <a:spcPct val="150000"/>
              </a:lnSpc>
            </a:pPr>
            <a:r>
              <a:rPr lang="en-US" smtClean="0">
                <a:cs typeface="Arial" pitchFamily="34" charset="0"/>
              </a:rPr>
              <a:t>The cell wall of these bacteria contain a wax-like lipid called mycolic acid, this makes the cell wall very impermeable and will not stain with commonly used stains.</a:t>
            </a: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rgbClr val="D60093"/>
                </a:solidFill>
                <a:cs typeface="Times New Roman" pitchFamily="18" charset="0"/>
              </a:rPr>
              <a:t>Ziehl</a:t>
            </a:r>
            <a:r>
              <a:rPr lang="en-US" sz="4000" dirty="0" smtClean="0">
                <a:solidFill>
                  <a:srgbClr val="D60093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D60093"/>
                </a:solidFill>
                <a:cs typeface="Times New Roman" pitchFamily="18" charset="0"/>
              </a:rPr>
              <a:t>Neelsen</a:t>
            </a:r>
            <a:r>
              <a:rPr lang="en-US" sz="4000" dirty="0" smtClean="0">
                <a:solidFill>
                  <a:srgbClr val="D60093"/>
                </a:solidFill>
                <a:cs typeface="Times New Roman" pitchFamily="18" charset="0"/>
              </a:rPr>
              <a:t> Technique ZN</a:t>
            </a:r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>Acid Alcohol Fast stain</a:t>
            </a:r>
            <a:endParaRPr lang="x-none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In this technique AAFB will retain the primary stain even after washing with the strong acid alcohol decolorizer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Reagents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1- Primary stain : </a:t>
            </a:r>
            <a:r>
              <a:rPr lang="en-US" dirty="0" smtClean="0">
                <a:solidFill>
                  <a:srgbClr val="FF0000"/>
                </a:solidFill>
              </a:rPr>
              <a:t>Carbol fuchsin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smtClean="0"/>
              <a:t>2- Decolorizer: 3% acid Alcohol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smtClean="0"/>
              <a:t>3- counter stain: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Methylene blue</a:t>
            </a:r>
            <a:endParaRPr lang="x-none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x-none" dirty="0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cs typeface="Times New Roman" pitchFamily="18" charset="0"/>
              </a:rPr>
              <a:t>AAFB)</a:t>
            </a:r>
            <a:r>
              <a:rPr lang="x-none" smtClean="0"/>
              <a:t>)</a:t>
            </a:r>
            <a:r>
              <a:rPr lang="en-US" smtClean="0">
                <a:cs typeface="Times New Roman" pitchFamily="18" charset="0"/>
              </a:rPr>
              <a:t>Acid Alcohol Fast Bacilli</a:t>
            </a:r>
            <a:endParaRPr lang="x-non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2300" indent="-514350" algn="l" rtl="0" eaLnBrk="1" hangingPunct="1">
              <a:buFont typeface="Lucida Sans Unicode" pitchFamily="34" charset="0"/>
              <a:buAutoNum type="arabicPeriod"/>
            </a:pPr>
            <a:r>
              <a:rPr lang="en-US" smtClean="0">
                <a:cs typeface="Arial" pitchFamily="34" charset="0"/>
              </a:rPr>
              <a:t>Apply Carbol fuchsin for 10 minutes</a:t>
            </a:r>
          </a:p>
          <a:p>
            <a:pPr marL="622300" indent="-514350" algn="l" rtl="0" eaLnBrk="1" hangingPunct="1">
              <a:buFont typeface="Lucida Sans Unicode" pitchFamily="34" charset="0"/>
              <a:buAutoNum type="arabicPeriod"/>
            </a:pPr>
            <a:r>
              <a:rPr lang="en-US" smtClean="0">
                <a:cs typeface="Arial" pitchFamily="34" charset="0"/>
              </a:rPr>
              <a:t>Heat the slide by passing a flame under the slide</a:t>
            </a:r>
          </a:p>
          <a:p>
            <a:pPr marL="622300" indent="-514350" algn="l" rtl="0" eaLnBrk="1" hangingPunct="1">
              <a:buFont typeface="Lucida Sans Unicode" pitchFamily="34" charset="0"/>
              <a:buAutoNum type="arabicPeriod"/>
            </a:pPr>
            <a:r>
              <a:rPr lang="en-US" smtClean="0">
                <a:cs typeface="Arial" pitchFamily="34" charset="0"/>
              </a:rPr>
              <a:t>Wash with water </a:t>
            </a:r>
          </a:p>
          <a:p>
            <a:pPr marL="622300" indent="-514350" algn="l" rtl="0" eaLnBrk="1" hangingPunct="1">
              <a:buFont typeface="Lucida Sans Unicode" pitchFamily="34" charset="0"/>
              <a:buAutoNum type="arabicPeriod"/>
            </a:pPr>
            <a:r>
              <a:rPr lang="en-US" smtClean="0">
                <a:cs typeface="Arial" pitchFamily="34" charset="0"/>
              </a:rPr>
              <a:t>Apply acid alcohol for 3-5 minutes</a:t>
            </a:r>
          </a:p>
          <a:p>
            <a:pPr marL="622300" indent="-514350" algn="l" rtl="0" eaLnBrk="1" hangingPunct="1">
              <a:buFont typeface="Lucida Sans Unicode" pitchFamily="34" charset="0"/>
              <a:buAutoNum type="arabicPeriod"/>
            </a:pPr>
            <a:r>
              <a:rPr lang="en-US" smtClean="0">
                <a:cs typeface="Arial" pitchFamily="34" charset="0"/>
              </a:rPr>
              <a:t>Wash with water</a:t>
            </a:r>
          </a:p>
          <a:p>
            <a:pPr marL="622300" indent="-514350" algn="l" rtl="0" eaLnBrk="1" hangingPunct="1">
              <a:buFont typeface="Lucida Sans Unicode" pitchFamily="34" charset="0"/>
              <a:buAutoNum type="arabicPeriod"/>
            </a:pPr>
            <a:r>
              <a:rPr lang="en-US" smtClean="0">
                <a:cs typeface="Arial" pitchFamily="34" charset="0"/>
              </a:rPr>
              <a:t>Counter stain with methylene blue for 1 min</a:t>
            </a:r>
          </a:p>
          <a:p>
            <a:pPr marL="622300" indent="-514350" algn="l" rtl="0" eaLnBrk="1" hangingPunct="1">
              <a:buFont typeface="Lucida Sans Unicode" pitchFamily="34" charset="0"/>
              <a:buAutoNum type="arabicPeriod"/>
            </a:pPr>
            <a:r>
              <a:rPr lang="en-US" smtClean="0">
                <a:cs typeface="Arial" pitchFamily="34" charset="0"/>
              </a:rPr>
              <a:t>Wash with water </a:t>
            </a:r>
            <a:endParaRPr lang="x-none" smtClean="0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cs typeface="Times New Roman" pitchFamily="18" charset="0"/>
              </a:rPr>
              <a:t> AAFB steps</a:t>
            </a:r>
            <a:endParaRPr lang="x-non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dirty="0" smtClean="0">
                <a:cs typeface="Arial" pitchFamily="34" charset="0"/>
              </a:rPr>
              <a:t>AAFB organisms retain primary stain and are not affected by strong acid alcohol </a:t>
            </a:r>
            <a:r>
              <a:rPr lang="en-US" dirty="0" err="1" smtClean="0">
                <a:cs typeface="Arial" pitchFamily="34" charset="0"/>
              </a:rPr>
              <a:t>decolorizer</a:t>
            </a:r>
            <a:r>
              <a:rPr lang="en-US" dirty="0" smtClean="0">
                <a:cs typeface="Arial" pitchFamily="34" charset="0"/>
              </a:rPr>
              <a:t> so the color will be </a:t>
            </a:r>
            <a:r>
              <a:rPr lang="en-US" dirty="0" smtClean="0">
                <a:solidFill>
                  <a:srgbClr val="D60093"/>
                </a:solidFill>
                <a:cs typeface="Arial" pitchFamily="34" charset="0"/>
              </a:rPr>
              <a:t>red</a:t>
            </a:r>
          </a:p>
          <a:p>
            <a:pPr algn="l" rtl="0" eaLnBrk="1" hangingPunct="1"/>
            <a:r>
              <a:rPr lang="en-US" dirty="0" smtClean="0">
                <a:cs typeface="Arial" pitchFamily="34" charset="0"/>
              </a:rPr>
              <a:t>Other organisms  will stain </a:t>
            </a:r>
            <a:r>
              <a:rPr lang="en-US" dirty="0" smtClean="0">
                <a:solidFill>
                  <a:srgbClr val="0070C0"/>
                </a:solidFill>
                <a:cs typeface="Arial" pitchFamily="34" charset="0"/>
              </a:rPr>
              <a:t>blue</a:t>
            </a:r>
            <a:r>
              <a:rPr lang="en-US" dirty="0" smtClean="0">
                <a:cs typeface="Arial" pitchFamily="34" charset="0"/>
              </a:rPr>
              <a:t> </a:t>
            </a:r>
          </a:p>
          <a:p>
            <a:pPr algn="l" rtl="0" eaLnBrk="1" hangingPunct="1"/>
            <a:r>
              <a:rPr lang="en-US" dirty="0" smtClean="0">
                <a:cs typeface="Arial" pitchFamily="34" charset="0"/>
              </a:rPr>
              <a:t>Heat was applied to increase the uptake of the primary stain by bacterial cell wall of AAFB</a:t>
            </a:r>
          </a:p>
          <a:p>
            <a:pPr algn="l" rtl="0" eaLnBrk="1" hangingPunct="1"/>
            <a:r>
              <a:rPr lang="en-US" dirty="0" smtClean="0">
                <a:cs typeface="Arial" pitchFamily="34" charset="0"/>
              </a:rPr>
              <a:t>A strong </a:t>
            </a:r>
            <a:r>
              <a:rPr lang="en-US" dirty="0" err="1" smtClean="0">
                <a:cs typeface="Arial" pitchFamily="34" charset="0"/>
              </a:rPr>
              <a:t>decolorizer</a:t>
            </a:r>
            <a:r>
              <a:rPr lang="en-US" dirty="0" smtClean="0">
                <a:cs typeface="Arial" pitchFamily="34" charset="0"/>
              </a:rPr>
              <a:t> Acid Alcohol is used</a:t>
            </a:r>
          </a:p>
          <a:p>
            <a:pPr algn="l" rtl="0" eaLnBrk="1" hangingPunct="1"/>
            <a:r>
              <a:rPr lang="en-US" dirty="0" smtClean="0">
                <a:cs typeface="Arial" pitchFamily="34" charset="0"/>
              </a:rPr>
              <a:t>Timing of staining is extended </a:t>
            </a:r>
          </a:p>
          <a:p>
            <a:pPr algn="l" rtl="0" eaLnBrk="1" hangingPunct="1"/>
            <a:endParaRPr lang="en-US" dirty="0" smtClean="0">
              <a:cs typeface="Arial" pitchFamily="34" charset="0"/>
            </a:endParaRPr>
          </a:p>
          <a:p>
            <a:pPr algn="l" rtl="0" eaLnBrk="1" hangingPunct="1"/>
            <a:endParaRPr lang="en-US" dirty="0" smtClean="0">
              <a:cs typeface="Arial" pitchFamily="34" charset="0"/>
            </a:endParaRPr>
          </a:p>
          <a:p>
            <a:pPr algn="l" rtl="0" eaLnBrk="1" hangingPunct="1"/>
            <a:endParaRPr lang="x-none" dirty="0" smtClean="0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D60093"/>
                </a:solidFill>
                <a:cs typeface="Times New Roman" pitchFamily="18" charset="0"/>
              </a:rPr>
              <a:t>AAFB</a:t>
            </a:r>
            <a:endParaRPr lang="x-none" smtClean="0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D60093"/>
                </a:solidFill>
                <a:cs typeface="Times New Roman" pitchFamily="18" charset="0"/>
              </a:rPr>
              <a:t>AAFB</a:t>
            </a:r>
            <a:endParaRPr lang="x-none" smtClean="0">
              <a:solidFill>
                <a:srgbClr val="D60093"/>
              </a:solidFill>
            </a:endParaRPr>
          </a:p>
        </p:txBody>
      </p:sp>
      <p:pic>
        <p:nvPicPr>
          <p:cNvPr id="3" name="Content Placeholder 2" descr="800px-Mycobacterium_tuberculosis_Ziehl-Neelsen_stain_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7" b="7367"/>
          <a:stretch>
            <a:fillRect/>
          </a:stretch>
        </p:blipFill>
        <p:spPr>
          <a:xfrm>
            <a:off x="827584" y="1484784"/>
            <a:ext cx="7643192" cy="42034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defRPr/>
            </a:pPr>
            <a:r>
              <a:rPr lang="en-US" dirty="0" smtClean="0"/>
              <a:t>Requires the use of at least 3 chemical reagents.</a:t>
            </a:r>
          </a:p>
          <a:p>
            <a:pPr algn="l" rtl="0">
              <a:buFont typeface="Wingdings 3" pitchFamily="18" charset="2"/>
              <a:buNone/>
              <a:defRPr/>
            </a:pPr>
            <a:endParaRPr lang="en-US" dirty="0" smtClean="0"/>
          </a:p>
          <a:p>
            <a:pPr marL="623887" indent="-514350" algn="l" rtl="0"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D60093"/>
                </a:solidFill>
              </a:rPr>
              <a:t>Primary Stain</a:t>
            </a:r>
            <a:r>
              <a:rPr lang="en-US" dirty="0" smtClean="0">
                <a:solidFill>
                  <a:srgbClr val="D60093"/>
                </a:solidFill>
              </a:rPr>
              <a:t>: </a:t>
            </a:r>
            <a:r>
              <a:rPr lang="en-US" dirty="0" smtClean="0"/>
              <a:t>stain all the cells.</a:t>
            </a:r>
          </a:p>
          <a:p>
            <a:pPr marL="623887" indent="-514350" algn="l" rtl="0">
              <a:buFont typeface="+mj-lt"/>
              <a:buAutoNum type="arabicPeriod"/>
              <a:defRPr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623887" indent="-514350" algn="l" rtl="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D60093"/>
                </a:solidFill>
              </a:rPr>
              <a:t>Decolorizing agent: </a:t>
            </a:r>
            <a:r>
              <a:rPr lang="en-US" dirty="0" smtClean="0"/>
              <a:t>may or may not remove the primary stain from the entire the cell or only from certain cell structure.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Differential Stain</a:t>
            </a:r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7" indent="-514350" algn="l" rtl="0">
              <a:lnSpc>
                <a:spcPct val="150000"/>
              </a:lnSpc>
              <a:buFont typeface="Wingdings 3" pitchFamily="18" charset="2"/>
              <a:buNone/>
              <a:defRPr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3.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D60093"/>
                </a:solidFill>
              </a:rPr>
              <a:t>Counter stain: </a:t>
            </a:r>
            <a:r>
              <a:rPr lang="en-US" dirty="0" smtClean="0"/>
              <a:t>It will stain the washed out areas only, if the primary stain is not washed out the counter stain can’t be absorbed(the cell or it’s components will hold the primary stain)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x-none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623887" indent="-514350" algn="l" rtl="0">
              <a:buFont typeface="+mj-lt"/>
              <a:buAutoNum type="arabicPeriod"/>
              <a:defRPr/>
            </a:pPr>
            <a:endParaRPr lang="x-non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eaLnBrk="1" hangingPunct="1">
              <a:lnSpc>
                <a:spcPct val="150000"/>
              </a:lnSpc>
            </a:pPr>
            <a:r>
              <a:rPr lang="en-US" smtClean="0">
                <a:cs typeface="Arial" pitchFamily="34" charset="0"/>
              </a:rPr>
              <a:t>The most important differential stain used in bacteriology.</a:t>
            </a:r>
          </a:p>
          <a:p>
            <a:pPr algn="l" rtl="0" eaLnBrk="1" hangingPunct="1">
              <a:lnSpc>
                <a:spcPct val="150000"/>
              </a:lnSpc>
            </a:pPr>
            <a:r>
              <a:rPr lang="en-US" smtClean="0">
                <a:cs typeface="Arial" pitchFamily="34" charset="0"/>
              </a:rPr>
              <a:t>Demonstrates 2 or more items( shape and color).</a:t>
            </a:r>
          </a:p>
          <a:p>
            <a:pPr algn="l" rtl="0" eaLnBrk="1" hangingPunct="1">
              <a:lnSpc>
                <a:spcPct val="150000"/>
              </a:lnSpc>
            </a:pPr>
            <a:r>
              <a:rPr lang="en-US" smtClean="0">
                <a:cs typeface="Arial" pitchFamily="34" charset="0"/>
              </a:rPr>
              <a:t>One of the first steps of identification and differentiation of bacterial species.</a:t>
            </a:r>
          </a:p>
          <a:p>
            <a:pPr algn="l" rtl="0" eaLnBrk="1" hangingPunct="1"/>
            <a:endParaRPr lang="x-none" smtClean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cs typeface="Times New Roman" pitchFamily="18" charset="0"/>
              </a:rPr>
              <a:t>Gram stain</a:t>
            </a:r>
            <a:endParaRPr lang="x-non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4525963"/>
          </a:xfrm>
        </p:spPr>
        <p:txBody>
          <a:bodyPr>
            <a:normAutofit/>
          </a:bodyPr>
          <a:lstStyle/>
          <a:p>
            <a:pPr algn="l" rtl="0" eaLnBrk="1" hangingPunct="1">
              <a:defRPr/>
            </a:pPr>
            <a:r>
              <a:rPr lang="en-US" dirty="0" smtClean="0">
                <a:cs typeface="Arial" pitchFamily="34" charset="0"/>
              </a:rPr>
              <a:t>It </a:t>
            </a:r>
            <a:r>
              <a:rPr lang="en-US" dirty="0" smtClean="0">
                <a:cs typeface="Arial" pitchFamily="34" charset="0"/>
              </a:rPr>
              <a:t>divides bacterial cell into 2 major groups:</a:t>
            </a:r>
          </a:p>
          <a:p>
            <a:pPr algn="l" rtl="0" eaLnBrk="1" hangingPunct="1">
              <a:buFont typeface="Wingdings 3" pitchFamily="18" charset="2"/>
              <a:buNone/>
              <a:defRPr/>
            </a:pPr>
            <a:endParaRPr lang="en-US" dirty="0" smtClean="0">
              <a:cs typeface="Arial" pitchFamily="34" charset="0"/>
            </a:endParaRPr>
          </a:p>
          <a:p>
            <a:pPr marL="623887" indent="-514350" algn="l" rtl="0" eaLnBrk="1" hangingPunct="1">
              <a:buFont typeface="+mj-lt"/>
              <a:buAutoNum type="arabicPeriod"/>
              <a:defRPr/>
            </a:pPr>
            <a:r>
              <a:rPr lang="en-US" dirty="0" smtClean="0">
                <a:cs typeface="Arial" pitchFamily="34" charset="0"/>
              </a:rPr>
              <a:t>Gram </a:t>
            </a:r>
            <a:r>
              <a:rPr lang="en-US" dirty="0" smtClean="0">
                <a:solidFill>
                  <a:srgbClr val="7030A0"/>
                </a:solidFill>
                <a:cs typeface="Arial" pitchFamily="34" charset="0"/>
              </a:rPr>
              <a:t>+</a:t>
            </a:r>
            <a:r>
              <a:rPr lang="en-US" dirty="0" err="1" smtClean="0">
                <a:solidFill>
                  <a:srgbClr val="7030A0"/>
                </a:solidFill>
                <a:cs typeface="Arial" pitchFamily="34" charset="0"/>
              </a:rPr>
              <a:t>ve</a:t>
            </a:r>
            <a:r>
              <a:rPr lang="en-US" dirty="0" smtClean="0">
                <a:solidFill>
                  <a:srgbClr val="7030A0"/>
                </a:solidFill>
                <a:cs typeface="Arial" pitchFamily="34" charset="0"/>
              </a:rPr>
              <a:t> organisms</a:t>
            </a:r>
            <a:r>
              <a:rPr lang="en-US" dirty="0" smtClean="0">
                <a:cs typeface="Arial" pitchFamily="34" charset="0"/>
              </a:rPr>
              <a:t>: are organisms that     resist decolorizing and retain the crystal violet iodine complex, They appear </a:t>
            </a:r>
            <a:r>
              <a:rPr lang="en-US" dirty="0" smtClean="0">
                <a:solidFill>
                  <a:srgbClr val="7030A0"/>
                </a:solidFill>
                <a:cs typeface="Arial" pitchFamily="34" charset="0"/>
              </a:rPr>
              <a:t>Purple.</a:t>
            </a:r>
          </a:p>
          <a:p>
            <a:pPr marL="623887" indent="-514350" algn="l" rtl="0" eaLnBrk="1" hangingPunct="1">
              <a:buFont typeface="+mj-lt"/>
              <a:buAutoNum type="arabicPeriod"/>
              <a:defRPr/>
            </a:pPr>
            <a:endParaRPr lang="en-US" dirty="0" smtClean="0">
              <a:solidFill>
                <a:srgbClr val="7030A0"/>
              </a:solidFill>
              <a:cs typeface="Arial" pitchFamily="34" charset="0"/>
            </a:endParaRPr>
          </a:p>
          <a:p>
            <a:pPr marL="623887" indent="-514350" algn="l" rtl="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Gram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cs typeface="Arial" pitchFamily="34" charset="0"/>
              </a:rPr>
              <a:t>ve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 organisms</a:t>
            </a:r>
            <a:r>
              <a:rPr lang="en-US" dirty="0" smtClean="0">
                <a:solidFill>
                  <a:srgbClr val="7030A0"/>
                </a:solidFill>
                <a:cs typeface="Arial" pitchFamily="34" charset="0"/>
              </a:rPr>
              <a:t>: </a:t>
            </a:r>
            <a:r>
              <a:rPr lang="en-US" dirty="0" smtClean="0">
                <a:cs typeface="Arial" pitchFamily="34" charset="0"/>
              </a:rPr>
              <a:t>are organisms that give up the complex and are decolorized thus accept the counter stain, They appear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RED</a:t>
            </a:r>
            <a:r>
              <a:rPr lang="en-US" dirty="0" smtClean="0">
                <a:cs typeface="Arial" pitchFamily="34" charset="0"/>
              </a:rPr>
              <a:t> </a:t>
            </a:r>
            <a:endParaRPr lang="x-none" dirty="0" smtClean="0"/>
          </a:p>
          <a:p>
            <a:pPr marL="623887" indent="-514350" algn="l" rtl="0" eaLnBrk="1" hangingPunct="1">
              <a:buFont typeface="Wingdings 3" pitchFamily="18" charset="2"/>
              <a:buNone/>
              <a:defRPr/>
            </a:pPr>
            <a:endParaRPr lang="en-US" dirty="0" smtClean="0">
              <a:solidFill>
                <a:srgbClr val="7030A0"/>
              </a:solidFill>
              <a:cs typeface="Arial" pitchFamily="34" charset="0"/>
            </a:endParaRPr>
          </a:p>
          <a:p>
            <a:pPr marL="623887" indent="-514350" algn="l" rtl="0" eaLnBrk="1" hangingPunct="1">
              <a:buFont typeface="+mj-lt"/>
              <a:buAutoNum type="arabicPeriod"/>
              <a:defRPr/>
            </a:pPr>
            <a:endParaRPr lang="en-US" dirty="0" smtClean="0">
              <a:solidFill>
                <a:srgbClr val="7030A0"/>
              </a:solidFill>
              <a:cs typeface="Arial" pitchFamily="34" charset="0"/>
            </a:endParaRPr>
          </a:p>
          <a:p>
            <a:pPr algn="l" rtl="0" eaLnBrk="1" hangingPunct="1">
              <a:buFont typeface="Arial" pitchFamily="34" charset="0"/>
              <a:buNone/>
              <a:defRPr/>
            </a:pPr>
            <a:endParaRPr lang="en-US" dirty="0" smtClean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Times New Roman" pitchFamily="18" charset="0"/>
              </a:rPr>
              <a:t>Gram stain</a:t>
            </a:r>
            <a:endParaRPr lang="x-non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251325"/>
          </a:xfrm>
        </p:spPr>
        <p:txBody>
          <a:bodyPr/>
          <a:lstStyle/>
          <a:p>
            <a:pPr marL="365760" indent="-256032" algn="l" rtl="0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>
                <a:solidFill>
                  <a:srgbClr val="D60093"/>
                </a:solidFill>
              </a:rPr>
              <a:t>Reagents used:</a:t>
            </a:r>
          </a:p>
          <a:p>
            <a:pPr marL="624078" indent="-514350" algn="l" rtl="0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Primary stain: </a:t>
            </a:r>
            <a:r>
              <a:rPr lang="en-US" dirty="0" smtClean="0">
                <a:solidFill>
                  <a:srgbClr val="7030A0"/>
                </a:solidFill>
              </a:rPr>
              <a:t>crystal violet.</a:t>
            </a:r>
          </a:p>
          <a:p>
            <a:pPr marL="624078" indent="-514350" algn="l" rtl="0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Mordant: iodine.</a:t>
            </a:r>
          </a:p>
          <a:p>
            <a:pPr marL="624078" indent="-514350" algn="l" rtl="0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 smtClean="0"/>
              <a:t>Decolorizer</a:t>
            </a:r>
            <a:r>
              <a:rPr lang="en-US" dirty="0" smtClean="0"/>
              <a:t>: alcohol-acetone.</a:t>
            </a:r>
          </a:p>
          <a:p>
            <a:pPr marL="624078" indent="-514350" algn="l" rtl="0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Counter stain: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safranin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623887" indent="-514350" algn="l" rtl="0">
              <a:buFont typeface="Wingdings 3" pitchFamily="18" charset="2"/>
              <a:buNone/>
              <a:defRPr/>
            </a:pPr>
            <a:endParaRPr lang="x-non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ser\My Documents\My Pictures\04-17_GramStain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71500"/>
            <a:ext cx="85344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395288" y="981075"/>
            <a:ext cx="8229600" cy="4829175"/>
          </a:xfrm>
        </p:spPr>
        <p:txBody>
          <a:bodyPr>
            <a:normAutofit lnSpcReduction="10000"/>
          </a:bodyPr>
          <a:lstStyle/>
          <a:p>
            <a:pPr algn="l" rtl="0" eaLnBrk="1" hangingPunct="1">
              <a:lnSpc>
                <a:spcPct val="150000"/>
              </a:lnSpc>
            </a:pPr>
            <a:r>
              <a:rPr lang="en-US" sz="2000" smtClean="0">
                <a:cs typeface="Arial" pitchFamily="34" charset="0"/>
              </a:rPr>
              <a:t>There are many theories to explain the differences but none is completely satisfactory</a:t>
            </a:r>
          </a:p>
          <a:p>
            <a:pPr algn="l" rtl="0" eaLnBrk="1" hangingPunct="1">
              <a:lnSpc>
                <a:spcPct val="150000"/>
              </a:lnSpc>
            </a:pPr>
            <a:r>
              <a:rPr lang="en-US" sz="2000" smtClean="0">
                <a:cs typeface="Arial" pitchFamily="34" charset="0"/>
              </a:rPr>
              <a:t>The most valid theory correlates the Gram reaction with differential permeability of cell </a:t>
            </a:r>
          </a:p>
          <a:p>
            <a:pPr algn="l" rtl="0" eaLnBrk="1" hangingPunct="1">
              <a:lnSpc>
                <a:spcPct val="150000"/>
              </a:lnSpc>
            </a:pPr>
            <a:r>
              <a:rPr lang="en-US" sz="2000" smtClean="0">
                <a:cs typeface="Arial" pitchFamily="34" charset="0"/>
              </a:rPr>
              <a:t>Gram </a:t>
            </a:r>
            <a:r>
              <a:rPr lang="en-US" sz="2000" smtClean="0">
                <a:solidFill>
                  <a:srgbClr val="FF0000"/>
                </a:solidFill>
                <a:cs typeface="Arial" pitchFamily="34" charset="0"/>
              </a:rPr>
              <a:t>–ve </a:t>
            </a:r>
            <a:r>
              <a:rPr lang="en-US" sz="2000" smtClean="0">
                <a:cs typeface="Arial" pitchFamily="34" charset="0"/>
              </a:rPr>
              <a:t>cells have more lipid content and thinner cell wall than Gram </a:t>
            </a:r>
            <a:r>
              <a:rPr lang="en-US" sz="2000" smtClean="0">
                <a:solidFill>
                  <a:srgbClr val="7030A0"/>
                </a:solidFill>
                <a:cs typeface="Arial" pitchFamily="34" charset="0"/>
              </a:rPr>
              <a:t>+ve </a:t>
            </a:r>
            <a:r>
              <a:rPr lang="en-US" sz="2000" smtClean="0">
                <a:cs typeface="Arial" pitchFamily="34" charset="0"/>
              </a:rPr>
              <a:t>cells</a:t>
            </a:r>
          </a:p>
          <a:p>
            <a:pPr algn="l" rtl="0" eaLnBrk="1" hangingPunct="1">
              <a:lnSpc>
                <a:spcPct val="150000"/>
              </a:lnSpc>
            </a:pPr>
            <a:r>
              <a:rPr lang="en-US" sz="2000" smtClean="0">
                <a:cs typeface="Arial" pitchFamily="34" charset="0"/>
              </a:rPr>
              <a:t>Lipids are soluble in decolorizer (acetone)</a:t>
            </a:r>
          </a:p>
          <a:p>
            <a:pPr algn="l" rtl="0" eaLnBrk="1" hangingPunct="1">
              <a:lnSpc>
                <a:spcPct val="150000"/>
              </a:lnSpc>
            </a:pPr>
            <a:r>
              <a:rPr lang="en-US" sz="2000" smtClean="0">
                <a:cs typeface="Arial" pitchFamily="34" charset="0"/>
              </a:rPr>
              <a:t>Pore size of cell wall increases by removal of lipid. This leads to removal of crystal violet-iodine complex. Thus counter stain enters and stains cell</a:t>
            </a: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Times New Roman" pitchFamily="18" charset="0"/>
              </a:rPr>
              <a:t>Gram stain</a:t>
            </a:r>
            <a:endParaRPr lang="x-non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dirty="0" smtClean="0">
                <a:solidFill>
                  <a:srgbClr val="D60093"/>
                </a:solidFill>
                <a:cs typeface="Arial" pitchFamily="34" charset="0"/>
              </a:rPr>
              <a:t>Factors affecting Gram reaction:</a:t>
            </a:r>
          </a:p>
          <a:p>
            <a:pPr marL="566737" indent="-457200" algn="l" rtl="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000" dirty="0" smtClean="0">
                <a:cs typeface="Arial" pitchFamily="34" charset="0"/>
              </a:rPr>
              <a:t>Improper heat fixing of the smear.</a:t>
            </a:r>
          </a:p>
          <a:p>
            <a:pPr marL="566737" indent="-457200" algn="l" rtl="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000" dirty="0" smtClean="0">
                <a:cs typeface="Arial" pitchFamily="34" charset="0"/>
              </a:rPr>
              <a:t>Cell density (thick smear may not decolorize as rapidly).</a:t>
            </a:r>
          </a:p>
          <a:p>
            <a:pPr marL="566737" indent="-457200" algn="l" rtl="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000" dirty="0" smtClean="0">
                <a:cs typeface="Arial" pitchFamily="34" charset="0"/>
              </a:rPr>
              <a:t>Concentration and freshness of reagents.</a:t>
            </a:r>
          </a:p>
          <a:p>
            <a:pPr marL="566737" indent="-457200" algn="l" rtl="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000" dirty="0" smtClean="0">
                <a:cs typeface="Arial" pitchFamily="34" charset="0"/>
              </a:rPr>
              <a:t> length and accuracy of washing.</a:t>
            </a:r>
          </a:p>
          <a:p>
            <a:pPr marL="566737" indent="-457200" algn="l" rtl="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000" dirty="0" smtClean="0">
                <a:cs typeface="Arial" pitchFamily="34" charset="0"/>
              </a:rPr>
              <a:t> Nature, concentration and duration of </a:t>
            </a:r>
            <a:r>
              <a:rPr lang="en-US" sz="2000" dirty="0" err="1" smtClean="0">
                <a:cs typeface="Arial" pitchFamily="34" charset="0"/>
              </a:rPr>
              <a:t>decolorizer</a:t>
            </a:r>
            <a:r>
              <a:rPr lang="en-US" sz="2000" dirty="0" smtClean="0">
                <a:cs typeface="Arial" pitchFamily="34" charset="0"/>
              </a:rPr>
              <a:t>.</a:t>
            </a:r>
          </a:p>
          <a:p>
            <a:pPr marL="566737" indent="-457200" algn="l" rtl="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000" dirty="0" smtClean="0">
                <a:cs typeface="Arial" pitchFamily="34" charset="0"/>
              </a:rPr>
              <a:t> Age of bacterial culture.</a:t>
            </a:r>
            <a:endParaRPr lang="x-none" sz="2000" dirty="0" smtClean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cs typeface="Times New Roman" pitchFamily="18" charset="0"/>
              </a:rPr>
              <a:t>Gram stain</a:t>
            </a:r>
            <a:endParaRPr lang="x-non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</TotalTime>
  <Words>587</Words>
  <Application>Microsoft Office PowerPoint</Application>
  <PresentationFormat>عرض على الشاشة (3:4)‏</PresentationFormat>
  <Paragraphs>81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6" baseType="lpstr">
      <vt:lpstr>Arial</vt:lpstr>
      <vt:lpstr>Lucida Sans Unicode</vt:lpstr>
      <vt:lpstr>Times New Roman</vt:lpstr>
      <vt:lpstr>Verdana</vt:lpstr>
      <vt:lpstr>Wingdings 2</vt:lpstr>
      <vt:lpstr>Wingdings 3</vt:lpstr>
      <vt:lpstr>Concourse</vt:lpstr>
      <vt:lpstr>Differential staining</vt:lpstr>
      <vt:lpstr>Differential Stain</vt:lpstr>
      <vt:lpstr> </vt:lpstr>
      <vt:lpstr>Gram stain</vt:lpstr>
      <vt:lpstr>Gram stain</vt:lpstr>
      <vt:lpstr> </vt:lpstr>
      <vt:lpstr>عرض تقديمي في PowerPoint</vt:lpstr>
      <vt:lpstr>Gram stain</vt:lpstr>
      <vt:lpstr>Gram stain</vt:lpstr>
      <vt:lpstr>Gram stain steps</vt:lpstr>
      <vt:lpstr>Gram positive rods</vt:lpstr>
      <vt:lpstr>Gram +ve cocci</vt:lpstr>
      <vt:lpstr>Gram –ve organisms</vt:lpstr>
      <vt:lpstr>Gram mixture   Gram +ve and Gram –ve organisms</vt:lpstr>
      <vt:lpstr>Ziehl Neelsen Technique ZN Acid Alcohol Fast stain</vt:lpstr>
      <vt:lpstr>AAFB))Acid Alcohol Fast Bacilli</vt:lpstr>
      <vt:lpstr> AAFB steps</vt:lpstr>
      <vt:lpstr>AAFB</vt:lpstr>
      <vt:lpstr>AAFB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Differential staining</dc:title>
  <dc:creator>Najola</dc:creator>
  <cp:lastModifiedBy>اميرة الحوالي</cp:lastModifiedBy>
  <cp:revision>8</cp:revision>
  <dcterms:created xsi:type="dcterms:W3CDTF">2011-10-11T17:07:27Z</dcterms:created>
  <dcterms:modified xsi:type="dcterms:W3CDTF">2014-02-22T20:38:37Z</dcterms:modified>
</cp:coreProperties>
</file>