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434" r:id="rId2"/>
    <p:sldId id="436" r:id="rId3"/>
    <p:sldId id="435" r:id="rId4"/>
    <p:sldId id="442" r:id="rId5"/>
    <p:sldId id="446" r:id="rId6"/>
    <p:sldId id="467" r:id="rId7"/>
    <p:sldId id="451" r:id="rId8"/>
    <p:sldId id="468" r:id="rId9"/>
    <p:sldId id="428" r:id="rId10"/>
    <p:sldId id="469" r:id="rId11"/>
    <p:sldId id="460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C6"/>
    <a:srgbClr val="FEFE72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660"/>
  </p:normalViewPr>
  <p:slideViewPr>
    <p:cSldViewPr>
      <p:cViewPr varScale="1">
        <p:scale>
          <a:sx n="76" d="100"/>
          <a:sy n="76" d="100"/>
        </p:scale>
        <p:origin x="-996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4A58B4-B7BD-4F46-864B-DBF50BF46D34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947382-2AFA-48CB-BF8F-9F23D2527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32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dicular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47382-2AFA-48CB-BF8F-9F23D25270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29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7AE39-E3D1-4D23-8ABA-77B39C2A7596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amza.ca/media/service_pics/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4" descr="https://www.chem.wisc.edu/deptfiles/content/Organic-Path-Page-2.png"/>
          <p:cNvPicPr>
            <a:picLocks noChangeAspect="1" noChangeArrowheads="1"/>
          </p:cNvPicPr>
          <p:nvPr/>
        </p:nvPicPr>
        <p:blipFill>
          <a:blip r:embed="rId3"/>
          <a:srcRect l="1621" t="80711" r="34353" b="4133"/>
          <a:stretch>
            <a:fillRect/>
          </a:stretch>
        </p:blipFill>
        <p:spPr bwMode="auto">
          <a:xfrm>
            <a:off x="0" y="1981200"/>
            <a:ext cx="6019800" cy="838200"/>
          </a:xfrm>
          <a:prstGeom prst="rect">
            <a:avLst/>
          </a:prstGeom>
          <a:noFill/>
          <a:effectLst>
            <a:glow rad="228600">
              <a:srgbClr val="FFC000">
                <a:alpha val="40000"/>
              </a:srgbClr>
            </a:glow>
            <a:reflection blurRad="6350" stA="50000" endA="300" endPos="90000" dir="5400000" sy="-100000" algn="bl" rotWithShape="0"/>
          </a:effectLst>
        </p:spPr>
      </p:pic>
      <p:sp>
        <p:nvSpPr>
          <p:cNvPr id="9" name="Subtitle 2"/>
          <p:cNvSpPr>
            <a:spLocks noGrp="1"/>
          </p:cNvSpPr>
          <p:nvPr/>
        </p:nvSpPr>
        <p:spPr>
          <a:xfrm>
            <a:off x="1600200" y="3810000"/>
            <a:ext cx="6096000" cy="1828800"/>
          </a:xfrm>
          <a:prstGeom prst="rect">
            <a:avLst/>
          </a:prstGeom>
          <a:solidFill>
            <a:srgbClr val="00B050"/>
          </a:solidFill>
          <a:effectLst>
            <a:reflection blurRad="6350" stA="50000" endA="300" endPos="90000" dir="5400000" sy="-100000" algn="bl" rotWithShape="0"/>
          </a:effectLst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Dr. Mohamed El-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Newehy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en-US" sz="2400" b="1" i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Chemistry Department, College of  Science, King Saud University</a:t>
            </a:r>
          </a:p>
          <a:p>
            <a:pPr lvl="0"/>
            <a:r>
              <a:rPr lang="en-US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http://fac.ksu.edu.sa/melnewehy</a:t>
            </a:r>
            <a:endParaRPr lang="en-US" sz="2400" b="1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" name="Picture 2" descr="http://medicalcity.ksu.edu.sa/images/uploads/news/KSU_BackgroundLogo_(2).png"/>
          <p:cNvPicPr>
            <a:picLocks noChangeAspect="1" noChangeArrowheads="1"/>
          </p:cNvPicPr>
          <p:nvPr/>
        </p:nvPicPr>
        <p:blipFill>
          <a:blip r:embed="rId4"/>
          <a:srcRect l="16842" t="20000" r="13684" b="28000"/>
          <a:stretch>
            <a:fillRect/>
          </a:stretch>
        </p:blipFill>
        <p:spPr bwMode="auto">
          <a:xfrm>
            <a:off x="6477000" y="152400"/>
            <a:ext cx="2514600" cy="990600"/>
          </a:xfrm>
          <a:prstGeom prst="rect">
            <a:avLst/>
          </a:prstGeom>
          <a:noFill/>
          <a:effectLst>
            <a:glow rad="228600">
              <a:srgbClr val="FFC000">
                <a:alpha val="40000"/>
              </a:srgbClr>
            </a:glow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6982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34726" y="149517"/>
            <a:ext cx="379565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Alkenes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5524" y="798944"/>
            <a:ext cx="4120167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Electrophilic Addition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141" y="1307068"/>
            <a:ext cx="4726659" cy="369332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t" rotWithShape="0">
              <a:schemeClr val="bg1">
                <a:alpha val="5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Addition of Halogen: Halogenation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74367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/>
            <a:r>
              <a:rPr lang="en-US" dirty="0" smtClean="0"/>
              <a:t>- Bromine </a:t>
            </a:r>
            <a:r>
              <a:rPr lang="en-US" dirty="0"/>
              <a:t>adds as </a:t>
            </a:r>
            <a:r>
              <a:rPr lang="en-US" dirty="0" smtClean="0"/>
              <a:t>follows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In the first step, the addition occurs mainly </a:t>
            </a:r>
            <a:r>
              <a:rPr lang="en-US" i="1" dirty="0"/>
              <a:t>trans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685800" y="39624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 algn="just"/>
            <a:r>
              <a:rPr lang="en-US" dirty="0" smtClean="0"/>
              <a:t>- With </a:t>
            </a:r>
            <a:r>
              <a:rPr lang="en-US" dirty="0" err="1"/>
              <a:t>unsymmetric</a:t>
            </a:r>
            <a:r>
              <a:rPr lang="en-US" dirty="0"/>
              <a:t> triple bonds and </a:t>
            </a:r>
            <a:r>
              <a:rPr lang="en-US" dirty="0" err="1"/>
              <a:t>unsymmetric</a:t>
            </a:r>
            <a:r>
              <a:rPr lang="en-US" dirty="0"/>
              <a:t> reagents, Markovnikov’s Rule </a:t>
            </a:r>
            <a:r>
              <a:rPr lang="en-US" dirty="0" smtClean="0"/>
              <a:t>is followed </a:t>
            </a:r>
            <a:r>
              <a:rPr lang="en-US" dirty="0"/>
              <a:t>in each step, as shown in the following example:</a:t>
            </a:r>
          </a:p>
        </p:txBody>
      </p:sp>
      <p:pic>
        <p:nvPicPr>
          <p:cNvPr id="438354" name="Picture 8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26" t="5235" r="2739" b="11312"/>
          <a:stretch/>
        </p:blipFill>
        <p:spPr bwMode="auto">
          <a:xfrm>
            <a:off x="1648884" y="2209800"/>
            <a:ext cx="5666316" cy="118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340" y="3593068"/>
            <a:ext cx="3888460" cy="369332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t" rotWithShape="0">
              <a:schemeClr val="bg1">
                <a:alpha val="5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Addition of Hydrogen Halide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20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31" t="4343" r="12448" b="7320"/>
          <a:stretch/>
        </p:blipFill>
        <p:spPr bwMode="auto">
          <a:xfrm>
            <a:off x="1524000" y="4608731"/>
            <a:ext cx="5689019" cy="202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5651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34726" y="149517"/>
            <a:ext cx="379565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Alkenes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5524" y="798944"/>
            <a:ext cx="4120167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Electrophilic Addition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1" y="1219200"/>
            <a:ext cx="4190999" cy="369332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t" rotWithShape="0">
              <a:schemeClr val="bg1">
                <a:alpha val="5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Addition of Water: Hydration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524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 smtClean="0"/>
              <a:t>Addition </a:t>
            </a:r>
            <a:r>
              <a:rPr lang="en-US" dirty="0"/>
              <a:t>of water to alkynes requires not only an acid catalyst but mercuric </a:t>
            </a:r>
            <a:r>
              <a:rPr lang="en-US" dirty="0" smtClean="0"/>
              <a:t>ion as well.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mercuric ion forms a complex with the triple bond and activates it </a:t>
            </a:r>
            <a:r>
              <a:rPr lang="en-US" dirty="0" smtClean="0"/>
              <a:t>for addition.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/>
              <a:t>Although </a:t>
            </a:r>
            <a:r>
              <a:rPr lang="en-US" dirty="0"/>
              <a:t>the reaction is similar to that of alkenes, the initial </a:t>
            </a:r>
            <a:r>
              <a:rPr lang="en-US" dirty="0" smtClean="0"/>
              <a:t>product—a </a:t>
            </a:r>
            <a:r>
              <a:rPr lang="en-US" b="1" dirty="0" smtClean="0"/>
              <a:t>vinyl </a:t>
            </a:r>
            <a:r>
              <a:rPr lang="en-US" b="1" dirty="0"/>
              <a:t>alcohol </a:t>
            </a:r>
            <a:r>
              <a:rPr lang="en-US" dirty="0"/>
              <a:t>or </a:t>
            </a:r>
            <a:r>
              <a:rPr lang="en-US" b="1" dirty="0"/>
              <a:t>enol</a:t>
            </a:r>
            <a:r>
              <a:rPr lang="en-US" dirty="0"/>
              <a:t>—rearranges to a carbonyl compound.</a:t>
            </a:r>
          </a:p>
        </p:txBody>
      </p:sp>
      <p:pic>
        <p:nvPicPr>
          <p:cNvPr id="47310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895600"/>
            <a:ext cx="61912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105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3050" y="4752975"/>
            <a:ext cx="60579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788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05000" y="2057400"/>
            <a:ext cx="5410200" cy="14465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Unsaturated Hydrocarbons</a:t>
            </a:r>
          </a:p>
          <a:p>
            <a:pPr algn="r"/>
            <a:r>
              <a:rPr lang="en-US" sz="4400" b="1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Alkynes</a:t>
            </a:r>
            <a:endParaRPr lang="en-US" sz="4400" b="1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52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599" y="838200"/>
            <a:ext cx="7287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Alkynes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ydrocarbons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contain a </a:t>
            </a:r>
            <a:r>
              <a:rPr lang="en-US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carbon–carbon </a:t>
            </a:r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 bond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3260" y="149517"/>
            <a:ext cx="449854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The Structure of Alkynes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General formula is </a:t>
            </a:r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i="1" baseline="-2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i="1" baseline="-2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2n-2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1230868"/>
            <a:ext cx="42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Alkynes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also known as </a:t>
            </a:r>
            <a:r>
              <a:rPr lang="en-US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Acetylenes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aseline="-25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2057400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Hybridization; 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-hybridized orbitals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251724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The angle between them is 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1" y="3041711"/>
            <a:ext cx="373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9" r="4143" b="11521"/>
          <a:stretch/>
        </p:blipFill>
        <p:spPr bwMode="auto">
          <a:xfrm>
            <a:off x="1828800" y="3542023"/>
            <a:ext cx="5975927" cy="95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871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0400" y="149517"/>
            <a:ext cx="456426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Nomenclature </a:t>
            </a:r>
            <a:r>
              <a:rPr lang="en-US" sz="3200" b="1" smtClean="0">
                <a:solidFill>
                  <a:srgbClr val="FF0000"/>
                </a:solidFill>
              </a:rPr>
              <a:t>of Alkynes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066800"/>
            <a:ext cx="715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The simplest members 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Alkenes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series are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C</a:t>
            </a:r>
            <a:r>
              <a:rPr lang="en-US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1800" y="6000690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3-Chloro-2,7-dimethyl-4-nonyne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34065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Example: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15634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Named are derived from the corresponding alkanes by replacing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ending by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2401669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IUPAC rules as discussed for Alkenes .</a:t>
            </a:r>
          </a:p>
        </p:txBody>
      </p:sp>
      <p:pic>
        <p:nvPicPr>
          <p:cNvPr id="449575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981325"/>
            <a:ext cx="61150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578" name="Picture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7050" y="5000625"/>
            <a:ext cx="3181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149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0483" y="149517"/>
            <a:ext cx="542411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Physical Properties of Alkynes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76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Physical State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11430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Alkynes occur at room temperature are gases, liquids, and solids.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9144" y="1491829"/>
            <a:ext cx="275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 to C4 are gases,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9144" y="1887291"/>
            <a:ext cx="290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to C17 are liquids,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9144" y="2261118"/>
            <a:ext cx="527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 and larger alkynes are wax –like solids.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62449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Solubility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29143" y="3016798"/>
            <a:ext cx="477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Alkynes are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nonpolar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compounds.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9143" y="3415974"/>
            <a:ext cx="500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Their solubility “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dissolve like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9143" y="3817754"/>
            <a:ext cx="614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Alkynes are soluble in the nonpolar solvents;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2600" y="4147009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tetrachloride, CCl</a:t>
            </a:r>
            <a:r>
              <a:rPr lang="en-US" sz="16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benzene,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9144" y="4451809"/>
            <a:ext cx="674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Alkynes are insoluble in polar solvents like water.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199" y="4986697"/>
            <a:ext cx="425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Boiling Points &amp; Melting Points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1791" y="5443897"/>
            <a:ext cx="619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boiling points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melting points of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hydrocarbons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increase with increasing molecular weight.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1793" y="6095943"/>
            <a:ext cx="6415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greater the number of branches, the lower the boiling point.</a:t>
            </a:r>
          </a:p>
        </p:txBody>
      </p:sp>
    </p:spTree>
    <p:extLst>
      <p:ext uri="{BB962C8B-B14F-4D97-AF65-F5344CB8AC3E}">
        <p14:creationId xmlns:p14="http://schemas.microsoft.com/office/powerpoint/2010/main" xmlns="" val="237636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  <p:bldP spid="21" grpId="0"/>
      <p:bldP spid="23" grpId="0"/>
      <p:bldP spid="15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37494" y="149517"/>
            <a:ext cx="339009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Acidity of Alkynes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032221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 algn="just"/>
            <a:r>
              <a:rPr lang="en-US" dirty="0" smtClean="0"/>
              <a:t>- A </a:t>
            </a:r>
            <a:r>
              <a:rPr lang="en-US" dirty="0"/>
              <a:t>hydrogen atom on a triply bonded carbon </a:t>
            </a:r>
            <a:r>
              <a:rPr lang="en-US" dirty="0" smtClean="0"/>
              <a:t>(Terminal Alkyne) is </a:t>
            </a:r>
            <a:r>
              <a:rPr lang="en-US" dirty="0"/>
              <a:t>weakly acidic and can be removed by </a:t>
            </a:r>
            <a:r>
              <a:rPr lang="en-US" dirty="0" smtClean="0"/>
              <a:t>a very </a:t>
            </a:r>
            <a:r>
              <a:rPr lang="en-US" dirty="0"/>
              <a:t>strong </a:t>
            </a:r>
            <a:r>
              <a:rPr lang="en-US" dirty="0" smtClean="0"/>
              <a:t>base ( as Sodium amide).</a:t>
            </a:r>
            <a:endParaRPr lang="en-US" dirty="0"/>
          </a:p>
        </p:txBody>
      </p:sp>
      <p:pic>
        <p:nvPicPr>
          <p:cNvPr id="4700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05" t="4821" r="2484" b="12901"/>
          <a:stretch/>
        </p:blipFill>
        <p:spPr bwMode="auto">
          <a:xfrm>
            <a:off x="1475305" y="2085056"/>
            <a:ext cx="6114472" cy="111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3525838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Internal </a:t>
            </a:r>
            <a:r>
              <a:rPr lang="en-US" dirty="0"/>
              <a:t>alkynes </a:t>
            </a:r>
            <a:r>
              <a:rPr lang="en-US" dirty="0" smtClean="0"/>
              <a:t>(Non-Terminal Alkyne) have </a:t>
            </a:r>
            <a:r>
              <a:rPr lang="en-US" dirty="0"/>
              <a:t>no exceptionally </a:t>
            </a:r>
            <a:r>
              <a:rPr lang="en-US" dirty="0" smtClean="0"/>
              <a:t>acidic hydrogens</a:t>
            </a:r>
            <a:r>
              <a:rPr lang="en-US" dirty="0"/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4059238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Relative Acidity of the Hydrocarbon.</a:t>
            </a:r>
            <a:endParaRPr lang="en-US" dirty="0"/>
          </a:p>
        </p:txBody>
      </p:sp>
      <p:pic>
        <p:nvPicPr>
          <p:cNvPr id="4700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5550" y="4743450"/>
            <a:ext cx="41529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228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53199" y="149517"/>
            <a:ext cx="41587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Preparation of Alkynes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910" y="838200"/>
            <a:ext cx="530629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Dehydrohalogenation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Alkyl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dihalides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6770" name="Picture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752600"/>
            <a:ext cx="54292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72" name="Picture 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79858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06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53199" y="149517"/>
            <a:ext cx="41587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Preparation of Alkynes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144" y="838200"/>
            <a:ext cx="735445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of Sodium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Acetylide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Primary Alkyl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Halides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5855" y="1295400"/>
            <a:ext cx="1281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Acetylene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5836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Monosubstituted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Acetylenes</a:t>
            </a:r>
          </a:p>
        </p:txBody>
      </p:sp>
      <p:pic>
        <p:nvPicPr>
          <p:cNvPr id="471065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676400"/>
            <a:ext cx="494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6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925" y="2667000"/>
            <a:ext cx="5010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69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848100"/>
            <a:ext cx="53149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1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14925"/>
            <a:ext cx="48768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476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34726" y="149517"/>
            <a:ext cx="379565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Alkenes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5524" y="798944"/>
            <a:ext cx="4120167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Electrophilic Addition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141" y="1307068"/>
            <a:ext cx="4726659" cy="369332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t" rotWithShape="0">
              <a:schemeClr val="bg1">
                <a:alpha val="5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Addition of Hydrogen: Hydrogenation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2329" y="1717841"/>
            <a:ext cx="8040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With </a:t>
            </a:r>
            <a:r>
              <a:rPr lang="en-US" dirty="0"/>
              <a:t>an ordinary nickel or platinum catalyst, alkynes are hydrogenated all the </a:t>
            </a:r>
            <a:r>
              <a:rPr lang="en-US" dirty="0" smtClean="0"/>
              <a:t>way to alkanes.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2329" y="2286000"/>
            <a:ext cx="8040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algn="just"/>
            <a:r>
              <a:rPr lang="en-US" dirty="0" smtClean="0"/>
              <a:t>- However</a:t>
            </a:r>
            <a:r>
              <a:rPr lang="en-US" dirty="0"/>
              <a:t>, a special palladium catalyst (called </a:t>
            </a:r>
            <a:r>
              <a:rPr lang="en-US" b="1" dirty="0" err="1"/>
              <a:t>Lindlar’s</a:t>
            </a:r>
            <a:r>
              <a:rPr lang="en-US" b="1" dirty="0"/>
              <a:t> </a:t>
            </a:r>
            <a:r>
              <a:rPr lang="en-US" b="1" dirty="0" smtClean="0"/>
              <a:t>catalyst</a:t>
            </a:r>
            <a:r>
              <a:rPr lang="en-US" dirty="0" smtClean="0"/>
              <a:t>) can </a:t>
            </a:r>
            <a:r>
              <a:rPr lang="en-US" dirty="0"/>
              <a:t>control hydrogen addition so that only </a:t>
            </a:r>
            <a:r>
              <a:rPr lang="en-US" dirty="0" smtClean="0"/>
              <a:t>one </a:t>
            </a:r>
            <a:r>
              <a:rPr lang="en-US" dirty="0"/>
              <a:t>mole of hydrogen adds. In this case, </a:t>
            </a:r>
            <a:r>
              <a:rPr lang="en-US" dirty="0" smtClean="0"/>
              <a:t>the </a:t>
            </a:r>
            <a:r>
              <a:rPr lang="en-US" dirty="0"/>
              <a:t>product is a </a:t>
            </a:r>
            <a:r>
              <a:rPr lang="en-US" i="1" dirty="0"/>
              <a:t>cis </a:t>
            </a:r>
            <a:r>
              <a:rPr lang="en-US" dirty="0" smtClean="0"/>
              <a:t>alkene</a:t>
            </a:r>
            <a:r>
              <a:rPr lang="en-US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429000"/>
            <a:ext cx="5905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4169</TotalTime>
  <Words>500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 145 CHEM</dc:title>
  <dc:creator>melnewehy</dc:creator>
  <cp:lastModifiedBy>pc</cp:lastModifiedBy>
  <cp:revision>463</cp:revision>
  <dcterms:created xsi:type="dcterms:W3CDTF">2010-02-13T17:30:42Z</dcterms:created>
  <dcterms:modified xsi:type="dcterms:W3CDTF">2016-02-18T20:28:01Z</dcterms:modified>
</cp:coreProperties>
</file>