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3" r:id="rId4"/>
    <p:sldId id="258" r:id="rId5"/>
    <p:sldId id="259" r:id="rId6"/>
    <p:sldId id="260" r:id="rId7"/>
    <p:sldId id="261" r:id="rId8"/>
    <p:sldId id="271" r:id="rId9"/>
    <p:sldId id="262" r:id="rId10"/>
    <p:sldId id="263" r:id="rId11"/>
    <p:sldId id="264" r:id="rId12"/>
    <p:sldId id="265" r:id="rId13"/>
    <p:sldId id="266" r:id="rId14"/>
    <p:sldId id="267" r:id="rId15"/>
    <p:sldId id="268" r:id="rId16"/>
    <p:sldId id="270" r:id="rId17"/>
    <p:sldId id="269" r:id="rId18"/>
    <p:sldId id="272"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1DA9DE-5EF0-4ABA-ACEB-C1FD5447104F}" type="datetimeFigureOut">
              <a:rPr lang="ar-SA" smtClean="0"/>
              <a:pPr/>
              <a:t>06/09/33</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D50E97-DDE2-4D56-9FAC-4DA33D0A94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1DA9DE-5EF0-4ABA-ACEB-C1FD5447104F}" type="datetimeFigureOut">
              <a:rPr lang="ar-SA" smtClean="0"/>
              <a:pPr/>
              <a:t>06/09/33</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D50E97-DDE2-4D56-9FAC-4DA33D0A944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1DA9DE-5EF0-4ABA-ACEB-C1FD5447104F}" type="datetimeFigureOut">
              <a:rPr lang="ar-SA" smtClean="0"/>
              <a:pPr/>
              <a:t>06/09/33</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3D50E97-DDE2-4D56-9FAC-4DA33D0A94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1DA9DE-5EF0-4ABA-ACEB-C1FD5447104F}" type="datetimeFigureOut">
              <a:rPr lang="ar-SA" smtClean="0"/>
              <a:pPr/>
              <a:t>06/09/33</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D50E97-DDE2-4D56-9FAC-4DA33D0A944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1DA9DE-5EF0-4ABA-ACEB-C1FD5447104F}" type="datetimeFigureOut">
              <a:rPr lang="ar-SA" smtClean="0"/>
              <a:pPr/>
              <a:t>06/09/33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D50E97-DDE2-4D56-9FAC-4DA33D0A9449}"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1DA9DE-5EF0-4ABA-ACEB-C1FD5447104F}" type="datetimeFigureOut">
              <a:rPr lang="ar-SA" smtClean="0"/>
              <a:pPr/>
              <a:t>06/09/33</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D50E97-DDE2-4D56-9FAC-4DA33D0A94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INSECT LEGS </a:t>
            </a:r>
            <a:endParaRPr lang="ar-SA" dirty="0"/>
          </a:p>
        </p:txBody>
      </p:sp>
      <p:sp>
        <p:nvSpPr>
          <p:cNvPr id="3" name="Subtitle 2"/>
          <p:cNvSpPr>
            <a:spLocks noGrp="1"/>
          </p:cNvSpPr>
          <p:nvPr>
            <p:ph type="subTitle" idx="1"/>
          </p:nvPr>
        </p:nvSpPr>
        <p:spPr/>
        <p:txBody>
          <a:bodyPr/>
          <a:lstStyle/>
          <a:p>
            <a:r>
              <a:rPr lang="en-US" dirty="0" smtClean="0"/>
              <a:t>311 zoo</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457200" y="1609416"/>
            <a:ext cx="7427168" cy="4846320"/>
          </a:xfrm>
        </p:spPr>
        <p:txBody>
          <a:bodyPr>
            <a:normAutofit/>
          </a:bodyPr>
          <a:lstStyle/>
          <a:p>
            <a:pPr algn="l" rtl="0"/>
            <a:r>
              <a:rPr lang="en-US" b="1" dirty="0" smtClean="0">
                <a:solidFill>
                  <a:schemeClr val="accent3">
                    <a:lumMod val="75000"/>
                  </a:schemeClr>
                </a:solidFill>
                <a:latin typeface="Aharoni" pitchFamily="2" charset="-79"/>
                <a:cs typeface="Aharoni" pitchFamily="2" charset="-79"/>
              </a:rPr>
              <a:t>2. </a:t>
            </a:r>
            <a:r>
              <a:rPr lang="en-US" b="1" dirty="0" smtClean="0">
                <a:solidFill>
                  <a:schemeClr val="accent3">
                    <a:lumMod val="75000"/>
                  </a:schemeClr>
                </a:solidFill>
              </a:rPr>
              <a:t>Running legs (</a:t>
            </a:r>
            <a:r>
              <a:rPr lang="en-US" b="1" dirty="0" err="1" smtClean="0">
                <a:solidFill>
                  <a:schemeClr val="accent3">
                    <a:lumMod val="75000"/>
                  </a:schemeClr>
                </a:solidFill>
              </a:rPr>
              <a:t>Cursorial</a:t>
            </a:r>
            <a:r>
              <a:rPr lang="en-US" dirty="0" smtClean="0">
                <a:solidFill>
                  <a:schemeClr val="accent3">
                    <a:lumMod val="75000"/>
                  </a:schemeClr>
                </a:solidFill>
              </a:rPr>
              <a:t> legs) </a:t>
            </a:r>
            <a:r>
              <a:rPr lang="en-US" dirty="0" smtClean="0">
                <a:latin typeface="Aharoni" pitchFamily="2" charset="-79"/>
                <a:cs typeface="Aharoni" pitchFamily="2" charset="-79"/>
              </a:rPr>
              <a:t>are modified for running. Note the long, thin leg segments. </a:t>
            </a:r>
          </a:p>
          <a:p>
            <a:pPr algn="l" rtl="0"/>
            <a:r>
              <a:rPr lang="en-US" dirty="0" smtClean="0">
                <a:latin typeface="Aharoni" pitchFamily="2" charset="-79"/>
                <a:cs typeface="Aharoni" pitchFamily="2" charset="-79"/>
              </a:rPr>
              <a:t>Examples: Cockroaches (order </a:t>
            </a:r>
            <a:r>
              <a:rPr lang="en-US" dirty="0" err="1" smtClean="0">
                <a:latin typeface="Aharoni" pitchFamily="2" charset="-79"/>
                <a:cs typeface="Aharoni" pitchFamily="2" charset="-79"/>
              </a:rPr>
              <a:t>Blattaria</a:t>
            </a:r>
            <a:r>
              <a:rPr lang="en-US" dirty="0" smtClean="0">
                <a:latin typeface="Aharoni" pitchFamily="2" charset="-79"/>
                <a:cs typeface="Aharoni" pitchFamily="2" charset="-79"/>
              </a:rPr>
              <a:t>),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endParaRPr lang="ar-SA" dirty="0">
              <a:latin typeface="Aharoni" pitchFamily="2" charset="-79"/>
            </a:endParaRPr>
          </a:p>
        </p:txBody>
      </p:sp>
      <p:pic>
        <p:nvPicPr>
          <p:cNvPr id="4" name="Picture 3" descr="http://www.entomology.umn.edu/cues/4015/morpology/oriental.jpg"/>
          <p:cNvPicPr/>
          <p:nvPr/>
        </p:nvPicPr>
        <p:blipFill>
          <a:blip r:embed="rId2" cstate="print"/>
          <a:srcRect/>
          <a:stretch>
            <a:fillRect/>
          </a:stretch>
        </p:blipFill>
        <p:spPr bwMode="auto">
          <a:xfrm>
            <a:off x="4000497" y="3786190"/>
            <a:ext cx="3811864" cy="26526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rtl="0"/>
            <a:r>
              <a:rPr lang="en-US" b="1" dirty="0" smtClean="0">
                <a:solidFill>
                  <a:schemeClr val="bg2">
                    <a:lumMod val="50000"/>
                  </a:schemeClr>
                </a:solidFill>
                <a:latin typeface="Aharoni" pitchFamily="2" charset="-79"/>
                <a:cs typeface="Aharoni" pitchFamily="2" charset="-79"/>
              </a:rPr>
              <a:t>3. </a:t>
            </a:r>
            <a:r>
              <a:rPr lang="en-US" b="1" dirty="0" smtClean="0">
                <a:solidFill>
                  <a:schemeClr val="bg2">
                    <a:lumMod val="50000"/>
                  </a:schemeClr>
                </a:solidFill>
              </a:rPr>
              <a:t>Digging legs (</a:t>
            </a:r>
            <a:r>
              <a:rPr lang="en-US" b="1" dirty="0" err="1" smtClean="0">
                <a:solidFill>
                  <a:schemeClr val="bg2">
                    <a:lumMod val="50000"/>
                  </a:schemeClr>
                </a:solidFill>
              </a:rPr>
              <a:t>Fossorial</a:t>
            </a:r>
            <a:r>
              <a:rPr lang="en-US" dirty="0" smtClean="0">
                <a:solidFill>
                  <a:schemeClr val="bg2">
                    <a:lumMod val="50000"/>
                  </a:schemeClr>
                </a:solidFill>
              </a:rPr>
              <a:t> fore legs) </a:t>
            </a:r>
            <a:r>
              <a:rPr lang="en-US" dirty="0" smtClean="0">
                <a:latin typeface="Aharoni" pitchFamily="2" charset="-79"/>
                <a:cs typeface="Aharoni" pitchFamily="2" charset="-79"/>
              </a:rPr>
              <a:t>are modified for digging. These legs become short and flat. Serrated edges become sharp and strong to help them dig. </a:t>
            </a:r>
          </a:p>
          <a:p>
            <a:pPr algn="l" rtl="0"/>
            <a:r>
              <a:rPr lang="en-US" dirty="0" smtClean="0">
                <a:latin typeface="Aharoni" pitchFamily="2" charset="-79"/>
                <a:cs typeface="Aharoni" pitchFamily="2" charset="-79"/>
              </a:rPr>
              <a:t>Examples: Ground dwelling insects; mole crickets</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endParaRPr lang="ar-SA" dirty="0">
              <a:latin typeface="Aharoni" pitchFamily="2" charset="-79"/>
            </a:endParaRPr>
          </a:p>
        </p:txBody>
      </p:sp>
      <p:pic>
        <p:nvPicPr>
          <p:cNvPr id="4" name="Picture 3" descr="http://www.entomology.umn.edu/cues/4015/morpology/southern_lin.jpg"/>
          <p:cNvPicPr/>
          <p:nvPr/>
        </p:nvPicPr>
        <p:blipFill>
          <a:blip r:embed="rId2" cstate="print"/>
          <a:srcRect/>
          <a:stretch>
            <a:fillRect/>
          </a:stretch>
        </p:blipFill>
        <p:spPr bwMode="auto">
          <a:xfrm>
            <a:off x="3995937" y="4005064"/>
            <a:ext cx="3672408"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251520" y="1609416"/>
            <a:ext cx="7560840" cy="4846320"/>
          </a:xfrm>
        </p:spPr>
        <p:txBody>
          <a:bodyPr>
            <a:normAutofit/>
          </a:bodyPr>
          <a:lstStyle/>
          <a:p>
            <a:pPr algn="just" rtl="0"/>
            <a:r>
              <a:rPr lang="en-US" b="1" dirty="0" smtClean="0">
                <a:solidFill>
                  <a:schemeClr val="accent6">
                    <a:lumMod val="75000"/>
                  </a:schemeClr>
                </a:solidFill>
                <a:latin typeface="Aharoni" pitchFamily="2" charset="-79"/>
                <a:cs typeface="Aharoni" pitchFamily="2" charset="-79"/>
              </a:rPr>
              <a:t>4. </a:t>
            </a:r>
            <a:r>
              <a:rPr lang="en-US" b="1" smtClean="0">
                <a:solidFill>
                  <a:schemeClr val="accent6">
                    <a:lumMod val="75000"/>
                  </a:schemeClr>
                </a:solidFill>
                <a:latin typeface="Aharoni" pitchFamily="2" charset="-79"/>
                <a:cs typeface="Aharoni" pitchFamily="2" charset="-79"/>
              </a:rPr>
              <a:t>Swimming </a:t>
            </a:r>
            <a:r>
              <a:rPr lang="en-US" b="1" dirty="0" smtClean="0">
                <a:solidFill>
                  <a:schemeClr val="accent6">
                    <a:lumMod val="75000"/>
                  </a:schemeClr>
                </a:solidFill>
                <a:latin typeface="Aharoni" pitchFamily="2" charset="-79"/>
                <a:cs typeface="Aharoni" pitchFamily="2" charset="-79"/>
              </a:rPr>
              <a:t>legs (</a:t>
            </a:r>
            <a:r>
              <a:rPr lang="en-US" b="1" dirty="0" err="1" smtClean="0">
                <a:solidFill>
                  <a:schemeClr val="accent6">
                    <a:lumMod val="75000"/>
                  </a:schemeClr>
                </a:solidFill>
                <a:latin typeface="Aharoni" pitchFamily="2" charset="-79"/>
                <a:cs typeface="Aharoni" pitchFamily="2" charset="-79"/>
              </a:rPr>
              <a:t>Natorial</a:t>
            </a:r>
            <a:r>
              <a:rPr lang="en-US" b="1" dirty="0" smtClean="0">
                <a:solidFill>
                  <a:schemeClr val="accent6">
                    <a:lumMod val="75000"/>
                  </a:schemeClr>
                </a:solidFill>
                <a:latin typeface="Aharoni" pitchFamily="2" charset="-79"/>
                <a:cs typeface="Aharoni" pitchFamily="2" charset="-79"/>
              </a:rPr>
              <a:t> ):  </a:t>
            </a:r>
            <a:r>
              <a:rPr lang="en-US" dirty="0" smtClean="0">
                <a:latin typeface="Aharoni" pitchFamily="2" charset="-79"/>
                <a:cs typeface="Aharoni" pitchFamily="2" charset="-79"/>
              </a:rPr>
              <a:t>legs are modified for swimming. These legs become flat and have long setae on the tarsi. </a:t>
            </a:r>
          </a:p>
          <a:p>
            <a:pPr algn="just" rtl="0"/>
            <a:r>
              <a:rPr lang="en-US" dirty="0" smtClean="0">
                <a:latin typeface="Aharoni" pitchFamily="2" charset="-79"/>
                <a:cs typeface="Aharoni" pitchFamily="2" charset="-79"/>
              </a:rPr>
              <a:t>Examples: Aquatic </a:t>
            </a:r>
            <a:r>
              <a:rPr lang="en-US" dirty="0" err="1" smtClean="0">
                <a:latin typeface="Aharoni" pitchFamily="2" charset="-79"/>
                <a:cs typeface="Aharoni" pitchFamily="2" charset="-79"/>
              </a:rPr>
              <a:t>beetes</a:t>
            </a:r>
            <a:r>
              <a:rPr lang="en-US" dirty="0" smtClean="0">
                <a:latin typeface="Aharoni" pitchFamily="2" charset="-79"/>
                <a:cs typeface="Aharoni" pitchFamily="2" charset="-79"/>
              </a:rPr>
              <a:t> (order </a:t>
            </a:r>
            <a:r>
              <a:rPr lang="en-US" dirty="0" err="1" smtClean="0">
                <a:latin typeface="Aharoni" pitchFamily="2" charset="-79"/>
                <a:cs typeface="Aharoni" pitchFamily="2" charset="-79"/>
              </a:rPr>
              <a:t>Coleoptera</a:t>
            </a:r>
            <a:r>
              <a:rPr lang="en-US" dirty="0" smtClean="0">
                <a:latin typeface="Aharoni" pitchFamily="2" charset="-79"/>
                <a:cs typeface="Aharoni" pitchFamily="2" charset="-79"/>
              </a:rPr>
              <a:t>)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endParaRPr lang="ar-SA" dirty="0" smtClean="0">
              <a:latin typeface="Aharoni" pitchFamily="2" charset="-79"/>
            </a:endParaRPr>
          </a:p>
          <a:p>
            <a:pPr algn="just"/>
            <a:endParaRPr lang="ar-SA" dirty="0" smtClean="0">
              <a:latin typeface="Aharoni" pitchFamily="2" charset="-79"/>
            </a:endParaRPr>
          </a:p>
          <a:p>
            <a:pPr algn="just"/>
            <a:endParaRPr lang="ar-SA" dirty="0" smtClean="0">
              <a:latin typeface="Aharoni" pitchFamily="2" charset="-79"/>
            </a:endParaRPr>
          </a:p>
          <a:p>
            <a:pPr algn="just"/>
            <a:endParaRPr lang="ar-SA" dirty="0">
              <a:latin typeface="Aharoni" pitchFamily="2" charset="-79"/>
            </a:endParaRPr>
          </a:p>
        </p:txBody>
      </p:sp>
      <p:pic>
        <p:nvPicPr>
          <p:cNvPr id="4" name="Picture 3" descr="http://www.entomology.umn.edu/cues/4015/morpology/dytiscidae.jpg"/>
          <p:cNvPicPr/>
          <p:nvPr/>
        </p:nvPicPr>
        <p:blipFill>
          <a:blip r:embed="rId2" cstate="print"/>
          <a:srcRect/>
          <a:stretch>
            <a:fillRect/>
          </a:stretch>
        </p:blipFill>
        <p:spPr bwMode="auto">
          <a:xfrm>
            <a:off x="4572000" y="4221088"/>
            <a:ext cx="3453699"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just" rtl="0"/>
            <a:r>
              <a:rPr lang="en-US" b="1" dirty="0" smtClean="0">
                <a:solidFill>
                  <a:schemeClr val="tx2">
                    <a:lumMod val="60000"/>
                    <a:lumOff val="40000"/>
                  </a:schemeClr>
                </a:solidFill>
                <a:latin typeface="Aharoni" pitchFamily="2" charset="-79"/>
                <a:cs typeface="Aharoni" pitchFamily="2" charset="-79"/>
              </a:rPr>
              <a:t>5. grasping legs (Raptorial)</a:t>
            </a:r>
            <a:r>
              <a:rPr lang="en-US" dirty="0" smtClean="0">
                <a:solidFill>
                  <a:schemeClr val="tx2">
                    <a:lumMod val="60000"/>
                    <a:lumOff val="40000"/>
                  </a:schemeClr>
                </a:solidFill>
                <a:latin typeface="Aharoni" pitchFamily="2" charset="-79"/>
                <a:cs typeface="Aharoni" pitchFamily="2" charset="-79"/>
              </a:rPr>
              <a:t> </a:t>
            </a:r>
            <a:r>
              <a:rPr lang="en-US" dirty="0" smtClean="0">
                <a:latin typeface="Aharoni" pitchFamily="2" charset="-79"/>
                <a:cs typeface="Aharoni" pitchFamily="2" charset="-79"/>
              </a:rPr>
              <a:t>legs modified for grasping (catching prey). </a:t>
            </a:r>
            <a:r>
              <a:rPr lang="en-US" dirty="0" err="1" smtClean="0">
                <a:latin typeface="Aharoni" pitchFamily="2" charset="-79"/>
                <a:cs typeface="Aharoni" pitchFamily="2" charset="-79"/>
              </a:rPr>
              <a:t>coxa</a:t>
            </a:r>
            <a:r>
              <a:rPr lang="en-US" dirty="0" smtClean="0">
                <a:latin typeface="Aharoni" pitchFamily="2" charset="-79"/>
                <a:cs typeface="Aharoni" pitchFamily="2" charset="-79"/>
              </a:rPr>
              <a:t> become longer. </a:t>
            </a:r>
            <a:r>
              <a:rPr lang="en-US" dirty="0" err="1" smtClean="0">
                <a:latin typeface="Aharoni" pitchFamily="2" charset="-79"/>
                <a:cs typeface="Aharoni" pitchFamily="2" charset="-79"/>
              </a:rPr>
              <a:t>Femure</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Titia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brovied</a:t>
            </a:r>
            <a:r>
              <a:rPr lang="en-US" dirty="0" smtClean="0">
                <a:latin typeface="Aharoni" pitchFamily="2" charset="-79"/>
                <a:cs typeface="Aharoni" pitchFamily="2" charset="-79"/>
              </a:rPr>
              <a:t> with spins strong.   </a:t>
            </a:r>
          </a:p>
          <a:p>
            <a:pPr algn="just" rtl="0"/>
            <a:r>
              <a:rPr lang="en-US" dirty="0" smtClean="0">
                <a:latin typeface="Aharoni" pitchFamily="2" charset="-79"/>
                <a:cs typeface="Aharoni" pitchFamily="2" charset="-79"/>
              </a:rPr>
              <a:t>Ex.: </a:t>
            </a:r>
            <a:r>
              <a:rPr lang="en-US" dirty="0" err="1" smtClean="0">
                <a:latin typeface="Aharoni" pitchFamily="2" charset="-79"/>
                <a:cs typeface="Aharoni" pitchFamily="2" charset="-79"/>
              </a:rPr>
              <a:t>Mantids</a:t>
            </a:r>
            <a:r>
              <a:rPr lang="en-US" dirty="0" smtClean="0">
                <a:latin typeface="Aharoni" pitchFamily="2" charset="-79"/>
                <a:cs typeface="Aharoni" pitchFamily="2" charset="-79"/>
              </a:rPr>
              <a:t> (order </a:t>
            </a:r>
            <a:r>
              <a:rPr lang="en-US" dirty="0" err="1" smtClean="0">
                <a:latin typeface="Aharoni" pitchFamily="2" charset="-79"/>
                <a:cs typeface="Aharoni" pitchFamily="2" charset="-79"/>
              </a:rPr>
              <a:t>Mantodea</a:t>
            </a:r>
            <a:r>
              <a:rPr lang="en-US" dirty="0" smtClean="0">
                <a:latin typeface="Aharoni" pitchFamily="2" charset="-79"/>
                <a:cs typeface="Aharoni" pitchFamily="2" charset="-79"/>
              </a:rPr>
              <a:t>).</a:t>
            </a:r>
          </a:p>
        </p:txBody>
      </p:sp>
      <p:pic>
        <p:nvPicPr>
          <p:cNvPr id="4" name="Picture 3" descr="http://www.entomology.umn.edu/cues/4015/morpology/mantis.jpg"/>
          <p:cNvPicPr/>
          <p:nvPr/>
        </p:nvPicPr>
        <p:blipFill>
          <a:blip r:embed="rId2" cstate="print"/>
          <a:srcRect/>
          <a:stretch>
            <a:fillRect/>
          </a:stretch>
        </p:blipFill>
        <p:spPr bwMode="auto">
          <a:xfrm>
            <a:off x="4286248" y="4653136"/>
            <a:ext cx="3369024" cy="1856498"/>
          </a:xfrm>
          <a:prstGeom prst="rect">
            <a:avLst/>
          </a:prstGeom>
          <a:noFill/>
          <a:ln w="9525">
            <a:noFill/>
            <a:miter lim="800000"/>
            <a:headEnd/>
            <a:tailEnd/>
          </a:ln>
        </p:spPr>
      </p:pic>
      <p:pic>
        <p:nvPicPr>
          <p:cNvPr id="5" name="Picture 4" descr="http://www.smsec.com/ar/encyc/animals/images/leg6.gif"/>
          <p:cNvPicPr/>
          <p:nvPr/>
        </p:nvPicPr>
        <p:blipFill>
          <a:blip r:embed="rId3" cstate="print"/>
          <a:srcRect/>
          <a:stretch>
            <a:fillRect/>
          </a:stretch>
        </p:blipFill>
        <p:spPr bwMode="auto">
          <a:xfrm>
            <a:off x="1857356" y="4786322"/>
            <a:ext cx="1900555" cy="13912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just" rtl="0"/>
            <a:r>
              <a:rPr lang="en-US" b="1" dirty="0" smtClean="0">
                <a:solidFill>
                  <a:schemeClr val="accent3">
                    <a:lumMod val="50000"/>
                  </a:schemeClr>
                </a:solidFill>
                <a:latin typeface="Aharoni" pitchFamily="2" charset="-79"/>
                <a:cs typeface="Aharoni" pitchFamily="2" charset="-79"/>
              </a:rPr>
              <a:t>6. jumping legs (</a:t>
            </a:r>
            <a:r>
              <a:rPr lang="en-US" b="1" dirty="0" err="1" smtClean="0">
                <a:solidFill>
                  <a:schemeClr val="accent3">
                    <a:lumMod val="50000"/>
                  </a:schemeClr>
                </a:solidFill>
                <a:latin typeface="Aharoni" pitchFamily="2" charset="-79"/>
                <a:cs typeface="Aharoni" pitchFamily="2" charset="-79"/>
              </a:rPr>
              <a:t>Saltatorial</a:t>
            </a:r>
            <a:r>
              <a:rPr lang="en-US" b="1" dirty="0" smtClean="0">
                <a:solidFill>
                  <a:schemeClr val="accent3">
                    <a:lumMod val="50000"/>
                  </a:schemeClr>
                </a:solidFill>
                <a:latin typeface="Aharoni" pitchFamily="2" charset="-79"/>
                <a:cs typeface="Aharoni" pitchFamily="2" charset="-79"/>
              </a:rPr>
              <a:t>): </a:t>
            </a:r>
            <a:r>
              <a:rPr lang="en-US" dirty="0" smtClean="0">
                <a:latin typeface="Aharoni" pitchFamily="2" charset="-79"/>
                <a:cs typeface="Aharoni" pitchFamily="2" charset="-79"/>
              </a:rPr>
              <a:t>These legs are characterized by an elongated femur and tibia and the femur is highly </a:t>
            </a:r>
            <a:r>
              <a:rPr lang="en-US" dirty="0" err="1" smtClean="0">
                <a:latin typeface="Aharoni" pitchFamily="2" charset="-79"/>
                <a:cs typeface="Aharoni" pitchFamily="2" charset="-79"/>
              </a:rPr>
              <a:t>muscularized</a:t>
            </a:r>
            <a:r>
              <a:rPr lang="en-US" dirty="0" smtClean="0">
                <a:latin typeface="Aharoni" pitchFamily="2" charset="-79"/>
                <a:cs typeface="Aharoni" pitchFamily="2" charset="-79"/>
              </a:rPr>
              <a:t>. </a:t>
            </a:r>
          </a:p>
          <a:p>
            <a:pPr algn="just" rtl="0"/>
            <a:r>
              <a:rPr lang="en-US" dirty="0" smtClean="0">
                <a:latin typeface="Aharoni" pitchFamily="2" charset="-79"/>
                <a:cs typeface="Aharoni" pitchFamily="2" charset="-79"/>
              </a:rPr>
              <a:t>Examples: Grasshoppers (order </a:t>
            </a:r>
            <a:r>
              <a:rPr lang="en-US" dirty="0" err="1" smtClean="0">
                <a:latin typeface="Aharoni" pitchFamily="2" charset="-79"/>
                <a:cs typeface="Aharoni" pitchFamily="2" charset="-79"/>
              </a:rPr>
              <a:t>Orthoptera</a:t>
            </a:r>
            <a:r>
              <a:rPr lang="en-US" dirty="0" smtClean="0">
                <a:latin typeface="Aharoni" pitchFamily="2" charset="-79"/>
                <a:cs typeface="Aharoni" pitchFamily="2" charset="-79"/>
              </a:rPr>
              <a:t>).</a:t>
            </a:r>
          </a:p>
          <a:p>
            <a:pPr algn="just" rtl="0"/>
            <a:endParaRPr lang="ar-SA" dirty="0">
              <a:latin typeface="Aharoni" pitchFamily="2" charset="-79"/>
            </a:endParaRPr>
          </a:p>
        </p:txBody>
      </p:sp>
      <p:pic>
        <p:nvPicPr>
          <p:cNvPr id="4" name="Picture 3" descr="http://www.entomology.umn.edu/cues/4015/morpology/grasshopper.jpg"/>
          <p:cNvPicPr/>
          <p:nvPr/>
        </p:nvPicPr>
        <p:blipFill>
          <a:blip r:embed="rId2" cstate="print"/>
          <a:srcRect/>
          <a:stretch>
            <a:fillRect/>
          </a:stretch>
        </p:blipFill>
        <p:spPr bwMode="auto">
          <a:xfrm>
            <a:off x="4139953" y="4221088"/>
            <a:ext cx="3600400" cy="21513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1609416"/>
            <a:ext cx="7272808" cy="4846320"/>
          </a:xfrm>
        </p:spPr>
        <p:txBody>
          <a:bodyPr/>
          <a:lstStyle/>
          <a:p>
            <a:pPr algn="l" rtl="0"/>
            <a:r>
              <a:rPr lang="en-US" b="1" dirty="0" smtClean="0">
                <a:solidFill>
                  <a:schemeClr val="bg2">
                    <a:lumMod val="50000"/>
                  </a:schemeClr>
                </a:solidFill>
                <a:latin typeface="Aharoni" pitchFamily="2" charset="-79"/>
                <a:cs typeface="Aharoni" pitchFamily="2" charset="-79"/>
              </a:rPr>
              <a:t>7. Collecting legs</a:t>
            </a:r>
            <a:r>
              <a:rPr lang="en-US" b="1" dirty="0" smtClean="0">
                <a:latin typeface="Aharoni" pitchFamily="2" charset="-79"/>
                <a:cs typeface="Aharoni" pitchFamily="2" charset="-79"/>
              </a:rPr>
              <a:t>: </a:t>
            </a:r>
            <a:r>
              <a:rPr lang="en-US" dirty="0" smtClean="0">
                <a:latin typeface="Aharoni" pitchFamily="2" charset="-79"/>
                <a:cs typeface="Aharoni" pitchFamily="2" charset="-79"/>
              </a:rPr>
              <a:t>the first segment of the tarsus is enlarged with large numbers of hairs. A basket is formed in the connection between the tibia and the tarsus, and this basket is used for collecting the pollen grains. </a:t>
            </a:r>
          </a:p>
          <a:p>
            <a:pPr algn="l" rtl="0"/>
            <a:r>
              <a:rPr lang="en-US" dirty="0" smtClean="0">
                <a:latin typeface="Aharoni" pitchFamily="2" charset="-79"/>
                <a:cs typeface="Aharoni" pitchFamily="2" charset="-79"/>
              </a:rPr>
              <a:t>Present in hind leg of honey bee workers.</a:t>
            </a:r>
            <a:br>
              <a:rPr lang="en-US" dirty="0" smtClean="0">
                <a:latin typeface="Aharoni" pitchFamily="2" charset="-79"/>
                <a:cs typeface="Aharoni" pitchFamily="2" charset="-79"/>
              </a:rPr>
            </a:br>
            <a:endParaRPr lang="en-US" dirty="0">
              <a:latin typeface="Aharoni" pitchFamily="2" charset="-79"/>
              <a:cs typeface="Aharoni" pitchFamily="2" charset="-79"/>
            </a:endParaRPr>
          </a:p>
        </p:txBody>
      </p:sp>
      <p:pic>
        <p:nvPicPr>
          <p:cNvPr id="4" name="Picture 3" descr="http://www.smsec.com/ar/encyc/animals/images/leg4.gif"/>
          <p:cNvPicPr/>
          <p:nvPr/>
        </p:nvPicPr>
        <p:blipFill>
          <a:blip r:embed="rId2" cstate="print"/>
          <a:srcRect/>
          <a:stretch>
            <a:fillRect/>
          </a:stretch>
        </p:blipFill>
        <p:spPr bwMode="auto">
          <a:xfrm>
            <a:off x="4499992" y="4509120"/>
            <a:ext cx="3337568"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95536" y="1609416"/>
            <a:ext cx="7300664" cy="4846320"/>
          </a:xfrm>
        </p:spPr>
        <p:txBody>
          <a:bodyPr/>
          <a:lstStyle/>
          <a:p>
            <a:pPr algn="l" rtl="0"/>
            <a:r>
              <a:rPr lang="en-US" b="1" dirty="0" smtClean="0">
                <a:solidFill>
                  <a:schemeClr val="accent3">
                    <a:lumMod val="50000"/>
                  </a:schemeClr>
                </a:solidFill>
                <a:latin typeface="Aharoni" pitchFamily="2" charset="-79"/>
                <a:cs typeface="Aharoni" pitchFamily="2" charset="-79"/>
              </a:rPr>
              <a:t>Cleaning legs</a:t>
            </a:r>
            <a:r>
              <a:rPr lang="en-US" dirty="0" smtClean="0">
                <a:solidFill>
                  <a:schemeClr val="accent3">
                    <a:lumMod val="50000"/>
                  </a:schemeClr>
                </a:solidFill>
                <a:latin typeface="Aharoni" pitchFamily="2" charset="-79"/>
                <a:cs typeface="Aharoni" pitchFamily="2" charset="-79"/>
              </a:rPr>
              <a:t>: </a:t>
            </a:r>
            <a:r>
              <a:rPr lang="en-US" dirty="0" smtClean="0">
                <a:latin typeface="Aharoni" pitchFamily="2" charset="-79"/>
                <a:cs typeface="Aharoni" pitchFamily="2" charset="-79"/>
              </a:rPr>
              <a:t>The Middle leg has brushes for cleaning the thorax. the long spines at the end are used to loosen pellets of pollen from the pollen baskets of the hind legs and also for cleaning the wings and the small breathing pores or spiracles (honey bee workers).</a:t>
            </a:r>
            <a:br>
              <a:rPr lang="en-US" dirty="0" smtClean="0">
                <a:latin typeface="Aharoni" pitchFamily="2" charset="-79"/>
                <a:cs typeface="Aharoni" pitchFamily="2" charset="-79"/>
              </a:rPr>
            </a:b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b="1" dirty="0" smtClean="0">
                <a:solidFill>
                  <a:schemeClr val="accent6">
                    <a:lumMod val="75000"/>
                  </a:schemeClr>
                </a:solidFill>
                <a:latin typeface="Aharoni" pitchFamily="2" charset="-79"/>
                <a:cs typeface="Aharoni" pitchFamily="2" charset="-79"/>
              </a:rPr>
              <a:t>8. Clinging legs</a:t>
            </a:r>
            <a:r>
              <a:rPr lang="en-US" dirty="0" smtClean="0">
                <a:solidFill>
                  <a:schemeClr val="accent6">
                    <a:lumMod val="75000"/>
                  </a:schemeClr>
                </a:solidFill>
                <a:latin typeface="Aharoni" pitchFamily="2" charset="-79"/>
                <a:cs typeface="Aharoni" pitchFamily="2" charset="-79"/>
              </a:rPr>
              <a:t>:</a:t>
            </a:r>
            <a:r>
              <a:rPr lang="en-US" dirty="0" smtClean="0">
                <a:latin typeface="Aharoni" pitchFamily="2" charset="-79"/>
                <a:cs typeface="Aharoni" pitchFamily="2" charset="-79"/>
              </a:rPr>
              <a:t> the tarsus consist of one segment attached a terminal lobe used for clinging the host hair (Lice)</a:t>
            </a:r>
            <a:r>
              <a:rPr lang="en-US" dirty="0" smtClean="0"/>
              <a:t/>
            </a:r>
            <a:br>
              <a:rPr lang="en-US" dirty="0" smtClean="0"/>
            </a:br>
            <a:endParaRPr lang="en-US" dirty="0"/>
          </a:p>
        </p:txBody>
      </p:sp>
      <p:pic>
        <p:nvPicPr>
          <p:cNvPr id="4" name="Picture 3" descr="Z2650124-Pubic_louse,_SEM-SPL.jpg"/>
          <p:cNvPicPr/>
          <p:nvPr/>
        </p:nvPicPr>
        <p:blipFill>
          <a:blip r:embed="rId2" cstate="print"/>
          <a:stretch>
            <a:fillRect/>
          </a:stretch>
        </p:blipFill>
        <p:spPr>
          <a:xfrm>
            <a:off x="3851920" y="3717032"/>
            <a:ext cx="3785148" cy="242835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7239000" cy="1143000"/>
          </a:xfrm>
        </p:spPr>
        <p:txBody>
          <a:bodyPr/>
          <a:lstStyle/>
          <a:p>
            <a:pPr algn="ctr"/>
            <a:r>
              <a:rPr lang="en-US" dirty="0" smtClean="0">
                <a:solidFill>
                  <a:schemeClr val="accent2">
                    <a:lumMod val="75000"/>
                  </a:schemeClr>
                </a:solidFill>
              </a:rPr>
              <a:t>Any question </a:t>
            </a:r>
            <a:endParaRPr lang="en-US" dirty="0">
              <a:solidFill>
                <a:schemeClr val="accent2">
                  <a:lumMod val="75000"/>
                </a:schemeClr>
              </a:solidFill>
            </a:endParaRPr>
          </a:p>
        </p:txBody>
      </p:sp>
      <p:pic>
        <p:nvPicPr>
          <p:cNvPr id="4" name="Picture 3" descr="2009071013.jpg"/>
          <p:cNvPicPr>
            <a:picLocks noChangeAspect="1"/>
          </p:cNvPicPr>
          <p:nvPr/>
        </p:nvPicPr>
        <p:blipFill>
          <a:blip r:embed="rId2" cstate="print"/>
          <a:stretch>
            <a:fillRect/>
          </a:stretch>
        </p:blipFill>
        <p:spPr>
          <a:xfrm>
            <a:off x="1928794" y="2000240"/>
            <a:ext cx="4577740" cy="379118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lstStyle/>
          <a:p>
            <a:pPr algn="just" rtl="0"/>
            <a:r>
              <a:rPr lang="en-US" dirty="0">
                <a:latin typeface="Aharoni" pitchFamily="2" charset="-79"/>
                <a:cs typeface="Aharoni" pitchFamily="2" charset="-79"/>
              </a:rPr>
              <a:t>Most insects have three pairs of walking legs one pair on each thoracic segment. Each leg contains six structural </a:t>
            </a:r>
            <a:r>
              <a:rPr lang="en-US" dirty="0" err="1" smtClean="0">
                <a:latin typeface="Aharoni" pitchFamily="2" charset="-79"/>
                <a:cs typeface="Aharoni" pitchFamily="2" charset="-79"/>
              </a:rPr>
              <a:t>compaonents</a:t>
            </a:r>
            <a:r>
              <a:rPr lang="en-US" dirty="0" smtClean="0">
                <a:latin typeface="Aharoni" pitchFamily="2" charset="-79"/>
                <a:cs typeface="Aharoni" pitchFamily="2" charset="-79"/>
              </a:rPr>
              <a:t> </a:t>
            </a:r>
            <a:r>
              <a:rPr lang="en-US" dirty="0">
                <a:latin typeface="Aharoni" pitchFamily="2" charset="-79"/>
                <a:cs typeface="Aharoni" pitchFamily="2" charset="-79"/>
              </a:rPr>
              <a:t>(segments) that articulate with one another by means of hinge joints: </a:t>
            </a:r>
          </a:p>
          <a:p>
            <a:pPr algn="just" rtl="0"/>
            <a:endParaRPr lang="ar-SA" dirty="0">
              <a:latin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pic>
        <p:nvPicPr>
          <p:cNvPr id="4" name="Picture 3" descr="http://www.entomology.umn.edu/cues/4015/morpology/leg.jpg"/>
          <p:cNvPicPr/>
          <p:nvPr/>
        </p:nvPicPr>
        <p:blipFill>
          <a:blip r:embed="rId2" cstate="print"/>
          <a:srcRect/>
          <a:stretch>
            <a:fillRect/>
          </a:stretch>
        </p:blipFill>
        <p:spPr bwMode="auto">
          <a:xfrm>
            <a:off x="323528" y="332656"/>
            <a:ext cx="7776864" cy="62809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7715200" cy="5112568"/>
          </a:xfrm>
        </p:spPr>
        <p:txBody>
          <a:bodyPr>
            <a:normAutofit/>
          </a:bodyPr>
          <a:lstStyle/>
          <a:p>
            <a:pPr lvl="0" algn="just" rtl="0"/>
            <a:r>
              <a:rPr lang="en-US" b="1" dirty="0" err="1">
                <a:solidFill>
                  <a:srgbClr val="FF0000"/>
                </a:solidFill>
                <a:latin typeface="Aharoni" pitchFamily="2" charset="-79"/>
                <a:cs typeface="Aharoni" pitchFamily="2" charset="-79"/>
              </a:rPr>
              <a:t>Coxa</a:t>
            </a:r>
            <a:r>
              <a:rPr lang="en-US" b="1" dirty="0">
                <a:latin typeface="Aharoni" pitchFamily="2" charset="-79"/>
                <a:cs typeface="Aharoni" pitchFamily="2" charset="-79"/>
              </a:rPr>
              <a:t>:</a:t>
            </a:r>
            <a:r>
              <a:rPr lang="en-US" dirty="0">
                <a:latin typeface="Aharoni" pitchFamily="2" charset="-79"/>
                <a:cs typeface="Aharoni" pitchFamily="2" charset="-79"/>
              </a:rPr>
              <a:t> usually a short, stout article. It is the functional but not primitive basal attachment of the legs to the thoracic body wall. </a:t>
            </a:r>
          </a:p>
          <a:p>
            <a:pPr lvl="0" algn="just" rtl="0"/>
            <a:r>
              <a:rPr lang="en-US" b="1" dirty="0" err="1">
                <a:solidFill>
                  <a:srgbClr val="FF0000"/>
                </a:solidFill>
                <a:latin typeface="Aharoni" pitchFamily="2" charset="-79"/>
                <a:cs typeface="Aharoni" pitchFamily="2" charset="-79"/>
              </a:rPr>
              <a:t>Trochanter</a:t>
            </a:r>
            <a:r>
              <a:rPr lang="en-US" dirty="0">
                <a:solidFill>
                  <a:srgbClr val="FF0000"/>
                </a:solidFill>
                <a:latin typeface="Aharoni" pitchFamily="2" charset="-79"/>
                <a:cs typeface="Aharoni" pitchFamily="2" charset="-79"/>
              </a:rPr>
              <a:t>:</a:t>
            </a:r>
            <a:r>
              <a:rPr lang="en-US" dirty="0">
                <a:latin typeface="Aharoni" pitchFamily="2" charset="-79"/>
                <a:cs typeface="Aharoni" pitchFamily="2" charset="-79"/>
              </a:rPr>
              <a:t> is a short </a:t>
            </a:r>
            <a:r>
              <a:rPr lang="en-US" dirty="0" err="1">
                <a:latin typeface="Aharoni" pitchFamily="2" charset="-79"/>
                <a:cs typeface="Aharoni" pitchFamily="2" charset="-79"/>
              </a:rPr>
              <a:t>articls</a:t>
            </a:r>
            <a:r>
              <a:rPr lang="en-US" dirty="0">
                <a:latin typeface="Aharoni" pitchFamily="2" charset="-79"/>
                <a:cs typeface="Aharoni" pitchFamily="2" charset="-79"/>
              </a:rPr>
              <a:t> between the </a:t>
            </a:r>
            <a:r>
              <a:rPr lang="en-US" dirty="0" err="1">
                <a:latin typeface="Aharoni" pitchFamily="2" charset="-79"/>
                <a:cs typeface="Aharoni" pitchFamily="2" charset="-79"/>
              </a:rPr>
              <a:t>coxa</a:t>
            </a:r>
            <a:r>
              <a:rPr lang="en-US" dirty="0">
                <a:latin typeface="Aharoni" pitchFamily="2" charset="-79"/>
                <a:cs typeface="Aharoni" pitchFamily="2" charset="-79"/>
              </a:rPr>
              <a:t> and the femur. It is usually reduced and is almost always singles. </a:t>
            </a:r>
          </a:p>
          <a:p>
            <a:pPr lvl="0" algn="just" rtl="0"/>
            <a:r>
              <a:rPr lang="en-US" b="1" dirty="0">
                <a:solidFill>
                  <a:srgbClr val="FF0000"/>
                </a:solidFill>
                <a:latin typeface="Aharoni" pitchFamily="2" charset="-79"/>
                <a:cs typeface="Aharoni" pitchFamily="2" charset="-79"/>
              </a:rPr>
              <a:t>Femur</a:t>
            </a:r>
            <a:r>
              <a:rPr lang="en-US" dirty="0">
                <a:solidFill>
                  <a:srgbClr val="FF0000"/>
                </a:solidFill>
                <a:latin typeface="Aharoni" pitchFamily="2" charset="-79"/>
                <a:cs typeface="Aharoni" pitchFamily="2" charset="-79"/>
              </a:rPr>
              <a:t>:</a:t>
            </a:r>
            <a:r>
              <a:rPr lang="en-US" dirty="0">
                <a:latin typeface="Aharoni" pitchFamily="2" charset="-79"/>
                <a:cs typeface="Aharoni" pitchFamily="2" charset="-79"/>
              </a:rPr>
              <a:t> is the section of leg between the </a:t>
            </a:r>
            <a:r>
              <a:rPr lang="en-US" dirty="0" err="1">
                <a:latin typeface="Aharoni" pitchFamily="2" charset="-79"/>
                <a:cs typeface="Aharoni" pitchFamily="2" charset="-79"/>
              </a:rPr>
              <a:t>trochanter</a:t>
            </a:r>
            <a:r>
              <a:rPr lang="en-US" dirty="0">
                <a:latin typeface="Aharoni" pitchFamily="2" charset="-79"/>
                <a:cs typeface="Aharoni" pitchFamily="2" charset="-79"/>
              </a:rPr>
              <a:t> and the tibia. Its generally the legs most prominent, robust article. It may be armed with stout but immovable spines.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457200" y="1600201"/>
            <a:ext cx="7715200" cy="2188839"/>
          </a:xfrm>
        </p:spPr>
        <p:txBody>
          <a:bodyPr>
            <a:normAutofit/>
          </a:bodyPr>
          <a:lstStyle/>
          <a:p>
            <a:pPr lvl="0" algn="just" rtl="0"/>
            <a:r>
              <a:rPr lang="en-US" b="1" dirty="0" smtClean="0">
                <a:solidFill>
                  <a:srgbClr val="FF0000"/>
                </a:solidFill>
                <a:latin typeface="Aharoni" pitchFamily="2" charset="-79"/>
                <a:cs typeface="Aharoni" pitchFamily="2" charset="-79"/>
              </a:rPr>
              <a:t>Tibia</a:t>
            </a:r>
            <a:r>
              <a:rPr lang="en-US" dirty="0" smtClean="0">
                <a:solidFill>
                  <a:srgbClr val="FF0000"/>
                </a:solidFill>
                <a:latin typeface="Aharoni" pitchFamily="2" charset="-79"/>
                <a:cs typeface="Aharoni" pitchFamily="2" charset="-79"/>
              </a:rPr>
              <a:t>:</a:t>
            </a:r>
            <a:r>
              <a:rPr lang="en-US" dirty="0" smtClean="0">
                <a:latin typeface="Aharoni" pitchFamily="2" charset="-79"/>
                <a:cs typeface="Aharoni" pitchFamily="2" charset="-79"/>
              </a:rPr>
              <a:t> attaches to the femur proximally and to the tarsus distally. It's femoral articulation permits vertical motion, so it is capable of being flexed against, and closely applied to, the femur. </a:t>
            </a:r>
          </a:p>
          <a:p>
            <a:pPr algn="just"/>
            <a:endParaRPr lang="ar-SA" dirty="0">
              <a:latin typeface="Aharoni" pitchFamily="2" charset="-79"/>
            </a:endParaRPr>
          </a:p>
        </p:txBody>
      </p:sp>
      <p:pic>
        <p:nvPicPr>
          <p:cNvPr id="6" name="Picture 5" descr="http://www.entomology.umn.edu/cues/4015/morpology/leg.jpg"/>
          <p:cNvPicPr/>
          <p:nvPr/>
        </p:nvPicPr>
        <p:blipFill>
          <a:blip r:embed="rId2" cstate="print"/>
          <a:srcRect/>
          <a:stretch>
            <a:fillRect/>
          </a:stretch>
        </p:blipFill>
        <p:spPr bwMode="auto">
          <a:xfrm>
            <a:off x="611560" y="4077072"/>
            <a:ext cx="7488832" cy="25365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1"/>
            <a:ext cx="7715200" cy="3168353"/>
          </a:xfrm>
        </p:spPr>
        <p:txBody>
          <a:bodyPr>
            <a:normAutofit/>
          </a:bodyPr>
          <a:lstStyle/>
          <a:p>
            <a:pPr lvl="0" algn="l" rtl="0"/>
            <a:r>
              <a:rPr lang="en-US" dirty="0" smtClean="0">
                <a:latin typeface="Aharoni" pitchFamily="2" charset="-79"/>
                <a:cs typeface="Aharoni" pitchFamily="2" charset="-79"/>
              </a:rPr>
              <a:t>The </a:t>
            </a:r>
            <a:r>
              <a:rPr lang="en-US" dirty="0" err="1" smtClean="0">
                <a:latin typeface="Aharoni" pitchFamily="2" charset="-79"/>
                <a:cs typeface="Aharoni" pitchFamily="2" charset="-79"/>
              </a:rPr>
              <a:t>salender</a:t>
            </a:r>
            <a:r>
              <a:rPr lang="en-US" dirty="0" smtClean="0">
                <a:latin typeface="Aharoni" pitchFamily="2" charset="-79"/>
                <a:cs typeface="Aharoni" pitchFamily="2" charset="-79"/>
              </a:rPr>
              <a:t> </a:t>
            </a:r>
            <a:r>
              <a:rPr lang="en-US" b="1" dirty="0" smtClean="0">
                <a:solidFill>
                  <a:schemeClr val="tx2">
                    <a:lumMod val="75000"/>
                  </a:schemeClr>
                </a:solidFill>
                <a:latin typeface="Aharoni" pitchFamily="2" charset="-79"/>
                <a:cs typeface="Aharoni" pitchFamily="2" charset="-79"/>
              </a:rPr>
              <a:t>tarsus</a:t>
            </a:r>
            <a:r>
              <a:rPr lang="en-US" dirty="0" smtClean="0">
                <a:latin typeface="Aharoni" pitchFamily="2" charset="-79"/>
                <a:cs typeface="Aharoni" pitchFamily="2" charset="-79"/>
              </a:rPr>
              <a:t> or foot attaches distally to the tibia. It is commonly divided into five or fewer articles, or </a:t>
            </a:r>
            <a:r>
              <a:rPr lang="en-US" dirty="0" err="1" smtClean="0">
                <a:latin typeface="Aharoni" pitchFamily="2" charset="-79"/>
                <a:cs typeface="Aharoni" pitchFamily="2" charset="-79"/>
              </a:rPr>
              <a:t>tarsomeres</a:t>
            </a:r>
            <a:r>
              <a:rPr lang="en-US" dirty="0" smtClean="0">
                <a:latin typeface="Aharoni" pitchFamily="2" charset="-79"/>
                <a:cs typeface="Aharoni" pitchFamily="2" charset="-79"/>
              </a:rPr>
              <a:t>.</a:t>
            </a:r>
            <a:endParaRPr lang="en-US" dirty="0">
              <a:latin typeface="Aharoni" pitchFamily="2" charset="-79"/>
              <a:cs typeface="Aharoni" pitchFamily="2" charset="-79"/>
            </a:endParaRPr>
          </a:p>
        </p:txBody>
      </p:sp>
      <p:pic>
        <p:nvPicPr>
          <p:cNvPr id="4" name="Picture 3" descr="http://www.entomology.umn.edu/cues/4015/morpology/leg.jpg"/>
          <p:cNvPicPr/>
          <p:nvPr/>
        </p:nvPicPr>
        <p:blipFill>
          <a:blip r:embed="rId2" cstate="print"/>
          <a:srcRect/>
          <a:stretch>
            <a:fillRect/>
          </a:stretch>
        </p:blipFill>
        <p:spPr bwMode="auto">
          <a:xfrm>
            <a:off x="1547664" y="3501008"/>
            <a:ext cx="5654385" cy="27084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179512" y="1556792"/>
            <a:ext cx="7992888" cy="2332856"/>
          </a:xfrm>
        </p:spPr>
        <p:txBody>
          <a:bodyPr>
            <a:normAutofit/>
          </a:bodyPr>
          <a:lstStyle/>
          <a:p>
            <a:pPr algn="just" rtl="0"/>
            <a:r>
              <a:rPr lang="en-US" b="1" dirty="0" err="1" smtClean="0">
                <a:solidFill>
                  <a:srgbClr val="FF0000"/>
                </a:solidFill>
                <a:latin typeface="Aharoni" pitchFamily="2" charset="-79"/>
                <a:cs typeface="Aharoni" pitchFamily="2" charset="-79"/>
              </a:rPr>
              <a:t>pretarsus</a:t>
            </a:r>
            <a:r>
              <a:rPr lang="en-US" dirty="0" smtClean="0">
                <a:latin typeface="Aharoni" pitchFamily="2" charset="-79"/>
                <a:cs typeface="Aharoni" pitchFamily="2" charset="-79"/>
              </a:rPr>
              <a:t> is often interpreted as the ultimate part of the tarsus but is actually a small, distinct article of its own. It usually bears a median outgrowth or lobe called the </a:t>
            </a:r>
            <a:r>
              <a:rPr lang="en-US" dirty="0" err="1" smtClean="0">
                <a:latin typeface="Aharoni" pitchFamily="2" charset="-79"/>
                <a:cs typeface="Aharoni" pitchFamily="2" charset="-79"/>
              </a:rPr>
              <a:t>arolium</a:t>
            </a:r>
            <a:r>
              <a:rPr lang="en-US" dirty="0" smtClean="0">
                <a:latin typeface="Aharoni" pitchFamily="2" charset="-79"/>
                <a:cs typeface="Aharoni" pitchFamily="2" charset="-79"/>
              </a:rPr>
              <a:t> and pair of movable claws</a:t>
            </a:r>
            <a:endParaRPr lang="ar-SA" dirty="0" smtClean="0">
              <a:latin typeface="Aharoni" pitchFamily="2" charset="-79"/>
            </a:endParaRPr>
          </a:p>
          <a:p>
            <a:pPr algn="just" rtl="0"/>
            <a:endParaRPr lang="ar-SA" dirty="0">
              <a:latin typeface="Aharoni" pitchFamily="2" charset="-79"/>
            </a:endParaRPr>
          </a:p>
        </p:txBody>
      </p:sp>
      <p:pic>
        <p:nvPicPr>
          <p:cNvPr id="4" name="Picture 3" descr="http://www.entomology.umn.edu/cues/4015/morpology/leg.jpg"/>
          <p:cNvPicPr/>
          <p:nvPr/>
        </p:nvPicPr>
        <p:blipFill>
          <a:blip r:embed="rId2" cstate="print"/>
          <a:srcRect/>
          <a:stretch>
            <a:fillRect/>
          </a:stretch>
        </p:blipFill>
        <p:spPr bwMode="auto">
          <a:xfrm>
            <a:off x="1547664" y="3861048"/>
            <a:ext cx="5654385" cy="27084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14422"/>
            <a:ext cx="7929618" cy="4929222"/>
          </a:xfrm>
        </p:spPr>
        <p:txBody>
          <a:bodyPr>
            <a:normAutofit/>
          </a:bodyPr>
          <a:lstStyle/>
          <a:p>
            <a:r>
              <a:rPr lang="en-US" sz="6000" u="sng" dirty="0" smtClean="0"/>
              <a:t>Leg </a:t>
            </a:r>
            <a:r>
              <a:rPr lang="en-US" sz="6000" u="sng" dirty="0" err="1" smtClean="0"/>
              <a:t>Adapations</a:t>
            </a:r>
            <a:r>
              <a:rPr lang="en-US" sz="6000" u="sng" dirty="0" smtClean="0"/>
              <a:t> and Modifications</a:t>
            </a:r>
            <a:r>
              <a:rPr lang="en-US" sz="6000" dirty="0" smtClean="0"/>
              <a:t/>
            </a:r>
            <a:br>
              <a:rPr lang="en-US" sz="6000" dirty="0" smtClean="0"/>
            </a:br>
            <a:endParaRPr lang="en-US" sz="6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SA" dirty="0"/>
          </a:p>
        </p:txBody>
      </p:sp>
      <p:sp>
        <p:nvSpPr>
          <p:cNvPr id="3" name="Content Placeholder 2"/>
          <p:cNvSpPr>
            <a:spLocks noGrp="1"/>
          </p:cNvSpPr>
          <p:nvPr>
            <p:ph idx="1"/>
          </p:nvPr>
        </p:nvSpPr>
        <p:spPr/>
        <p:txBody>
          <a:bodyPr>
            <a:normAutofit/>
          </a:bodyPr>
          <a:lstStyle/>
          <a:p>
            <a:pPr algn="l" rtl="0"/>
            <a:r>
              <a:rPr lang="en-US" b="1" dirty="0" smtClean="0">
                <a:solidFill>
                  <a:srgbClr val="FF0000"/>
                </a:solidFill>
              </a:rPr>
              <a:t>Walking legs (Ambulatory</a:t>
            </a:r>
            <a:r>
              <a:rPr lang="en-US" dirty="0" smtClean="0">
                <a:solidFill>
                  <a:srgbClr val="FF0000"/>
                </a:solidFill>
              </a:rPr>
              <a:t> legs) </a:t>
            </a:r>
            <a:r>
              <a:rPr lang="en-US" dirty="0" smtClean="0">
                <a:latin typeface="Aharoni" pitchFamily="2" charset="-79"/>
                <a:cs typeface="Aharoni" pitchFamily="2" charset="-79"/>
              </a:rPr>
              <a:t>are used for walking. The legs are long. </a:t>
            </a:r>
          </a:p>
          <a:p>
            <a:pPr algn="l" rtl="0"/>
            <a:r>
              <a:rPr lang="en-US" dirty="0" smtClean="0">
                <a:latin typeface="Aharoni" pitchFamily="2" charset="-79"/>
                <a:cs typeface="Aharoni" pitchFamily="2" charset="-79"/>
              </a:rPr>
              <a:t>Examples</a:t>
            </a:r>
            <a:r>
              <a:rPr lang="en-US" dirty="0">
                <a:latin typeface="Aharoni" pitchFamily="2" charset="-79"/>
                <a:cs typeface="Aharoni" pitchFamily="2" charset="-79"/>
              </a:rPr>
              <a:t>: Bugs (order </a:t>
            </a:r>
            <a:r>
              <a:rPr lang="en-US" dirty="0" err="1">
                <a:latin typeface="Aharoni" pitchFamily="2" charset="-79"/>
                <a:cs typeface="Aharoni" pitchFamily="2" charset="-79"/>
              </a:rPr>
              <a:t>Hemiptera</a:t>
            </a:r>
            <a:r>
              <a:rPr lang="en-US" dirty="0">
                <a:latin typeface="Aharoni" pitchFamily="2" charset="-79"/>
                <a:cs typeface="Aharoni" pitchFamily="2" charset="-79"/>
              </a:rPr>
              <a:t>), leaf </a:t>
            </a:r>
            <a:r>
              <a:rPr lang="en-US" dirty="0" smtClean="0">
                <a:latin typeface="Aharoni" pitchFamily="2" charset="-79"/>
                <a:cs typeface="Aharoni" pitchFamily="2" charset="-79"/>
              </a:rPr>
              <a:t>beetles </a:t>
            </a:r>
            <a:r>
              <a:rPr lang="en-US" dirty="0">
                <a:latin typeface="Aharoni" pitchFamily="2" charset="-79"/>
                <a:cs typeface="Aharoni" pitchFamily="2" charset="-79"/>
              </a:rPr>
              <a:t>(</a:t>
            </a:r>
            <a:r>
              <a:rPr lang="en-US" dirty="0" err="1">
                <a:latin typeface="Aharoni" pitchFamily="2" charset="-79"/>
                <a:cs typeface="Aharoni" pitchFamily="2" charset="-79"/>
              </a:rPr>
              <a:t>Corder</a:t>
            </a:r>
            <a:r>
              <a:rPr lang="en-US" dirty="0">
                <a:latin typeface="Aharoni" pitchFamily="2" charset="-79"/>
                <a:cs typeface="Aharoni" pitchFamily="2" charset="-79"/>
              </a:rPr>
              <a:t> </a:t>
            </a:r>
            <a:r>
              <a:rPr lang="en-US" dirty="0" err="1">
                <a:latin typeface="Aharoni" pitchFamily="2" charset="-79"/>
                <a:cs typeface="Aharoni" pitchFamily="2" charset="-79"/>
              </a:rPr>
              <a:t>oleoptera</a:t>
            </a:r>
            <a:r>
              <a:rPr lang="en-US" dirty="0">
                <a:latin typeface="Aharoni" pitchFamily="2" charset="-79"/>
                <a:cs typeface="Aharoni" pitchFamily="2" charset="-79"/>
              </a:rPr>
              <a:t>).</a:t>
            </a:r>
            <a:br>
              <a:rPr lang="en-US" dirty="0">
                <a:latin typeface="Aharoni" pitchFamily="2" charset="-79"/>
                <a:cs typeface="Aharoni" pitchFamily="2" charset="-79"/>
              </a:rPr>
            </a:br>
            <a:r>
              <a:rPr lang="en-US" dirty="0">
                <a:latin typeface="Aharoni" pitchFamily="2" charset="-79"/>
                <a:cs typeface="Aharoni" pitchFamily="2" charset="-79"/>
              </a:rPr>
              <a:t/>
            </a:r>
            <a:br>
              <a:rPr lang="en-US" dirty="0">
                <a:latin typeface="Aharoni" pitchFamily="2" charset="-79"/>
                <a:cs typeface="Aharoni" pitchFamily="2" charset="-79"/>
              </a:rPr>
            </a:br>
            <a:r>
              <a:rPr lang="en-US" dirty="0">
                <a:latin typeface="Aharoni" pitchFamily="2" charset="-79"/>
                <a:cs typeface="Aharoni" pitchFamily="2" charset="-79"/>
              </a:rPr>
              <a:t/>
            </a:r>
            <a:br>
              <a:rPr lang="en-US" dirty="0">
                <a:latin typeface="Aharoni" pitchFamily="2" charset="-79"/>
                <a:cs typeface="Aharoni" pitchFamily="2" charset="-79"/>
              </a:rPr>
            </a:br>
            <a:r>
              <a:rPr lang="en-US" dirty="0">
                <a:latin typeface="Aharoni" pitchFamily="2" charset="-79"/>
                <a:cs typeface="Aharoni" pitchFamily="2" charset="-79"/>
              </a:rPr>
              <a:t/>
            </a:r>
            <a:br>
              <a:rPr lang="en-US" dirty="0">
                <a:latin typeface="Aharoni" pitchFamily="2" charset="-79"/>
                <a:cs typeface="Aharoni" pitchFamily="2" charset="-79"/>
              </a:rPr>
            </a:br>
            <a:r>
              <a:rPr lang="en-US" dirty="0">
                <a:latin typeface="Aharoni" pitchFamily="2" charset="-79"/>
                <a:cs typeface="Aharoni" pitchFamily="2" charset="-79"/>
              </a:rPr>
              <a:t/>
            </a:r>
            <a:br>
              <a:rPr lang="en-US" dirty="0">
                <a:latin typeface="Aharoni" pitchFamily="2" charset="-79"/>
                <a:cs typeface="Aharoni" pitchFamily="2" charset="-79"/>
              </a:rPr>
            </a:br>
            <a:r>
              <a:rPr lang="en-US" b="1" dirty="0">
                <a:latin typeface="Aharoni" pitchFamily="2" charset="-79"/>
                <a:cs typeface="Aharoni" pitchFamily="2" charset="-79"/>
              </a:rPr>
              <a:t/>
            </a:r>
            <a:br>
              <a:rPr lang="en-US" b="1" dirty="0">
                <a:latin typeface="Aharoni" pitchFamily="2" charset="-79"/>
                <a:cs typeface="Aharoni" pitchFamily="2" charset="-79"/>
              </a:rPr>
            </a:br>
            <a:endParaRPr lang="en-US" b="1" dirty="0" smtClean="0">
              <a:latin typeface="Aharoni" pitchFamily="2" charset="-79"/>
              <a:cs typeface="Aharoni" pitchFamily="2" charset="-79"/>
            </a:endParaRPr>
          </a:p>
          <a:p>
            <a:pPr algn="just" rtl="0"/>
            <a:endParaRPr lang="en-US" b="1" dirty="0">
              <a:latin typeface="Aharoni" pitchFamily="2" charset="-79"/>
              <a:cs typeface="Aharoni" pitchFamily="2" charset="-79"/>
            </a:endParaRPr>
          </a:p>
          <a:p>
            <a:pPr algn="just" rtl="0"/>
            <a:endParaRPr lang="ar-SA" dirty="0">
              <a:latin typeface="Aharoni" pitchFamily="2" charset="-79"/>
            </a:endParaRPr>
          </a:p>
        </p:txBody>
      </p:sp>
      <p:pic>
        <p:nvPicPr>
          <p:cNvPr id="4" name="Picture 3" descr="http://www.entomology.umn.edu/cues/4015/morpology/boxelder.jpg"/>
          <p:cNvPicPr/>
          <p:nvPr/>
        </p:nvPicPr>
        <p:blipFill>
          <a:blip r:embed="rId2" cstate="print"/>
          <a:srcRect/>
          <a:stretch>
            <a:fillRect/>
          </a:stretch>
        </p:blipFill>
        <p:spPr bwMode="auto">
          <a:xfrm>
            <a:off x="4357686" y="4000504"/>
            <a:ext cx="3150734"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112</TotalTime>
  <Words>555</Words>
  <Application>Microsoft Office PowerPoint</Application>
  <PresentationFormat>On-screen Show (4:3)</PresentationFormat>
  <Paragraphs>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INSECT LEGS </vt:lpstr>
      <vt:lpstr>Introduction </vt:lpstr>
      <vt:lpstr>Slide 3</vt:lpstr>
      <vt:lpstr>Slide 4</vt:lpstr>
      <vt:lpstr>Slide 5</vt:lpstr>
      <vt:lpstr>Slide 6</vt:lpstr>
      <vt:lpstr>Slide 7</vt:lpstr>
      <vt:lpstr>Leg Adapations and Modifications </vt:lpstr>
      <vt:lpstr>Slide 9</vt:lpstr>
      <vt:lpstr>Slide 10</vt:lpstr>
      <vt:lpstr>Slide 11</vt:lpstr>
      <vt:lpstr>Slide 12</vt:lpstr>
      <vt:lpstr>Slide 13</vt:lpstr>
      <vt:lpstr>Slide 14</vt:lpstr>
      <vt:lpstr>Slide 15</vt:lpstr>
      <vt:lpstr>Slide 16</vt:lpstr>
      <vt:lpstr>Slide 17</vt:lpstr>
      <vt:lpstr>Any question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LEGS</dc:title>
  <dc:creator>hessa</dc:creator>
  <cp:lastModifiedBy>hessa</cp:lastModifiedBy>
  <cp:revision>18</cp:revision>
  <dcterms:created xsi:type="dcterms:W3CDTF">2011-10-21T14:40:07Z</dcterms:created>
  <dcterms:modified xsi:type="dcterms:W3CDTF">2012-07-23T22:57:11Z</dcterms:modified>
</cp:coreProperties>
</file>