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63" r:id="rId4"/>
    <p:sldId id="264" r:id="rId5"/>
    <p:sldId id="266" r:id="rId6"/>
    <p:sldId id="270" r:id="rId7"/>
    <p:sldId id="259" r:id="rId8"/>
    <p:sldId id="267" r:id="rId9"/>
    <p:sldId id="265" r:id="rId10"/>
    <p:sldId id="268" r:id="rId11"/>
    <p:sldId id="271" r:id="rId12"/>
    <p:sldId id="261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092"/>
    <a:srgbClr val="7D00D2"/>
    <a:srgbClr val="929292"/>
    <a:srgbClr val="542378"/>
    <a:srgbClr val="8F62B2"/>
    <a:srgbClr val="8F62B1"/>
    <a:srgbClr val="8D60AF"/>
    <a:srgbClr val="939393"/>
    <a:srgbClr val="A6A6A6"/>
    <a:srgbClr val="8E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DA7596-93DD-4D00-948E-0C7AB7ECAB97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CEF46A94-E29C-48AD-9227-8D1FE8B54D29}">
      <dgm:prSet phldrT="[Text]" custT="1"/>
      <dgm:spPr/>
      <dgm:t>
        <a:bodyPr/>
        <a:lstStyle/>
        <a:p>
          <a:r>
            <a:rPr lang="en-US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Bicinchoninic</a:t>
          </a:r>
          <a:r>
            <a: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acid method</a:t>
          </a:r>
          <a:endParaRPr lang="en-GB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1F671E-6BF8-4282-8535-948E3E462E19}" type="parTrans" cxnId="{C48D739B-AE2F-44AF-97E6-59664F581266}">
      <dgm:prSet/>
      <dgm:spPr/>
      <dgm:t>
        <a:bodyPr/>
        <a:lstStyle/>
        <a:p>
          <a:endParaRPr lang="en-GB" sz="3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2F3E3E-0049-458E-B785-7AB6B633409F}" type="sibTrans" cxnId="{C48D739B-AE2F-44AF-97E6-59664F581266}">
      <dgm:prSet/>
      <dgm:spPr/>
      <dgm:t>
        <a:bodyPr/>
        <a:lstStyle/>
        <a:p>
          <a:endParaRPr lang="en-GB" sz="3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86641F-ECDC-4B73-A56C-012C375EDF4C}">
      <dgm:prSet phldrT="[Text]" custT="1"/>
      <dgm:spPr/>
      <dgm:t>
        <a:bodyPr/>
        <a:lstStyle/>
        <a:p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Biuret</a:t>
          </a:r>
          <a:endParaRPr lang="en-GB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A59303-B83A-4D91-8455-BBC556BBFAE4}" type="parTrans" cxnId="{471E8547-70F8-4DF7-9E48-450E9050D9FD}">
      <dgm:prSet/>
      <dgm:spPr/>
      <dgm:t>
        <a:bodyPr/>
        <a:lstStyle/>
        <a:p>
          <a:endParaRPr lang="en-GB" sz="3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068664-85A3-425D-86B3-CB0CFEF2CE94}" type="sibTrans" cxnId="{471E8547-70F8-4DF7-9E48-450E9050D9FD}">
      <dgm:prSet/>
      <dgm:spPr/>
      <dgm:t>
        <a:bodyPr/>
        <a:lstStyle/>
        <a:p>
          <a:endParaRPr lang="en-GB" sz="3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7A344B-C2AA-45F8-8A39-B7B5C9DE1F1D}">
      <dgm:prSet phldrT="[Text]" custT="1"/>
      <dgm:spPr/>
      <dgm:t>
        <a:bodyPr/>
        <a:lstStyle/>
        <a:p>
          <a:r>
            <a:rPr lang="en-GB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Lowry</a:t>
          </a:r>
          <a:endParaRPr lang="en-GB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BCE644-617D-4BB3-9B6B-7C56C096D110}" type="parTrans" cxnId="{EB7D95A6-42FA-4036-85C8-6FCFDF77D9EA}">
      <dgm:prSet/>
      <dgm:spPr/>
      <dgm:t>
        <a:bodyPr/>
        <a:lstStyle/>
        <a:p>
          <a:endParaRPr lang="en-GB" sz="3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AAD82-51FF-482A-B5D3-67B2CF418584}" type="sibTrans" cxnId="{EB7D95A6-42FA-4036-85C8-6FCFDF77D9EA}">
      <dgm:prSet/>
      <dgm:spPr/>
      <dgm:t>
        <a:bodyPr/>
        <a:lstStyle/>
        <a:p>
          <a:endParaRPr lang="en-GB" sz="3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044352-AE32-46AE-9592-8AA50E82F8CB}">
      <dgm:prSet phldrT="[Text]" custT="1"/>
      <dgm:spPr/>
      <dgm:t>
        <a:bodyPr/>
        <a:lstStyle/>
        <a:p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Bradford</a:t>
          </a:r>
          <a:endParaRPr lang="en-GB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DEE349-34B1-4872-BBAE-B715E28F27A5}" type="parTrans" cxnId="{8C6B784B-29F1-43DC-8728-50D26C6D9C87}">
      <dgm:prSet/>
      <dgm:spPr/>
      <dgm:t>
        <a:bodyPr/>
        <a:lstStyle/>
        <a:p>
          <a:endParaRPr lang="en-GB" sz="3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27A167-5720-4D82-9F5E-46CE5C627256}" type="sibTrans" cxnId="{8C6B784B-29F1-43DC-8728-50D26C6D9C87}">
      <dgm:prSet/>
      <dgm:spPr/>
      <dgm:t>
        <a:bodyPr/>
        <a:lstStyle/>
        <a:p>
          <a:endParaRPr lang="en-GB" sz="3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A35227-1595-4D59-8CD5-1314D62857D0}">
      <dgm:prSet phldrT="[Text]" custT="1"/>
      <dgm:spPr>
        <a:solidFill>
          <a:schemeClr val="bg2">
            <a:lumMod val="75000"/>
            <a:alpha val="50000"/>
          </a:schemeClr>
        </a:solidFill>
      </dgm:spPr>
      <dgm:t>
        <a:bodyPr/>
        <a:lstStyle/>
        <a:p>
          <a:r>
            <a: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Warburg Christian</a:t>
          </a:r>
          <a:br>
            <a: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(A280/A260) </a:t>
          </a:r>
          <a:endParaRPr lang="en-GB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6F203B-DEAB-40F4-82F6-CC6F046B6818}" type="parTrans" cxnId="{779953D8-D74B-46FD-B8BF-82EDCF99AABB}">
      <dgm:prSet/>
      <dgm:spPr/>
      <dgm:t>
        <a:bodyPr/>
        <a:lstStyle/>
        <a:p>
          <a:endParaRPr lang="en-GB" sz="3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A788AD-1AB2-4850-86BC-F9ACF1B83E86}" type="sibTrans" cxnId="{779953D8-D74B-46FD-B8BF-82EDCF99AABB}">
      <dgm:prSet/>
      <dgm:spPr/>
      <dgm:t>
        <a:bodyPr/>
        <a:lstStyle/>
        <a:p>
          <a:endParaRPr lang="en-GB" sz="3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748F26-8930-48A1-A111-624466B2EE82}" type="pres">
      <dgm:prSet presAssocID="{1DDA7596-93DD-4D00-948E-0C7AB7ECAB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2AF921D-569B-4B45-B5D1-40D412AEBE53}" type="pres">
      <dgm:prSet presAssocID="{CEF46A94-E29C-48AD-9227-8D1FE8B54D29}" presName="Name5" presStyleLbl="vennNode1" presStyleIdx="0" presStyleCnt="5" custScaleX="1655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AA56E2-6DA0-41BB-AD83-E03D1DA7A6D8}" type="pres">
      <dgm:prSet presAssocID="{262F3E3E-0049-458E-B785-7AB6B633409F}" presName="space" presStyleCnt="0"/>
      <dgm:spPr/>
    </dgm:pt>
    <dgm:pt modelId="{2EDBE01A-7791-408C-861C-8478F9B1DA3D}" type="pres">
      <dgm:prSet presAssocID="{DA86641F-ECDC-4B73-A56C-012C375EDF4C}" presName="Name5" presStyleLbl="vennNode1" presStyleIdx="1" presStyleCnt="5" custScaleX="1305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332016-EC1A-4B1C-B716-2831D5FC4142}" type="pres">
      <dgm:prSet presAssocID="{79068664-85A3-425D-86B3-CB0CFEF2CE94}" presName="space" presStyleCnt="0"/>
      <dgm:spPr/>
    </dgm:pt>
    <dgm:pt modelId="{1CCFBDFC-29F0-4260-B505-950050B37B57}" type="pres">
      <dgm:prSet presAssocID="{9B7A344B-C2AA-45F8-8A39-B7B5C9DE1F1D}" presName="Name5" presStyleLbl="vennNode1" presStyleIdx="2" presStyleCnt="5" custScaleX="13347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71819C-E16A-4435-B71E-8B5B2CFA8261}" type="pres">
      <dgm:prSet presAssocID="{B17AAD82-51FF-482A-B5D3-67B2CF418584}" presName="space" presStyleCnt="0"/>
      <dgm:spPr/>
    </dgm:pt>
    <dgm:pt modelId="{D5139CF4-4452-444E-AF58-E1C903DD5946}" type="pres">
      <dgm:prSet presAssocID="{38044352-AE32-46AE-9592-8AA50E82F8CB}" presName="Name5" presStyleLbl="vennNode1" presStyleIdx="3" presStyleCnt="5" custScaleX="1395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245487-E220-40FB-8892-D92ADBBDE672}" type="pres">
      <dgm:prSet presAssocID="{D527A167-5720-4D82-9F5E-46CE5C627256}" presName="space" presStyleCnt="0"/>
      <dgm:spPr/>
    </dgm:pt>
    <dgm:pt modelId="{63F5BB32-2869-48C6-AB76-893F82365935}" type="pres">
      <dgm:prSet presAssocID="{BAA35227-1595-4D59-8CD5-1314D62857D0}" presName="Name5" presStyleLbl="vennNode1" presStyleIdx="4" presStyleCnt="5" custScaleX="1392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71E8547-70F8-4DF7-9E48-450E9050D9FD}" srcId="{1DDA7596-93DD-4D00-948E-0C7AB7ECAB97}" destId="{DA86641F-ECDC-4B73-A56C-012C375EDF4C}" srcOrd="1" destOrd="0" parTransId="{4FA59303-B83A-4D91-8455-BBC556BBFAE4}" sibTransId="{79068664-85A3-425D-86B3-CB0CFEF2CE94}"/>
    <dgm:cxn modelId="{8C6B784B-29F1-43DC-8728-50D26C6D9C87}" srcId="{1DDA7596-93DD-4D00-948E-0C7AB7ECAB97}" destId="{38044352-AE32-46AE-9592-8AA50E82F8CB}" srcOrd="3" destOrd="0" parTransId="{59DEE349-34B1-4872-BBAE-B715E28F27A5}" sibTransId="{D527A167-5720-4D82-9F5E-46CE5C627256}"/>
    <dgm:cxn modelId="{7073476C-E944-42BB-B3B0-E4EC138A18CF}" type="presOf" srcId="{38044352-AE32-46AE-9592-8AA50E82F8CB}" destId="{D5139CF4-4452-444E-AF58-E1C903DD5946}" srcOrd="0" destOrd="0" presId="urn:microsoft.com/office/officeart/2005/8/layout/venn3"/>
    <dgm:cxn modelId="{A42F4870-08F6-4692-81BE-2B420D1EE9C8}" type="presOf" srcId="{9B7A344B-C2AA-45F8-8A39-B7B5C9DE1F1D}" destId="{1CCFBDFC-29F0-4260-B505-950050B37B57}" srcOrd="0" destOrd="0" presId="urn:microsoft.com/office/officeart/2005/8/layout/venn3"/>
    <dgm:cxn modelId="{A09CA356-F602-488F-9EB1-276CE07E33BE}" type="presOf" srcId="{1DDA7596-93DD-4D00-948E-0C7AB7ECAB97}" destId="{DE748F26-8930-48A1-A111-624466B2EE82}" srcOrd="0" destOrd="0" presId="urn:microsoft.com/office/officeart/2005/8/layout/venn3"/>
    <dgm:cxn modelId="{779953D8-D74B-46FD-B8BF-82EDCF99AABB}" srcId="{1DDA7596-93DD-4D00-948E-0C7AB7ECAB97}" destId="{BAA35227-1595-4D59-8CD5-1314D62857D0}" srcOrd="4" destOrd="0" parTransId="{0A6F203B-DEAB-40F4-82F6-CC6F046B6818}" sibTransId="{CDA788AD-1AB2-4850-86BC-F9ACF1B83E86}"/>
    <dgm:cxn modelId="{BE8D1824-2F1C-44A5-9374-AAAC29A0F8F5}" type="presOf" srcId="{BAA35227-1595-4D59-8CD5-1314D62857D0}" destId="{63F5BB32-2869-48C6-AB76-893F82365935}" srcOrd="0" destOrd="0" presId="urn:microsoft.com/office/officeart/2005/8/layout/venn3"/>
    <dgm:cxn modelId="{239F1EF2-22C0-45B6-8A0D-553AFEC92F70}" type="presOf" srcId="{DA86641F-ECDC-4B73-A56C-012C375EDF4C}" destId="{2EDBE01A-7791-408C-861C-8478F9B1DA3D}" srcOrd="0" destOrd="0" presId="urn:microsoft.com/office/officeart/2005/8/layout/venn3"/>
    <dgm:cxn modelId="{DFC313D6-7466-4DE0-9454-6DCD109D1310}" type="presOf" srcId="{CEF46A94-E29C-48AD-9227-8D1FE8B54D29}" destId="{82AF921D-569B-4B45-B5D1-40D412AEBE53}" srcOrd="0" destOrd="0" presId="urn:microsoft.com/office/officeart/2005/8/layout/venn3"/>
    <dgm:cxn modelId="{EB7D95A6-42FA-4036-85C8-6FCFDF77D9EA}" srcId="{1DDA7596-93DD-4D00-948E-0C7AB7ECAB97}" destId="{9B7A344B-C2AA-45F8-8A39-B7B5C9DE1F1D}" srcOrd="2" destOrd="0" parTransId="{05BCE644-617D-4BB3-9B6B-7C56C096D110}" sibTransId="{B17AAD82-51FF-482A-B5D3-67B2CF418584}"/>
    <dgm:cxn modelId="{C48D739B-AE2F-44AF-97E6-59664F581266}" srcId="{1DDA7596-93DD-4D00-948E-0C7AB7ECAB97}" destId="{CEF46A94-E29C-48AD-9227-8D1FE8B54D29}" srcOrd="0" destOrd="0" parTransId="{5D1F671E-6BF8-4282-8535-948E3E462E19}" sibTransId="{262F3E3E-0049-458E-B785-7AB6B633409F}"/>
    <dgm:cxn modelId="{349C5A00-986E-49B6-B57F-D1986C642D58}" type="presParOf" srcId="{DE748F26-8930-48A1-A111-624466B2EE82}" destId="{82AF921D-569B-4B45-B5D1-40D412AEBE53}" srcOrd="0" destOrd="0" presId="urn:microsoft.com/office/officeart/2005/8/layout/venn3"/>
    <dgm:cxn modelId="{2478B119-5DBD-48BF-BA5F-786333F3CA6C}" type="presParOf" srcId="{DE748F26-8930-48A1-A111-624466B2EE82}" destId="{B6AA56E2-6DA0-41BB-AD83-E03D1DA7A6D8}" srcOrd="1" destOrd="0" presId="urn:microsoft.com/office/officeart/2005/8/layout/venn3"/>
    <dgm:cxn modelId="{0052FCC6-8D8D-4E8A-B747-5BC0BC5217F8}" type="presParOf" srcId="{DE748F26-8930-48A1-A111-624466B2EE82}" destId="{2EDBE01A-7791-408C-861C-8478F9B1DA3D}" srcOrd="2" destOrd="0" presId="urn:microsoft.com/office/officeart/2005/8/layout/venn3"/>
    <dgm:cxn modelId="{9A05378C-4BF5-44EE-820E-55BFE9689ED1}" type="presParOf" srcId="{DE748F26-8930-48A1-A111-624466B2EE82}" destId="{80332016-EC1A-4B1C-B716-2831D5FC4142}" srcOrd="3" destOrd="0" presId="urn:microsoft.com/office/officeart/2005/8/layout/venn3"/>
    <dgm:cxn modelId="{BE940BB1-671B-4BC2-8EA0-2A9E3F8C1631}" type="presParOf" srcId="{DE748F26-8930-48A1-A111-624466B2EE82}" destId="{1CCFBDFC-29F0-4260-B505-950050B37B57}" srcOrd="4" destOrd="0" presId="urn:microsoft.com/office/officeart/2005/8/layout/venn3"/>
    <dgm:cxn modelId="{9C8BEF13-597C-44CF-A451-483039F14FC3}" type="presParOf" srcId="{DE748F26-8930-48A1-A111-624466B2EE82}" destId="{6471819C-E16A-4435-B71E-8B5B2CFA8261}" srcOrd="5" destOrd="0" presId="urn:microsoft.com/office/officeart/2005/8/layout/venn3"/>
    <dgm:cxn modelId="{CD685CF9-8078-458F-A0EC-38EC17E71906}" type="presParOf" srcId="{DE748F26-8930-48A1-A111-624466B2EE82}" destId="{D5139CF4-4452-444E-AF58-E1C903DD5946}" srcOrd="6" destOrd="0" presId="urn:microsoft.com/office/officeart/2005/8/layout/venn3"/>
    <dgm:cxn modelId="{96A8D39C-7D04-4E7F-AFA7-70203982AE8C}" type="presParOf" srcId="{DE748F26-8930-48A1-A111-624466B2EE82}" destId="{62245487-E220-40FB-8892-D92ADBBDE672}" srcOrd="7" destOrd="0" presId="urn:microsoft.com/office/officeart/2005/8/layout/venn3"/>
    <dgm:cxn modelId="{1657828A-1922-455A-B206-DB172DF51D96}" type="presParOf" srcId="{DE748F26-8930-48A1-A111-624466B2EE82}" destId="{63F5BB32-2869-48C6-AB76-893F82365935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F921D-569B-4B45-B5D1-40D412AEBE53}">
      <dsp:nvSpPr>
        <dsp:cNvPr id="0" name=""/>
        <dsp:cNvSpPr/>
      </dsp:nvSpPr>
      <dsp:spPr>
        <a:xfrm>
          <a:off x="4014" y="1469677"/>
          <a:ext cx="1862388" cy="112464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1893" tIns="17780" rIns="61893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Bicinchoninic</a:t>
          </a:r>
          <a:r>
            <a:rPr lang="en-U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acid method</a:t>
          </a:r>
          <a:endParaRPr lang="en-GB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6754" y="1634377"/>
        <a:ext cx="1316908" cy="795244"/>
      </dsp:txXfrm>
    </dsp:sp>
    <dsp:sp modelId="{2EDBE01A-7791-408C-861C-8478F9B1DA3D}">
      <dsp:nvSpPr>
        <dsp:cNvPr id="0" name=""/>
        <dsp:cNvSpPr/>
      </dsp:nvSpPr>
      <dsp:spPr>
        <a:xfrm>
          <a:off x="1641474" y="1469677"/>
          <a:ext cx="1467874" cy="1124644"/>
        </a:xfrm>
        <a:prstGeom prst="ellipse">
          <a:avLst/>
        </a:prstGeom>
        <a:solidFill>
          <a:schemeClr val="accent4">
            <a:alpha val="50000"/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1893" tIns="22860" rIns="61893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Biuret</a:t>
          </a:r>
          <a:endParaRPr lang="en-GB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6439" y="1634377"/>
        <a:ext cx="1037944" cy="795244"/>
      </dsp:txXfrm>
    </dsp:sp>
    <dsp:sp modelId="{1CCFBDFC-29F0-4260-B505-950050B37B57}">
      <dsp:nvSpPr>
        <dsp:cNvPr id="0" name=""/>
        <dsp:cNvSpPr/>
      </dsp:nvSpPr>
      <dsp:spPr>
        <a:xfrm>
          <a:off x="2884420" y="1469677"/>
          <a:ext cx="1501130" cy="1124644"/>
        </a:xfrm>
        <a:prstGeom prst="ellipse">
          <a:avLst/>
        </a:prstGeom>
        <a:solidFill>
          <a:schemeClr val="accent4">
            <a:alpha val="50000"/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1893" tIns="22860" rIns="61893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Lowry</a:t>
          </a:r>
          <a:endParaRPr lang="en-GB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4255" y="1634377"/>
        <a:ext cx="1061460" cy="795244"/>
      </dsp:txXfrm>
    </dsp:sp>
    <dsp:sp modelId="{D5139CF4-4452-444E-AF58-E1C903DD5946}">
      <dsp:nvSpPr>
        <dsp:cNvPr id="0" name=""/>
        <dsp:cNvSpPr/>
      </dsp:nvSpPr>
      <dsp:spPr>
        <a:xfrm>
          <a:off x="4160622" y="1469677"/>
          <a:ext cx="1569790" cy="1124644"/>
        </a:xfrm>
        <a:prstGeom prst="ellipse">
          <a:avLst/>
        </a:prstGeom>
        <a:solidFill>
          <a:schemeClr val="accent4">
            <a:alpha val="50000"/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1893" tIns="22860" rIns="61893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Bradford</a:t>
          </a:r>
          <a:endParaRPr lang="en-GB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0512" y="1634377"/>
        <a:ext cx="1110010" cy="795244"/>
      </dsp:txXfrm>
    </dsp:sp>
    <dsp:sp modelId="{63F5BB32-2869-48C6-AB76-893F82365935}">
      <dsp:nvSpPr>
        <dsp:cNvPr id="0" name=""/>
        <dsp:cNvSpPr/>
      </dsp:nvSpPr>
      <dsp:spPr>
        <a:xfrm>
          <a:off x="5505483" y="1469677"/>
          <a:ext cx="1566607" cy="1124644"/>
        </a:xfrm>
        <a:prstGeom prst="ellipse">
          <a:avLst/>
        </a:prstGeom>
        <a:solidFill>
          <a:schemeClr val="bg2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1893" tIns="17780" rIns="61893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Warburg Christian</a:t>
          </a:r>
          <a:br>
            <a:rPr lang="en-U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(A280/A260) </a:t>
          </a:r>
          <a:endParaRPr lang="en-GB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34907" y="1634377"/>
        <a:ext cx="1107759" cy="795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9602A-52EB-49C1-BDE6-AF74D4AE31F0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94D3C-CB68-4073-B6F4-BBD496548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74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A050A-16D4-4942-932B-07C67544512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92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94D3C-CB68-4073-B6F4-BBD4965481C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279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4611-F7C1-4EEB-BB35-D7D0D53A6D24}" type="datetime1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41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ED65-1E1C-4D3F-ADC3-96142DD3E080}" type="datetime1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32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3C8C-1D30-4839-BF36-894F2F7CDBB1}" type="datetime1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63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9673-8176-40AD-98CD-D883CBD0CC6D}" type="datetime1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56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C580-4CAC-4DB8-972B-090C385494E1}" type="datetime1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023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BB67-A3C3-4F00-8BAC-A229B78641FB}" type="datetime1">
              <a:rPr lang="en-GB" smtClean="0"/>
              <a:t>02/10/2018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199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DB2B-34DB-494E-8C26-71ABFBA9A010}" type="datetime1">
              <a:rPr lang="en-GB" smtClean="0"/>
              <a:t>02/10/2018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2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4480-C91E-439B-9E2F-62812D58E75B}" type="datetime1">
              <a:rPr lang="en-GB" smtClean="0"/>
              <a:t>02/10/2018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41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CA43-7305-45BD-A74D-695092F3A2E1}" type="datetime1">
              <a:rPr lang="en-GB" smtClean="0"/>
              <a:t>02/10/2018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6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19A0-2CB8-4493-BD6C-D834A1D5D476}" type="datetime1">
              <a:rPr lang="en-GB" smtClean="0"/>
              <a:t>02/10/2018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2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4EF5-3175-4EA8-97E2-20B768A29CE4}" type="datetime1">
              <a:rPr lang="en-GB" smtClean="0"/>
              <a:t>02/10/2018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68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C0EEB-7218-4753-A8DF-58EC52CBD323}" type="datetime1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42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1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2655070"/>
            <a:ext cx="7137105" cy="1371598"/>
          </a:xfrm>
          <a:prstGeom prst="rect">
            <a:avLst/>
          </a:prstGeom>
          <a:solidFill>
            <a:srgbClr val="93939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/>
          <p:cNvSpPr/>
          <p:nvPr/>
        </p:nvSpPr>
        <p:spPr>
          <a:xfrm>
            <a:off x="7312542" y="2655070"/>
            <a:ext cx="1831458" cy="137159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0032" y="2821807"/>
            <a:ext cx="6368311" cy="102980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300" b="1" dirty="0">
                <a:ln w="9525">
                  <a:solidFill>
                    <a:srgbClr val="7F7F7F"/>
                  </a:solidFill>
                  <a:prstDash val="solid"/>
                </a:ln>
                <a:solidFill>
                  <a:sysClr val="window" lastClr="FFFFFF"/>
                </a:solidFill>
                <a:effectLst>
                  <a:outerShdw blurRad="12700" dist="38100" dir="2700000" algn="tl" rotWithShape="0">
                    <a:srgbClr val="7F7F7F">
                      <a:lumMod val="50000"/>
                    </a:srgbClr>
                  </a:outerShdw>
                </a:effectLst>
                <a:latin typeface="Calibri" panose="020F0502020204030204" pitchFamily="34" charset="0"/>
              </a:rPr>
              <a:t>Quantitative Proteins Estimation by </a:t>
            </a:r>
            <a:r>
              <a:rPr lang="en-GB" sz="3300" b="1" dirty="0" smtClean="0">
                <a:ln w="9525">
                  <a:solidFill>
                    <a:srgbClr val="7F7F7F"/>
                  </a:solidFill>
                  <a:prstDash val="solid"/>
                </a:ln>
                <a:solidFill>
                  <a:sysClr val="window" lastClr="FFFFFF"/>
                </a:solidFill>
                <a:effectLst>
                  <a:outerShdw blurRad="12700" dist="38100" dir="2700000" algn="tl" rotWithShape="0">
                    <a:srgbClr val="7F7F7F">
                      <a:lumMod val="50000"/>
                    </a:srgbClr>
                  </a:outerShdw>
                </a:effectLst>
                <a:latin typeface="Calibri" panose="020F0502020204030204" pitchFamily="34" charset="0"/>
              </a:rPr>
              <a:t>Biuret method</a:t>
            </a:r>
            <a:endParaRPr lang="en-GB" sz="3300" b="1" dirty="0">
              <a:ln w="9525">
                <a:solidFill>
                  <a:srgbClr val="7F7F7F"/>
                </a:solidFill>
                <a:prstDash val="solid"/>
              </a:ln>
              <a:solidFill>
                <a:sysClr val="window" lastClr="FFFFFF"/>
              </a:solidFill>
              <a:effectLst>
                <a:outerShdw blurRad="12700" dist="38100" dir="2700000" algn="tl" rotWithShape="0">
                  <a:srgbClr val="7F7F7F">
                    <a:lumMod val="50000"/>
                  </a:srgbClr>
                </a:outerShdw>
              </a:effectLst>
              <a:latin typeface="Trebuchet MS" panose="020B0603020202020204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56438" y="5285176"/>
            <a:ext cx="6108101" cy="8382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  <a:defRPr/>
            </a:pPr>
            <a:r>
              <a:rPr lang="en-GB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BCH302 [Practical]</a:t>
            </a:r>
          </a:p>
        </p:txBody>
      </p:sp>
    </p:spTree>
    <p:extLst>
      <p:ext uri="{BB962C8B-B14F-4D97-AF65-F5344CB8AC3E}">
        <p14:creationId xmlns:p14="http://schemas.microsoft.com/office/powerpoint/2010/main" val="177508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86475"/>
            <a:ext cx="7711263" cy="518337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02648" y="6086475"/>
            <a:ext cx="1225403" cy="518337"/>
          </a:xfrm>
          <a:prstGeom prst="rect">
            <a:avLst/>
          </a:prstGeom>
          <a:solidFill>
            <a:schemeClr val="accent2"/>
          </a:solidFill>
          <a:ln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10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35517" t="32444" r="33208" b="28394"/>
          <a:stretch/>
        </p:blipFill>
        <p:spPr>
          <a:xfrm>
            <a:off x="648759" y="976843"/>
            <a:ext cx="5018616" cy="4092314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957792" y="685411"/>
            <a:ext cx="4237481" cy="174768"/>
          </a:xfrm>
          <a:prstGeom prst="rightArrow">
            <a:avLst>
              <a:gd name="adj1" fmla="val 50000"/>
              <a:gd name="adj2" fmla="val 162109"/>
            </a:avLst>
          </a:prstGeom>
          <a:solidFill>
            <a:schemeClr val="accent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943600" y="2561335"/>
            <a:ext cx="3086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8DCD47"/>
              </a:buClr>
              <a:buSzPct val="109000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linear relationship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purple colour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45904" y="316079"/>
            <a:ext cx="3467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lower to higher concentration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2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73" y="579549"/>
            <a:ext cx="6941713" cy="514577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536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48831" y="463789"/>
            <a:ext cx="7820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Experiment 1 : </a:t>
            </a:r>
            <a:r>
              <a:rPr lang="en-GB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Estimation of protein concentration </a:t>
            </a:r>
            <a:r>
              <a:rPr lang="en-GB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by </a:t>
            </a:r>
            <a:r>
              <a:rPr lang="en-GB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Biuret method</a:t>
            </a:r>
            <a:endParaRPr lang="en-GB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77025" y="6365876"/>
            <a:ext cx="2057400" cy="365125"/>
          </a:xfrm>
        </p:spPr>
        <p:txBody>
          <a:bodyPr/>
          <a:lstStyle/>
          <a:p>
            <a:fld id="{1EC6028D-1F15-4850-8A34-92A1EBB36BD9}" type="slidenum">
              <a:rPr lang="en-GB" smtClean="0"/>
              <a:t>12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7661" y="1404162"/>
            <a:ext cx="8106181" cy="748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Method:</a:t>
            </a:r>
            <a:endParaRPr lang="en-GB" sz="2000" b="1" baseline="30000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up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tubes as follows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the tubes stand at room temperature for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absorbance at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540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 against the blank.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u="sng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b="1" u="sng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335886"/>
              </p:ext>
            </p:extLst>
          </p:nvPr>
        </p:nvGraphicFramePr>
        <p:xfrm>
          <a:off x="581023" y="2060618"/>
          <a:ext cx="7337575" cy="4051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515"/>
                <a:gridCol w="1467515"/>
                <a:gridCol w="1467515"/>
                <a:gridCol w="1467515"/>
                <a:gridCol w="1467515"/>
              </a:tblGrid>
              <a:tr h="6053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Tube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Water</a:t>
                      </a:r>
                      <a:b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(ml)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Bovine serum albumin Standard Concentration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[5g/l]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sample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[unknown  concentration]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Biuret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reagent( ml 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  <a:tr h="353051">
                <a:tc>
                  <a:txBody>
                    <a:bodyPr/>
                    <a:lstStyle/>
                    <a:p>
                      <a:r>
                        <a:rPr lang="en-US" dirty="0" smtClean="0"/>
                        <a:t>Blank </a:t>
                      </a:r>
                      <a:endParaRPr lang="en-US" dirty="0"/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 </a:t>
                      </a:r>
                      <a:endParaRPr lang="en-US" dirty="0"/>
                    </a:p>
                  </a:txBody>
                  <a:tcPr/>
                </a:tc>
              </a:tr>
              <a:tr h="353051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3051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3051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3051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3051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3051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689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Unknown concentration sample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66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48831" y="463789"/>
            <a:ext cx="7820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Experiment 1 : </a:t>
            </a:r>
            <a:r>
              <a:rPr lang="en-GB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Estimation of protein concentration </a:t>
            </a:r>
            <a:r>
              <a:rPr lang="en-GB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by </a:t>
            </a:r>
            <a:r>
              <a:rPr lang="en-GB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Biuret method</a:t>
            </a:r>
            <a:endParaRPr lang="en-GB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77025" y="6365876"/>
            <a:ext cx="2057400" cy="365125"/>
          </a:xfrm>
        </p:spPr>
        <p:txBody>
          <a:bodyPr/>
          <a:lstStyle/>
          <a:p>
            <a:fld id="{1EC6028D-1F15-4850-8A34-92A1EBB36BD9}" type="slidenum">
              <a:rPr lang="en-GB" smtClean="0"/>
              <a:t>13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7661" y="1404162"/>
            <a:ext cx="8808215" cy="5734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Results:</a:t>
            </a:r>
            <a:endParaRPr lang="en-GB" sz="2000" b="1" baseline="30000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Plot a standard curve for absorbance at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540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 against </a:t>
            </a:r>
            <a:r>
              <a:rPr lang="en-GB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Albumine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std. concentration (mg/dl).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standard curve find out  the unknown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 concentration.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u="sng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b="1" u="sng" dirty="0" smtClean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782189"/>
              </p:ext>
            </p:extLst>
          </p:nvPr>
        </p:nvGraphicFramePr>
        <p:xfrm>
          <a:off x="790257" y="2119644"/>
          <a:ext cx="5591493" cy="2747949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608885"/>
                <a:gridCol w="2520619"/>
                <a:gridCol w="2461989"/>
              </a:tblGrid>
              <a:tr h="52641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Tube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Albumin concentration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mg/dl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[X- axis]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Absorbance at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540nm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[Y-axis]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1966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GB" sz="1200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X  V</a:t>
                      </a:r>
                      <a:r>
                        <a:rPr lang="en-GB" sz="1200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=  C</a:t>
                      </a:r>
                      <a:r>
                        <a:rPr lang="en-GB" sz="1200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X  V</a:t>
                      </a:r>
                      <a:r>
                        <a:rPr lang="en-GB" sz="1200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 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0.4 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? </a:t>
                      </a:r>
                      <a:r>
                        <a:rPr lang="en-GB" sz="120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GB" sz="120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en-GB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797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797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797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797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797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5542177"/>
            <a:ext cx="2492699" cy="1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48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107558" y="405679"/>
            <a:ext cx="7493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Importance of determining concentration of protein </a:t>
            </a:r>
            <a:r>
              <a:rPr lang="en-GB" sz="3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:</a:t>
            </a:r>
            <a:endParaRPr lang="en-US" sz="3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660" y="1682773"/>
            <a:ext cx="89701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srgbClr val="8DCD47"/>
              </a:buClr>
              <a:buSzPct val="109000"/>
              <a:buFont typeface="Arial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assays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d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etermine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Clr>
                <a:srgbClr val="8DCD47"/>
              </a:buClr>
              <a:buSzPct val="109000"/>
              <a:buFont typeface="Arial"/>
              <a:buChar char="•"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Clr>
                <a:srgbClr val="8DCD47"/>
              </a:buClr>
              <a:buSzPct val="109000"/>
              <a:buFont typeface="Arial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 assays are one of the most widely used methods in life science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research.</a:t>
            </a:r>
            <a:b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Clr>
                <a:srgbClr val="8DCD47"/>
              </a:buClr>
              <a:buSzPct val="109000"/>
              <a:buFont typeface="Arial"/>
              <a:buChar char="•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Estimation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protein concentration is necessary in protein purification, cell biology, molecular biology and other research applications.</a:t>
            </a:r>
          </a:p>
          <a:p>
            <a:pPr marL="257175" indent="-257175">
              <a:buClr>
                <a:srgbClr val="8DCD47"/>
              </a:buClr>
              <a:buSzPct val="109000"/>
              <a:buFont typeface="Arial"/>
              <a:buChar char="•"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Clr>
                <a:srgbClr val="8DCD47"/>
              </a:buClr>
              <a:buSzPct val="109000"/>
              <a:buFont typeface="Arial"/>
              <a:buChar char="•"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Clr>
                <a:srgbClr val="8DCD47"/>
              </a:buClr>
              <a:buSzPct val="109000"/>
              <a:buFont typeface="Arial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necessary before processing protein samples for isolation, separation and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analysis.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2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5454" t="37087" r="5390" b="16182"/>
          <a:stretch/>
        </p:blipFill>
        <p:spPr>
          <a:xfrm rot="1059829">
            <a:off x="7082612" y="4538049"/>
            <a:ext cx="808075" cy="231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5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107558" y="543904"/>
            <a:ext cx="7493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Specificity and Sensitivity of </a:t>
            </a:r>
            <a:r>
              <a:rPr lang="en-GB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a </a:t>
            </a:r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method</a:t>
            </a:r>
            <a:r>
              <a:rPr lang="en-GB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: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3</a:t>
            </a:fld>
            <a:endParaRPr lang="en-GB"/>
          </a:p>
        </p:txBody>
      </p:sp>
      <p:cxnSp>
        <p:nvCxnSpPr>
          <p:cNvPr id="7" name="Elbow Connector 6"/>
          <p:cNvCxnSpPr/>
          <p:nvPr/>
        </p:nvCxnSpPr>
        <p:spPr>
          <a:xfrm rot="16200000" flipH="1">
            <a:off x="4610100" y="1604409"/>
            <a:ext cx="1905000" cy="1600200"/>
          </a:xfrm>
          <a:prstGeom prst="bentConnector3">
            <a:avLst>
              <a:gd name="adj1" fmla="val 10372"/>
            </a:avLst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rot="5400000">
            <a:off x="1714500" y="1621336"/>
            <a:ext cx="1905000" cy="1600200"/>
          </a:xfrm>
          <a:prstGeom prst="bentConnector3">
            <a:avLst>
              <a:gd name="adj1" fmla="val 10372"/>
            </a:avLst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4931327" y="3678014"/>
            <a:ext cx="3925594" cy="1200329"/>
          </a:xfrm>
          <a:prstGeom prst="rect">
            <a:avLst/>
          </a:prstGeom>
          <a:noFill/>
          <a:ln>
            <a:solidFill>
              <a:srgbClr val="92D050"/>
            </a:solidFill>
            <a:prstDash val="lgDash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an assay relates to how good the assay is in discriminating between the requested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interfering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9510" y="3678014"/>
            <a:ext cx="3552639" cy="1200329"/>
          </a:xfrm>
          <a:prstGeom prst="rect">
            <a:avLst/>
          </a:prstGeom>
          <a:ln>
            <a:solidFill>
              <a:srgbClr val="92D050"/>
            </a:solidFill>
            <a:prstDash val="lgDashDot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u="sng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Sensitivity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 assay is a measure of how little of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method can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detect.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97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107558" y="469473"/>
            <a:ext cx="7493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Most familiar spectrophotometric methods for Determination </a:t>
            </a:r>
            <a:r>
              <a:rPr lang="en-GB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of proteins concentration :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4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10545" y="1841047"/>
            <a:ext cx="8458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 wide variety of protein assays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assay has its own </a:t>
            </a:r>
            <a:r>
              <a:rPr lang="en-US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factors that you should consider in choosing a method:</a:t>
            </a:r>
          </a:p>
          <a:p>
            <a:pPr marL="449263" indent="-182563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Sensitivity.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263" indent="-182563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presence of interfering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substance.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263" indent="-182563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available of the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assay.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98845259"/>
              </p:ext>
            </p:extLst>
          </p:nvPr>
        </p:nvGraphicFramePr>
        <p:xfrm>
          <a:off x="635158" y="1665813"/>
          <a:ext cx="707610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015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107558" y="580939"/>
            <a:ext cx="7493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Standard curve: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861" y="1653416"/>
            <a:ext cx="897013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8DCD47"/>
              </a:buClr>
              <a:buSzPct val="109000"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8DCD47"/>
              </a:buClr>
              <a:buSzPct val="109000"/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graph that shows the relationship between different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 concentrations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substance and the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absorbance at a specific wave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8DCD47"/>
              </a:buClr>
              <a:buSzPct val="109000"/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curve are most commonly used to determine the </a:t>
            </a:r>
            <a:r>
              <a:rPr lang="en-GB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of </a:t>
            </a:r>
            <a:r>
              <a:rPr lang="en-GB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unknown substance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using serial dilution of solutions of known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concentrations[</a:t>
            </a:r>
            <a:r>
              <a:rPr lang="en-GB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standard solution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], such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(Bovine serum Albumin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BSA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casein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8DCD47"/>
              </a:buClr>
              <a:buSzPct val="109000"/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linear relationship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absorbance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concentration. </a:t>
            </a: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8DCD47"/>
              </a:buClr>
              <a:buSzPct val="109000"/>
              <a:buFont typeface="Arial" panose="020B0604020202020204" pitchFamily="34" charset="0"/>
              <a:buChar char="•"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6750" y="6538913"/>
            <a:ext cx="2057400" cy="365125"/>
          </a:xfrm>
        </p:spPr>
        <p:txBody>
          <a:bodyPr/>
          <a:lstStyle/>
          <a:p>
            <a:fld id="{1EC6028D-1F15-4850-8A34-92A1EBB36BD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89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108935" y="374791"/>
            <a:ext cx="7493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Determination of unknown concentration by standard curve: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6750" y="6538913"/>
            <a:ext cx="2057400" cy="365125"/>
          </a:xfrm>
        </p:spPr>
        <p:txBody>
          <a:bodyPr/>
          <a:lstStyle/>
          <a:p>
            <a:fld id="{1EC6028D-1F15-4850-8A34-92A1EBB36BD9}" type="slidenum">
              <a:rPr lang="en-GB" smtClean="0"/>
              <a:t>6</a:t>
            </a:fld>
            <a:endParaRPr lang="en-GB"/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59" y="1856531"/>
            <a:ext cx="7297539" cy="473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46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7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2740795"/>
            <a:ext cx="7137105" cy="1371598"/>
          </a:xfrm>
          <a:prstGeom prst="rect">
            <a:avLst/>
          </a:prstGeom>
          <a:solidFill>
            <a:srgbClr val="93939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/>
          <p:cNvSpPr/>
          <p:nvPr/>
        </p:nvSpPr>
        <p:spPr>
          <a:xfrm>
            <a:off x="7312542" y="2740797"/>
            <a:ext cx="1831458" cy="137159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/>
          <p:cNvSpPr/>
          <p:nvPr/>
        </p:nvSpPr>
        <p:spPr>
          <a:xfrm>
            <a:off x="1930763" y="3041873"/>
            <a:ext cx="32755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Practical part</a:t>
            </a:r>
          </a:p>
        </p:txBody>
      </p:sp>
    </p:spTree>
    <p:extLst>
      <p:ext uri="{BB962C8B-B14F-4D97-AF65-F5344CB8AC3E}">
        <p14:creationId xmlns:p14="http://schemas.microsoft.com/office/powerpoint/2010/main" val="270341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Objectives:</a:t>
            </a:r>
            <a:endParaRPr lang="en-GB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8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7660" y="1587156"/>
            <a:ext cx="8808215" cy="399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b="1" baseline="30000" dirty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92D050"/>
              </a:buClr>
              <a:buSzPct val="155000"/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 unknown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 sample by Biuret method.</a:t>
            </a:r>
          </a:p>
          <a:p>
            <a:pPr marL="342900" indent="-342900">
              <a:buClr>
                <a:srgbClr val="92D050"/>
              </a:buClr>
              <a:buSzPct val="155000"/>
              <a:buFont typeface="Arial" panose="020B0604020202020204" pitchFamily="34" charset="0"/>
              <a:buChar char="•"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92D050"/>
              </a:buClr>
              <a:buSzPct val="155000"/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Getting familiar with standard curve.</a:t>
            </a:r>
          </a:p>
          <a:p>
            <a:endParaRPr lang="en-GB" sz="32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b="1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endParaRPr lang="en-US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b="1" dirty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1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107558" y="580939"/>
            <a:ext cx="7493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Biuret method: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861" y="1404162"/>
            <a:ext cx="89701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8DCD47"/>
              </a:buClr>
              <a:buSzPct val="109000"/>
            </a:pPr>
            <a:r>
              <a:rPr lang="en-GB" sz="20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reaction, proteins form a </a:t>
            </a:r>
            <a:r>
              <a:rPr lang="en-GB" sz="2000" dirty="0">
                <a:solidFill>
                  <a:srgbClr val="7D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purple </a:t>
            </a:r>
            <a:r>
              <a:rPr lang="en-GB" sz="2000" dirty="0" err="1">
                <a:solidFill>
                  <a:srgbClr val="7D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colored</a:t>
            </a:r>
            <a:r>
              <a:rPr lang="en-GB" sz="2000" dirty="0">
                <a:solidFill>
                  <a:srgbClr val="7D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complex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CuSO</a:t>
            </a:r>
            <a:r>
              <a:rPr lang="en-GB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(copper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sulfate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 a strongly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alkaline solution.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GB" sz="20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peptide bonds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proteins and peptides treated with an </a:t>
            </a:r>
            <a:r>
              <a:rPr lang="en-GB" sz="2000" dirty="0">
                <a:solidFill>
                  <a:srgbClr val="8DC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alkaline solution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dilute copper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sulfate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(Biuret reagent ) a </a:t>
            </a:r>
            <a:r>
              <a:rPr lang="en-GB" sz="2000" dirty="0">
                <a:solidFill>
                  <a:srgbClr val="7D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violet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formed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 A </a:t>
            </a:r>
            <a:r>
              <a:rPr lang="en-GB" sz="2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positive test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is indicated by the formation of a </a:t>
            </a:r>
            <a:r>
              <a:rPr lang="en-GB" sz="2000" dirty="0">
                <a:solidFill>
                  <a:srgbClr val="7D00D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violet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color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density is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proportional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amount of </a:t>
            </a:r>
            <a:r>
              <a:rPr lang="en-GB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present.</a:t>
            </a:r>
          </a:p>
          <a:p>
            <a:pPr>
              <a:buClr>
                <a:srgbClr val="8DCD47"/>
              </a:buClr>
              <a:buSzPct val="109000"/>
            </a:pPr>
            <a:endParaRPr lang="en-GB" sz="2000" b="1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8DCD47"/>
              </a:buClr>
              <a:buSzPct val="109000"/>
            </a:pPr>
            <a:endParaRPr lang="en-GB" sz="20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9</a:t>
            </a:fld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56" y="4713328"/>
            <a:ext cx="5734050" cy="144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2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92D05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2627</TotalTime>
  <Words>491</Words>
  <Application>Microsoft Office PowerPoint</Application>
  <PresentationFormat>On-screen Show (4:3)</PresentationFormat>
  <Paragraphs>193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Aparajita</vt:lpstr>
      <vt:lpstr>Arial</vt:lpstr>
      <vt:lpstr>Calibri</vt:lpstr>
      <vt:lpstr>Calibri Light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Ghadah a</dc:creator>
  <cp:lastModifiedBy>Mohammed Bargala</cp:lastModifiedBy>
  <cp:revision>59</cp:revision>
  <dcterms:created xsi:type="dcterms:W3CDTF">2015-02-02T06:41:37Z</dcterms:created>
  <dcterms:modified xsi:type="dcterms:W3CDTF">2018-10-02T10:08:40Z</dcterms:modified>
</cp:coreProperties>
</file>