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7" r:id="rId1"/>
    <p:sldMasterId id="2147484299" r:id="rId2"/>
    <p:sldMasterId id="2147484606" r:id="rId3"/>
  </p:sldMasterIdLst>
  <p:notesMasterIdLst>
    <p:notesMasterId r:id="rId20"/>
  </p:notesMasterIdLst>
  <p:handoutMasterIdLst>
    <p:handoutMasterId r:id="rId21"/>
  </p:handoutMasterIdLst>
  <p:sldIdLst>
    <p:sldId id="328" r:id="rId4"/>
    <p:sldId id="329" r:id="rId5"/>
    <p:sldId id="331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6" r:id="rId17"/>
    <p:sldId id="355" r:id="rId18"/>
    <p:sldId id="357" r:id="rId19"/>
  </p:sldIdLst>
  <p:sldSz cx="9144000" cy="6858000" type="screen4x3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36A4F92-5E2C-4891-A6A8-01B64A501B18}" type="datetimeFigureOut">
              <a:rPr lang="en-US"/>
              <a:pPr>
                <a:defRPr/>
              </a:pPr>
              <a:t>24/10/2016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D52768B-F95B-4FF0-B262-3D919F86B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65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10BE5AB-2EB0-4C24-9A77-7746159ABAFB}" type="datetimeFigureOut">
              <a:rPr lang="en-US"/>
              <a:pPr>
                <a:defRPr/>
              </a:pPr>
              <a:t>24/10/2016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03AADE-8857-4811-B01E-47FE8521D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498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28AD0-4437-402C-AA46-122770329C4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1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10), 1993</a:t>
            </a:r>
          </a:p>
          <a:p>
            <a:r>
              <a:rPr lang="en-US" i="0" dirty="0" smtClean="0"/>
              <a:t>Best arrangement:</a:t>
            </a:r>
            <a:r>
              <a:rPr lang="en-US" i="0" baseline="0" dirty="0" smtClean="0"/>
              <a:t> I (offset burners), then for aligned burners: II</a:t>
            </a:r>
            <a:endParaRPr lang="ar-SA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81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10), 1993</a:t>
            </a:r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62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10), 1993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76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10), 1993</a:t>
            </a:r>
          </a:p>
          <a:p>
            <a:r>
              <a:rPr lang="en-US" i="1" dirty="0" smtClean="0"/>
              <a:t>* Text states that adding sensor lines reduced RT by 113 </a:t>
            </a:r>
            <a:r>
              <a:rPr lang="en-US" i="1" dirty="0" err="1" smtClean="0"/>
              <a:t>ms</a:t>
            </a:r>
            <a:r>
              <a:rPr lang="en-US" i="1" dirty="0" smtClean="0"/>
              <a:t>,</a:t>
            </a:r>
            <a:r>
              <a:rPr lang="en-US" i="1" baseline="0" dirty="0" smtClean="0"/>
              <a:t> </a:t>
            </a:r>
            <a:r>
              <a:rPr lang="en-US" i="1" dirty="0" smtClean="0"/>
              <a:t>but</a:t>
            </a:r>
            <a:r>
              <a:rPr lang="en-US" i="1" baseline="0" dirty="0" smtClean="0"/>
              <a:t> how much was the original RT?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92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10), 1993</a:t>
            </a:r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6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10), 1993</a:t>
            </a:r>
          </a:p>
          <a:p>
            <a:r>
              <a:rPr lang="en-US" i="1" dirty="0" smtClean="0"/>
              <a:t>* Text states that adding sensor lines reduced RT by 113 </a:t>
            </a:r>
            <a:r>
              <a:rPr lang="en-US" i="1" dirty="0" err="1" smtClean="0"/>
              <a:t>ms</a:t>
            </a:r>
            <a:r>
              <a:rPr lang="en-US" i="1" dirty="0" smtClean="0"/>
              <a:t>,</a:t>
            </a:r>
            <a:r>
              <a:rPr lang="en-US" i="1" baseline="0" dirty="0" smtClean="0"/>
              <a:t> </a:t>
            </a:r>
            <a:r>
              <a:rPr lang="en-US" i="1" dirty="0" smtClean="0"/>
              <a:t>but</a:t>
            </a:r>
            <a:r>
              <a:rPr lang="en-US" i="1" baseline="0" dirty="0" smtClean="0"/>
              <a:t> how much was the original RT?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02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10), 1993</a:t>
            </a:r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65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Sander and McCormick (Ch. 10), 1993</a:t>
            </a:r>
          </a:p>
          <a:p>
            <a:r>
              <a:rPr lang="en-US" dirty="0" err="1" smtClean="0"/>
              <a:t>i.t.o</a:t>
            </a:r>
            <a:r>
              <a:rPr lang="en-US" dirty="0" smtClean="0"/>
              <a:t>.: in terms of 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38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Sander and McCormick (Ch. 10), 1993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58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Cognitive: </a:t>
            </a:r>
            <a:r>
              <a:rPr lang="ar-SA" altLang="en-US" smtClean="0"/>
              <a:t>المعرفي</a:t>
            </a: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28AD0-4437-402C-AA46-122770329C4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49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10), 1993</a:t>
            </a:r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9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10), 1993</a:t>
            </a:r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18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10), 1993</a:t>
            </a:r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95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10), 1993</a:t>
            </a:r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52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376ED-5D39-4FFC-8EE0-73B5C1ECC608}" type="datetime1">
              <a:rPr lang="en-US"/>
              <a:pPr>
                <a:defRPr/>
              </a:pPr>
              <a:t>24/10/2016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30F65-43DB-484A-A50E-CF001EE9D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81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5290A-1B90-4941-B83A-3CD860C73EBC}" type="datetime1">
              <a:rPr lang="en-US"/>
              <a:pPr>
                <a:defRPr/>
              </a:pPr>
              <a:t>24/10/2016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E5F1C-986D-4707-BC11-CE95752C3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5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CD63E-8B39-47BA-8A01-81508676F3F1}" type="datetime1">
              <a:rPr lang="en-US"/>
              <a:pPr>
                <a:defRPr/>
              </a:pPr>
              <a:t>24/10/2016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153C4-3CB8-4BB6-9FAC-9FB772FEE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67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5E31E062-9DA5-4FCB-BD8E-B78C77A3F778}" type="datetime1">
              <a:rPr lang="en-US"/>
              <a:pPr>
                <a:defRPr/>
              </a:pPr>
              <a:t>24/10/2016</a:t>
            </a:fld>
            <a:endParaRPr lang="en-US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81000" y="6416675"/>
            <a:ext cx="6019800" cy="365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9EDF62D-031E-4551-80FC-77AFEC745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hevron 8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0B55E3-43E6-4353-B6E5-EEF50895934C}" type="datetime1">
              <a:rPr lang="en-US"/>
              <a:pPr>
                <a:defRPr/>
              </a:pPr>
              <a:t>24/10/2016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74269E-9F87-49BA-899D-8E65FBC5F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94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640FC0-8FFD-4FFC-8627-7BBC59FBE49E}" type="datetime1">
              <a:rPr lang="en-US"/>
              <a:pPr>
                <a:defRPr/>
              </a:pPr>
              <a:t>24/10/2016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4E4E0D-6B03-413C-BFB7-BFBC1F974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71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F91913-6F3E-4108-9155-C29B50351DAE}" type="datetime1">
              <a:rPr lang="en-US"/>
              <a:pPr>
                <a:defRPr/>
              </a:pPr>
              <a:t>24/10/2016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5D9BC7-6E23-403A-AFF4-49B9FD70B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2161234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EBB4D3-C347-4CAA-BF10-752B85F6EA4B}" type="datetime1">
              <a:rPr lang="en-US"/>
              <a:pPr>
                <a:defRPr/>
              </a:pPr>
              <a:t>24/10/2016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0D2F39-0B69-4BAA-9ECE-80D67AFDA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25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9AD79E-65BD-424E-8A5F-4D3A03816B5D}" type="datetime1">
              <a:rPr lang="en-US"/>
              <a:pPr>
                <a:defRPr/>
              </a:pPr>
              <a:t>24/10/2016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871C78-86FE-48FC-82D1-B0A75F418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681692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C3793EF-3CA2-4092-8D15-E29C7E3E56C6}" type="datetime1">
              <a:rPr lang="en-US"/>
              <a:pPr>
                <a:defRPr/>
              </a:pPr>
              <a:t>24/10/2016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ACD199A-5F3E-42FC-8362-79DA78DFD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94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9D200-DC2F-43B0-B652-6E819C2748F6}" type="datetime1">
              <a:rPr lang="en-US"/>
              <a:pPr>
                <a:defRPr/>
              </a:pPr>
              <a:t>24/10/2016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C01D4-21AB-4495-A841-3CCE29932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98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2A87F-DC0D-431A-A0F5-B87FC9464B0C}" type="datetime1">
              <a:rPr lang="en-US"/>
              <a:pPr>
                <a:defRPr/>
              </a:pPr>
              <a:t>24/10/2016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45732-683F-49FB-8D88-21FF0FF07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98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90204-1C87-4F0E-BC55-B8370217F0A2}" type="datetime1">
              <a:rPr lang="en-US"/>
              <a:pPr>
                <a:defRPr/>
              </a:pPr>
              <a:t>24/10/2016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251A2-34F5-4672-841C-C2104838B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61DD3-F014-48DF-8EFC-BB959A196D34}" type="datetime1">
              <a:rPr lang="en-US"/>
              <a:pPr>
                <a:defRPr/>
              </a:pPr>
              <a:t>24/10/2016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D8E82-552F-4454-BF9E-1BC18D2F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29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DD2DB-FFFC-41F6-9F37-159013B2BE3E}" type="datetime1">
              <a:rPr lang="en-US"/>
              <a:pPr>
                <a:defRPr/>
              </a:pPr>
              <a:t>24/10/2016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C3F7E-C860-4928-8B07-2557DE0E6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0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A310E-DBEE-44E5-8688-CF141492C577}" type="datetime1">
              <a:rPr lang="en-US"/>
              <a:pPr>
                <a:defRPr/>
              </a:pPr>
              <a:t>24/10/2016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F4A8D-7B31-4F61-9A12-7310F2F0C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15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4F704-EEA6-43BC-98B0-57236F04602F}" type="datetime1">
              <a:rPr lang="en-US"/>
              <a:pPr>
                <a:defRPr/>
              </a:pPr>
              <a:t>24/10/2016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1FE73-3640-4A35-A9A1-06D63901C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11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3953D-0DF0-4006-9AA1-FEB6451F293D}" type="datetime1">
              <a:rPr lang="en-US"/>
              <a:pPr>
                <a:defRPr/>
              </a:pPr>
              <a:t>24/10/2016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48DA8-CF17-4651-8C6C-52D82B6DD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0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BBCFD-731F-4C42-B337-B32DAB017BF0}" type="datetime1">
              <a:rPr lang="en-US"/>
              <a:pPr>
                <a:defRPr/>
              </a:pPr>
              <a:t>24/10/2016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5EE15-EB6E-4A3C-9E89-F1C459B6A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81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8F429-A38D-455D-812B-39B1B5228DB3}" type="datetime1">
              <a:rPr lang="en-US"/>
              <a:pPr>
                <a:defRPr/>
              </a:pPr>
              <a:t>24/10/2016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E823F-73B4-4EAF-ABE5-501988C0F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32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E27CF-CB6C-4016-B582-D8964588B252}" type="datetime1">
              <a:rPr lang="en-US"/>
              <a:pPr>
                <a:defRPr/>
              </a:pPr>
              <a:t>24/10/2016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61758-9A15-4F31-BDF5-4930F2638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03AAA-FB29-4B64-9FD1-AD60BAF9B663}" type="datetime1">
              <a:rPr lang="en-US"/>
              <a:pPr>
                <a:defRPr/>
              </a:pPr>
              <a:t>24/10/2016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7281F-DB8B-4265-B94C-B42D112F1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99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2DEC0-0CEA-48A2-A2F4-7D00F17E05EB}" type="datetime1">
              <a:rPr lang="en-US"/>
              <a:pPr>
                <a:defRPr/>
              </a:pPr>
              <a:t>24/10/2016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BC1E6-A0D1-40AE-B85E-640024487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56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08167-7406-484D-9839-819858960996}" type="datetime1">
              <a:rPr lang="en-US"/>
              <a:pPr>
                <a:defRPr/>
              </a:pPr>
              <a:t>24/10/2016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5E26B-3C3A-4CF0-B594-54091E21C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72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FFDD0-138B-4043-B580-627C57E30E3E}" type="datetime1">
              <a:rPr lang="en-US"/>
              <a:pPr>
                <a:defRPr/>
              </a:pPr>
              <a:t>24/10/2016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9794A-F3C0-4C6D-ADC0-9F8A22DF5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2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A095E-880E-427D-BD7D-F33A90B04120}" type="datetime1">
              <a:rPr lang="en-US"/>
              <a:pPr>
                <a:defRPr/>
              </a:pPr>
              <a:t>24/10/2016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C45F-3A29-416E-9CE0-9E5EFAB77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30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99525-AE2F-499A-86E7-2DD46A079E61}" type="datetime1">
              <a:rPr lang="en-US"/>
              <a:pPr>
                <a:defRPr/>
              </a:pPr>
              <a:t>24/10/2016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52E40-67F8-41C2-897D-EA6858AF5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53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B04EB-CF46-4AB2-B1CA-6FE632DDB402}" type="datetime1">
              <a:rPr lang="en-US"/>
              <a:pPr>
                <a:defRPr/>
              </a:pPr>
              <a:t>24/10/2016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DCD3B-5FC5-4EF2-A429-B235824AB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99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08C22-A376-4F24-AF82-67F0E4901F81}" type="datetime1">
              <a:rPr lang="en-US"/>
              <a:pPr>
                <a:defRPr/>
              </a:pPr>
              <a:t>24/10/2016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E9060-742F-4D49-AF5A-A0DCE2F96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60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7170FC8D-C799-48BF-84C9-F8DFBE316D48}" type="datetime1">
              <a:rPr lang="en-US"/>
              <a:pPr>
                <a:defRPr/>
              </a:pPr>
              <a:t>24/10/2016</a:t>
            </a:fld>
            <a:endParaRPr lang="en-US"/>
          </a:p>
        </p:txBody>
      </p:sp>
      <p:sp>
        <p:nvSpPr>
          <p:cNvPr id="1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143000" y="6408738"/>
            <a:ext cx="5588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19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D8719C0B-8023-4039-9964-3A3D27C51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6" r:id="rId1"/>
    <p:sldLayoutId id="2147484627" r:id="rId2"/>
    <p:sldLayoutId id="2147484628" r:id="rId3"/>
    <p:sldLayoutId id="2147484629" r:id="rId4"/>
    <p:sldLayoutId id="2147484630" r:id="rId5"/>
    <p:sldLayoutId id="2147484631" r:id="rId6"/>
    <p:sldLayoutId id="2147484632" r:id="rId7"/>
    <p:sldLayoutId id="2147484633" r:id="rId8"/>
    <p:sldLayoutId id="2147484634" r:id="rId9"/>
    <p:sldLayoutId id="2147484635" r:id="rId10"/>
    <p:sldLayoutId id="214748463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8288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286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7432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2004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030C128-D466-4051-BDE6-CF7FF1B57D0E}" type="datetime1">
              <a:rPr lang="en-US"/>
              <a:pPr>
                <a:defRPr/>
              </a:pPr>
              <a:t>24/10/2016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ECDCC5E-276C-4089-BAD2-619CA294E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47" r:id="rId1"/>
    <p:sldLayoutId id="2147484648" r:id="rId2"/>
    <p:sldLayoutId id="2147484649" r:id="rId3"/>
    <p:sldLayoutId id="2147484650" r:id="rId4"/>
    <p:sldLayoutId id="2147484651" r:id="rId5"/>
    <p:sldLayoutId id="2147484652" r:id="rId6"/>
    <p:sldLayoutId id="2147484653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C60778A9-2B70-44A7-BA14-4365E14C62FE}" type="datetime1">
              <a:rPr lang="en-US"/>
              <a:pPr>
                <a:defRPr/>
              </a:pPr>
              <a:t>24/10/2016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DBBCFF2E-8415-4904-805C-0BDCCD8EA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7" r:id="rId1"/>
    <p:sldLayoutId id="2147484638" r:id="rId2"/>
    <p:sldLayoutId id="2147484654" r:id="rId3"/>
    <p:sldLayoutId id="2147484639" r:id="rId4"/>
    <p:sldLayoutId id="2147484640" r:id="rId5"/>
    <p:sldLayoutId id="2147484641" r:id="rId6"/>
    <p:sldLayoutId id="2147484642" r:id="rId7"/>
    <p:sldLayoutId id="2147484643" r:id="rId8"/>
    <p:sldLayoutId id="2147484644" r:id="rId9"/>
    <p:sldLayoutId id="2147484645" r:id="rId10"/>
    <p:sldLayoutId id="214748464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AKlmdMHpdE?list=PLV-xlApuz3HbJ66G4pqxzdYO7o_3xZEi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7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46" name="Rectangle 10"/>
          <p:cNvSpPr>
            <a:spLocks noGrp="1"/>
          </p:cNvSpPr>
          <p:nvPr>
            <p:ph type="ctrTitle"/>
          </p:nvPr>
        </p:nvSpPr>
        <p:spPr bwMode="auto">
          <a:xfrm>
            <a:off x="609600" y="533400"/>
            <a:ext cx="7848600" cy="38862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King Saud University </a:t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/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>College of Engineering</a:t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/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>IE – 341: “Human Factors Engineering”</a:t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/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>Fall </a:t>
            </a:r>
            <a:r>
              <a:rPr lang="en-US" sz="3700" dirty="0" smtClean="0">
                <a:solidFill>
                  <a:schemeClr val="tx1"/>
                </a:solidFill>
              </a:rPr>
              <a:t>– 2016 </a:t>
            </a:r>
            <a:r>
              <a:rPr lang="en-US" sz="3700" dirty="0" smtClean="0">
                <a:solidFill>
                  <a:schemeClr val="tx1"/>
                </a:solidFill>
              </a:rPr>
              <a:t>(1</a:t>
            </a:r>
            <a:r>
              <a:rPr lang="en-US" sz="3700" baseline="30000" dirty="0" smtClean="0">
                <a:solidFill>
                  <a:schemeClr val="tx1"/>
                </a:solidFill>
              </a:rPr>
              <a:t>st</a:t>
            </a:r>
            <a:r>
              <a:rPr lang="en-US" sz="3700" dirty="0" smtClean="0">
                <a:solidFill>
                  <a:schemeClr val="tx1"/>
                </a:solidFill>
              </a:rPr>
              <a:t> Sem</a:t>
            </a:r>
            <a:r>
              <a:rPr lang="en-US" sz="3700" dirty="0" smtClean="0">
                <a:solidFill>
                  <a:schemeClr val="tx1"/>
                </a:solidFill>
              </a:rPr>
              <a:t>. </a:t>
            </a:r>
            <a:r>
              <a:rPr lang="en-US" sz="3700" smtClean="0">
                <a:solidFill>
                  <a:schemeClr val="tx1"/>
                </a:solidFill>
              </a:rPr>
              <a:t>1437-8H</a:t>
            </a:r>
            <a:r>
              <a:rPr lang="en-US" sz="37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244" name="Rectangle 12"/>
          <p:cNvSpPr>
            <a:spLocks noGrp="1"/>
          </p:cNvSpPr>
          <p:nvPr>
            <p:ph type="subTitle" idx="1"/>
          </p:nvPr>
        </p:nvSpPr>
        <p:spPr>
          <a:xfrm>
            <a:off x="1066800" y="4648200"/>
            <a:ext cx="7696200" cy="1752600"/>
          </a:xfrm>
        </p:spPr>
        <p:txBody>
          <a:bodyPr rtlCol="0"/>
          <a:lstStyle/>
          <a:p>
            <a:pPr marL="10953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i="1" dirty="0" smtClean="0">
                <a:solidFill>
                  <a:schemeClr val="tx1"/>
                </a:solidFill>
              </a:rPr>
              <a:t>Chapter 10. Human Control of Systems (Compatibility) – Part I</a:t>
            </a:r>
          </a:p>
          <a:p>
            <a:pPr marL="109538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 smtClean="0">
              <a:solidFill>
                <a:schemeClr val="tx1"/>
              </a:solidFill>
            </a:endParaRPr>
          </a:p>
          <a:p>
            <a:pPr marL="109538" fontAlgn="auto">
              <a:spcAft>
                <a:spcPts val="0"/>
              </a:spcAft>
              <a:buClr>
                <a:srgbClr val="2DA2BF"/>
              </a:buClr>
              <a:buFont typeface="Arial" pitchFamily="34" charset="0"/>
              <a:buNone/>
              <a:defRPr/>
            </a:pPr>
            <a:r>
              <a:rPr lang="en-US" altLang="en-US" sz="1900" b="1" dirty="0" smtClean="0">
                <a:solidFill>
                  <a:srgbClr val="000000"/>
                </a:solidFill>
              </a:rPr>
              <a:t>Prepared by: Ahmed M. El-Sherbeeny, PhD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189D5-AF00-45E2-B4C8-6DB8541B845C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Spatial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Cont. A. Physical </a:t>
            </a:r>
            <a:r>
              <a:rPr lang="en-US" altLang="en-US" dirty="0">
                <a:solidFill>
                  <a:schemeClr val="tx1"/>
                </a:solidFill>
              </a:rPr>
              <a:t>similarities of displays and </a:t>
            </a:r>
            <a:r>
              <a:rPr lang="en-US" altLang="en-US" dirty="0" smtClean="0">
                <a:solidFill>
                  <a:schemeClr val="tx1"/>
                </a:solidFill>
              </a:rPr>
              <a:t>controls</a:t>
            </a:r>
          </a:p>
          <a:p>
            <a:pPr lvl="2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5" name="Picture 3" descr="E:\Epson scanner\img036.jpg"/>
          <p:cNvPicPr>
            <a:picLocks noChangeAspect="1" noChangeArrowheads="1"/>
          </p:cNvPicPr>
          <p:nvPr/>
        </p:nvPicPr>
        <p:blipFill rotWithShape="1">
          <a:blip r:embed="rId3"/>
          <a:srcRect l="4139" t="3156" r="5010" b="6522"/>
          <a:stretch/>
        </p:blipFill>
        <p:spPr bwMode="auto">
          <a:xfrm rot="5460000">
            <a:off x="1813278" y="251164"/>
            <a:ext cx="5447199" cy="76340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075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>
                <a:solidFill>
                  <a:schemeClr val="tx1"/>
                </a:solidFill>
              </a:rPr>
              <a:t>Cont. Spatial </a:t>
            </a:r>
            <a:r>
              <a:rPr lang="en-US" sz="3700" dirty="0" smtClean="0">
                <a:solidFill>
                  <a:schemeClr val="tx1"/>
                </a:solidFill>
              </a:rPr>
              <a:t>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 marL="457200" indent="-457200">
              <a:buFont typeface="+mj-lt"/>
              <a:buAutoNum type="alphaUcPeriod" startAt="2"/>
            </a:pPr>
            <a:r>
              <a:rPr lang="en-US" altLang="en-US" dirty="0">
                <a:solidFill>
                  <a:schemeClr val="tx1"/>
                </a:solidFill>
              </a:rPr>
              <a:t>Physical arrangement of displays and controls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This involves applications of findings of first two experiments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Most famous: burner control arrangement on 4-burner stove</a:t>
            </a:r>
          </a:p>
          <a:p>
            <a:pPr lvl="2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Control-Burner arrangement experiments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Several studies conducted (</a:t>
            </a:r>
            <a:r>
              <a:rPr lang="en-US" altLang="en-US" i="1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Chapanis</a:t>
            </a:r>
            <a:r>
              <a:rPr lang="en-US" altLang="en-US" i="1" dirty="0" smtClean="0">
                <a:solidFill>
                  <a:schemeClr val="tx1"/>
                </a:solidFill>
                <a:sym typeface="Symbol" panose="05050102010706020507" pitchFamily="18" charset="2"/>
              </a:rPr>
              <a:t>, 1959; Ray, 1979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) (</a:t>
            </a:r>
            <a:r>
              <a:rPr lang="en-US" altLang="en-US" i="1" dirty="0" smtClean="0">
                <a:solidFill>
                  <a:schemeClr val="tx1"/>
                </a:solidFill>
                <a:sym typeface="Symbol" panose="05050102010706020507" pitchFamily="18" charset="2"/>
              </a:rPr>
              <a:t>see next slide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Subjects: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Presented with various arrangements of controls / burners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Asked to turn on specific burners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Number of errors recorded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Results: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Two studies similarly ranked various arrangements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Exercise: rank arrangements on following slide from best to worst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63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>
                <a:solidFill>
                  <a:schemeClr val="tx1"/>
                </a:solidFill>
              </a:rPr>
              <a:t>Cont. Spatial </a:t>
            </a:r>
            <a:r>
              <a:rPr lang="en-US" sz="3700" dirty="0" smtClean="0">
                <a:solidFill>
                  <a:schemeClr val="tx1"/>
                </a:solidFill>
              </a:rPr>
              <a:t>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Cont. B. Physical </a:t>
            </a:r>
            <a:r>
              <a:rPr lang="en-US" altLang="en-US" dirty="0">
                <a:solidFill>
                  <a:schemeClr val="tx1"/>
                </a:solidFill>
              </a:rPr>
              <a:t>arrangement of displays and </a:t>
            </a:r>
            <a:r>
              <a:rPr lang="en-US" altLang="en-US" dirty="0" smtClean="0">
                <a:solidFill>
                  <a:schemeClr val="tx1"/>
                </a:solidFill>
              </a:rPr>
              <a:t>controls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4" name="Picture 3" descr="E:\Epson scanner\img038.jpg"/>
          <p:cNvPicPr>
            <a:picLocks noChangeAspect="1" noChangeArrowheads="1"/>
          </p:cNvPicPr>
          <p:nvPr/>
        </p:nvPicPr>
        <p:blipFill>
          <a:blip r:embed="rId3"/>
          <a:srcRect l="7153" t="2295" r="9389" b="1776"/>
          <a:stretch>
            <a:fillRect/>
          </a:stretch>
        </p:blipFill>
        <p:spPr bwMode="auto">
          <a:xfrm rot="5400000">
            <a:off x="1211254" y="126881"/>
            <a:ext cx="4395152" cy="6781086"/>
          </a:xfrm>
          <a:prstGeom prst="rect">
            <a:avLst/>
          </a:prstGeom>
          <a:noFill/>
        </p:spPr>
      </p:pic>
      <p:pic>
        <p:nvPicPr>
          <p:cNvPr id="15" name="Picture 2" descr="E:\Epson scanner\img037.jpg"/>
          <p:cNvPicPr>
            <a:picLocks noChangeAspect="1" noChangeArrowheads="1"/>
          </p:cNvPicPr>
          <p:nvPr/>
        </p:nvPicPr>
        <p:blipFill rotWithShape="1">
          <a:blip r:embed="rId4"/>
          <a:srcRect l="10991" t="9093" r="3179" b="4913"/>
          <a:stretch/>
        </p:blipFill>
        <p:spPr bwMode="auto">
          <a:xfrm rot="5400000">
            <a:off x="5994403" y="3708403"/>
            <a:ext cx="2743198" cy="35559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992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>
                <a:solidFill>
                  <a:schemeClr val="tx1"/>
                </a:solidFill>
              </a:rPr>
              <a:t>Cont. Spatial </a:t>
            </a:r>
            <a:r>
              <a:rPr lang="en-US" sz="3700" dirty="0" smtClean="0">
                <a:solidFill>
                  <a:schemeClr val="tx1"/>
                </a:solidFill>
              </a:rPr>
              <a:t>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3058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chemeClr val="tx1"/>
                </a:solidFill>
              </a:rPr>
              <a:t>Cont. B. Physical arrangement of displays and controls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lvl="2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Cont. Control-Burner arrangement experiments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Another experiment (</a:t>
            </a:r>
            <a:r>
              <a:rPr lang="en-US" altLang="en-US" i="1" dirty="0" smtClean="0">
                <a:solidFill>
                  <a:schemeClr val="tx1"/>
                </a:solidFill>
                <a:sym typeface="Symbol" panose="05050102010706020507" pitchFamily="18" charset="2"/>
              </a:rPr>
              <a:t>Shinar, 1978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):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Subjects asked to indicate burners for unmarked controls 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31% chose arrangement III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25% chose arrangement II (yet with less errors than III)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Conclusions: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People don’t always choose options resulting in optimum performance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Better to use performance measures (vs. subjective measures) to decide on best display/control arrangements </a:t>
            </a:r>
          </a:p>
          <a:p>
            <a:pPr lvl="2"/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30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>
                <a:solidFill>
                  <a:schemeClr val="tx1"/>
                </a:solidFill>
              </a:rPr>
              <a:t>Cont. Spatial </a:t>
            </a:r>
            <a:r>
              <a:rPr lang="en-US" sz="3700" dirty="0" smtClean="0">
                <a:solidFill>
                  <a:schemeClr val="tx1"/>
                </a:solidFill>
              </a:rPr>
              <a:t>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3058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chemeClr val="tx1"/>
                </a:solidFill>
              </a:rPr>
              <a:t>Cont. B. Physical arrangement of displays and controls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lvl="2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Cont. Control-Burner arrangement experiments</a:t>
            </a:r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Another experiment (</a:t>
            </a:r>
            <a:r>
              <a:rPr lang="en-US" altLang="en-US" i="1" dirty="0" smtClean="0">
                <a:solidFill>
                  <a:schemeClr val="tx1"/>
                </a:solidFill>
                <a:sym typeface="Symbol" panose="05050102010706020507" pitchFamily="18" charset="2"/>
              </a:rPr>
              <a:t>Osborne, 1987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):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Added “sensor lines” to stove top (</a:t>
            </a:r>
            <a:r>
              <a:rPr lang="en-US" altLang="en-US" i="1" dirty="0" smtClean="0">
                <a:solidFill>
                  <a:schemeClr val="tx1"/>
                </a:solidFill>
                <a:sym typeface="Symbol" panose="05050102010706020507" pitchFamily="18" charset="2"/>
              </a:rPr>
              <a:t>see next slide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):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Lines are drawn from controls to corresponding displays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Senor lines: either partial or complete set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They used arrangement II 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(from first experiments) </a:t>
            </a:r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Offset arrangement (from first experiments) also added for comparison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Which do you think gave: least RT, least errors?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Results: sensor lines  greatly reduced RT, almost eliminated errors</a:t>
            </a:r>
          </a:p>
          <a:p>
            <a:pPr lvl="1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9805189"/>
                  </p:ext>
                </p:extLst>
              </p:nvPr>
            </p:nvGraphicFramePr>
            <p:xfrm>
              <a:off x="152400" y="4453891"/>
              <a:ext cx="8339667" cy="212852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938866"/>
                    <a:gridCol w="2243668"/>
                    <a:gridCol w="4157133"/>
                  </a:tblGrid>
                  <a:tr h="37211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Errors</a:t>
                          </a:r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Response</a:t>
                          </a:r>
                          <a:r>
                            <a:rPr lang="en-US" baseline="0" dirty="0" smtClean="0"/>
                            <a:t> Time</a:t>
                          </a:r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Arrangement</a:t>
                          </a:r>
                          <a:endParaRPr lang="ar-SA" dirty="0"/>
                        </a:p>
                      </a:txBody>
                      <a:tcPr/>
                    </a:tc>
                  </a:tr>
                  <a:tr h="37211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0</a:t>
                          </a:r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917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𝑚𝑠</m:t>
                                </m:r>
                              </m:oMath>
                            </m:oMathPara>
                          </a14:m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Offset</a:t>
                          </a:r>
                          <a:r>
                            <a:rPr lang="en-US" baseline="0" dirty="0" smtClean="0"/>
                            <a:t> (I)</a:t>
                          </a:r>
                          <a:endParaRPr lang="ar-SA" dirty="0"/>
                        </a:p>
                      </a:txBody>
                      <a:tcPr/>
                    </a:tc>
                  </a:tr>
                  <a:tr h="37211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0</a:t>
                          </a:r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980</m:t>
                                </m:r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kumimoji="0" lang="en-US" sz="1800" b="0" i="1" u="none" strike="noStrike" kern="1200" cap="none" spc="0" normalizeH="0" baseline="0" noProof="0" dirty="0" err="1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𝑚𝑠</m:t>
                                </m:r>
                              </m:oMath>
                            </m:oMathPara>
                          </a14:m>
                          <a:endParaRPr kumimoji="0" lang="ar-SA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Aligned (II) – complete</a:t>
                          </a:r>
                          <a:r>
                            <a:rPr lang="en-US" baseline="0" dirty="0" smtClean="0"/>
                            <a:t> sensor lines</a:t>
                          </a:r>
                          <a:r>
                            <a:rPr lang="en-US" dirty="0" smtClean="0"/>
                            <a:t> </a:t>
                          </a:r>
                          <a:endParaRPr lang="ar-SA" dirty="0"/>
                        </a:p>
                      </a:txBody>
                      <a:tcPr/>
                    </a:tc>
                  </a:tr>
                  <a:tr h="37211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0</a:t>
                          </a:r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𝑚𝑠</m:t>
                                </m:r>
                              </m:oMath>
                            </m:oMathPara>
                          </a14:m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Aligned (II) – partial</a:t>
                          </a:r>
                          <a:r>
                            <a:rPr lang="en-US" baseline="0" dirty="0" smtClean="0"/>
                            <a:t> sensor lines</a:t>
                          </a:r>
                          <a:r>
                            <a:rPr lang="en-US" dirty="0" smtClean="0"/>
                            <a:t> </a:t>
                          </a:r>
                          <a:endParaRPr lang="ar-SA" dirty="0"/>
                        </a:p>
                      </a:txBody>
                      <a:tcPr/>
                    </a:tc>
                  </a:tr>
                  <a:tr h="372110"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Most</a:t>
                          </a:r>
                          <a:r>
                            <a:rPr lang="en-US" baseline="0" dirty="0" smtClean="0"/>
                            <a:t> time*</a:t>
                          </a:r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Aligned (II)</a:t>
                          </a:r>
                          <a:r>
                            <a:rPr lang="en-US" baseline="0" dirty="0" smtClean="0"/>
                            <a:t> – no sensor lines</a:t>
                          </a:r>
                          <a:endParaRPr lang="ar-SA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9805189"/>
                  </p:ext>
                </p:extLst>
              </p:nvPr>
            </p:nvGraphicFramePr>
            <p:xfrm>
              <a:off x="152400" y="4453891"/>
              <a:ext cx="8339667" cy="212852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938866"/>
                    <a:gridCol w="2243668"/>
                    <a:gridCol w="4157133"/>
                  </a:tblGrid>
                  <a:tr h="37211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Errors</a:t>
                          </a:r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Response</a:t>
                          </a:r>
                          <a:r>
                            <a:rPr lang="en-US" baseline="0" dirty="0" smtClean="0"/>
                            <a:t> Time</a:t>
                          </a:r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Arrangement</a:t>
                          </a:r>
                          <a:endParaRPr lang="ar-SA" dirty="0"/>
                        </a:p>
                      </a:txBody>
                      <a:tcPr/>
                    </a:tc>
                  </a:tr>
                  <a:tr h="37211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0</a:t>
                          </a:r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6721" t="-108197" r="-185908" b="-3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Offset</a:t>
                          </a:r>
                          <a:r>
                            <a:rPr lang="en-US" baseline="0" dirty="0" smtClean="0"/>
                            <a:t> (I)</a:t>
                          </a:r>
                          <a:endParaRPr lang="ar-SA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0</a:t>
                          </a:r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6721" t="-119811" r="-185908" b="-1292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Aligned (II) – complete</a:t>
                          </a:r>
                          <a:r>
                            <a:rPr lang="en-US" baseline="0" dirty="0" smtClean="0"/>
                            <a:t> sensor lines</a:t>
                          </a:r>
                          <a:r>
                            <a:rPr lang="en-US" dirty="0" smtClean="0"/>
                            <a:t> </a:t>
                          </a:r>
                          <a:endParaRPr lang="ar-SA" dirty="0"/>
                        </a:p>
                      </a:txBody>
                      <a:tcPr/>
                    </a:tc>
                  </a:tr>
                  <a:tr h="37211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0</a:t>
                          </a:r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6721" t="-381967" r="-185908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Aligned (II) – partial</a:t>
                          </a:r>
                          <a:r>
                            <a:rPr lang="en-US" baseline="0" dirty="0" smtClean="0"/>
                            <a:t> sensor lines</a:t>
                          </a:r>
                          <a:r>
                            <a:rPr lang="en-US" dirty="0" smtClean="0"/>
                            <a:t> </a:t>
                          </a:r>
                          <a:endParaRPr lang="ar-SA" dirty="0"/>
                        </a:p>
                      </a:txBody>
                      <a:tcPr/>
                    </a:tc>
                  </a:tr>
                  <a:tr h="372110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29" t="-481967" r="-33176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Most</a:t>
                          </a:r>
                          <a:r>
                            <a:rPr lang="en-US" baseline="0" dirty="0" smtClean="0"/>
                            <a:t> time*</a:t>
                          </a:r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dirty="0" smtClean="0"/>
                            <a:t>Aligned (II)</a:t>
                          </a:r>
                          <a:r>
                            <a:rPr lang="en-US" baseline="0" dirty="0" smtClean="0"/>
                            <a:t> – no sensor lines</a:t>
                          </a:r>
                          <a:endParaRPr lang="ar-SA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0914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>
                <a:solidFill>
                  <a:schemeClr val="tx1"/>
                </a:solidFill>
              </a:rPr>
              <a:t>Cont. Spatial </a:t>
            </a:r>
            <a:r>
              <a:rPr lang="en-US" sz="3700" dirty="0" smtClean="0">
                <a:solidFill>
                  <a:schemeClr val="tx1"/>
                </a:solidFill>
              </a:rPr>
              <a:t>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Cont. B. Physical </a:t>
            </a:r>
            <a:r>
              <a:rPr lang="en-US" altLang="en-US" dirty="0">
                <a:solidFill>
                  <a:schemeClr val="tx1"/>
                </a:solidFill>
              </a:rPr>
              <a:t>arrangement of displays and </a:t>
            </a:r>
            <a:r>
              <a:rPr lang="en-US" altLang="en-US" dirty="0" smtClean="0">
                <a:solidFill>
                  <a:schemeClr val="tx1"/>
                </a:solidFill>
              </a:rPr>
              <a:t>controls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6" name="Picture 4" descr="E:\Epson scanner\img039.jpg"/>
          <p:cNvPicPr>
            <a:picLocks noChangeAspect="1" noChangeArrowheads="1"/>
          </p:cNvPicPr>
          <p:nvPr/>
        </p:nvPicPr>
        <p:blipFill>
          <a:blip r:embed="rId3"/>
          <a:srcRect l="6234" t="8861" b="1688"/>
          <a:stretch>
            <a:fillRect/>
          </a:stretch>
        </p:blipFill>
        <p:spPr bwMode="auto">
          <a:xfrm rot="16200000">
            <a:off x="1947572" y="-690295"/>
            <a:ext cx="5213351" cy="91847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129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>
                <a:solidFill>
                  <a:schemeClr val="tx1"/>
                </a:solidFill>
              </a:rPr>
              <a:t>Cont. Spatial </a:t>
            </a:r>
            <a:r>
              <a:rPr lang="en-US" sz="3700" dirty="0" smtClean="0">
                <a:solidFill>
                  <a:schemeClr val="tx1"/>
                </a:solidFill>
              </a:rPr>
              <a:t>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3058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chemeClr val="tx1"/>
                </a:solidFill>
              </a:rPr>
              <a:t>Cont. B. Physical arrangement of displays and controls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lvl="2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Cont. Control-Burner arrangement experiments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Watch 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example in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YouTube video:</a:t>
            </a:r>
          </a:p>
          <a:p>
            <a:pPr marL="457200" lvl="1" indent="0">
              <a:buNone/>
            </a:pP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“Ergonomics 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and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Design” 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(from start until 4:06)</a:t>
            </a:r>
          </a:p>
          <a:p>
            <a:pPr marL="457200" lvl="1" indent="0">
              <a:buNone/>
            </a:pP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  <a:hlinkClick r:id="rId3"/>
              </a:rPr>
              <a:t>https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  <a:hlinkClick r:id="rId3"/>
              </a:rPr>
              <a:t>://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  <a:hlinkClick r:id="rId3"/>
              </a:rPr>
              <a:t>youtu.be/LAKlmdMHpdE?list=PLV-xlApuz3HbJ66G4pqxzdYO7o_3xZEi1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</a:p>
          <a:p>
            <a:pPr marL="457200" lvl="1" indent="0">
              <a:buNone/>
            </a:pP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Note the Stove example (@3:17)</a:t>
            </a:r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lvl="1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14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Contents</a:t>
            </a:r>
          </a:p>
        </p:txBody>
      </p:sp>
      <p:sp>
        <p:nvSpPr>
          <p:cNvPr id="14340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Introduction</a:t>
            </a:r>
          </a:p>
          <a:p>
            <a:pPr>
              <a:lnSpc>
                <a:spcPct val="200000"/>
              </a:lnSpc>
            </a:pPr>
            <a:r>
              <a:rPr lang="en-US" altLang="en-US" b="1" dirty="0" smtClean="0">
                <a:solidFill>
                  <a:schemeClr val="tx1"/>
                </a:solidFill>
              </a:rPr>
              <a:t>Spatial Compatibility </a:t>
            </a:r>
            <a:r>
              <a:rPr lang="en-US" altLang="en-US" dirty="0" smtClean="0">
                <a:solidFill>
                  <a:schemeClr val="tx1"/>
                </a:solidFill>
              </a:rPr>
              <a:t>(p1)</a:t>
            </a:r>
          </a:p>
          <a:p>
            <a:pPr lvl="1">
              <a:lnSpc>
                <a:spcPct val="20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Applications</a:t>
            </a:r>
          </a:p>
          <a:p>
            <a:pPr>
              <a:lnSpc>
                <a:spcPct val="20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Movement Compatibility (p2)</a:t>
            </a:r>
          </a:p>
          <a:p>
            <a:pPr lvl="1">
              <a:lnSpc>
                <a:spcPct val="20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Applications</a:t>
            </a:r>
          </a:p>
          <a:p>
            <a:pPr>
              <a:lnSpc>
                <a:spcPct val="20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Modal Compatibility (from </a:t>
            </a:r>
            <a:r>
              <a:rPr lang="en-US" altLang="en-US" dirty="0" err="1" smtClean="0">
                <a:solidFill>
                  <a:schemeClr val="tx1"/>
                </a:solidFill>
              </a:rPr>
              <a:t>ch.</a:t>
            </a:r>
            <a:r>
              <a:rPr lang="en-US" altLang="en-US" dirty="0" smtClean="0">
                <a:solidFill>
                  <a:schemeClr val="tx1"/>
                </a:solidFill>
              </a:rPr>
              <a:t> 3)</a:t>
            </a:r>
          </a:p>
          <a:p>
            <a:pPr lvl="1">
              <a:lnSpc>
                <a:spcPct val="20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FED1D-2A50-4441-B0CB-E5D9402D4163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Human function in system control: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Receive information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Select action mode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Execute action</a:t>
            </a:r>
          </a:p>
          <a:p>
            <a:pPr lvl="1"/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Human action: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Becomes control input to the system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Remember (Ch. 1) </a:t>
            </a:r>
            <a:r>
              <a:rPr lang="en-US" altLang="en-US" i="1" dirty="0" smtClean="0">
                <a:solidFill>
                  <a:schemeClr val="tx1"/>
                </a:solidFill>
              </a:rPr>
              <a:t>output</a:t>
            </a:r>
            <a:r>
              <a:rPr lang="en-US" altLang="en-US" dirty="0" smtClean="0">
                <a:solidFill>
                  <a:schemeClr val="tx1"/>
                </a:solidFill>
              </a:rPr>
              <a:t> of 1 system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 </a:t>
            </a:r>
            <a:r>
              <a:rPr lang="en-US" altLang="en-US" i="1" dirty="0" smtClean="0">
                <a:solidFill>
                  <a:schemeClr val="tx1"/>
                </a:solidFill>
                <a:sym typeface="Symbol" panose="05050102010706020507" pitchFamily="18" charset="2"/>
              </a:rPr>
              <a:t>input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 to another system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Output of system: usually as feedback regarding effects of action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Then human function starts again (as listed above, and so forth)</a:t>
            </a:r>
          </a:p>
          <a:p>
            <a:pPr lvl="1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Human functions involved with system control: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Compatibility (discussed here; most important), also: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Tracking (discussed later)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Supervisor control (not discussed here)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Introduction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3820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Compatibility: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Considers relation between controls and displays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Determines how easy and convenient people choose and perform correct actions given several alternatives</a:t>
            </a:r>
          </a:p>
          <a:p>
            <a:pPr lvl="1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Definition: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“degree to which relationships are consistent with human expectations”</a:t>
            </a:r>
          </a:p>
          <a:p>
            <a:pPr lvl="1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Types of compatibility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Conceptual, Spatial, Movement, and Modality (discussed in </a:t>
            </a:r>
            <a:r>
              <a:rPr lang="en-US" altLang="en-US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ch.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 3)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Discuss here: spatial and movement </a:t>
            </a:r>
            <a:r>
              <a:rPr lang="en-US" altLang="en-US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i.t.o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. relation between control &amp; display</a:t>
            </a:r>
          </a:p>
          <a:p>
            <a:pPr lvl="1"/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Effect of compatibility: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Faster learning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Faster reaction/response time (RT)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Less errors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Higher user satisfaction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62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Introduction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382000" cy="59436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Effect of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non-compatibility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People </a:t>
            </a:r>
            <a:r>
              <a:rPr lang="en-US" altLang="en-US" i="1" dirty="0">
                <a:solidFill>
                  <a:schemeClr val="tx1"/>
                </a:solidFill>
                <a:sym typeface="Symbol" panose="05050102010706020507" pitchFamily="18" charset="2"/>
              </a:rPr>
              <a:t>can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get used to non-compatible (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“out of sync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”) systems, but:</a:t>
            </a:r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There’s higher information processing burden on user (i.e. more thinking)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Under stress conditions: user may make compatible (i.e. natural response)  which (here) will be incorrect response  error or accident</a:t>
            </a:r>
          </a:p>
          <a:p>
            <a:pPr lvl="1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Special considerations for compatibility relationships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Some are stronger than others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E.g. when shared by a larger group of population than others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Sometimes it is necessary to violate a compatibility relationship to make use of another one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E.g. study by </a:t>
            </a:r>
            <a:r>
              <a:rPr lang="en-US" altLang="en-US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Bergum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 (1981) for subject group</a:t>
            </a:r>
            <a:b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</a:b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93% expected upward movement of pointer  increase</a:t>
            </a:r>
            <a:b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</a:b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71% (of same group) expected numbers to increase: top to bottom!</a:t>
            </a:r>
          </a:p>
          <a:p>
            <a:pPr marL="914400" lvl="2" indent="0">
              <a:buNone/>
            </a:pPr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4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US" sz="3700" dirty="0" smtClean="0">
              <a:solidFill>
                <a:schemeClr val="tx1"/>
              </a:solidFill>
            </a:endParaRPr>
          </a:p>
        </p:txBody>
      </p:sp>
      <p:sp>
        <p:nvSpPr>
          <p:cNvPr id="14340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>
              <a:lnSpc>
                <a:spcPct val="200000"/>
              </a:lnSpc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endParaRPr lang="en-US" altLang="en-US" dirty="0">
              <a:solidFill>
                <a:schemeClr val="tx1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		</a:t>
            </a:r>
            <a:r>
              <a:rPr lang="en-US" altLang="en-US" b="1" dirty="0">
                <a:solidFill>
                  <a:schemeClr val="tx1"/>
                </a:solidFill>
              </a:rPr>
              <a:t> </a:t>
            </a:r>
            <a:r>
              <a:rPr lang="en-US" altLang="en-US" b="1" dirty="0" smtClean="0">
                <a:solidFill>
                  <a:schemeClr val="tx1"/>
                </a:solidFill>
              </a:rPr>
              <a:t>    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Spatial Compatibility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FED1D-2A50-4441-B0CB-E5D9402D4163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5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Spatial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Types of spatial compatibility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altLang="en-US" i="1" dirty="0" smtClean="0">
                <a:solidFill>
                  <a:schemeClr val="tx1"/>
                </a:solidFill>
              </a:rPr>
              <a:t>Physical similarities</a:t>
            </a:r>
            <a:r>
              <a:rPr lang="en-US" altLang="en-US" dirty="0" smtClean="0">
                <a:solidFill>
                  <a:schemeClr val="tx1"/>
                </a:solidFill>
              </a:rPr>
              <a:t> of displays and controls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altLang="en-US" i="1" dirty="0" smtClean="0">
                <a:solidFill>
                  <a:schemeClr val="tx1"/>
                </a:solidFill>
              </a:rPr>
              <a:t>Physical arrangement</a:t>
            </a:r>
            <a:r>
              <a:rPr lang="en-US" altLang="en-US" dirty="0" smtClean="0">
                <a:solidFill>
                  <a:schemeClr val="tx1"/>
                </a:solidFill>
              </a:rPr>
              <a:t> of </a:t>
            </a:r>
            <a:r>
              <a:rPr lang="en-US" altLang="en-US" dirty="0">
                <a:solidFill>
                  <a:schemeClr val="tx1"/>
                </a:solidFill>
              </a:rPr>
              <a:t>displays and </a:t>
            </a:r>
            <a:r>
              <a:rPr lang="en-US" altLang="en-US" dirty="0" smtClean="0">
                <a:solidFill>
                  <a:schemeClr val="tx1"/>
                </a:solidFill>
              </a:rPr>
              <a:t>controls</a:t>
            </a:r>
          </a:p>
          <a:p>
            <a:pPr lvl="1"/>
            <a:endParaRPr lang="en-US" alt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altLang="en-US" dirty="0">
                <a:solidFill>
                  <a:schemeClr val="tx1"/>
                </a:solidFill>
              </a:rPr>
              <a:t>Physical similarities of displays and </a:t>
            </a:r>
            <a:r>
              <a:rPr lang="en-US" altLang="en-US" dirty="0" smtClean="0">
                <a:solidFill>
                  <a:schemeClr val="tx1"/>
                </a:solidFill>
              </a:rPr>
              <a:t>controls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Involves design of displays/controls in order to have similar: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Physical features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Modes of operation</a:t>
            </a:r>
          </a:p>
          <a:p>
            <a:pPr lvl="2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Case 1: study by </a:t>
            </a:r>
            <a:r>
              <a:rPr lang="en-US" altLang="en-US" i="1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Fitts</a:t>
            </a:r>
            <a:r>
              <a:rPr lang="en-US" altLang="en-US" i="1" dirty="0" smtClean="0">
                <a:solidFill>
                  <a:schemeClr val="tx1"/>
                </a:solidFill>
                <a:sym typeface="Symbol" panose="05050102010706020507" pitchFamily="18" charset="2"/>
              </a:rPr>
              <a:t> and Seeger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 (1953)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Three displays / three controls (all combinations used) </a:t>
            </a:r>
            <a:r>
              <a:rPr lang="en-US" altLang="en-US" i="1" dirty="0" smtClean="0">
                <a:solidFill>
                  <a:schemeClr val="tx1"/>
                </a:solidFill>
                <a:sym typeface="Symbol" panose="05050102010706020507" pitchFamily="18" charset="2"/>
              </a:rPr>
              <a:t>(see next slide)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Displays: lights in various arrangements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With light operation  subject moves stylus along corresponding channel to turn light off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Each group of subjects attempted each of 9 possible combinations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Performance measured as: RT, errors, information lost (bits)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Results: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Best performance: when stimulus panel resembled response panel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Best combinations (S</a:t>
            </a:r>
            <a:r>
              <a:rPr lang="en-US" altLang="en-US" baseline="-25000" dirty="0" smtClean="0">
                <a:solidFill>
                  <a:schemeClr val="tx1"/>
                </a:solidFill>
                <a:sym typeface="Symbol" panose="05050102010706020507" pitchFamily="18" charset="2"/>
              </a:rPr>
              <a:t>a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-R</a:t>
            </a:r>
            <a:r>
              <a:rPr lang="en-US" altLang="en-US" baseline="-25000" dirty="0" smtClean="0">
                <a:solidFill>
                  <a:schemeClr val="tx1"/>
                </a:solidFill>
                <a:sym typeface="Symbol" panose="05050102010706020507" pitchFamily="18" charset="2"/>
              </a:rPr>
              <a:t>a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, S</a:t>
            </a:r>
            <a:r>
              <a:rPr lang="en-US" altLang="en-US" baseline="-25000" dirty="0" smtClean="0">
                <a:solidFill>
                  <a:schemeClr val="tx1"/>
                </a:solidFill>
                <a:sym typeface="Symbol" panose="05050102010706020507" pitchFamily="18" charset="2"/>
              </a:rPr>
              <a:t>b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-</a:t>
            </a:r>
            <a:r>
              <a:rPr lang="en-US" altLang="en-US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R</a:t>
            </a:r>
            <a:r>
              <a:rPr lang="en-US" altLang="en-US" baseline="-25000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b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 , </a:t>
            </a:r>
            <a:r>
              <a:rPr lang="en-US" altLang="en-US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S</a:t>
            </a:r>
            <a:r>
              <a:rPr lang="en-US" altLang="en-US" baseline="-25000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c</a:t>
            </a:r>
            <a:r>
              <a:rPr lang="en-US" altLang="en-US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-R</a:t>
            </a:r>
            <a:r>
              <a:rPr lang="en-US" altLang="en-US" baseline="-25000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c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46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Spatial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Cont. A. Physical </a:t>
            </a:r>
            <a:r>
              <a:rPr lang="en-US" altLang="en-US" dirty="0">
                <a:solidFill>
                  <a:schemeClr val="tx1"/>
                </a:solidFill>
              </a:rPr>
              <a:t>similarities of displays and </a:t>
            </a:r>
            <a:r>
              <a:rPr lang="en-US" altLang="en-US" dirty="0" smtClean="0">
                <a:solidFill>
                  <a:schemeClr val="tx1"/>
                </a:solidFill>
              </a:rPr>
              <a:t>controls</a:t>
            </a:r>
          </a:p>
          <a:p>
            <a:pPr lvl="2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4" name="Picture 2" descr="E:\Epson scanner\img035.jpg"/>
          <p:cNvPicPr>
            <a:picLocks noChangeAspect="1" noChangeArrowheads="1"/>
          </p:cNvPicPr>
          <p:nvPr/>
        </p:nvPicPr>
        <p:blipFill>
          <a:blip r:embed="rId3"/>
          <a:srcRect l="2356" t="1088" b="4237"/>
          <a:stretch>
            <a:fillRect/>
          </a:stretch>
        </p:blipFill>
        <p:spPr bwMode="auto">
          <a:xfrm rot="16140000">
            <a:off x="2197907" y="975065"/>
            <a:ext cx="5475044" cy="6118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213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>
                <a:solidFill>
                  <a:schemeClr val="tx1"/>
                </a:solidFill>
              </a:rPr>
              <a:t>Cont. Spatial </a:t>
            </a:r>
            <a:r>
              <a:rPr lang="en-US" sz="3700" dirty="0" smtClean="0">
                <a:solidFill>
                  <a:schemeClr val="tx1"/>
                </a:solidFill>
              </a:rPr>
              <a:t>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Cont. A. Physical </a:t>
            </a:r>
            <a:r>
              <a:rPr lang="en-US" altLang="en-US" dirty="0">
                <a:solidFill>
                  <a:schemeClr val="tx1"/>
                </a:solidFill>
              </a:rPr>
              <a:t>similarities of displays and </a:t>
            </a:r>
            <a:r>
              <a:rPr lang="en-US" altLang="en-US" dirty="0" smtClean="0">
                <a:solidFill>
                  <a:schemeClr val="tx1"/>
                </a:solidFill>
              </a:rPr>
              <a:t>controls</a:t>
            </a:r>
          </a:p>
          <a:p>
            <a:pPr lvl="2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Case 2: keyboard and screen (</a:t>
            </a:r>
            <a:r>
              <a:rPr lang="en-US" altLang="en-US" i="1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Bayerl</a:t>
            </a:r>
            <a:r>
              <a:rPr lang="en-US" altLang="en-US" i="1" dirty="0" smtClean="0">
                <a:solidFill>
                  <a:schemeClr val="tx1"/>
                </a:solidFill>
                <a:sym typeface="Symbol" panose="05050102010706020507" pitchFamily="18" charset="2"/>
              </a:rPr>
              <a:t>, et al, 1988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Keys on keyboard arranged as: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Rows on top or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Columns on 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one side  </a:t>
            </a:r>
            <a:r>
              <a:rPr lang="en-US" altLang="en-US" i="1" dirty="0">
                <a:solidFill>
                  <a:schemeClr val="tx1"/>
                </a:solidFill>
                <a:sym typeface="Symbol" panose="05050102010706020507" pitchFamily="18" charset="2"/>
              </a:rPr>
              <a:t>(see next slide)</a:t>
            </a:r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Meaning of keys depends on software (as screen label for each key)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Authors compared different screen vs. keyboard layouts, </a:t>
            </a:r>
            <a:r>
              <a:rPr lang="en-US" altLang="en-US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i.t.o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: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Mean time to find and press keys (i.e. RT)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Result: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RT is smaller (i.e. higher compatibility) when labels (on screen) and keyboard configurations are physically similar</a:t>
            </a:r>
          </a:p>
          <a:p>
            <a:pPr lvl="2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lvl="1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46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Concourse">
  <a:themeElements>
    <a:clrScheme name="2_Concourse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2_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ncourse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9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2794</TotalTime>
  <Words>1226</Words>
  <Application>Microsoft Office PowerPoint</Application>
  <PresentationFormat>On-screen Show (4:3)</PresentationFormat>
  <Paragraphs>207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2_Concourse</vt:lpstr>
      <vt:lpstr>9_Concourse</vt:lpstr>
      <vt:lpstr>Executive</vt:lpstr>
      <vt:lpstr>King Saud University   College of Engineering  IE – 341: “Human Factors Engineering”  Fall – 2016 (1st Sem. 1437-8H)</vt:lpstr>
      <vt:lpstr>Contents</vt:lpstr>
      <vt:lpstr>Introduction</vt:lpstr>
      <vt:lpstr>Cont. Introduction</vt:lpstr>
      <vt:lpstr>Cont. Introduction</vt:lpstr>
      <vt:lpstr>PowerPoint Presentation</vt:lpstr>
      <vt:lpstr>Spatial Compatibility</vt:lpstr>
      <vt:lpstr>Cont. Spatial Compatibility</vt:lpstr>
      <vt:lpstr>Cont. Spatial Compatibility</vt:lpstr>
      <vt:lpstr>Cont. Spatial Compatibility</vt:lpstr>
      <vt:lpstr>Cont. Spatial Compatibility</vt:lpstr>
      <vt:lpstr>Cont. Spatial Compatibility</vt:lpstr>
      <vt:lpstr>Cont. Spatial Compatibility</vt:lpstr>
      <vt:lpstr>Cont. Spatial Compatibility</vt:lpstr>
      <vt:lpstr>Cont. Spatial Compatibility</vt:lpstr>
      <vt:lpstr>Cont. Spatial Compatibility</vt:lpstr>
    </vt:vector>
  </TitlesOfParts>
  <Company>IMedia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IMedia</dc:creator>
  <cp:lastModifiedBy>User</cp:lastModifiedBy>
  <cp:revision>406</cp:revision>
  <dcterms:created xsi:type="dcterms:W3CDTF">2008-11-10T19:40:45Z</dcterms:created>
  <dcterms:modified xsi:type="dcterms:W3CDTF">2016-10-24T04:53:18Z</dcterms:modified>
</cp:coreProperties>
</file>