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64" r:id="rId1"/>
  </p:sldMasterIdLst>
  <p:sldIdLst>
    <p:sldId id="256" r:id="rId2"/>
    <p:sldId id="259" r:id="rId3"/>
    <p:sldId id="278" r:id="rId4"/>
    <p:sldId id="281" r:id="rId5"/>
    <p:sldId id="282" r:id="rId6"/>
    <p:sldId id="284" r:id="rId7"/>
    <p:sldId id="285" r:id="rId8"/>
    <p:sldId id="286" r:id="rId9"/>
    <p:sldId id="288" r:id="rId10"/>
    <p:sldId id="287" r:id="rId11"/>
    <p:sldId id="289" r:id="rId12"/>
    <p:sldId id="290" r:id="rId13"/>
    <p:sldId id="291" r:id="rId14"/>
    <p:sldId id="292" r:id="rId15"/>
    <p:sldId id="293" r:id="rId16"/>
    <p:sldId id="294"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99110" autoAdjust="0"/>
  </p:normalViewPr>
  <p:slideViewPr>
    <p:cSldViewPr>
      <p:cViewPr varScale="1">
        <p:scale>
          <a:sx n="115" d="100"/>
          <a:sy n="115" d="100"/>
        </p:scale>
        <p:origin x="147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811C0EA7-AE20-426A-AA1B-4CB0779573CD}" type="datetimeFigureOut">
              <a:rPr lang="ar-SA" smtClean="0"/>
              <a:t>15/07/43</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2F8EA18B-CCE6-4D18-BE2D-B2F9B9B48BE0}"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811C0EA7-AE20-426A-AA1B-4CB0779573CD}" type="datetimeFigureOut">
              <a:rPr lang="ar-SA" smtClean="0"/>
              <a:t>15/07/43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F8EA18B-CCE6-4D18-BE2D-B2F9B9B48BE0}"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811C0EA7-AE20-426A-AA1B-4CB0779573CD}" type="datetimeFigureOut">
              <a:rPr lang="ar-SA" smtClean="0"/>
              <a:t>15/07/43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F8EA18B-CCE6-4D18-BE2D-B2F9B9B48BE0}"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811C0EA7-AE20-426A-AA1B-4CB0779573CD}" type="datetimeFigureOut">
              <a:rPr lang="ar-SA" smtClean="0"/>
              <a:t>15/07/43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F8EA18B-CCE6-4D18-BE2D-B2F9B9B48BE0}"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811C0EA7-AE20-426A-AA1B-4CB0779573CD}" type="datetimeFigureOut">
              <a:rPr lang="ar-SA" smtClean="0"/>
              <a:t>15/07/43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F8EA18B-CCE6-4D18-BE2D-B2F9B9B48BE0}"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811C0EA7-AE20-426A-AA1B-4CB0779573CD}" type="datetimeFigureOut">
              <a:rPr lang="ar-SA" smtClean="0"/>
              <a:t>15/07/43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F8EA18B-CCE6-4D18-BE2D-B2F9B9B48BE0}"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811C0EA7-AE20-426A-AA1B-4CB0779573CD}" type="datetimeFigureOut">
              <a:rPr lang="ar-SA" smtClean="0"/>
              <a:t>15/07/43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F8EA18B-CCE6-4D18-BE2D-B2F9B9B48BE0}"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811C0EA7-AE20-426A-AA1B-4CB0779573CD}" type="datetimeFigureOut">
              <a:rPr lang="ar-SA" smtClean="0"/>
              <a:t>15/07/43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F8EA18B-CCE6-4D18-BE2D-B2F9B9B48BE0}"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C0EA7-AE20-426A-AA1B-4CB0779573CD}" type="datetimeFigureOut">
              <a:rPr lang="ar-SA" smtClean="0"/>
              <a:t>15/07/43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F8EA18B-CCE6-4D18-BE2D-B2F9B9B48BE0}"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811C0EA7-AE20-426A-AA1B-4CB0779573CD}" type="datetimeFigureOut">
              <a:rPr lang="ar-SA" smtClean="0"/>
              <a:t>15/07/43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F8EA18B-CCE6-4D18-BE2D-B2F9B9B48BE0}"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811C0EA7-AE20-426A-AA1B-4CB0779573CD}" type="datetimeFigureOut">
              <a:rPr lang="ar-SA" smtClean="0"/>
              <a:t>15/07/43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2F8EA18B-CCE6-4D18-BE2D-B2F9B9B48BE0}"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1C0EA7-AE20-426A-AA1B-4CB0779573CD}" type="datetimeFigureOut">
              <a:rPr lang="ar-SA" smtClean="0"/>
              <a:t>15/07/43</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8EA18B-CCE6-4D18-BE2D-B2F9B9B48BE0}"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1763688" y="1484784"/>
            <a:ext cx="5418239" cy="3053402"/>
            <a:chOff x="1763688" y="1484784"/>
            <a:chExt cx="5418239" cy="3053402"/>
          </a:xfrm>
        </p:grpSpPr>
        <p:pic>
          <p:nvPicPr>
            <p:cNvPr id="4" name="صورة 3"/>
            <p:cNvPicPr>
              <a:picLocks noChangeAspect="1"/>
            </p:cNvPicPr>
            <p:nvPr/>
          </p:nvPicPr>
          <p:blipFill>
            <a:blip r:embed="rId2"/>
            <a:stretch>
              <a:fillRect/>
            </a:stretch>
          </p:blipFill>
          <p:spPr>
            <a:xfrm>
              <a:off x="4278938" y="2984796"/>
              <a:ext cx="2902989" cy="1512168"/>
            </a:xfrm>
            <a:prstGeom prst="rect">
              <a:avLst/>
            </a:prstGeom>
          </p:spPr>
        </p:pic>
        <p:sp>
          <p:nvSpPr>
            <p:cNvPr id="5" name="مستطيل 4"/>
            <p:cNvSpPr/>
            <p:nvPr/>
          </p:nvSpPr>
          <p:spPr>
            <a:xfrm>
              <a:off x="1763688" y="1484784"/>
              <a:ext cx="5400600" cy="1323439"/>
            </a:xfrm>
            <a:prstGeom prst="rect">
              <a:avLst/>
            </a:prstGeom>
          </p:spPr>
          <p:txBody>
            <a:bodyPr wrap="square">
              <a:spAutoFit/>
            </a:bodyPr>
            <a:lstStyle/>
            <a:p>
              <a:pPr algn="ctr"/>
              <a:r>
                <a:rPr lang="ar-SA" sz="4000" b="1" dirty="0"/>
                <a:t>الحشرات وصحة البيئة</a:t>
              </a:r>
              <a:br>
                <a:rPr lang="ar-SA" sz="4000" b="1" dirty="0"/>
              </a:br>
              <a:r>
                <a:rPr lang="ar-SA" sz="4000" dirty="0"/>
                <a:t>413 حين</a:t>
              </a:r>
              <a:endParaRPr lang="en-US" sz="4000" dirty="0"/>
            </a:p>
          </p:txBody>
        </p:sp>
        <p:pic>
          <p:nvPicPr>
            <p:cNvPr id="6" name="صورة 5"/>
            <p:cNvPicPr>
              <a:picLocks noChangeAspect="1"/>
            </p:cNvPicPr>
            <p:nvPr/>
          </p:nvPicPr>
          <p:blipFill>
            <a:blip r:embed="rId3"/>
            <a:stretch>
              <a:fillRect/>
            </a:stretch>
          </p:blipFill>
          <p:spPr>
            <a:xfrm>
              <a:off x="2051720" y="2996952"/>
              <a:ext cx="2227218" cy="1541234"/>
            </a:xfrm>
            <a:prstGeom prst="rect">
              <a:avLst/>
            </a:prstGeom>
          </p:spPr>
        </p:pic>
      </p:grpSp>
    </p:spTree>
    <p:extLst>
      <p:ext uri="{BB962C8B-B14F-4D97-AF65-F5344CB8AC3E}">
        <p14:creationId xmlns:p14="http://schemas.microsoft.com/office/powerpoint/2010/main" val="401047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p:cNvSpPr>
            <a:spLocks noGrp="1"/>
          </p:cNvSpPr>
          <p:nvPr>
            <p:ph type="title"/>
          </p:nvPr>
        </p:nvSpPr>
        <p:spPr>
          <a:xfrm>
            <a:off x="1835696" y="692696"/>
            <a:ext cx="6264696" cy="1440160"/>
          </a:xfrm>
        </p:spPr>
        <p:txBody>
          <a:bodyPr>
            <a:noAutofit/>
          </a:bodyPr>
          <a:lstStyle/>
          <a:p>
            <a:pPr algn="ctr"/>
            <a:r>
              <a:rPr lang="ar-SA" sz="4000" dirty="0" smtClean="0"/>
              <a:t>خدمات </a:t>
            </a:r>
            <a:r>
              <a:rPr lang="ar-SA" sz="4000" dirty="0"/>
              <a:t>التنظيف</a:t>
            </a:r>
            <a:br>
              <a:rPr lang="ar-SA" sz="4000" dirty="0"/>
            </a:br>
            <a:endParaRPr lang="ar-SA" sz="4000" dirty="0"/>
          </a:p>
        </p:txBody>
      </p:sp>
      <p:sp>
        <p:nvSpPr>
          <p:cNvPr id="2" name="مستطيل 1"/>
          <p:cNvSpPr/>
          <p:nvPr/>
        </p:nvSpPr>
        <p:spPr>
          <a:xfrm>
            <a:off x="1115616" y="1988840"/>
            <a:ext cx="7110098" cy="461665"/>
          </a:xfrm>
          <a:prstGeom prst="rect">
            <a:avLst/>
          </a:prstGeom>
        </p:spPr>
        <p:txBody>
          <a:bodyPr wrap="square">
            <a:spAutoFit/>
          </a:bodyPr>
          <a:lstStyle/>
          <a:p>
            <a:pPr algn="just"/>
            <a:endParaRPr lang="ar-SA" sz="2400" dirty="0"/>
          </a:p>
        </p:txBody>
      </p:sp>
      <p:sp>
        <p:nvSpPr>
          <p:cNvPr id="6" name="مستطيل 5"/>
          <p:cNvSpPr/>
          <p:nvPr/>
        </p:nvSpPr>
        <p:spPr>
          <a:xfrm>
            <a:off x="1132470" y="2348880"/>
            <a:ext cx="7272808" cy="3416320"/>
          </a:xfrm>
          <a:prstGeom prst="rect">
            <a:avLst/>
          </a:prstGeom>
        </p:spPr>
        <p:txBody>
          <a:bodyPr wrap="square">
            <a:spAutoFit/>
          </a:bodyPr>
          <a:lstStyle/>
          <a:p>
            <a:pPr algn="just"/>
            <a:endParaRPr lang="en-US" dirty="0"/>
          </a:p>
          <a:p>
            <a:pPr algn="just"/>
            <a:r>
              <a:rPr lang="ar-SA" sz="2400" dirty="0"/>
              <a:t>ومن المثير للاهتمام أن نلاحظ أن مشاكل تحلل الروث موجودة بين الحين والآخر. ففي السهول والصحاري يتم تحميص فطيرة الروث من الأسفل عندما تتلامس مع الأرض الساخنة وتجف بسرعة من الاعلى. ونتيجة لذلك تصبح غير صالحة للحشرات، لذا فهي تحلل الروث والرواسب الميتة فقط أثناء الليل وفي الصباح الباكر. وفي هذه الحالة يتم استخدام فطيرة الروث الجافة من قبل الناس كوقود.</a:t>
            </a:r>
            <a:endParaRPr lang="en-US" sz="2400" dirty="0"/>
          </a:p>
          <a:p>
            <a:pPr algn="just"/>
            <a:endParaRPr lang="ar-SA" dirty="0" smtClean="0">
              <a:solidFill>
                <a:srgbClr val="FF0000"/>
              </a:solidFill>
            </a:endParaRPr>
          </a:p>
          <a:p>
            <a:pPr algn="just"/>
            <a:endParaRPr lang="ar-SA" dirty="0">
              <a:solidFill>
                <a:srgbClr val="FF0000"/>
              </a:solidFill>
            </a:endParaRPr>
          </a:p>
          <a:p>
            <a:pPr algn="just"/>
            <a:endParaRPr lang="ar-SA" dirty="0">
              <a:solidFill>
                <a:srgbClr val="FF0000"/>
              </a:solidFill>
            </a:endParaRPr>
          </a:p>
        </p:txBody>
      </p:sp>
    </p:spTree>
    <p:extLst>
      <p:ext uri="{BB962C8B-B14F-4D97-AF65-F5344CB8AC3E}">
        <p14:creationId xmlns:p14="http://schemas.microsoft.com/office/powerpoint/2010/main" val="197830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p:cNvSpPr>
            <a:spLocks noGrp="1"/>
          </p:cNvSpPr>
          <p:nvPr>
            <p:ph type="title"/>
          </p:nvPr>
        </p:nvSpPr>
        <p:spPr>
          <a:xfrm>
            <a:off x="7452320" y="4941168"/>
            <a:ext cx="1080120" cy="1143000"/>
          </a:xfrm>
        </p:spPr>
        <p:txBody>
          <a:bodyPr>
            <a:normAutofit/>
          </a:bodyPr>
          <a:lstStyle/>
          <a:p>
            <a:r>
              <a:rPr lang="ar-SA" sz="3200" b="1" dirty="0" smtClean="0"/>
              <a:t> </a:t>
            </a:r>
            <a:endParaRPr lang="ar-SA" sz="3200" b="1" dirty="0"/>
          </a:p>
        </p:txBody>
      </p:sp>
      <p:sp>
        <p:nvSpPr>
          <p:cNvPr id="7" name="مستطيل 6"/>
          <p:cNvSpPr/>
          <p:nvPr/>
        </p:nvSpPr>
        <p:spPr>
          <a:xfrm>
            <a:off x="5096971" y="1196752"/>
            <a:ext cx="1879040" cy="646331"/>
          </a:xfrm>
          <a:prstGeom prst="rect">
            <a:avLst/>
          </a:prstGeom>
        </p:spPr>
        <p:txBody>
          <a:bodyPr wrap="none">
            <a:spAutoFit/>
          </a:bodyPr>
          <a:lstStyle/>
          <a:p>
            <a:pPr algn="ctr"/>
            <a:r>
              <a:rPr lang="ar-SA" sz="3600" dirty="0">
                <a:solidFill>
                  <a:srgbClr val="FF0000"/>
                </a:solidFill>
              </a:rPr>
              <a:t>تحلل الجثث</a:t>
            </a:r>
          </a:p>
        </p:txBody>
      </p:sp>
      <p:sp>
        <p:nvSpPr>
          <p:cNvPr id="9" name="مستطيل 8"/>
          <p:cNvSpPr/>
          <p:nvPr/>
        </p:nvSpPr>
        <p:spPr>
          <a:xfrm>
            <a:off x="971600" y="2136339"/>
            <a:ext cx="7128792" cy="3231654"/>
          </a:xfrm>
          <a:prstGeom prst="rect">
            <a:avLst/>
          </a:prstGeom>
        </p:spPr>
        <p:txBody>
          <a:bodyPr wrap="square">
            <a:spAutoFit/>
          </a:bodyPr>
          <a:lstStyle/>
          <a:p>
            <a:r>
              <a:rPr lang="ar-SA" dirty="0"/>
              <a:t>الحشرات تحلل قدراً كبيراً من الجيف </a:t>
            </a:r>
            <a:r>
              <a:rPr lang="ar-SA" dirty="0" smtClean="0"/>
              <a:t>وهي</a:t>
            </a:r>
          </a:p>
          <a:p>
            <a:pPr marL="285750" indent="-285750">
              <a:buFont typeface="Arial" panose="020B0604020202020204" pitchFamily="34" charset="0"/>
              <a:buChar char="•"/>
            </a:pPr>
            <a:r>
              <a:rPr lang="ar-SA" dirty="0" smtClean="0"/>
              <a:t> </a:t>
            </a:r>
            <a:r>
              <a:rPr lang="ar-SA" dirty="0"/>
              <a:t>خنافس الجيف </a:t>
            </a:r>
          </a:p>
          <a:p>
            <a:pPr marL="285750" indent="-285750">
              <a:buFont typeface="Arial" panose="020B0604020202020204" pitchFamily="34" charset="0"/>
              <a:buChar char="•"/>
            </a:pPr>
            <a:r>
              <a:rPr lang="ar-SA" dirty="0" smtClean="0"/>
              <a:t>خنافس </a:t>
            </a:r>
            <a:r>
              <a:rPr lang="ar-SA" dirty="0"/>
              <a:t>الجلد </a:t>
            </a:r>
          </a:p>
          <a:p>
            <a:pPr marL="285750" indent="-285750">
              <a:buFont typeface="Arial" panose="020B0604020202020204" pitchFamily="34" charset="0"/>
              <a:buChar char="•"/>
            </a:pPr>
            <a:r>
              <a:rPr lang="ar-SA" dirty="0" smtClean="0"/>
              <a:t>يرقات </a:t>
            </a:r>
            <a:r>
              <a:rPr lang="ar-SA" dirty="0"/>
              <a:t>ذباب ثنائية الاجنحة بما في ذلك عائلة ذباب اللحم</a:t>
            </a:r>
            <a:r>
              <a:rPr lang="en-US" dirty="0"/>
              <a:t>(</a:t>
            </a:r>
            <a:r>
              <a:rPr lang="en-US" dirty="0" err="1"/>
              <a:t>Sarcophagidae</a:t>
            </a:r>
            <a:r>
              <a:rPr lang="en-US" dirty="0"/>
              <a:t>)  </a:t>
            </a:r>
            <a:r>
              <a:rPr lang="ar-SA" dirty="0"/>
              <a:t>وعائلة الذباب الملون </a:t>
            </a:r>
            <a:r>
              <a:rPr lang="en-US" dirty="0"/>
              <a:t>(</a:t>
            </a:r>
            <a:r>
              <a:rPr lang="en-US" dirty="0" err="1" smtClean="0"/>
              <a:t>Calliphoridae</a:t>
            </a:r>
            <a:r>
              <a:rPr lang="en-US" dirty="0" smtClean="0"/>
              <a:t>)</a:t>
            </a:r>
            <a:endParaRPr lang="ar-SA" dirty="0"/>
          </a:p>
          <a:p>
            <a:pPr marL="285750" indent="-285750">
              <a:buFont typeface="Arial" panose="020B0604020202020204" pitchFamily="34" charset="0"/>
              <a:buChar char="•"/>
            </a:pPr>
            <a:r>
              <a:rPr lang="ar-SA" dirty="0" smtClean="0"/>
              <a:t>بعض </a:t>
            </a:r>
            <a:r>
              <a:rPr lang="ar-SA" dirty="0"/>
              <a:t>القراد الصغير</a:t>
            </a:r>
            <a:r>
              <a:rPr lang="ar-SA" dirty="0" smtClean="0"/>
              <a:t>.</a:t>
            </a:r>
          </a:p>
          <a:p>
            <a:r>
              <a:rPr lang="ar-SA" sz="2400" dirty="0">
                <a:solidFill>
                  <a:srgbClr val="FF0000"/>
                </a:solidFill>
              </a:rPr>
              <a:t>مراحل </a:t>
            </a:r>
            <a:r>
              <a:rPr lang="ar-SA" sz="2400" dirty="0" smtClean="0">
                <a:solidFill>
                  <a:srgbClr val="FF0000"/>
                </a:solidFill>
              </a:rPr>
              <a:t>عملية </a:t>
            </a:r>
            <a:r>
              <a:rPr lang="ar-SA" sz="2400" dirty="0">
                <a:solidFill>
                  <a:srgbClr val="FF0000"/>
                </a:solidFill>
              </a:rPr>
              <a:t>التحلل </a:t>
            </a:r>
            <a:endParaRPr lang="ar-SA" sz="2400" dirty="0" smtClean="0">
              <a:solidFill>
                <a:srgbClr val="FF0000"/>
              </a:solidFill>
            </a:endParaRPr>
          </a:p>
          <a:p>
            <a:pPr marL="285750" indent="-285750">
              <a:buFont typeface="Arial" panose="020B0604020202020204" pitchFamily="34" charset="0"/>
              <a:buChar char="•"/>
            </a:pPr>
            <a:r>
              <a:rPr lang="ar-SA" dirty="0" smtClean="0"/>
              <a:t> </a:t>
            </a:r>
            <a:r>
              <a:rPr lang="ar-SA" dirty="0"/>
              <a:t>الطازجة </a:t>
            </a:r>
          </a:p>
          <a:p>
            <a:pPr marL="285750" indent="-285750">
              <a:buFont typeface="Arial" panose="020B0604020202020204" pitchFamily="34" charset="0"/>
              <a:buChar char="•"/>
            </a:pPr>
            <a:r>
              <a:rPr lang="ar-SA" dirty="0" smtClean="0"/>
              <a:t>المنتفخة</a:t>
            </a:r>
          </a:p>
          <a:p>
            <a:pPr marL="285750" indent="-285750">
              <a:buFont typeface="Arial" panose="020B0604020202020204" pitchFamily="34" charset="0"/>
              <a:buChar char="•"/>
            </a:pPr>
            <a:r>
              <a:rPr lang="ar-SA" dirty="0" smtClean="0"/>
              <a:t>المتحللة</a:t>
            </a:r>
          </a:p>
          <a:p>
            <a:pPr marL="285750" indent="-285750">
              <a:buFont typeface="Arial" panose="020B0604020202020204" pitchFamily="34" charset="0"/>
              <a:buChar char="•"/>
            </a:pPr>
            <a:r>
              <a:rPr lang="ar-SA" dirty="0" smtClean="0"/>
              <a:t>الجافة</a:t>
            </a:r>
            <a:endParaRPr lang="ar-SA" sz="3200" dirty="0">
              <a:solidFill>
                <a:srgbClr val="0070C0"/>
              </a:solidFill>
            </a:endParaRPr>
          </a:p>
        </p:txBody>
      </p:sp>
    </p:spTree>
    <p:extLst>
      <p:ext uri="{BB962C8B-B14F-4D97-AF65-F5344CB8AC3E}">
        <p14:creationId xmlns:p14="http://schemas.microsoft.com/office/powerpoint/2010/main" val="156558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1988840"/>
            <a:ext cx="7110098" cy="461665"/>
          </a:xfrm>
          <a:prstGeom prst="rect">
            <a:avLst/>
          </a:prstGeom>
        </p:spPr>
        <p:txBody>
          <a:bodyPr wrap="square">
            <a:spAutoFit/>
          </a:bodyPr>
          <a:lstStyle/>
          <a:p>
            <a:pPr algn="just"/>
            <a:endParaRPr lang="ar-SA" sz="2400" dirty="0"/>
          </a:p>
        </p:txBody>
      </p:sp>
      <p:sp>
        <p:nvSpPr>
          <p:cNvPr id="3" name="مستطيل 2"/>
          <p:cNvSpPr/>
          <p:nvPr/>
        </p:nvSpPr>
        <p:spPr>
          <a:xfrm>
            <a:off x="1331640" y="1720840"/>
            <a:ext cx="6768752" cy="2862322"/>
          </a:xfrm>
          <a:prstGeom prst="rect">
            <a:avLst/>
          </a:prstGeom>
        </p:spPr>
        <p:txBody>
          <a:bodyPr wrap="square">
            <a:spAutoFit/>
          </a:bodyPr>
          <a:lstStyle/>
          <a:p>
            <a:pPr algn="just"/>
            <a:r>
              <a:rPr lang="ar-SA" sz="2000" dirty="0" smtClean="0"/>
              <a:t>تم </a:t>
            </a:r>
            <a:r>
              <a:rPr lang="en-US" sz="2000" dirty="0" smtClean="0"/>
              <a:t> </a:t>
            </a:r>
            <a:r>
              <a:rPr lang="ar-SA" sz="2000" dirty="0"/>
              <a:t>بإجراء دراسات ميدانية مفصلة لتحليل جثث الجرذان في </a:t>
            </a:r>
            <a:r>
              <a:rPr lang="ar-SA" sz="2000" dirty="0" err="1"/>
              <a:t>أوبافا</a:t>
            </a:r>
            <a:r>
              <a:rPr lang="ar-SA" sz="2000" dirty="0"/>
              <a:t> -الجمهورية التشيكية. درس مراحل مختلفة من عملية التحلل (المراحل الطازجة والمنتفخة والمتحللة والجافة) في بيئات مختلفة (المروج والغابات) وخلال مواسم مختلفة (الربيع والصيف والخريف). </a:t>
            </a:r>
            <a:r>
              <a:rPr lang="ar-SA" sz="2000" dirty="0">
                <a:solidFill>
                  <a:srgbClr val="FF0000"/>
                </a:solidFill>
              </a:rPr>
              <a:t>وسجل 145 نوع من </a:t>
            </a:r>
            <a:r>
              <a:rPr lang="ar-SA" sz="2000" dirty="0" err="1">
                <a:solidFill>
                  <a:srgbClr val="FF0000"/>
                </a:solidFill>
              </a:rPr>
              <a:t>غمدية</a:t>
            </a:r>
            <a:r>
              <a:rPr lang="ar-SA" sz="2000" dirty="0">
                <a:solidFill>
                  <a:srgbClr val="FF0000"/>
                </a:solidFill>
              </a:rPr>
              <a:t> الأجنحة </a:t>
            </a:r>
            <a:r>
              <a:rPr lang="ar-SA" sz="2000" dirty="0"/>
              <a:t>على الجثث تنتمي إلى 22 عائلة،. في البداية ازداد عدد أنواع الخنافس على الجثث ووصلت إلى حدها الأقصى في المرحلة المتحللة، ثم تناقص بعد ذلك تدريجياً. ولوحظ الحد الأقصى لعدد الخنافس في فصل الربيع بينما انخفض عددها في الصيف والخريف. وداخل الغابات كانت أعداد الخنافس الرمية أعلى بالمقارنة مع بيئات المروج (</a:t>
            </a:r>
            <a:r>
              <a:rPr lang="en-US" sz="2000" dirty="0" err="1"/>
              <a:t>Kocarek</a:t>
            </a:r>
            <a:r>
              <a:rPr lang="en-US" sz="2000" dirty="0"/>
              <a:t> 2003).</a:t>
            </a:r>
          </a:p>
        </p:txBody>
      </p:sp>
    </p:spTree>
    <p:extLst>
      <p:ext uri="{BB962C8B-B14F-4D97-AF65-F5344CB8AC3E}">
        <p14:creationId xmlns:p14="http://schemas.microsoft.com/office/powerpoint/2010/main" val="67437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1988840"/>
            <a:ext cx="7110098" cy="461665"/>
          </a:xfrm>
          <a:prstGeom prst="rect">
            <a:avLst/>
          </a:prstGeom>
        </p:spPr>
        <p:txBody>
          <a:bodyPr wrap="square">
            <a:spAutoFit/>
          </a:bodyPr>
          <a:lstStyle/>
          <a:p>
            <a:pPr algn="just"/>
            <a:endParaRPr lang="ar-SA" sz="2400" dirty="0"/>
          </a:p>
        </p:txBody>
      </p:sp>
      <p:sp>
        <p:nvSpPr>
          <p:cNvPr id="6" name="مستطيل 5"/>
          <p:cNvSpPr/>
          <p:nvPr/>
        </p:nvSpPr>
        <p:spPr>
          <a:xfrm>
            <a:off x="1187624" y="1530923"/>
            <a:ext cx="7128792" cy="2862322"/>
          </a:xfrm>
          <a:prstGeom prst="rect">
            <a:avLst/>
          </a:prstGeom>
        </p:spPr>
        <p:txBody>
          <a:bodyPr wrap="square">
            <a:spAutoFit/>
          </a:bodyPr>
          <a:lstStyle/>
          <a:p>
            <a:pPr algn="just"/>
            <a:r>
              <a:rPr lang="ar-SA" sz="2000" dirty="0"/>
              <a:t>وكما هو الحال في تحلل السماد، فإن استعمار الجثث بواسطة أنواع مختلفة من اللافقاريات يتم </a:t>
            </a:r>
            <a:r>
              <a:rPr lang="ar-SA" sz="2000" dirty="0">
                <a:solidFill>
                  <a:srgbClr val="FF0000"/>
                </a:solidFill>
              </a:rPr>
              <a:t>في تسلسلات محددة</a:t>
            </a:r>
            <a:r>
              <a:rPr lang="ar-SA" sz="2000" dirty="0"/>
              <a:t>. على سبيل المثال، أثناء تحلل جثث الكنغر في غابات </a:t>
            </a:r>
            <a:r>
              <a:rPr lang="ar-SA" sz="2000" dirty="0" err="1"/>
              <a:t>الأوكاليبت</a:t>
            </a:r>
            <a:r>
              <a:rPr lang="ar-SA" sz="2000" dirty="0"/>
              <a:t> </a:t>
            </a:r>
            <a:r>
              <a:rPr lang="ar-SA" sz="2000" dirty="0" smtClean="0"/>
              <a:t>العشبية</a:t>
            </a:r>
            <a:r>
              <a:rPr lang="en-US" sz="2000" dirty="0" smtClean="0"/>
              <a:t>، </a:t>
            </a:r>
            <a:r>
              <a:rPr lang="ar-SA" sz="2000" dirty="0"/>
              <a:t>تكون الخنافس أكثر وفرة في الأنواع والأعداد خلال الأسابيع الستة الأولى. ويتم استبدال هذه الحشرات بالتدريج بواسطة الحلم </a:t>
            </a:r>
            <a:r>
              <a:rPr lang="ar-SA" sz="2000" dirty="0" smtClean="0"/>
              <a:t>خلال </a:t>
            </a:r>
            <a:r>
              <a:rPr lang="ar-SA" sz="2000" dirty="0"/>
              <a:t>الأسابيع الستة القادمة </a:t>
            </a:r>
            <a:endParaRPr lang="ar-SA" sz="2000" dirty="0" smtClean="0"/>
          </a:p>
          <a:p>
            <a:pPr algn="just"/>
            <a:r>
              <a:rPr lang="ar-SA" sz="2000" dirty="0" smtClean="0"/>
              <a:t>وفي </a:t>
            </a:r>
            <a:r>
              <a:rPr lang="ar-SA" sz="2000" dirty="0"/>
              <a:t>الجزء المركزي من جبال الأورال (روسيا) ، يسيطر الذباب في المراحل المبكرة للخلافة الدقيقة بينما توجد الخنافس في المراحل المتقدمة</a:t>
            </a:r>
            <a:r>
              <a:rPr lang="ar-SA" sz="2000" dirty="0" smtClean="0"/>
              <a:t>(</a:t>
            </a:r>
          </a:p>
          <a:p>
            <a:pPr algn="just"/>
            <a:endParaRPr lang="ar-SA" sz="2000" dirty="0"/>
          </a:p>
          <a:p>
            <a:pPr algn="just"/>
            <a:r>
              <a:rPr lang="ar-SA" sz="2000" dirty="0" smtClean="0">
                <a:solidFill>
                  <a:srgbClr val="FF0000"/>
                </a:solidFill>
              </a:rPr>
              <a:t>وفي الرياض تسيطر الذباب ثم الخنافس ثم النمل</a:t>
            </a:r>
          </a:p>
        </p:txBody>
      </p:sp>
    </p:spTree>
    <p:extLst>
      <p:ext uri="{BB962C8B-B14F-4D97-AF65-F5344CB8AC3E}">
        <p14:creationId xmlns:p14="http://schemas.microsoft.com/office/powerpoint/2010/main" val="4183556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مجموعة 19"/>
          <p:cNvGrpSpPr/>
          <p:nvPr/>
        </p:nvGrpSpPr>
        <p:grpSpPr>
          <a:xfrm>
            <a:off x="1898518" y="1622733"/>
            <a:ext cx="5942531" cy="3377305"/>
            <a:chOff x="3280385" y="738542"/>
            <a:chExt cx="7923375" cy="4503073"/>
          </a:xfrm>
        </p:grpSpPr>
        <p:grpSp>
          <p:nvGrpSpPr>
            <p:cNvPr id="16" name="مجموعة 15"/>
            <p:cNvGrpSpPr/>
            <p:nvPr/>
          </p:nvGrpSpPr>
          <p:grpSpPr>
            <a:xfrm>
              <a:off x="7293470" y="742566"/>
              <a:ext cx="3910290" cy="2251307"/>
              <a:chOff x="3311632" y="699327"/>
              <a:chExt cx="3910290" cy="2251307"/>
            </a:xfrm>
          </p:grpSpPr>
          <p:pic>
            <p:nvPicPr>
              <p:cNvPr id="5" name="صورة 4"/>
              <p:cNvPicPr>
                <a:picLocks noChangeAspect="1"/>
              </p:cNvPicPr>
              <p:nvPr/>
            </p:nvPicPr>
            <p:blipFill rotWithShape="1">
              <a:blip r:embed="rId2" cstate="print">
                <a:extLst>
                  <a:ext uri="{28A0092B-C50C-407E-A947-70E740481C1C}">
                    <a14:useLocalDpi xmlns:a14="http://schemas.microsoft.com/office/drawing/2010/main" val="0"/>
                  </a:ext>
                </a:extLst>
              </a:blip>
              <a:srcRect l="8036"/>
              <a:stretch/>
            </p:blipFill>
            <p:spPr>
              <a:xfrm>
                <a:off x="3336066" y="768863"/>
                <a:ext cx="3885856" cy="2181771"/>
              </a:xfrm>
              <a:prstGeom prst="rect">
                <a:avLst/>
              </a:prstGeom>
              <a:noFill/>
            </p:spPr>
          </p:pic>
          <p:sp>
            <p:nvSpPr>
              <p:cNvPr id="11" name="مربع نص 10"/>
              <p:cNvSpPr txBox="1"/>
              <p:nvPr/>
            </p:nvSpPr>
            <p:spPr>
              <a:xfrm>
                <a:off x="3311632" y="699327"/>
                <a:ext cx="461319" cy="553997"/>
              </a:xfrm>
              <a:prstGeom prst="rect">
                <a:avLst/>
              </a:prstGeom>
              <a:noFill/>
            </p:spPr>
            <p:txBody>
              <a:bodyPr wrap="square" rtlCol="1">
                <a:spAutoFit/>
              </a:bodyPr>
              <a:lstStyle/>
              <a:p>
                <a:pPr defTabSz="685800"/>
                <a:r>
                  <a:rPr lang="en-US" sz="2100" b="1" dirty="0">
                    <a:solidFill>
                      <a:prstClr val="white"/>
                    </a:solidFill>
                    <a:latin typeface="Calibri" panose="020F0502020204030204"/>
                  </a:rPr>
                  <a:t>B</a:t>
                </a:r>
                <a:endParaRPr lang="ar-SA" sz="2100" b="1" dirty="0">
                  <a:solidFill>
                    <a:prstClr val="white"/>
                  </a:solidFill>
                  <a:latin typeface="Calibri" panose="020F0502020204030204"/>
                  <a:cs typeface="Arial" panose="020B0604020202020204" pitchFamily="34" charset="0"/>
                </a:endParaRPr>
              </a:p>
            </p:txBody>
          </p:sp>
        </p:grpSp>
        <p:grpSp>
          <p:nvGrpSpPr>
            <p:cNvPr id="15" name="مجموعة 14"/>
            <p:cNvGrpSpPr/>
            <p:nvPr/>
          </p:nvGrpSpPr>
          <p:grpSpPr>
            <a:xfrm>
              <a:off x="3280385" y="738542"/>
              <a:ext cx="3957407" cy="2255331"/>
              <a:chOff x="7257698" y="695303"/>
              <a:chExt cx="3957407" cy="2255331"/>
            </a:xfrm>
          </p:grpSpPr>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179280" y="-85192"/>
                <a:ext cx="2185794" cy="3885857"/>
              </a:xfrm>
              <a:prstGeom prst="rect">
                <a:avLst/>
              </a:prstGeom>
            </p:spPr>
          </p:pic>
          <p:sp>
            <p:nvSpPr>
              <p:cNvPr id="12" name="مربع نص 11"/>
              <p:cNvSpPr txBox="1"/>
              <p:nvPr/>
            </p:nvSpPr>
            <p:spPr>
              <a:xfrm>
                <a:off x="7257698" y="695303"/>
                <a:ext cx="461319" cy="553997"/>
              </a:xfrm>
              <a:prstGeom prst="rect">
                <a:avLst/>
              </a:prstGeom>
              <a:noFill/>
            </p:spPr>
            <p:txBody>
              <a:bodyPr wrap="square" rtlCol="1">
                <a:spAutoFit/>
              </a:bodyPr>
              <a:lstStyle/>
              <a:p>
                <a:pPr defTabSz="685800"/>
                <a:r>
                  <a:rPr lang="en-US" sz="2100" b="1" dirty="0">
                    <a:solidFill>
                      <a:prstClr val="white"/>
                    </a:solidFill>
                    <a:latin typeface="Calibri" panose="020F0502020204030204"/>
                  </a:rPr>
                  <a:t>A</a:t>
                </a:r>
                <a:endParaRPr lang="ar-SA" sz="2100" b="1" dirty="0">
                  <a:solidFill>
                    <a:prstClr val="white"/>
                  </a:solidFill>
                  <a:latin typeface="Calibri" panose="020F0502020204030204"/>
                  <a:cs typeface="Arial" panose="020B0604020202020204" pitchFamily="34" charset="0"/>
                </a:endParaRPr>
              </a:p>
            </p:txBody>
          </p:sp>
        </p:grpSp>
        <p:grpSp>
          <p:nvGrpSpPr>
            <p:cNvPr id="18" name="مجموعة 17"/>
            <p:cNvGrpSpPr/>
            <p:nvPr/>
          </p:nvGrpSpPr>
          <p:grpSpPr>
            <a:xfrm>
              <a:off x="3280385" y="2950285"/>
              <a:ext cx="3957410" cy="2290981"/>
              <a:chOff x="7257697" y="2914984"/>
              <a:chExt cx="3957410" cy="2290981"/>
            </a:xfrm>
          </p:grpSpPr>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9250" y="3020170"/>
                <a:ext cx="3885857" cy="2185795"/>
              </a:xfrm>
              <a:prstGeom prst="rect">
                <a:avLst/>
              </a:prstGeom>
            </p:spPr>
          </p:pic>
          <p:sp>
            <p:nvSpPr>
              <p:cNvPr id="13" name="مربع نص 12"/>
              <p:cNvSpPr txBox="1"/>
              <p:nvPr/>
            </p:nvSpPr>
            <p:spPr>
              <a:xfrm>
                <a:off x="7257697" y="2914984"/>
                <a:ext cx="461319" cy="553997"/>
              </a:xfrm>
              <a:prstGeom prst="rect">
                <a:avLst/>
              </a:prstGeom>
              <a:noFill/>
            </p:spPr>
            <p:txBody>
              <a:bodyPr wrap="square" rtlCol="1">
                <a:spAutoFit/>
              </a:bodyPr>
              <a:lstStyle/>
              <a:p>
                <a:pPr defTabSz="685800"/>
                <a:r>
                  <a:rPr lang="en-US" sz="2100" b="1" dirty="0">
                    <a:solidFill>
                      <a:prstClr val="white"/>
                    </a:solidFill>
                    <a:latin typeface="Calibri" panose="020F0502020204030204"/>
                  </a:rPr>
                  <a:t>C</a:t>
                </a:r>
                <a:endParaRPr lang="ar-SA" sz="2100" b="1" dirty="0">
                  <a:solidFill>
                    <a:prstClr val="white"/>
                  </a:solidFill>
                  <a:latin typeface="Calibri" panose="020F0502020204030204"/>
                  <a:cs typeface="Arial" panose="020B0604020202020204" pitchFamily="34" charset="0"/>
                </a:endParaRPr>
              </a:p>
            </p:txBody>
          </p:sp>
        </p:grpSp>
        <p:grpSp>
          <p:nvGrpSpPr>
            <p:cNvPr id="17" name="مجموعة 16"/>
            <p:cNvGrpSpPr/>
            <p:nvPr/>
          </p:nvGrpSpPr>
          <p:grpSpPr>
            <a:xfrm>
              <a:off x="7237792" y="2950285"/>
              <a:ext cx="3965968" cy="2291330"/>
              <a:chOff x="3291730" y="2914984"/>
              <a:chExt cx="3965968" cy="2291330"/>
            </a:xfrm>
          </p:grpSpPr>
          <p:pic>
            <p:nvPicPr>
              <p:cNvPr id="9" name="صورة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1219" y="3020170"/>
                <a:ext cx="3886479" cy="2186144"/>
              </a:xfrm>
              <a:prstGeom prst="rect">
                <a:avLst/>
              </a:prstGeom>
            </p:spPr>
          </p:pic>
          <p:sp>
            <p:nvSpPr>
              <p:cNvPr id="14" name="مربع نص 13"/>
              <p:cNvSpPr txBox="1"/>
              <p:nvPr/>
            </p:nvSpPr>
            <p:spPr>
              <a:xfrm>
                <a:off x="3291730" y="2914984"/>
                <a:ext cx="461319" cy="553997"/>
              </a:xfrm>
              <a:prstGeom prst="rect">
                <a:avLst/>
              </a:prstGeom>
              <a:noFill/>
            </p:spPr>
            <p:txBody>
              <a:bodyPr wrap="square" rtlCol="1">
                <a:spAutoFit/>
              </a:bodyPr>
              <a:lstStyle/>
              <a:p>
                <a:pPr defTabSz="685800"/>
                <a:r>
                  <a:rPr lang="en-US" sz="2100" b="1" dirty="0">
                    <a:solidFill>
                      <a:prstClr val="white"/>
                    </a:solidFill>
                    <a:latin typeface="Calibri" panose="020F0502020204030204"/>
                  </a:rPr>
                  <a:t>D</a:t>
                </a:r>
                <a:endParaRPr lang="ar-SA" sz="2100" b="1" dirty="0">
                  <a:solidFill>
                    <a:prstClr val="white"/>
                  </a:solidFill>
                  <a:latin typeface="Calibri" panose="020F0502020204030204"/>
                  <a:cs typeface="Arial" panose="020B0604020202020204" pitchFamily="34" charset="0"/>
                </a:endParaRPr>
              </a:p>
            </p:txBody>
          </p:sp>
        </p:grpSp>
      </p:grpSp>
      <p:sp>
        <p:nvSpPr>
          <p:cNvPr id="21" name="مربع نص 20"/>
          <p:cNvSpPr txBox="1"/>
          <p:nvPr/>
        </p:nvSpPr>
        <p:spPr>
          <a:xfrm>
            <a:off x="2071511" y="5414342"/>
            <a:ext cx="5155325" cy="300082"/>
          </a:xfrm>
          <a:prstGeom prst="rect">
            <a:avLst/>
          </a:prstGeom>
          <a:noFill/>
        </p:spPr>
        <p:txBody>
          <a:bodyPr wrap="square" rtlCol="1">
            <a:spAutoFit/>
          </a:bodyPr>
          <a:lstStyle/>
          <a:p>
            <a:pPr defTabSz="685800"/>
            <a:r>
              <a:rPr lang="en-US" sz="1350" dirty="0">
                <a:solidFill>
                  <a:prstClr val="black"/>
                </a:solidFill>
                <a:latin typeface="Calibri" panose="020F0502020204030204"/>
              </a:rPr>
              <a:t>Stages of rat decomposition: (A)fresh (B) Bloat (C) Decay (D) Dry </a:t>
            </a:r>
            <a:endParaRPr lang="ar-SA" sz="135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64638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مجموعة 12"/>
          <p:cNvGrpSpPr/>
          <p:nvPr/>
        </p:nvGrpSpPr>
        <p:grpSpPr>
          <a:xfrm>
            <a:off x="1373917" y="1250520"/>
            <a:ext cx="7125395" cy="4123597"/>
            <a:chOff x="2882922" y="839670"/>
            <a:chExt cx="9500527" cy="5498129"/>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882922" y="3636602"/>
              <a:ext cx="4554299" cy="2561794"/>
            </a:xfrm>
            <a:prstGeom prst="rect">
              <a:avLst/>
            </a:prstGeom>
          </p:spPr>
        </p:pic>
        <p:pic>
          <p:nvPicPr>
            <p:cNvPr id="3" name="صورة 2"/>
            <p:cNvPicPr>
              <a:picLocks noChangeAspect="1"/>
            </p:cNvPicPr>
            <p:nvPr/>
          </p:nvPicPr>
          <p:blipFill rotWithShape="1">
            <a:blip r:embed="rId3" cstate="print">
              <a:extLst>
                <a:ext uri="{28A0092B-C50C-407E-A947-70E740481C1C}">
                  <a14:useLocalDpi xmlns:a14="http://schemas.microsoft.com/office/drawing/2010/main" val="0"/>
                </a:ext>
              </a:extLst>
            </a:blip>
            <a:srcRect l="9895" t="2745" b="11802"/>
            <a:stretch/>
          </p:blipFill>
          <p:spPr>
            <a:xfrm rot="16200000">
              <a:off x="3809473" y="-86880"/>
              <a:ext cx="2701197" cy="4554298"/>
            </a:xfrm>
            <a:prstGeom prst="rect">
              <a:avLst/>
            </a:prstGeom>
          </p:spPr>
        </p:pic>
        <p:pic>
          <p:nvPicPr>
            <p:cNvPr id="7" name="صورة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1321" y="839670"/>
              <a:ext cx="4802128" cy="2701198"/>
            </a:xfrm>
            <a:prstGeom prst="rect">
              <a:avLst/>
            </a:prstGeom>
          </p:spPr>
        </p:pic>
        <p:pic>
          <p:nvPicPr>
            <p:cNvPr id="8" name="صورة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1321" y="3636602"/>
              <a:ext cx="4802128" cy="2701197"/>
            </a:xfrm>
            <a:prstGeom prst="rect">
              <a:avLst/>
            </a:prstGeom>
          </p:spPr>
        </p:pic>
        <p:sp>
          <p:nvSpPr>
            <p:cNvPr id="9" name="مربع نص 8"/>
            <p:cNvSpPr txBox="1"/>
            <p:nvPr/>
          </p:nvSpPr>
          <p:spPr>
            <a:xfrm>
              <a:off x="2928049" y="839670"/>
              <a:ext cx="461319" cy="553997"/>
            </a:xfrm>
            <a:prstGeom prst="rect">
              <a:avLst/>
            </a:prstGeom>
            <a:noFill/>
          </p:spPr>
          <p:txBody>
            <a:bodyPr wrap="square" rtlCol="1">
              <a:spAutoFit/>
            </a:bodyPr>
            <a:lstStyle/>
            <a:p>
              <a:pPr defTabSz="685800"/>
              <a:r>
                <a:rPr lang="en-US" sz="2100" b="1" dirty="0">
                  <a:solidFill>
                    <a:prstClr val="white"/>
                  </a:solidFill>
                  <a:latin typeface="Calibri" panose="020F0502020204030204"/>
                </a:rPr>
                <a:t>A</a:t>
              </a:r>
              <a:endParaRPr lang="ar-SA" sz="2100" b="1" dirty="0">
                <a:solidFill>
                  <a:prstClr val="white"/>
                </a:solidFill>
                <a:latin typeface="Calibri" panose="020F0502020204030204"/>
                <a:cs typeface="Arial" panose="020B0604020202020204" pitchFamily="34" charset="0"/>
              </a:endParaRPr>
            </a:p>
          </p:txBody>
        </p:sp>
        <p:sp>
          <p:nvSpPr>
            <p:cNvPr id="10" name="مربع نص 9"/>
            <p:cNvSpPr txBox="1"/>
            <p:nvPr/>
          </p:nvSpPr>
          <p:spPr>
            <a:xfrm>
              <a:off x="7581321" y="839670"/>
              <a:ext cx="461319" cy="553997"/>
            </a:xfrm>
            <a:prstGeom prst="rect">
              <a:avLst/>
            </a:prstGeom>
            <a:noFill/>
          </p:spPr>
          <p:txBody>
            <a:bodyPr wrap="square" rtlCol="1">
              <a:spAutoFit/>
            </a:bodyPr>
            <a:lstStyle/>
            <a:p>
              <a:pPr defTabSz="685800"/>
              <a:r>
                <a:rPr lang="en-US" sz="2100" b="1" dirty="0">
                  <a:solidFill>
                    <a:prstClr val="white"/>
                  </a:solidFill>
                  <a:latin typeface="Calibri" panose="020F0502020204030204"/>
                </a:rPr>
                <a:t>B</a:t>
              </a:r>
              <a:endParaRPr lang="ar-SA" sz="2100" b="1" dirty="0">
                <a:solidFill>
                  <a:prstClr val="white"/>
                </a:solidFill>
                <a:latin typeface="Calibri" panose="020F0502020204030204"/>
                <a:cs typeface="Arial" panose="020B0604020202020204" pitchFamily="34" charset="0"/>
              </a:endParaRPr>
            </a:p>
          </p:txBody>
        </p:sp>
        <p:sp>
          <p:nvSpPr>
            <p:cNvPr id="11" name="مربع نص 10"/>
            <p:cNvSpPr txBox="1"/>
            <p:nvPr/>
          </p:nvSpPr>
          <p:spPr>
            <a:xfrm>
              <a:off x="2940786" y="3636602"/>
              <a:ext cx="461319" cy="553997"/>
            </a:xfrm>
            <a:prstGeom prst="rect">
              <a:avLst/>
            </a:prstGeom>
            <a:noFill/>
          </p:spPr>
          <p:txBody>
            <a:bodyPr wrap="square" rtlCol="1">
              <a:spAutoFit/>
            </a:bodyPr>
            <a:lstStyle/>
            <a:p>
              <a:pPr defTabSz="685800"/>
              <a:r>
                <a:rPr lang="en-US" sz="2100" b="1" dirty="0">
                  <a:solidFill>
                    <a:prstClr val="white"/>
                  </a:solidFill>
                  <a:latin typeface="Calibri" panose="020F0502020204030204"/>
                </a:rPr>
                <a:t>C</a:t>
              </a:r>
              <a:endParaRPr lang="ar-SA" sz="2100" b="1" dirty="0">
                <a:solidFill>
                  <a:prstClr val="white"/>
                </a:solidFill>
                <a:latin typeface="Calibri" panose="020F0502020204030204"/>
                <a:cs typeface="Arial" panose="020B0604020202020204" pitchFamily="34" charset="0"/>
              </a:endParaRPr>
            </a:p>
          </p:txBody>
        </p:sp>
        <p:sp>
          <p:nvSpPr>
            <p:cNvPr id="12" name="مربع نص 11"/>
            <p:cNvSpPr txBox="1"/>
            <p:nvPr/>
          </p:nvSpPr>
          <p:spPr>
            <a:xfrm>
              <a:off x="7495086" y="3540869"/>
              <a:ext cx="461319" cy="553997"/>
            </a:xfrm>
            <a:prstGeom prst="rect">
              <a:avLst/>
            </a:prstGeom>
            <a:noFill/>
          </p:spPr>
          <p:txBody>
            <a:bodyPr wrap="square" rtlCol="1">
              <a:spAutoFit/>
            </a:bodyPr>
            <a:lstStyle/>
            <a:p>
              <a:pPr defTabSz="685800"/>
              <a:r>
                <a:rPr lang="en-US" sz="2100" b="1" dirty="0">
                  <a:solidFill>
                    <a:prstClr val="white"/>
                  </a:solidFill>
                  <a:latin typeface="Calibri" panose="020F0502020204030204"/>
                </a:rPr>
                <a:t>D</a:t>
              </a:r>
              <a:endParaRPr lang="ar-SA" sz="2100" b="1" dirty="0">
                <a:solidFill>
                  <a:prstClr val="white"/>
                </a:solidFill>
                <a:latin typeface="Calibri" panose="020F0502020204030204"/>
                <a:cs typeface="Arial" panose="020B0604020202020204" pitchFamily="34" charset="0"/>
              </a:endParaRPr>
            </a:p>
          </p:txBody>
        </p:sp>
      </p:grpSp>
      <p:sp>
        <p:nvSpPr>
          <p:cNvPr id="14" name="مربع نص 13"/>
          <p:cNvSpPr txBox="1"/>
          <p:nvPr/>
        </p:nvSpPr>
        <p:spPr>
          <a:xfrm>
            <a:off x="2083570" y="5556232"/>
            <a:ext cx="5155325" cy="300082"/>
          </a:xfrm>
          <a:prstGeom prst="rect">
            <a:avLst/>
          </a:prstGeom>
          <a:noFill/>
        </p:spPr>
        <p:txBody>
          <a:bodyPr wrap="square" rtlCol="1">
            <a:spAutoFit/>
          </a:bodyPr>
          <a:lstStyle/>
          <a:p>
            <a:pPr defTabSz="685800"/>
            <a:r>
              <a:rPr lang="en-US" sz="1350" dirty="0">
                <a:solidFill>
                  <a:prstClr val="black"/>
                </a:solidFill>
                <a:latin typeface="Calibri" panose="020F0502020204030204"/>
              </a:rPr>
              <a:t>Stages of mouse decomposition: (A)fresh (B) Bloat (C) Decay (D) Dry </a:t>
            </a:r>
            <a:endParaRPr lang="ar-SA" sz="135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63533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1988840"/>
            <a:ext cx="7110098" cy="461665"/>
          </a:xfrm>
          <a:prstGeom prst="rect">
            <a:avLst/>
          </a:prstGeom>
        </p:spPr>
        <p:txBody>
          <a:bodyPr wrap="square">
            <a:spAutoFit/>
          </a:bodyPr>
          <a:lstStyle/>
          <a:p>
            <a:pPr algn="just"/>
            <a:endParaRPr lang="ar-SA" sz="2400" dirty="0"/>
          </a:p>
        </p:txBody>
      </p:sp>
      <p:sp>
        <p:nvSpPr>
          <p:cNvPr id="6" name="مستطيل 5"/>
          <p:cNvSpPr/>
          <p:nvPr/>
        </p:nvSpPr>
        <p:spPr>
          <a:xfrm>
            <a:off x="1187624" y="1530923"/>
            <a:ext cx="7128792" cy="3477875"/>
          </a:xfrm>
          <a:prstGeom prst="rect">
            <a:avLst/>
          </a:prstGeom>
        </p:spPr>
        <p:txBody>
          <a:bodyPr wrap="square">
            <a:spAutoFit/>
          </a:bodyPr>
          <a:lstStyle/>
          <a:p>
            <a:pPr marL="285750" indent="-285750">
              <a:buFont typeface="Arial" panose="020B0604020202020204" pitchFamily="34" charset="0"/>
              <a:buChar char="•"/>
            </a:pPr>
            <a:r>
              <a:rPr lang="ar-SA" sz="2000" dirty="0"/>
              <a:t>عندما يوجد في الجثث تركيزات عالية من النمل يتم التخلص منها بوقت قصير. على سبيل المثال، يتم التخلص من جثة الفأر كاملة بواسطة النمل عندما توجد على قبة تلها في غضون 24 ساعة، في حين يتم التخلص منها في مسار النمل (عند درجة حرارة الهواء 18°م) خلال خمسة </a:t>
            </a:r>
            <a:r>
              <a:rPr lang="ar-SA" sz="2000" dirty="0" smtClean="0"/>
              <a:t>أيام. </a:t>
            </a:r>
            <a:endParaRPr lang="ar-SA" sz="2000" dirty="0"/>
          </a:p>
          <a:p>
            <a:pPr marL="285750" indent="-285750">
              <a:buFont typeface="Arial" panose="020B0604020202020204" pitchFamily="34" charset="0"/>
              <a:buChar char="•"/>
            </a:pPr>
            <a:r>
              <a:rPr lang="ar-SA" sz="2000" dirty="0" smtClean="0"/>
              <a:t>ومع </a:t>
            </a:r>
            <a:r>
              <a:rPr lang="ar-SA" sz="2000" dirty="0"/>
              <a:t>ذلك، في معظم الحالات، ينتج عن ظهور النمل تأخير ضعفين إلى ثلاثة اضعاف في عملية التحلل. بسبب ان النمل تقضي على العديد من الحشرات الأخرى مما يؤدي إلى نقص تنوعها بشكل </a:t>
            </a:r>
            <a:r>
              <a:rPr lang="ar-SA" sz="2000" dirty="0" smtClean="0"/>
              <a:t>حاد.</a:t>
            </a:r>
          </a:p>
          <a:p>
            <a:pPr marL="285750" indent="-285750">
              <a:buFont typeface="Arial" panose="020B0604020202020204" pitchFamily="34" charset="0"/>
              <a:buChar char="•"/>
            </a:pPr>
            <a:endParaRPr lang="en-US" sz="2000" dirty="0"/>
          </a:p>
          <a:p>
            <a:r>
              <a:rPr lang="ar-SA" sz="2000" dirty="0"/>
              <a:t>إن دور الكائنات الرمية مهم جداً لدرجة أنه يشكل أساس قول مأثور من جانب كارل فون لينه</a:t>
            </a:r>
            <a:r>
              <a:rPr lang="en-US" sz="2000" dirty="0"/>
              <a:t>Carl von </a:t>
            </a:r>
            <a:r>
              <a:rPr lang="en-US" sz="2000" dirty="0" err="1"/>
              <a:t>Linné</a:t>
            </a:r>
            <a:r>
              <a:rPr lang="en-US" sz="2000" dirty="0"/>
              <a:t> </a:t>
            </a:r>
            <a:r>
              <a:rPr lang="ar-SA" sz="2000" dirty="0"/>
              <a:t>: </a:t>
            </a:r>
            <a:r>
              <a:rPr lang="ar-SA" sz="2000" dirty="0">
                <a:solidFill>
                  <a:srgbClr val="FF0000"/>
                </a:solidFill>
              </a:rPr>
              <a:t>يمكن لثلاث ذباب أن تتخلص من جثة حصان في وقت أقل مما قد يحتاجه الأسد.</a:t>
            </a:r>
            <a:endParaRPr lang="en-US" sz="2000" dirty="0">
              <a:solidFill>
                <a:srgbClr val="FF0000"/>
              </a:solidFill>
            </a:endParaRPr>
          </a:p>
        </p:txBody>
      </p:sp>
    </p:spTree>
    <p:extLst>
      <p:ext uri="{BB962C8B-B14F-4D97-AF65-F5344CB8AC3E}">
        <p14:creationId xmlns:p14="http://schemas.microsoft.com/office/powerpoint/2010/main" val="412755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p:cNvSpPr>
            <a:spLocks noGrp="1"/>
          </p:cNvSpPr>
          <p:nvPr>
            <p:ph type="title"/>
          </p:nvPr>
        </p:nvSpPr>
        <p:spPr>
          <a:xfrm>
            <a:off x="7452320" y="4941168"/>
            <a:ext cx="1080120" cy="1143000"/>
          </a:xfrm>
        </p:spPr>
        <p:txBody>
          <a:bodyPr>
            <a:normAutofit/>
          </a:bodyPr>
          <a:lstStyle/>
          <a:p>
            <a:r>
              <a:rPr lang="ar-SA" sz="3200" b="1" dirty="0" smtClean="0"/>
              <a:t> </a:t>
            </a:r>
            <a:endParaRPr lang="ar-SA" sz="3200" b="1" dirty="0"/>
          </a:p>
        </p:txBody>
      </p:sp>
      <p:sp>
        <p:nvSpPr>
          <p:cNvPr id="7" name="مستطيل 6"/>
          <p:cNvSpPr/>
          <p:nvPr/>
        </p:nvSpPr>
        <p:spPr>
          <a:xfrm>
            <a:off x="4491036" y="1196752"/>
            <a:ext cx="3090911" cy="646331"/>
          </a:xfrm>
          <a:prstGeom prst="rect">
            <a:avLst/>
          </a:prstGeom>
        </p:spPr>
        <p:txBody>
          <a:bodyPr wrap="none">
            <a:spAutoFit/>
          </a:bodyPr>
          <a:lstStyle/>
          <a:p>
            <a:pPr algn="ctr"/>
            <a:r>
              <a:rPr lang="ar-SA" sz="3600" dirty="0">
                <a:solidFill>
                  <a:srgbClr val="FF0000"/>
                </a:solidFill>
              </a:rPr>
              <a:t>خدمات النظام البيئي</a:t>
            </a:r>
          </a:p>
        </p:txBody>
      </p:sp>
      <p:sp>
        <p:nvSpPr>
          <p:cNvPr id="9" name="مستطيل 8"/>
          <p:cNvSpPr/>
          <p:nvPr/>
        </p:nvSpPr>
        <p:spPr>
          <a:xfrm>
            <a:off x="971600" y="2136339"/>
            <a:ext cx="7128792" cy="3293209"/>
          </a:xfrm>
          <a:prstGeom prst="rect">
            <a:avLst/>
          </a:prstGeom>
        </p:spPr>
        <p:txBody>
          <a:bodyPr wrap="square">
            <a:spAutoFit/>
          </a:bodyPr>
          <a:lstStyle/>
          <a:p>
            <a:r>
              <a:rPr lang="ar-SA" dirty="0"/>
              <a:t>خدمات النظام البيئي هي الفوائد التي يحصل عليها الناس من النظم البيئية. ويمكن تقسيمها إلى أربع فئات: </a:t>
            </a:r>
            <a:endParaRPr lang="ar-SA" dirty="0" smtClean="0"/>
          </a:p>
          <a:p>
            <a:pPr marL="342900" indent="-342900">
              <a:buAutoNum type="arabicParenBoth"/>
            </a:pPr>
            <a:r>
              <a:rPr lang="ar-SA" dirty="0" smtClean="0"/>
              <a:t>تمويل </a:t>
            </a:r>
            <a:r>
              <a:rPr lang="ar-SA" dirty="0"/>
              <a:t>(توفير الغذاء والماء) </a:t>
            </a:r>
            <a:endParaRPr lang="ar-SA" dirty="0" smtClean="0"/>
          </a:p>
          <a:p>
            <a:pPr marL="342900" indent="-342900">
              <a:buAutoNum type="arabicParenBoth"/>
            </a:pPr>
            <a:r>
              <a:rPr lang="ar-SA" dirty="0" smtClean="0"/>
              <a:t> </a:t>
            </a:r>
            <a:r>
              <a:rPr lang="ar-SA" dirty="0"/>
              <a:t>دعم (دورات المغذيات والتلقيح وتشكيل التربة) </a:t>
            </a:r>
            <a:endParaRPr lang="ar-SA" dirty="0" smtClean="0"/>
          </a:p>
          <a:p>
            <a:pPr marL="342900" indent="-342900">
              <a:buAutoNum type="arabicParenBoth"/>
            </a:pPr>
            <a:r>
              <a:rPr lang="ar-SA" dirty="0" smtClean="0"/>
              <a:t> تنظيم </a:t>
            </a:r>
            <a:r>
              <a:rPr lang="ar-SA" dirty="0"/>
              <a:t>(المساهمة في إمدادات ثابتة من خدمات النظم البيئية الأخرى من خلال التغذية الراجعة المعتمدة على الكثافة</a:t>
            </a:r>
            <a:r>
              <a:rPr lang="ar-SA" dirty="0" smtClean="0"/>
              <a:t>)</a:t>
            </a:r>
          </a:p>
          <a:p>
            <a:pPr marL="342900" indent="-342900">
              <a:buAutoNum type="arabicParenBoth"/>
            </a:pPr>
            <a:r>
              <a:rPr lang="ar-SA" dirty="0"/>
              <a:t> </a:t>
            </a:r>
            <a:r>
              <a:rPr lang="ar-SA" dirty="0" smtClean="0"/>
              <a:t>ثقافي </a:t>
            </a:r>
            <a:r>
              <a:rPr lang="ar-SA" dirty="0"/>
              <a:t>(القيم الروحية والترفيهية</a:t>
            </a:r>
            <a:r>
              <a:rPr lang="ar-SA" dirty="0" smtClean="0"/>
              <a:t>) </a:t>
            </a:r>
          </a:p>
          <a:p>
            <a:endParaRPr lang="ar-SA" dirty="0" smtClean="0"/>
          </a:p>
          <a:p>
            <a:r>
              <a:rPr lang="ar-SA" sz="3200" dirty="0" smtClean="0">
                <a:solidFill>
                  <a:srgbClr val="0070C0"/>
                </a:solidFill>
              </a:rPr>
              <a:t>فالحشرات </a:t>
            </a:r>
            <a:r>
              <a:rPr lang="ar-SA" sz="3200" dirty="0">
                <a:solidFill>
                  <a:srgbClr val="0070C0"/>
                </a:solidFill>
              </a:rPr>
              <a:t>كونها جزءًا من النظم البيئية، تساهم بشكل كبير في هذه الخدمات</a:t>
            </a:r>
          </a:p>
        </p:txBody>
      </p:sp>
    </p:spTree>
    <p:extLst>
      <p:ext uri="{BB962C8B-B14F-4D97-AF65-F5344CB8AC3E}">
        <p14:creationId xmlns:p14="http://schemas.microsoft.com/office/powerpoint/2010/main" val="266444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p:cNvSpPr>
            <a:spLocks noGrp="1"/>
          </p:cNvSpPr>
          <p:nvPr>
            <p:ph type="title"/>
          </p:nvPr>
        </p:nvSpPr>
        <p:spPr>
          <a:xfrm>
            <a:off x="2254421" y="1124744"/>
            <a:ext cx="5348898" cy="566936"/>
          </a:xfrm>
        </p:spPr>
        <p:txBody>
          <a:bodyPr>
            <a:noAutofit/>
          </a:bodyPr>
          <a:lstStyle/>
          <a:p>
            <a:pPr algn="ctr"/>
            <a:r>
              <a:rPr lang="ar-SA" sz="4000" dirty="0"/>
              <a:t>التلقيح</a:t>
            </a:r>
          </a:p>
        </p:txBody>
      </p:sp>
      <p:sp>
        <p:nvSpPr>
          <p:cNvPr id="2" name="مستطيل 1"/>
          <p:cNvSpPr/>
          <p:nvPr/>
        </p:nvSpPr>
        <p:spPr>
          <a:xfrm>
            <a:off x="1115616" y="1988840"/>
            <a:ext cx="7110098" cy="461665"/>
          </a:xfrm>
          <a:prstGeom prst="rect">
            <a:avLst/>
          </a:prstGeom>
        </p:spPr>
        <p:txBody>
          <a:bodyPr wrap="square">
            <a:spAutoFit/>
          </a:bodyPr>
          <a:lstStyle/>
          <a:p>
            <a:pPr algn="just"/>
            <a:endParaRPr lang="ar-SA" sz="2400" dirty="0"/>
          </a:p>
        </p:txBody>
      </p:sp>
      <p:sp>
        <p:nvSpPr>
          <p:cNvPr id="6" name="مستطيل 5"/>
          <p:cNvSpPr/>
          <p:nvPr/>
        </p:nvSpPr>
        <p:spPr>
          <a:xfrm>
            <a:off x="1132470" y="2348880"/>
            <a:ext cx="7272808" cy="3693319"/>
          </a:xfrm>
          <a:prstGeom prst="rect">
            <a:avLst/>
          </a:prstGeom>
        </p:spPr>
        <p:txBody>
          <a:bodyPr wrap="square">
            <a:spAutoFit/>
          </a:bodyPr>
          <a:lstStyle/>
          <a:p>
            <a:pPr marL="285750" indent="-285750" algn="just">
              <a:buFont typeface="Arial" panose="020B0604020202020204" pitchFamily="34" charset="0"/>
              <a:buChar char="•"/>
            </a:pPr>
            <a:r>
              <a:rPr lang="ar-SA" dirty="0" smtClean="0"/>
              <a:t>تلقيح </a:t>
            </a:r>
            <a:r>
              <a:rPr lang="ar-SA" dirty="0"/>
              <a:t>النباتات هو نقل حبوب اللقاح من الأسدية إلى المتاع، وهذا يحدث فقط عندما تزهر النباتات. ويمكن تسهيل نقل حبوب اللقاح من الأسدية إلى المتاع بالرياح والماء والحشرات والطيور والحيوانات الأخرى. </a:t>
            </a:r>
            <a:endParaRPr lang="ar-SA" dirty="0" smtClean="0"/>
          </a:p>
          <a:p>
            <a:pPr marL="285750" indent="-285750" algn="just">
              <a:buFont typeface="Arial" panose="020B0604020202020204" pitchFamily="34" charset="0"/>
              <a:buChar char="•"/>
            </a:pPr>
            <a:r>
              <a:rPr lang="ar-SA" dirty="0" smtClean="0"/>
              <a:t>حوالي </a:t>
            </a:r>
            <a:r>
              <a:rPr lang="ar-SA" dirty="0"/>
              <a:t>80٪ من جميع عمليات تلقيح النباتات </a:t>
            </a:r>
            <a:r>
              <a:rPr lang="ar-SA" dirty="0" smtClean="0"/>
              <a:t>حيوية</a:t>
            </a:r>
          </a:p>
          <a:p>
            <a:pPr marL="285750" indent="-285750" algn="just">
              <a:buFont typeface="Arial" panose="020B0604020202020204" pitchFamily="34" charset="0"/>
              <a:buChar char="•"/>
            </a:pPr>
            <a:r>
              <a:rPr lang="ar-SA" dirty="0"/>
              <a:t>دور الحشرات في التلقيح البيولوجي أمر بالغ الأهمية. على سبيل المثال، تقوم بتلقيح أكثر من 80٪ من النباتات في </a:t>
            </a:r>
            <a:r>
              <a:rPr lang="ar-SA" dirty="0" smtClean="0"/>
              <a:t>أوروبا. </a:t>
            </a:r>
          </a:p>
          <a:p>
            <a:pPr algn="just"/>
            <a:r>
              <a:rPr lang="ar-SA" dirty="0" smtClean="0">
                <a:solidFill>
                  <a:srgbClr val="FF0000"/>
                </a:solidFill>
              </a:rPr>
              <a:t>         ليست </a:t>
            </a:r>
            <a:r>
              <a:rPr lang="ar-SA" dirty="0">
                <a:solidFill>
                  <a:srgbClr val="FF0000"/>
                </a:solidFill>
              </a:rPr>
              <a:t>كل الحشرات التي تزور الزهور من أجل الرحيق مفيدة للتلقيح الخلطي</a:t>
            </a:r>
            <a:r>
              <a:rPr lang="ar-SA" dirty="0"/>
              <a:t>. مثلا </a:t>
            </a:r>
            <a:r>
              <a:rPr lang="ar-SA" dirty="0" smtClean="0"/>
              <a:t>    الحشرات </a:t>
            </a:r>
            <a:r>
              <a:rPr lang="ar-SA" dirty="0"/>
              <a:t>كالخنافس والبق الحقيقي والمنّ حتى لو تغذت بالرحيق، لا تقوم بتلقيح الأزهار بكفاءة، فغالبا تضر بالنباتات. إن الدبابير </a:t>
            </a:r>
            <a:r>
              <a:rPr lang="ar-SA" dirty="0" err="1"/>
              <a:t>الحفاره</a:t>
            </a:r>
            <a:r>
              <a:rPr lang="ar-SA" dirty="0"/>
              <a:t> </a:t>
            </a:r>
            <a:r>
              <a:rPr lang="en-US" dirty="0"/>
              <a:t>burrowing wasps، </a:t>
            </a:r>
            <a:r>
              <a:rPr lang="ar-SA" dirty="0"/>
              <a:t>ودبابير الوقواق </a:t>
            </a:r>
            <a:r>
              <a:rPr lang="en-US" dirty="0"/>
              <a:t>cuckoo </a:t>
            </a:r>
            <a:r>
              <a:rPr lang="en-US" dirty="0" smtClean="0"/>
              <a:t>wasp </a:t>
            </a:r>
            <a:r>
              <a:rPr lang="ar-SA" dirty="0"/>
              <a:t>وذبابة الورم </a:t>
            </a:r>
            <a:r>
              <a:rPr lang="en-US" dirty="0"/>
              <a:t>gallflies </a:t>
            </a:r>
            <a:r>
              <a:rPr lang="ar-SA" dirty="0" smtClean="0"/>
              <a:t> والزنابير </a:t>
            </a:r>
            <a:r>
              <a:rPr lang="ar-SA" dirty="0"/>
              <a:t>الطفيلية </a:t>
            </a:r>
            <a:r>
              <a:rPr lang="en-US" dirty="0"/>
              <a:t>parasitic wasps</a:t>
            </a:r>
            <a:r>
              <a:rPr lang="ar-SA" dirty="0"/>
              <a:t>والذبابة المنشارية  </a:t>
            </a:r>
            <a:r>
              <a:rPr lang="en-US" dirty="0"/>
              <a:t>sawflies </a:t>
            </a:r>
            <a:r>
              <a:rPr lang="ar-SA" dirty="0" smtClean="0"/>
              <a:t> غير </a:t>
            </a:r>
            <a:r>
              <a:rPr lang="ar-SA" dirty="0"/>
              <a:t>فعالة عمليًا. ويمكن الحصول على بعض الفوائد من الذباب آكل الجذور - ذباب </a:t>
            </a:r>
            <a:r>
              <a:rPr lang="ar-SA" dirty="0" err="1"/>
              <a:t>السرفيد</a:t>
            </a:r>
            <a:r>
              <a:rPr lang="ar-SA" dirty="0"/>
              <a:t>  </a:t>
            </a:r>
            <a:r>
              <a:rPr lang="en-US" dirty="0" smtClean="0"/>
              <a:t> root-eating </a:t>
            </a:r>
            <a:r>
              <a:rPr lang="en-US" dirty="0"/>
              <a:t>flies–</a:t>
            </a:r>
            <a:r>
              <a:rPr lang="en-US" dirty="0" err="1"/>
              <a:t>syrphid</a:t>
            </a:r>
            <a:r>
              <a:rPr lang="en-US" dirty="0"/>
              <a:t> flies </a:t>
            </a:r>
            <a:r>
              <a:rPr lang="ar-SA" dirty="0"/>
              <a:t>وبعض الفراشات.</a:t>
            </a:r>
          </a:p>
          <a:p>
            <a:pPr marL="285750" indent="-285750">
              <a:buFont typeface="Arial" panose="020B0604020202020204" pitchFamily="34" charset="0"/>
              <a:buChar char="•"/>
            </a:pPr>
            <a:endParaRPr lang="ar-SA" dirty="0"/>
          </a:p>
        </p:txBody>
      </p:sp>
    </p:spTree>
    <p:extLst>
      <p:ext uri="{BB962C8B-B14F-4D97-AF65-F5344CB8AC3E}">
        <p14:creationId xmlns:p14="http://schemas.microsoft.com/office/powerpoint/2010/main" val="9737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1988840"/>
            <a:ext cx="7110098" cy="461665"/>
          </a:xfrm>
          <a:prstGeom prst="rect">
            <a:avLst/>
          </a:prstGeom>
        </p:spPr>
        <p:txBody>
          <a:bodyPr wrap="square">
            <a:spAutoFit/>
          </a:bodyPr>
          <a:lstStyle/>
          <a:p>
            <a:pPr algn="just"/>
            <a:endParaRPr lang="ar-SA" sz="2400" dirty="0"/>
          </a:p>
        </p:txBody>
      </p:sp>
      <p:sp>
        <p:nvSpPr>
          <p:cNvPr id="6" name="مستطيل 5"/>
          <p:cNvSpPr/>
          <p:nvPr/>
        </p:nvSpPr>
        <p:spPr>
          <a:xfrm>
            <a:off x="1187624" y="1530923"/>
            <a:ext cx="7128792" cy="5632311"/>
          </a:xfrm>
          <a:prstGeom prst="rect">
            <a:avLst/>
          </a:prstGeom>
        </p:spPr>
        <p:txBody>
          <a:bodyPr wrap="square">
            <a:spAutoFit/>
          </a:bodyPr>
          <a:lstStyle/>
          <a:p>
            <a:pPr algn="just"/>
            <a:r>
              <a:rPr lang="ar-SA" dirty="0" smtClean="0"/>
              <a:t>النحل وأنواع </a:t>
            </a:r>
            <a:r>
              <a:rPr lang="ar-SA" dirty="0"/>
              <a:t>معينة من الدبابير الاجتماعية مهمة. ومع ذلك، النحل تلعب دورا كبيرا في التلقيح من بين الملقحات الحشرية </a:t>
            </a:r>
            <a:r>
              <a:rPr lang="en-US" dirty="0" err="1"/>
              <a:t>entomophilous</a:t>
            </a:r>
            <a:r>
              <a:rPr lang="en-US" dirty="0"/>
              <a:t>  </a:t>
            </a:r>
            <a:r>
              <a:rPr lang="ar-SA" dirty="0" smtClean="0"/>
              <a:t> الزراعية</a:t>
            </a:r>
            <a:r>
              <a:rPr lang="ar-SA" dirty="0"/>
              <a:t>. فيوجد حوالي 20000 نوع من النحل في </a:t>
            </a:r>
            <a:r>
              <a:rPr lang="ar-SA" dirty="0" smtClean="0"/>
              <a:t>العالم وترجع </a:t>
            </a:r>
            <a:r>
              <a:rPr lang="ar-SA" dirty="0"/>
              <a:t>الأهمية العالية للنحل، وخاصةً نحل العسل في عملية التلقيح </a:t>
            </a:r>
            <a:r>
              <a:rPr lang="ar-SA" dirty="0" smtClean="0"/>
              <a:t>للعوامل </a:t>
            </a:r>
            <a:r>
              <a:rPr lang="ar-SA" dirty="0"/>
              <a:t>التالية:</a:t>
            </a:r>
          </a:p>
          <a:p>
            <a:pPr marL="285750" indent="-285750" algn="just">
              <a:buFont typeface="Arial" panose="020B0604020202020204" pitchFamily="34" charset="0"/>
              <a:buChar char="•"/>
            </a:pPr>
            <a:r>
              <a:rPr lang="ar-SA" dirty="0" smtClean="0">
                <a:solidFill>
                  <a:srgbClr val="FF0000"/>
                </a:solidFill>
              </a:rPr>
              <a:t>الحجم </a:t>
            </a:r>
            <a:r>
              <a:rPr lang="ar-SA" dirty="0">
                <a:solidFill>
                  <a:srgbClr val="FF0000"/>
                </a:solidFill>
              </a:rPr>
              <a:t>الكبير من أعمال التلقيح</a:t>
            </a:r>
            <a:r>
              <a:rPr lang="ar-SA" dirty="0"/>
              <a:t>: تزور </a:t>
            </a:r>
            <a:r>
              <a:rPr lang="ar-SA" dirty="0" smtClean="0"/>
              <a:t>خلية النحل </a:t>
            </a:r>
            <a:r>
              <a:rPr lang="ar-SA" dirty="0"/>
              <a:t>القوية أكثر من مليار زهرة خلال موسم واحد لجمع الرحيق وحبوب اللقاح.</a:t>
            </a:r>
          </a:p>
          <a:p>
            <a:pPr marL="285750" indent="-285750" algn="just">
              <a:buFont typeface="Arial" panose="020B0604020202020204" pitchFamily="34" charset="0"/>
              <a:buChar char="•"/>
            </a:pPr>
            <a:r>
              <a:rPr lang="ar-SA" dirty="0" smtClean="0">
                <a:solidFill>
                  <a:srgbClr val="FF0000"/>
                </a:solidFill>
              </a:rPr>
              <a:t>العدد </a:t>
            </a:r>
            <a:r>
              <a:rPr lang="ar-SA" dirty="0">
                <a:solidFill>
                  <a:srgbClr val="FF0000"/>
                </a:solidFill>
              </a:rPr>
              <a:t>الكبير خلال الربيع</a:t>
            </a:r>
            <a:r>
              <a:rPr lang="ar-SA" dirty="0"/>
              <a:t>. عند خطوط العرض المعتدلة، تكون أعداد الحشرات البرية / الملقحات منخفضة للغاية في بداية الازهار (على سبيل المثال، لا تحتفظ عائلة النحل الطنان إلا بملكة واحده في هذا الوقت). </a:t>
            </a:r>
            <a:r>
              <a:rPr lang="ar-SA" dirty="0" smtClean="0"/>
              <a:t>لكن نحل العسل في </a:t>
            </a:r>
            <a:r>
              <a:rPr lang="ar-SA" dirty="0"/>
              <a:t>البيات الشتوي </a:t>
            </a:r>
            <a:r>
              <a:rPr lang="ar-SA" dirty="0" smtClean="0"/>
              <a:t>هناك الشغالات الداخلية  </a:t>
            </a:r>
            <a:r>
              <a:rPr lang="ar-SA" dirty="0"/>
              <a:t>وحوالي 10000 </a:t>
            </a:r>
            <a:r>
              <a:rPr lang="ar-SA" dirty="0" smtClean="0"/>
              <a:t>شغالة خارجية في خلية نحل </a:t>
            </a:r>
            <a:r>
              <a:rPr lang="ar-SA" dirty="0"/>
              <a:t>في جمع الرحيق وحبوب اللقاح.</a:t>
            </a:r>
          </a:p>
          <a:p>
            <a:pPr marL="285750" indent="-285750" algn="just">
              <a:buFont typeface="Arial" panose="020B0604020202020204" pitchFamily="34" charset="0"/>
              <a:buChar char="•"/>
            </a:pPr>
            <a:r>
              <a:rPr lang="ar-SA" dirty="0" smtClean="0">
                <a:solidFill>
                  <a:srgbClr val="FF0000"/>
                </a:solidFill>
              </a:rPr>
              <a:t>طيف </a:t>
            </a:r>
            <a:r>
              <a:rPr lang="ar-SA" dirty="0">
                <a:solidFill>
                  <a:srgbClr val="FF0000"/>
                </a:solidFill>
              </a:rPr>
              <a:t>واسع من النباتات المستخدمة</a:t>
            </a:r>
            <a:r>
              <a:rPr lang="ar-SA" dirty="0"/>
              <a:t>: </a:t>
            </a:r>
            <a:r>
              <a:rPr lang="ar-SA" dirty="0" smtClean="0"/>
              <a:t>تتخصص العديد </a:t>
            </a:r>
            <a:r>
              <a:rPr lang="ar-SA" dirty="0"/>
              <a:t>من أنواع الحشرات </a:t>
            </a:r>
            <a:r>
              <a:rPr lang="ar-SA" dirty="0" smtClean="0"/>
              <a:t>في </a:t>
            </a:r>
            <a:r>
              <a:rPr lang="ar-SA" dirty="0"/>
              <a:t>تلقيح أنواع معينة من النباتات. بينما يجمع نحل العسل الرحيق وحبوب اللقاح من جميع النباتات التي يمكن الوصول إليها والتي تنتمي إلى عائلات وأجناس وأنواع مختلفة. في هذه الحالة، تنتقل شغالات نحل العسل بسرعة إلى زيارة النباتات في ذروة الإزهار؛ أي عندما تكون الحاجة كبيرة للملقحات.</a:t>
            </a:r>
          </a:p>
          <a:p>
            <a:pPr marL="285750" indent="-285750" algn="just">
              <a:buFont typeface="Arial" panose="020B0604020202020204" pitchFamily="34" charset="0"/>
              <a:buChar char="•"/>
            </a:pPr>
            <a:r>
              <a:rPr lang="ar-SA" dirty="0" smtClean="0">
                <a:solidFill>
                  <a:srgbClr val="FF0000"/>
                </a:solidFill>
              </a:rPr>
              <a:t>تركيب </a:t>
            </a:r>
            <a:r>
              <a:rPr lang="ar-SA" dirty="0">
                <a:solidFill>
                  <a:srgbClr val="FF0000"/>
                </a:solidFill>
              </a:rPr>
              <a:t>الجسم </a:t>
            </a:r>
            <a:r>
              <a:rPr lang="ar-SA" dirty="0" err="1">
                <a:solidFill>
                  <a:srgbClr val="FF0000"/>
                </a:solidFill>
              </a:rPr>
              <a:t>وتحورات</a:t>
            </a:r>
            <a:r>
              <a:rPr lang="ar-SA" dirty="0">
                <a:solidFill>
                  <a:srgbClr val="FF0000"/>
                </a:solidFill>
              </a:rPr>
              <a:t> زوائد جسمها تكون ملائمة للقيام بالتلقيح</a:t>
            </a:r>
            <a:r>
              <a:rPr lang="ar-SA" dirty="0"/>
              <a:t>: فبالنسبة لجسم النحل يكون مغطى بشعر تتجمع عليه حبوب اللقاح، فيتم نقل آلاف من حبوب اللقاح نتيجة الزيارات المتكررة للزهور.</a:t>
            </a:r>
          </a:p>
          <a:p>
            <a:pPr marL="285750" indent="-285750" algn="just">
              <a:buFont typeface="Arial" panose="020B0604020202020204" pitchFamily="34" charset="0"/>
              <a:buChar char="•"/>
            </a:pPr>
            <a:endParaRPr lang="ar-SA" dirty="0"/>
          </a:p>
          <a:p>
            <a:pPr marL="285750" indent="-285750">
              <a:buFont typeface="Arial" panose="020B0604020202020204" pitchFamily="34" charset="0"/>
              <a:buChar char="•"/>
            </a:pPr>
            <a:endParaRPr lang="ar-SA" dirty="0"/>
          </a:p>
        </p:txBody>
      </p:sp>
    </p:spTree>
    <p:extLst>
      <p:ext uri="{BB962C8B-B14F-4D97-AF65-F5344CB8AC3E}">
        <p14:creationId xmlns:p14="http://schemas.microsoft.com/office/powerpoint/2010/main" val="83723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1988840"/>
            <a:ext cx="7110098" cy="461665"/>
          </a:xfrm>
          <a:prstGeom prst="rect">
            <a:avLst/>
          </a:prstGeom>
        </p:spPr>
        <p:txBody>
          <a:bodyPr wrap="square">
            <a:spAutoFit/>
          </a:bodyPr>
          <a:lstStyle/>
          <a:p>
            <a:pPr algn="just"/>
            <a:endParaRPr lang="ar-SA" sz="2400" dirty="0"/>
          </a:p>
        </p:txBody>
      </p:sp>
      <p:sp>
        <p:nvSpPr>
          <p:cNvPr id="6" name="مستطيل 5"/>
          <p:cNvSpPr/>
          <p:nvPr/>
        </p:nvSpPr>
        <p:spPr>
          <a:xfrm>
            <a:off x="1187624" y="1530923"/>
            <a:ext cx="7128792" cy="3970318"/>
          </a:xfrm>
          <a:prstGeom prst="rect">
            <a:avLst/>
          </a:prstGeom>
        </p:spPr>
        <p:txBody>
          <a:bodyPr wrap="square">
            <a:spAutoFit/>
          </a:bodyPr>
          <a:lstStyle/>
          <a:p>
            <a:pPr algn="just"/>
            <a:r>
              <a:rPr lang="ar-SA" dirty="0"/>
              <a:t>في روسيا ، هناك ما يصل إلى 83 نوعًا من الحشرات من خمسة رتب تشارك في تلقيح الحنطة السوداء. ومع ذلك، ما يصل إلى 80-90٪ من التلقيح يتم بواسطة نحل العسل (</a:t>
            </a:r>
            <a:r>
              <a:rPr lang="en-US" dirty="0" err="1"/>
              <a:t>Vazhov</a:t>
            </a:r>
            <a:r>
              <a:rPr lang="en-US" dirty="0"/>
              <a:t> 2013).  </a:t>
            </a:r>
          </a:p>
          <a:p>
            <a:pPr algn="just"/>
            <a:r>
              <a:rPr lang="ar-SA" dirty="0"/>
              <a:t>ومع ذلك، بالنسبة لتلقيح أنواع معينة من النباتات، فإن الحشرات المتخصصة في التلقيح فقط هي الأفضل في الغالب. على سبيل المثال، النحل الطنان هو أساس تلقيح البقوليات. و تزور الزهور أسرع ثلاث مرات من النحل المحلي وتفضل الزهور ذات التويج العميقة التي غالبا ما يتعذر الوصول إليها بالنسبة للنحل المحلي.  </a:t>
            </a:r>
            <a:r>
              <a:rPr lang="ar-SA" dirty="0" smtClean="0"/>
              <a:t>وأيضا </a:t>
            </a:r>
            <a:r>
              <a:rPr lang="ar-SA" dirty="0"/>
              <a:t>انتاج بذور المحاصيل العلفية مثل البرسيم الأحمر يعتمد عليها تماما </a:t>
            </a:r>
            <a:endParaRPr lang="ar-SA" dirty="0" smtClean="0"/>
          </a:p>
          <a:p>
            <a:pPr algn="just"/>
            <a:r>
              <a:rPr lang="ar-SA" dirty="0" smtClean="0"/>
              <a:t>على </a:t>
            </a:r>
            <a:r>
              <a:rPr lang="ar-SA" dirty="0"/>
              <a:t>سبيل المثال، عندما تم إدخال هذا النبات إلى نيوزيلندا وزراعته لم تنتج البذور بسبب غياب الحشرات القادرة على تلقيحها. فتم التعامل مع هذه الحالة عن طريق إدخال النحل </a:t>
            </a:r>
            <a:r>
              <a:rPr lang="ar-SA" dirty="0" smtClean="0"/>
              <a:t>الطنان</a:t>
            </a:r>
          </a:p>
          <a:p>
            <a:pPr algn="just"/>
            <a:r>
              <a:rPr lang="ar-SA" dirty="0" smtClean="0"/>
              <a:t> أيضا </a:t>
            </a:r>
            <a:r>
              <a:rPr lang="ar-SA" dirty="0"/>
              <a:t>افراد النحل الانفرادي يتكيف بشكل جيد مع فتحات الأزهار وتلقيح البرسيم. وذباب </a:t>
            </a:r>
            <a:r>
              <a:rPr lang="ar-SA" dirty="0" err="1"/>
              <a:t>السرفيد</a:t>
            </a:r>
            <a:r>
              <a:rPr lang="ar-SA" dirty="0"/>
              <a:t> </a:t>
            </a:r>
            <a:r>
              <a:rPr lang="en-US" dirty="0" err="1"/>
              <a:t>syrphid</a:t>
            </a:r>
            <a:r>
              <a:rPr lang="en-US" dirty="0"/>
              <a:t> </a:t>
            </a:r>
            <a:r>
              <a:rPr lang="ar-SA" dirty="0"/>
              <a:t>يقوم بتلقيح الجزر بشكل فعال جدا.</a:t>
            </a:r>
          </a:p>
          <a:p>
            <a:pPr marL="285750" indent="-285750" algn="just">
              <a:buFont typeface="Arial" panose="020B0604020202020204" pitchFamily="34" charset="0"/>
              <a:buChar char="•"/>
            </a:pPr>
            <a:endParaRPr lang="ar-SA" dirty="0"/>
          </a:p>
          <a:p>
            <a:pPr marL="285750" indent="-285750">
              <a:buFont typeface="Arial" panose="020B0604020202020204" pitchFamily="34" charset="0"/>
              <a:buChar char="•"/>
            </a:pPr>
            <a:endParaRPr lang="ar-SA" dirty="0"/>
          </a:p>
        </p:txBody>
      </p:sp>
    </p:spTree>
    <p:extLst>
      <p:ext uri="{BB962C8B-B14F-4D97-AF65-F5344CB8AC3E}">
        <p14:creationId xmlns:p14="http://schemas.microsoft.com/office/powerpoint/2010/main" val="2722243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p:cNvSpPr>
            <a:spLocks noGrp="1"/>
          </p:cNvSpPr>
          <p:nvPr>
            <p:ph type="title"/>
          </p:nvPr>
        </p:nvSpPr>
        <p:spPr>
          <a:xfrm>
            <a:off x="1835696" y="692696"/>
            <a:ext cx="6264696" cy="1440160"/>
          </a:xfrm>
        </p:spPr>
        <p:txBody>
          <a:bodyPr>
            <a:noAutofit/>
          </a:bodyPr>
          <a:lstStyle/>
          <a:p>
            <a:pPr algn="ctr"/>
            <a:r>
              <a:rPr lang="ar-SA" sz="4000" dirty="0" smtClean="0"/>
              <a:t>خدمات </a:t>
            </a:r>
            <a:r>
              <a:rPr lang="ar-SA" sz="4000" dirty="0"/>
              <a:t>التنظيف</a:t>
            </a:r>
            <a:br>
              <a:rPr lang="ar-SA" sz="4000" dirty="0"/>
            </a:br>
            <a:endParaRPr lang="ar-SA" sz="4000" dirty="0"/>
          </a:p>
        </p:txBody>
      </p:sp>
      <p:sp>
        <p:nvSpPr>
          <p:cNvPr id="2" name="مستطيل 1"/>
          <p:cNvSpPr/>
          <p:nvPr/>
        </p:nvSpPr>
        <p:spPr>
          <a:xfrm>
            <a:off x="1115616" y="1988840"/>
            <a:ext cx="7110098" cy="461665"/>
          </a:xfrm>
          <a:prstGeom prst="rect">
            <a:avLst/>
          </a:prstGeom>
        </p:spPr>
        <p:txBody>
          <a:bodyPr wrap="square">
            <a:spAutoFit/>
          </a:bodyPr>
          <a:lstStyle/>
          <a:p>
            <a:pPr algn="just"/>
            <a:endParaRPr lang="ar-SA" sz="2400" dirty="0"/>
          </a:p>
        </p:txBody>
      </p:sp>
      <p:sp>
        <p:nvSpPr>
          <p:cNvPr id="6" name="مستطيل 5"/>
          <p:cNvSpPr/>
          <p:nvPr/>
        </p:nvSpPr>
        <p:spPr>
          <a:xfrm>
            <a:off x="1132470" y="2348880"/>
            <a:ext cx="7272808" cy="3416320"/>
          </a:xfrm>
          <a:prstGeom prst="rect">
            <a:avLst/>
          </a:prstGeom>
        </p:spPr>
        <p:txBody>
          <a:bodyPr wrap="square">
            <a:spAutoFit/>
          </a:bodyPr>
          <a:lstStyle/>
          <a:p>
            <a:pPr algn="just"/>
            <a:r>
              <a:rPr lang="ar-SA" dirty="0" smtClean="0"/>
              <a:t>خدمات </a:t>
            </a:r>
            <a:r>
              <a:rPr lang="ar-SA" dirty="0"/>
              <a:t>التنظيف تتم من قبل الحشرات التي تأكل بقايا الحيوانات والنباتات المتحللة. يمكن تحديد ثلاث فئات من هذه الحشرات: </a:t>
            </a:r>
            <a:endParaRPr lang="ar-SA" dirty="0" smtClean="0"/>
          </a:p>
          <a:p>
            <a:pPr marL="342900" indent="-342900" algn="just">
              <a:buAutoNum type="arabicParenBoth"/>
            </a:pPr>
            <a:r>
              <a:rPr lang="ar-SA" dirty="0" smtClean="0"/>
              <a:t>الحشرات </a:t>
            </a:r>
            <a:r>
              <a:rPr lang="ar-SA" dirty="0"/>
              <a:t>التي تتغذى على الفضلات </a:t>
            </a:r>
            <a:endParaRPr lang="ar-SA" dirty="0" smtClean="0"/>
          </a:p>
          <a:p>
            <a:pPr marL="342900" indent="-342900" algn="just">
              <a:buAutoNum type="arabicParenBoth"/>
            </a:pPr>
            <a:r>
              <a:rPr lang="ar-SA" dirty="0" smtClean="0"/>
              <a:t> </a:t>
            </a:r>
            <a:r>
              <a:rPr lang="ar-SA" dirty="0"/>
              <a:t>الحشرات التي تتغذى على </a:t>
            </a:r>
            <a:r>
              <a:rPr lang="ar-SA" dirty="0" smtClean="0"/>
              <a:t>الجثث</a:t>
            </a:r>
          </a:p>
          <a:p>
            <a:pPr marL="342900" indent="-342900" algn="just">
              <a:buAutoNum type="arabicParenBoth"/>
            </a:pPr>
            <a:r>
              <a:rPr lang="ar-SA" dirty="0" smtClean="0"/>
              <a:t>الحشرات </a:t>
            </a:r>
            <a:r>
              <a:rPr lang="ar-SA" dirty="0"/>
              <a:t>تتغذي على الأجسام النباتية </a:t>
            </a:r>
            <a:r>
              <a:rPr lang="ar-SA" dirty="0" smtClean="0"/>
              <a:t>المتحللة.</a:t>
            </a:r>
          </a:p>
          <a:p>
            <a:pPr algn="just"/>
            <a:endParaRPr lang="ar-SA" dirty="0" smtClean="0"/>
          </a:p>
          <a:p>
            <a:pPr algn="just"/>
            <a:r>
              <a:rPr lang="ar-SA" dirty="0" smtClean="0">
                <a:solidFill>
                  <a:srgbClr val="FF0000"/>
                </a:solidFill>
              </a:rPr>
              <a:t>من أهم خدمات التنظيف </a:t>
            </a:r>
            <a:endParaRPr lang="ar-SA" dirty="0">
              <a:solidFill>
                <a:srgbClr val="FF0000"/>
              </a:solidFill>
            </a:endParaRPr>
          </a:p>
          <a:p>
            <a:pPr marL="285750" indent="-285750" algn="just">
              <a:buFont typeface="Arial" panose="020B0604020202020204" pitchFamily="34" charset="0"/>
              <a:buChar char="•"/>
            </a:pPr>
            <a:r>
              <a:rPr lang="ar-SA" dirty="0" smtClean="0"/>
              <a:t>إزالة </a:t>
            </a:r>
            <a:r>
              <a:rPr lang="ar-SA" dirty="0"/>
              <a:t>الروث</a:t>
            </a:r>
          </a:p>
          <a:p>
            <a:pPr algn="just"/>
            <a:r>
              <a:rPr lang="ar-SA" dirty="0"/>
              <a:t>خدمات التنظيف التي تقوم بها الحشرات أهما التخلص من روث الحيوانات والذي غالباً ما يكون مصدرًا للممرضات. وتشمل هذه الحشرات خنافس الروث </a:t>
            </a:r>
            <a:r>
              <a:rPr lang="ar-SA" dirty="0" smtClean="0"/>
              <a:t>وخنافس </a:t>
            </a:r>
            <a:r>
              <a:rPr lang="ar-SA" dirty="0"/>
              <a:t>عائلة </a:t>
            </a:r>
            <a:r>
              <a:rPr lang="ar-SA" dirty="0" err="1"/>
              <a:t>هيدروفيليدي</a:t>
            </a:r>
            <a:r>
              <a:rPr lang="ar-SA" dirty="0"/>
              <a:t> </a:t>
            </a:r>
            <a:r>
              <a:rPr lang="az-Cyrl-AZ" dirty="0"/>
              <a:t>Ну</a:t>
            </a:r>
            <a:r>
              <a:rPr lang="en-US" dirty="0" err="1"/>
              <a:t>drophilidae</a:t>
            </a:r>
            <a:r>
              <a:rPr lang="en-US" dirty="0"/>
              <a:t>)) </a:t>
            </a:r>
            <a:r>
              <a:rPr lang="ar-SA" dirty="0" smtClean="0"/>
              <a:t> والنمل </a:t>
            </a:r>
            <a:r>
              <a:rPr lang="ar-SA" dirty="0"/>
              <a:t>الأبيض ويرقات ذباب الروث والذباب المنزلي وبعض ذباب </a:t>
            </a:r>
            <a:r>
              <a:rPr lang="ar-SA" dirty="0" err="1"/>
              <a:t>السِرْفِيد</a:t>
            </a:r>
            <a:r>
              <a:rPr lang="ar-SA" dirty="0"/>
              <a:t> والذباب العسكري وذباب </a:t>
            </a:r>
            <a:r>
              <a:rPr lang="ar-SA" dirty="0" err="1"/>
              <a:t>التاكينيد</a:t>
            </a:r>
            <a:r>
              <a:rPr lang="ar-SA" dirty="0"/>
              <a:t> </a:t>
            </a:r>
            <a:r>
              <a:rPr lang="en-US" dirty="0"/>
              <a:t>tachinid)).</a:t>
            </a:r>
            <a:endParaRPr lang="ar-SA" dirty="0"/>
          </a:p>
        </p:txBody>
      </p:sp>
    </p:spTree>
    <p:extLst>
      <p:ext uri="{BB962C8B-B14F-4D97-AF65-F5344CB8AC3E}">
        <p14:creationId xmlns:p14="http://schemas.microsoft.com/office/powerpoint/2010/main" val="15064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p:cNvSpPr>
            <a:spLocks noGrp="1"/>
          </p:cNvSpPr>
          <p:nvPr>
            <p:ph type="title"/>
          </p:nvPr>
        </p:nvSpPr>
        <p:spPr>
          <a:xfrm>
            <a:off x="1835696" y="692696"/>
            <a:ext cx="6264696" cy="1440160"/>
          </a:xfrm>
        </p:spPr>
        <p:txBody>
          <a:bodyPr>
            <a:noAutofit/>
          </a:bodyPr>
          <a:lstStyle/>
          <a:p>
            <a:pPr algn="ctr"/>
            <a:r>
              <a:rPr lang="ar-SA" sz="4000" dirty="0" smtClean="0"/>
              <a:t>خدمات </a:t>
            </a:r>
            <a:r>
              <a:rPr lang="ar-SA" sz="4000" dirty="0"/>
              <a:t>التنظيف</a:t>
            </a:r>
            <a:br>
              <a:rPr lang="ar-SA" sz="4000" dirty="0"/>
            </a:br>
            <a:endParaRPr lang="ar-SA" sz="4000" dirty="0"/>
          </a:p>
        </p:txBody>
      </p:sp>
      <p:sp>
        <p:nvSpPr>
          <p:cNvPr id="2" name="مستطيل 1"/>
          <p:cNvSpPr/>
          <p:nvPr/>
        </p:nvSpPr>
        <p:spPr>
          <a:xfrm>
            <a:off x="1115616" y="1988840"/>
            <a:ext cx="7110098" cy="461665"/>
          </a:xfrm>
          <a:prstGeom prst="rect">
            <a:avLst/>
          </a:prstGeom>
        </p:spPr>
        <p:txBody>
          <a:bodyPr wrap="square">
            <a:spAutoFit/>
          </a:bodyPr>
          <a:lstStyle/>
          <a:p>
            <a:pPr algn="just"/>
            <a:endParaRPr lang="ar-SA" sz="2400" dirty="0"/>
          </a:p>
        </p:txBody>
      </p:sp>
      <p:sp>
        <p:nvSpPr>
          <p:cNvPr id="6" name="مستطيل 5"/>
          <p:cNvSpPr/>
          <p:nvPr/>
        </p:nvSpPr>
        <p:spPr>
          <a:xfrm>
            <a:off x="1132470" y="2348880"/>
            <a:ext cx="7272808" cy="4524315"/>
          </a:xfrm>
          <a:prstGeom prst="rect">
            <a:avLst/>
          </a:prstGeom>
        </p:spPr>
        <p:txBody>
          <a:bodyPr wrap="square">
            <a:spAutoFit/>
          </a:bodyPr>
          <a:lstStyle/>
          <a:p>
            <a:pPr algn="just"/>
            <a:r>
              <a:rPr lang="ar-SA" dirty="0"/>
              <a:t>روث الحيوانات قد يكون ضار بالصحة بسبب مسببات الأمراض وإعادة تدوير الروث. ومع ذلك هناك </a:t>
            </a:r>
            <a:r>
              <a:rPr lang="ar-SA" dirty="0" smtClean="0"/>
              <a:t>عيوب أخرى </a:t>
            </a:r>
            <a:r>
              <a:rPr lang="ar-SA" dirty="0"/>
              <a:t>لاستخدام الروث. على سبيل المثال، في أستراليا أدى فضلات الأبقار إلى انخفاض مستمر في إنتاجية المراعي، وهذا يتطلب إدخال أنواع مناسبة من الحشرات</a:t>
            </a:r>
            <a:r>
              <a:rPr lang="ar-SA" dirty="0" smtClean="0"/>
              <a:t>.</a:t>
            </a:r>
          </a:p>
          <a:p>
            <a:pPr algn="just"/>
            <a:endParaRPr lang="ar-SA" dirty="0"/>
          </a:p>
          <a:p>
            <a:pPr algn="just"/>
            <a:endParaRPr lang="ar-SA" dirty="0" smtClean="0"/>
          </a:p>
          <a:p>
            <a:pPr algn="just"/>
            <a:r>
              <a:rPr lang="ar-SA" dirty="0">
                <a:solidFill>
                  <a:srgbClr val="92D050"/>
                </a:solidFill>
              </a:rPr>
              <a:t>المشكلة التي وقعت خلال فترة الاستعمار في أستراليا </a:t>
            </a:r>
            <a:r>
              <a:rPr lang="ar-SA" dirty="0" smtClean="0">
                <a:solidFill>
                  <a:srgbClr val="92D050"/>
                </a:solidFill>
              </a:rPr>
              <a:t>معروفة</a:t>
            </a:r>
            <a:r>
              <a:rPr lang="ar-SA" dirty="0" smtClean="0">
                <a:solidFill>
                  <a:srgbClr val="FF0000"/>
                </a:solidFill>
              </a:rPr>
              <a:t>.</a:t>
            </a:r>
          </a:p>
          <a:p>
            <a:pPr algn="just"/>
            <a:r>
              <a:rPr lang="ar-SA" dirty="0"/>
              <a:t>لكل منطقة جغرافية مجموعة مميزة خاصة بها من حشرات إزالة الروث. </a:t>
            </a:r>
            <a:endParaRPr lang="ar-SA" dirty="0" smtClean="0"/>
          </a:p>
          <a:p>
            <a:pPr marL="285750" indent="-285750" algn="just">
              <a:buFont typeface="Arial" panose="020B0604020202020204" pitchFamily="34" charset="0"/>
              <a:buChar char="•"/>
            </a:pPr>
            <a:r>
              <a:rPr lang="ar-SA" dirty="0" smtClean="0"/>
              <a:t>فداخل </a:t>
            </a:r>
            <a:r>
              <a:rPr lang="ar-SA" dirty="0"/>
              <a:t>منطقة الغابات تسود خنافس الروث من أجناس </a:t>
            </a:r>
            <a:r>
              <a:rPr lang="ar-SA" dirty="0" err="1"/>
              <a:t>جوتريوس</a:t>
            </a:r>
            <a:r>
              <a:rPr lang="ar-SA" dirty="0"/>
              <a:t> </a:t>
            </a:r>
            <a:r>
              <a:rPr lang="en-US" dirty="0" err="1"/>
              <a:t>Geotrupes</a:t>
            </a:r>
            <a:r>
              <a:rPr lang="ar-SA" dirty="0"/>
              <a:t> </a:t>
            </a:r>
            <a:r>
              <a:rPr lang="ar-SA" dirty="0" err="1"/>
              <a:t>وافوديوس</a:t>
            </a:r>
            <a:r>
              <a:rPr lang="ar-SA" dirty="0"/>
              <a:t> </a:t>
            </a:r>
            <a:r>
              <a:rPr lang="en-US" dirty="0" err="1"/>
              <a:t>Aphodius</a:t>
            </a:r>
            <a:r>
              <a:rPr lang="ar-SA" dirty="0"/>
              <a:t> ويرقات العديد من ذباب الروث</a:t>
            </a:r>
            <a:r>
              <a:rPr lang="ar-SA" dirty="0" smtClean="0"/>
              <a:t>،</a:t>
            </a:r>
          </a:p>
          <a:p>
            <a:pPr marL="285750" indent="-285750" algn="just">
              <a:buFont typeface="Arial" panose="020B0604020202020204" pitchFamily="34" charset="0"/>
              <a:buChar char="•"/>
            </a:pPr>
            <a:r>
              <a:rPr lang="ar-SA" dirty="0" smtClean="0"/>
              <a:t>في </a:t>
            </a:r>
            <a:r>
              <a:rPr lang="ar-SA" dirty="0"/>
              <a:t>السهول توجد خنافس أجناس </a:t>
            </a:r>
            <a:r>
              <a:rPr lang="ar-SA" dirty="0" err="1"/>
              <a:t>كوبريس</a:t>
            </a:r>
            <a:r>
              <a:rPr lang="ar-SA" dirty="0"/>
              <a:t> </a:t>
            </a:r>
            <a:r>
              <a:rPr lang="en-US" dirty="0" err="1"/>
              <a:t>Copris</a:t>
            </a:r>
            <a:r>
              <a:rPr lang="en-US" dirty="0"/>
              <a:t>  </a:t>
            </a:r>
            <a:r>
              <a:rPr lang="ar-SA" dirty="0" err="1"/>
              <a:t>وسكارابايوس</a:t>
            </a:r>
            <a:r>
              <a:rPr lang="ar-SA" dirty="0"/>
              <a:t> </a:t>
            </a:r>
            <a:r>
              <a:rPr lang="en-US" dirty="0"/>
              <a:t>Scarabaeus </a:t>
            </a:r>
            <a:r>
              <a:rPr lang="ar-SA" dirty="0"/>
              <a:t>،</a:t>
            </a:r>
            <a:r>
              <a:rPr lang="ar-SA" dirty="0" err="1"/>
              <a:t>جيمنوبليورس</a:t>
            </a:r>
            <a:r>
              <a:rPr lang="ar-SA" dirty="0"/>
              <a:t> </a:t>
            </a:r>
            <a:r>
              <a:rPr lang="en-US" dirty="0" err="1"/>
              <a:t>Gymnopleurus</a:t>
            </a:r>
            <a:r>
              <a:rPr lang="ar-SA" dirty="0"/>
              <a:t> ، وغيرها. </a:t>
            </a:r>
            <a:endParaRPr lang="ar-SA" dirty="0" smtClean="0"/>
          </a:p>
          <a:p>
            <a:pPr marL="285750" indent="-285750" algn="just">
              <a:buFont typeface="Arial" panose="020B0604020202020204" pitchFamily="34" charset="0"/>
              <a:buChar char="•"/>
            </a:pPr>
            <a:r>
              <a:rPr lang="ar-SA" dirty="0" smtClean="0"/>
              <a:t>وفي </a:t>
            </a:r>
            <a:r>
              <a:rPr lang="ar-SA" dirty="0"/>
              <a:t>السافانا الاستوائية تسود النمل الأبيض ولها أهمية كبيرة. فما لا يقل عن 126 نوعا من النمل الأبيض يتغذى على روث 18 نوعا من الثدييات المعروفة</a:t>
            </a:r>
            <a:r>
              <a:rPr lang="en-US" dirty="0"/>
              <a:t>(</a:t>
            </a:r>
            <a:r>
              <a:rPr lang="en-US" dirty="0" err="1"/>
              <a:t>Freymann</a:t>
            </a:r>
            <a:r>
              <a:rPr lang="en-US" dirty="0"/>
              <a:t> et al. 2008) </a:t>
            </a:r>
            <a:r>
              <a:rPr lang="ar-SA" dirty="0"/>
              <a:t>. فالنمل الأبيض يتخلص من الروث بالكامل في غضون ثلاثة أشهر بينما في غيابه يلزم 20 إلى 30 عامًا حتى يختفي الروث </a:t>
            </a:r>
            <a:r>
              <a:rPr lang="en-US" dirty="0" err="1"/>
              <a:t>Whitford</a:t>
            </a:r>
            <a:r>
              <a:rPr lang="en-US" dirty="0"/>
              <a:t> 1982)</a:t>
            </a:r>
            <a:r>
              <a:rPr lang="ar-SA" dirty="0"/>
              <a:t>). </a:t>
            </a:r>
            <a:endParaRPr lang="en-US" dirty="0"/>
          </a:p>
          <a:p>
            <a:pPr algn="just"/>
            <a:endParaRPr lang="ar-SA" dirty="0">
              <a:solidFill>
                <a:srgbClr val="FF0000"/>
              </a:solidFill>
            </a:endParaRPr>
          </a:p>
        </p:txBody>
      </p:sp>
    </p:spTree>
    <p:extLst>
      <p:ext uri="{BB962C8B-B14F-4D97-AF65-F5344CB8AC3E}">
        <p14:creationId xmlns:p14="http://schemas.microsoft.com/office/powerpoint/2010/main" val="326656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p:cNvSpPr>
            <a:spLocks noGrp="1"/>
          </p:cNvSpPr>
          <p:nvPr>
            <p:ph type="title"/>
          </p:nvPr>
        </p:nvSpPr>
        <p:spPr>
          <a:xfrm>
            <a:off x="1835696" y="692696"/>
            <a:ext cx="6264696" cy="1440160"/>
          </a:xfrm>
        </p:spPr>
        <p:txBody>
          <a:bodyPr>
            <a:noAutofit/>
          </a:bodyPr>
          <a:lstStyle/>
          <a:p>
            <a:pPr algn="ctr"/>
            <a:r>
              <a:rPr lang="ar-SA" sz="4000" dirty="0" smtClean="0"/>
              <a:t>خدمات </a:t>
            </a:r>
            <a:r>
              <a:rPr lang="ar-SA" sz="4000" dirty="0"/>
              <a:t>التنظيف</a:t>
            </a:r>
            <a:br>
              <a:rPr lang="ar-SA" sz="4000" dirty="0"/>
            </a:br>
            <a:endParaRPr lang="ar-SA" sz="4000" dirty="0"/>
          </a:p>
        </p:txBody>
      </p:sp>
      <p:sp>
        <p:nvSpPr>
          <p:cNvPr id="2" name="مستطيل 1"/>
          <p:cNvSpPr/>
          <p:nvPr/>
        </p:nvSpPr>
        <p:spPr>
          <a:xfrm>
            <a:off x="1115616" y="1988840"/>
            <a:ext cx="7110098" cy="461665"/>
          </a:xfrm>
          <a:prstGeom prst="rect">
            <a:avLst/>
          </a:prstGeom>
        </p:spPr>
        <p:txBody>
          <a:bodyPr wrap="square">
            <a:spAutoFit/>
          </a:bodyPr>
          <a:lstStyle/>
          <a:p>
            <a:pPr algn="just"/>
            <a:endParaRPr lang="ar-SA" sz="2400" dirty="0"/>
          </a:p>
        </p:txBody>
      </p:sp>
      <p:sp>
        <p:nvSpPr>
          <p:cNvPr id="6" name="مستطيل 5"/>
          <p:cNvSpPr/>
          <p:nvPr/>
        </p:nvSpPr>
        <p:spPr>
          <a:xfrm>
            <a:off x="1132470" y="2348880"/>
            <a:ext cx="7272808" cy="3693319"/>
          </a:xfrm>
          <a:prstGeom prst="rect">
            <a:avLst/>
          </a:prstGeom>
        </p:spPr>
        <p:txBody>
          <a:bodyPr wrap="square">
            <a:spAutoFit/>
          </a:bodyPr>
          <a:lstStyle/>
          <a:p>
            <a:pPr algn="just"/>
            <a:r>
              <a:rPr lang="ar-SA" dirty="0" smtClean="0">
                <a:solidFill>
                  <a:srgbClr val="FF0000"/>
                </a:solidFill>
              </a:rPr>
              <a:t>تفضيل </a:t>
            </a:r>
            <a:r>
              <a:rPr lang="ar-SA" dirty="0">
                <a:solidFill>
                  <a:srgbClr val="FF0000"/>
                </a:solidFill>
              </a:rPr>
              <a:t>بعض الخنافس لروث حيوانات </a:t>
            </a:r>
            <a:r>
              <a:rPr lang="ar-SA" dirty="0" smtClean="0">
                <a:solidFill>
                  <a:srgbClr val="FF0000"/>
                </a:solidFill>
              </a:rPr>
              <a:t>معينة</a:t>
            </a:r>
          </a:p>
          <a:p>
            <a:pPr marL="285750" indent="-285750" algn="just">
              <a:buFont typeface="Arial" panose="020B0604020202020204" pitchFamily="34" charset="0"/>
              <a:buChar char="•"/>
            </a:pPr>
            <a:r>
              <a:rPr lang="ar-SA" dirty="0"/>
              <a:t>تتغذى معظم الخنافس آكلة البراز(</a:t>
            </a:r>
            <a:r>
              <a:rPr lang="en-US" dirty="0" err="1"/>
              <a:t>coprophagous</a:t>
            </a:r>
            <a:r>
              <a:rPr lang="en-US" dirty="0"/>
              <a:t> beetles</a:t>
            </a:r>
            <a:r>
              <a:rPr lang="ar-SA" dirty="0"/>
              <a:t>) على السماد العضوي للثديات آكلة </a:t>
            </a:r>
            <a:r>
              <a:rPr lang="ar-SA" dirty="0" smtClean="0"/>
              <a:t>الأعشاب</a:t>
            </a:r>
          </a:p>
          <a:p>
            <a:pPr marL="285750" indent="-285750" algn="just">
              <a:buFont typeface="Arial" panose="020B0604020202020204" pitchFamily="34" charset="0"/>
              <a:buChar char="•"/>
            </a:pPr>
            <a:r>
              <a:rPr lang="ar-SA" dirty="0"/>
              <a:t>تتغذى </a:t>
            </a:r>
            <a:r>
              <a:rPr lang="ar-SA" dirty="0" smtClean="0"/>
              <a:t>خنافس </a:t>
            </a:r>
            <a:r>
              <a:rPr lang="ar-SA" dirty="0" err="1" smtClean="0"/>
              <a:t>افوديوس</a:t>
            </a:r>
            <a:r>
              <a:rPr lang="ar-SA" dirty="0" smtClean="0"/>
              <a:t> </a:t>
            </a:r>
            <a:r>
              <a:rPr lang="en-US" dirty="0" err="1"/>
              <a:t>Aphodius</a:t>
            </a:r>
            <a:r>
              <a:rPr lang="en-US" dirty="0"/>
              <a:t> </a:t>
            </a:r>
            <a:r>
              <a:rPr lang="en-US" dirty="0" err="1"/>
              <a:t>fossor</a:t>
            </a:r>
            <a:r>
              <a:rPr lang="ar-SA" dirty="0"/>
              <a:t> </a:t>
            </a:r>
            <a:r>
              <a:rPr lang="ar-SA" dirty="0" smtClean="0"/>
              <a:t>و </a:t>
            </a:r>
            <a:r>
              <a:rPr lang="ar-SA" dirty="0" err="1" smtClean="0"/>
              <a:t>اونثوفاجيوس</a:t>
            </a:r>
            <a:r>
              <a:rPr lang="ar-SA" dirty="0" smtClean="0"/>
              <a:t> </a:t>
            </a:r>
            <a:r>
              <a:rPr lang="en-US" dirty="0" err="1"/>
              <a:t>Onthophagus</a:t>
            </a:r>
            <a:r>
              <a:rPr lang="en-US" dirty="0"/>
              <a:t> </a:t>
            </a:r>
            <a:r>
              <a:rPr lang="en-US" dirty="0" err="1"/>
              <a:t>taurus</a:t>
            </a:r>
            <a:r>
              <a:rPr lang="ar-SA" dirty="0"/>
              <a:t> على روث البقر </a:t>
            </a:r>
            <a:r>
              <a:rPr lang="ar-SA" dirty="0" smtClean="0"/>
              <a:t>فقط</a:t>
            </a:r>
          </a:p>
          <a:p>
            <a:pPr marL="285750" indent="-285750" algn="just">
              <a:buFont typeface="Arial" panose="020B0604020202020204" pitchFamily="34" charset="0"/>
              <a:buChar char="•"/>
            </a:pPr>
            <a:r>
              <a:rPr lang="ar-SA" dirty="0"/>
              <a:t>وتتغذى فصيلة خنفساء الروث الكبيرة </a:t>
            </a:r>
            <a:r>
              <a:rPr lang="ar-SA" dirty="0" err="1"/>
              <a:t>هيليوكوبريس</a:t>
            </a:r>
            <a:r>
              <a:rPr lang="ar-SA" dirty="0"/>
              <a:t> (</a:t>
            </a:r>
            <a:r>
              <a:rPr lang="en-US" i="1" dirty="0" err="1"/>
              <a:t>Heliocopris</a:t>
            </a:r>
            <a:r>
              <a:rPr lang="en-US" i="1" dirty="0"/>
              <a:t> colossus</a:t>
            </a:r>
            <a:r>
              <a:rPr lang="ar-SA" dirty="0"/>
              <a:t>) على روث الفيل </a:t>
            </a:r>
            <a:r>
              <a:rPr lang="ar-SA" dirty="0" smtClean="0"/>
              <a:t>فقط، </a:t>
            </a:r>
            <a:r>
              <a:rPr lang="ar-SA" dirty="0"/>
              <a:t>ولا تتغذى الخنافس الأخرى إلا على روث </a:t>
            </a:r>
            <a:r>
              <a:rPr lang="ar-SA" dirty="0" smtClean="0"/>
              <a:t>الثيران</a:t>
            </a:r>
          </a:p>
          <a:p>
            <a:pPr marL="285750" indent="-285750" algn="just">
              <a:buFont typeface="Arial" panose="020B0604020202020204" pitchFamily="34" charset="0"/>
              <a:buChar char="•"/>
            </a:pPr>
            <a:endParaRPr lang="ar-SA" dirty="0">
              <a:solidFill>
                <a:srgbClr val="FF0000"/>
              </a:solidFill>
            </a:endParaRPr>
          </a:p>
          <a:p>
            <a:pPr algn="just"/>
            <a:r>
              <a:rPr lang="ar-SA" dirty="0" smtClean="0">
                <a:solidFill>
                  <a:srgbClr val="92D050"/>
                </a:solidFill>
              </a:rPr>
              <a:t>دراسة؟؟؟</a:t>
            </a:r>
          </a:p>
          <a:p>
            <a:pPr algn="just"/>
            <a:endParaRPr lang="ar-SA" dirty="0">
              <a:solidFill>
                <a:srgbClr val="FF0000"/>
              </a:solidFill>
            </a:endParaRPr>
          </a:p>
          <a:p>
            <a:pPr algn="just"/>
            <a:endParaRPr lang="ar-SA" dirty="0" smtClean="0">
              <a:solidFill>
                <a:srgbClr val="FF0000"/>
              </a:solidFill>
            </a:endParaRPr>
          </a:p>
          <a:p>
            <a:pPr algn="just"/>
            <a:endParaRPr lang="ar-SA" dirty="0">
              <a:solidFill>
                <a:srgbClr val="FF0000"/>
              </a:solidFill>
            </a:endParaRPr>
          </a:p>
          <a:p>
            <a:pPr algn="just"/>
            <a:endParaRPr lang="ar-SA" dirty="0">
              <a:solidFill>
                <a:srgbClr val="FF0000"/>
              </a:solidFill>
            </a:endParaRPr>
          </a:p>
        </p:txBody>
      </p:sp>
    </p:spTree>
    <p:extLst>
      <p:ext uri="{BB962C8B-B14F-4D97-AF65-F5344CB8AC3E}">
        <p14:creationId xmlns:p14="http://schemas.microsoft.com/office/powerpoint/2010/main" val="32829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p:cNvSpPr>
            <a:spLocks noGrp="1"/>
          </p:cNvSpPr>
          <p:nvPr>
            <p:ph type="title"/>
          </p:nvPr>
        </p:nvSpPr>
        <p:spPr>
          <a:xfrm>
            <a:off x="1835696" y="692696"/>
            <a:ext cx="6264696" cy="1440160"/>
          </a:xfrm>
        </p:spPr>
        <p:txBody>
          <a:bodyPr>
            <a:noAutofit/>
          </a:bodyPr>
          <a:lstStyle/>
          <a:p>
            <a:pPr algn="ctr"/>
            <a:r>
              <a:rPr lang="ar-SA" sz="4000" dirty="0" smtClean="0"/>
              <a:t>خدمات </a:t>
            </a:r>
            <a:r>
              <a:rPr lang="ar-SA" sz="4000" dirty="0"/>
              <a:t>التنظيف</a:t>
            </a:r>
            <a:br>
              <a:rPr lang="ar-SA" sz="4000" dirty="0"/>
            </a:br>
            <a:endParaRPr lang="ar-SA" sz="4000" dirty="0"/>
          </a:p>
        </p:txBody>
      </p:sp>
      <p:sp>
        <p:nvSpPr>
          <p:cNvPr id="2" name="مستطيل 1"/>
          <p:cNvSpPr/>
          <p:nvPr/>
        </p:nvSpPr>
        <p:spPr>
          <a:xfrm>
            <a:off x="1115616" y="1988840"/>
            <a:ext cx="7110098" cy="461665"/>
          </a:xfrm>
          <a:prstGeom prst="rect">
            <a:avLst/>
          </a:prstGeom>
        </p:spPr>
        <p:txBody>
          <a:bodyPr wrap="square">
            <a:spAutoFit/>
          </a:bodyPr>
          <a:lstStyle/>
          <a:p>
            <a:pPr algn="just"/>
            <a:endParaRPr lang="ar-SA" sz="2400" dirty="0"/>
          </a:p>
        </p:txBody>
      </p:sp>
      <p:sp>
        <p:nvSpPr>
          <p:cNvPr id="6" name="مستطيل 5"/>
          <p:cNvSpPr/>
          <p:nvPr/>
        </p:nvSpPr>
        <p:spPr>
          <a:xfrm>
            <a:off x="323528" y="2348880"/>
            <a:ext cx="8081750" cy="5078313"/>
          </a:xfrm>
          <a:prstGeom prst="rect">
            <a:avLst/>
          </a:prstGeom>
        </p:spPr>
        <p:txBody>
          <a:bodyPr wrap="square">
            <a:spAutoFit/>
          </a:bodyPr>
          <a:lstStyle/>
          <a:p>
            <a:pPr marL="285750" indent="-285750" algn="just">
              <a:buFont typeface="Arial" panose="020B0604020202020204" pitchFamily="34" charset="0"/>
              <a:buChar char="•"/>
            </a:pPr>
            <a:r>
              <a:rPr lang="ar-SA" dirty="0" smtClean="0"/>
              <a:t>يعتمد </a:t>
            </a:r>
            <a:r>
              <a:rPr lang="ar-SA" dirty="0"/>
              <a:t>معدل تحلل السماد على عدة عوامل: أنواع الخنافس آكلة البراز ودرجة الحرارة والرطوبة وغيرها. </a:t>
            </a:r>
            <a:endParaRPr lang="ar-SA" dirty="0" smtClean="0"/>
          </a:p>
          <a:p>
            <a:pPr algn="just"/>
            <a:endParaRPr lang="ar-SA" dirty="0" smtClean="0"/>
          </a:p>
          <a:p>
            <a:pPr algn="just"/>
            <a:r>
              <a:rPr lang="ar-SA" dirty="0" smtClean="0"/>
              <a:t>على </a:t>
            </a:r>
            <a:r>
              <a:rPr lang="ar-SA" dirty="0"/>
              <a:t>سبيل المثال، في الأراضي العشبية الاستوائية في </a:t>
            </a:r>
            <a:r>
              <a:rPr lang="ar-SA" dirty="0" err="1"/>
              <a:t>فيراكروز</a:t>
            </a:r>
            <a:r>
              <a:rPr lang="ar-SA" dirty="0"/>
              <a:t>- المكسيك، يحدث فقدان 80٪ من كميات السماد الطبيعي بعد ثلاثة أيام خلال موسم الأمطار وبعد 17 يومًا في موسم </a:t>
            </a:r>
            <a:r>
              <a:rPr lang="ar-SA" dirty="0" smtClean="0"/>
              <a:t>الجفاف</a:t>
            </a:r>
            <a:endParaRPr lang="ar-SA" dirty="0" smtClean="0">
              <a:solidFill>
                <a:srgbClr val="FF0000"/>
              </a:solidFill>
            </a:endParaRPr>
          </a:p>
          <a:p>
            <a:pPr algn="just"/>
            <a:endParaRPr lang="ar-SA" dirty="0">
              <a:solidFill>
                <a:srgbClr val="FF0000"/>
              </a:solidFill>
            </a:endParaRPr>
          </a:p>
          <a:p>
            <a:r>
              <a:rPr lang="ar-SA" dirty="0">
                <a:solidFill>
                  <a:srgbClr val="FF0000"/>
                </a:solidFill>
              </a:rPr>
              <a:t>استعمار الروث بواسطة أنواع مختلفة من الحشرات يحدث في تسلسلات محددة. </a:t>
            </a:r>
            <a:endParaRPr lang="ar-SA" dirty="0" smtClean="0">
              <a:solidFill>
                <a:srgbClr val="FF0000"/>
              </a:solidFill>
            </a:endParaRPr>
          </a:p>
          <a:p>
            <a:r>
              <a:rPr lang="ar-SA" dirty="0" smtClean="0"/>
              <a:t>ففي </a:t>
            </a:r>
            <a:r>
              <a:rPr lang="ar-SA" dirty="0"/>
              <a:t>حالة سماد الأبقار تظهر في البداية ذباب الاسطبل (</a:t>
            </a:r>
            <a:r>
              <a:rPr lang="en-US" i="1" dirty="0" err="1"/>
              <a:t>Lyperosia</a:t>
            </a:r>
            <a:r>
              <a:rPr lang="en-US" dirty="0"/>
              <a:t> </a:t>
            </a:r>
            <a:r>
              <a:rPr lang="ar-SA" dirty="0"/>
              <a:t>و </a:t>
            </a:r>
            <a:r>
              <a:rPr lang="en-US" dirty="0"/>
              <a:t>(</a:t>
            </a:r>
            <a:r>
              <a:rPr lang="en-US" i="1" dirty="0" err="1"/>
              <a:t>Haematobia</a:t>
            </a:r>
            <a:r>
              <a:rPr lang="en-US" dirty="0"/>
              <a:t>  </a:t>
            </a:r>
            <a:r>
              <a:rPr lang="ar-SA" dirty="0"/>
              <a:t>وتضع بيضها بجانب البراز الطازج. واحيانا يظهر الذباب في بضع دقائق. بعد ذلك تظهر الخنافس الاولية من عائلة </a:t>
            </a:r>
            <a:r>
              <a:rPr lang="ar-SA" dirty="0" err="1"/>
              <a:t>هيدروفيليدي</a:t>
            </a:r>
            <a:r>
              <a:rPr lang="ar-SA" dirty="0"/>
              <a:t>  </a:t>
            </a:r>
            <a:r>
              <a:rPr lang="en-US" dirty="0" err="1"/>
              <a:t>Нуdrophilida</a:t>
            </a:r>
            <a:r>
              <a:rPr lang="en-US" dirty="0"/>
              <a:t> (</a:t>
            </a:r>
            <a:r>
              <a:rPr lang="en-US" i="1" dirty="0" err="1"/>
              <a:t>Sphaeridium</a:t>
            </a:r>
            <a:r>
              <a:rPr lang="en-US" dirty="0"/>
              <a:t>, </a:t>
            </a:r>
            <a:r>
              <a:rPr lang="en-US" i="1" dirty="0" err="1"/>
              <a:t>Cercyon</a:t>
            </a:r>
            <a:r>
              <a:rPr lang="en-US" dirty="0"/>
              <a:t>)</a:t>
            </a:r>
            <a:r>
              <a:rPr lang="ar-SA" dirty="0"/>
              <a:t>، والتي قد تبقى في الطبقة السفلية التي لا تزال شبه سائلة.</a:t>
            </a:r>
            <a:endParaRPr lang="en-US" dirty="0"/>
          </a:p>
          <a:p>
            <a:r>
              <a:rPr lang="ar-SA" dirty="0"/>
              <a:t>عندما تجف فطائر روث البقرة قليلاً تستقر خنافس الروث فيها. وتعمل ممرات في البراز يحسن تبادل الهواء. ويبدو أن أنواع الذباب (</a:t>
            </a:r>
            <a:r>
              <a:rPr lang="en-US" i="1" dirty="0" err="1"/>
              <a:t>Scatophaga</a:t>
            </a:r>
            <a:r>
              <a:rPr lang="en-US" dirty="0"/>
              <a:t> </a:t>
            </a:r>
            <a:r>
              <a:rPr lang="ar-SA" dirty="0"/>
              <a:t> و </a:t>
            </a:r>
            <a:r>
              <a:rPr lang="en-US" i="1" dirty="0" err="1"/>
              <a:t>Mesembrina</a:t>
            </a:r>
            <a:r>
              <a:rPr lang="en-US" dirty="0"/>
              <a:t> </a:t>
            </a:r>
            <a:r>
              <a:rPr lang="ar-SA" dirty="0"/>
              <a:t> و </a:t>
            </a:r>
            <a:r>
              <a:rPr lang="en-US" i="1" dirty="0" err="1"/>
              <a:t>Morellia</a:t>
            </a:r>
            <a:r>
              <a:rPr lang="en-US" dirty="0"/>
              <a:t> </a:t>
            </a:r>
            <a:r>
              <a:rPr lang="ar-SA" dirty="0"/>
              <a:t> و </a:t>
            </a:r>
            <a:r>
              <a:rPr lang="en-US" dirty="0"/>
              <a:t>(</a:t>
            </a:r>
            <a:r>
              <a:rPr lang="en-US" i="1" dirty="0" err="1"/>
              <a:t>Hylemya</a:t>
            </a:r>
            <a:r>
              <a:rPr lang="ar-SA" dirty="0"/>
              <a:t> تحتاج إلى المزيد من الأكسجين لتطوير البيض. وبصرف النظر عنهم ففي هذا البراز المغطى بقشرة صلبة، تم العثور على الخنافس المفترسة لعائلتي </a:t>
            </a:r>
            <a:r>
              <a:rPr lang="en-US" dirty="0" err="1"/>
              <a:t>Histeridae</a:t>
            </a:r>
            <a:r>
              <a:rPr lang="ar-SA" dirty="0"/>
              <a:t> و </a:t>
            </a:r>
            <a:r>
              <a:rPr lang="en-US" dirty="0" err="1"/>
              <a:t>Staphylinidae</a:t>
            </a:r>
            <a:r>
              <a:rPr lang="en-US" dirty="0"/>
              <a:t>. </a:t>
            </a:r>
            <a:r>
              <a:rPr lang="ar-SA" dirty="0"/>
              <a:t>عندما تنتهي معظم الذباب من وضع البيض ، تظهر ذباب </a:t>
            </a:r>
            <a:r>
              <a:rPr lang="ar-SA" dirty="0" err="1" smtClean="0"/>
              <a:t>السرفيد</a:t>
            </a:r>
            <a:r>
              <a:rPr lang="ar-SA" dirty="0" smtClean="0"/>
              <a:t>.</a:t>
            </a:r>
            <a:endParaRPr lang="en-US" dirty="0"/>
          </a:p>
          <a:p>
            <a:pPr algn="just"/>
            <a:endParaRPr lang="ar-SA" dirty="0" smtClean="0">
              <a:solidFill>
                <a:srgbClr val="FF0000"/>
              </a:solidFill>
            </a:endParaRPr>
          </a:p>
          <a:p>
            <a:pPr algn="just"/>
            <a:endParaRPr lang="ar-SA" dirty="0">
              <a:solidFill>
                <a:srgbClr val="FF0000"/>
              </a:solidFill>
            </a:endParaRPr>
          </a:p>
          <a:p>
            <a:pPr algn="just"/>
            <a:endParaRPr lang="ar-SA" dirty="0">
              <a:solidFill>
                <a:srgbClr val="FF0000"/>
              </a:solidFill>
            </a:endParaRPr>
          </a:p>
        </p:txBody>
      </p:sp>
    </p:spTree>
    <p:extLst>
      <p:ext uri="{BB962C8B-B14F-4D97-AF65-F5344CB8AC3E}">
        <p14:creationId xmlns:p14="http://schemas.microsoft.com/office/powerpoint/2010/main" val="2572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3899</TotalTime>
  <Words>1603</Words>
  <Application>Microsoft Office PowerPoint</Application>
  <PresentationFormat>عرض على الشاشة (4:3)</PresentationFormat>
  <Paragraphs>95</Paragraphs>
  <Slides>16</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16</vt:i4>
      </vt:variant>
    </vt:vector>
  </HeadingPairs>
  <TitlesOfParts>
    <vt:vector size="23" baseType="lpstr">
      <vt:lpstr>Arial</vt:lpstr>
      <vt:lpstr>Calibri</vt:lpstr>
      <vt:lpstr>Constantia</vt:lpstr>
      <vt:lpstr>Majalla UI</vt:lpstr>
      <vt:lpstr>Traditional Arabic</vt:lpstr>
      <vt:lpstr>Wingdings 2</vt:lpstr>
      <vt:lpstr>تدفق</vt:lpstr>
      <vt:lpstr>عرض تقديمي في PowerPoint</vt:lpstr>
      <vt:lpstr> </vt:lpstr>
      <vt:lpstr>التلقيح</vt:lpstr>
      <vt:lpstr>عرض تقديمي في PowerPoint</vt:lpstr>
      <vt:lpstr>عرض تقديمي في PowerPoint</vt:lpstr>
      <vt:lpstr>خدمات التنظيف </vt:lpstr>
      <vt:lpstr>خدمات التنظيف </vt:lpstr>
      <vt:lpstr>خدمات التنظيف </vt:lpstr>
      <vt:lpstr>خدمات التنظيف </vt:lpstr>
      <vt:lpstr>خدمات التنظيف </vt:lpstr>
      <vt:lpstr>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بيئة الحشرات</dc:title>
  <dc:creator>Dell</dc:creator>
  <cp:lastModifiedBy>Fahd Almekhlafi</cp:lastModifiedBy>
  <cp:revision>72</cp:revision>
  <dcterms:created xsi:type="dcterms:W3CDTF">2017-10-04T15:05:44Z</dcterms:created>
  <dcterms:modified xsi:type="dcterms:W3CDTF">2022-02-16T10:51:06Z</dcterms:modified>
</cp:coreProperties>
</file>