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4"/>
  </p:notesMasterIdLst>
  <p:sldIdLst>
    <p:sldId id="256" r:id="rId5"/>
    <p:sldId id="257" r:id="rId6"/>
    <p:sldId id="264" r:id="rId7"/>
    <p:sldId id="258" r:id="rId8"/>
    <p:sldId id="259" r:id="rId9"/>
    <p:sldId id="260" r:id="rId10"/>
    <p:sldId id="261" r:id="rId11"/>
    <p:sldId id="262" r:id="rId12"/>
    <p:sldId id="263"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94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C4E51C7-C90D-4F8D-9420-04CEEDBE5C5E}" type="slidenum">
              <a:rPr lang="en-US"/>
              <a:pPr/>
              <a:t>‹#›</a:t>
            </a:fld>
            <a:endParaRPr lang="en-US"/>
          </a:p>
        </p:txBody>
      </p:sp>
    </p:spTree>
    <p:extLst>
      <p:ext uri="{BB962C8B-B14F-4D97-AF65-F5344CB8AC3E}">
        <p14:creationId xmlns:p14="http://schemas.microsoft.com/office/powerpoint/2010/main" val="1257232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EC4E51C7-C90D-4F8D-9420-04CEEDBE5C5E}" type="slidenum">
              <a:rPr lang="en-US" smtClean="0"/>
              <a:pPr/>
              <a:t>5</a:t>
            </a:fld>
            <a:endParaRPr lang="en-US"/>
          </a:p>
        </p:txBody>
      </p:sp>
    </p:spTree>
    <p:extLst>
      <p:ext uri="{BB962C8B-B14F-4D97-AF65-F5344CB8AC3E}">
        <p14:creationId xmlns:p14="http://schemas.microsoft.com/office/powerpoint/2010/main" val="158328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D326-3591-4A9B-A3F9-C7964B38083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12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D326-3591-4A9B-A3F9-C7964B380837}" type="slidenum">
              <a:rPr lang="en-US" smtClean="0"/>
              <a:pPr/>
              <a:t>‹#›</a:t>
            </a:fld>
            <a:endParaRPr lang="en-US"/>
          </a:p>
        </p:txBody>
      </p:sp>
    </p:spTree>
    <p:extLst>
      <p:ext uri="{BB962C8B-B14F-4D97-AF65-F5344CB8AC3E}">
        <p14:creationId xmlns:p14="http://schemas.microsoft.com/office/powerpoint/2010/main" val="3941497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D326-3591-4A9B-A3F9-C7964B380837}" type="slidenum">
              <a:rPr lang="en-US" smtClean="0"/>
              <a:pPr/>
              <a:t>‹#›</a:t>
            </a:fld>
            <a:endParaRPr lang="en-US"/>
          </a:p>
        </p:txBody>
      </p:sp>
    </p:spTree>
    <p:extLst>
      <p:ext uri="{BB962C8B-B14F-4D97-AF65-F5344CB8AC3E}">
        <p14:creationId xmlns:p14="http://schemas.microsoft.com/office/powerpoint/2010/main" val="199016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D326-3591-4A9B-A3F9-C7964B380837}" type="slidenum">
              <a:rPr lang="en-US" smtClean="0"/>
              <a:pPr/>
              <a:t>‹#›</a:t>
            </a:fld>
            <a:endParaRPr lang="en-US"/>
          </a:p>
        </p:txBody>
      </p:sp>
    </p:spTree>
    <p:extLst>
      <p:ext uri="{BB962C8B-B14F-4D97-AF65-F5344CB8AC3E}">
        <p14:creationId xmlns:p14="http://schemas.microsoft.com/office/powerpoint/2010/main" val="361504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4D326-3591-4A9B-A3F9-C7964B38083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02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4D326-3591-4A9B-A3F9-C7964B380837}" type="slidenum">
              <a:rPr lang="en-US" smtClean="0"/>
              <a:pPr/>
              <a:t>‹#›</a:t>
            </a:fld>
            <a:endParaRPr lang="en-US"/>
          </a:p>
        </p:txBody>
      </p:sp>
    </p:spTree>
    <p:extLst>
      <p:ext uri="{BB962C8B-B14F-4D97-AF65-F5344CB8AC3E}">
        <p14:creationId xmlns:p14="http://schemas.microsoft.com/office/powerpoint/2010/main" val="1870535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4D326-3591-4A9B-A3F9-C7964B380837}" type="slidenum">
              <a:rPr lang="en-US" smtClean="0"/>
              <a:pPr/>
              <a:t>‹#›</a:t>
            </a:fld>
            <a:endParaRPr lang="en-US"/>
          </a:p>
        </p:txBody>
      </p:sp>
    </p:spTree>
    <p:extLst>
      <p:ext uri="{BB962C8B-B14F-4D97-AF65-F5344CB8AC3E}">
        <p14:creationId xmlns:p14="http://schemas.microsoft.com/office/powerpoint/2010/main" val="83370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4D326-3591-4A9B-A3F9-C7964B380837}" type="slidenum">
              <a:rPr lang="en-US" smtClean="0"/>
              <a:pPr/>
              <a:t>‹#›</a:t>
            </a:fld>
            <a:endParaRPr lang="en-US"/>
          </a:p>
        </p:txBody>
      </p:sp>
    </p:spTree>
    <p:extLst>
      <p:ext uri="{BB962C8B-B14F-4D97-AF65-F5344CB8AC3E}">
        <p14:creationId xmlns:p14="http://schemas.microsoft.com/office/powerpoint/2010/main" val="243314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744D326-3591-4A9B-A3F9-C7964B380837}" type="slidenum">
              <a:rPr lang="en-US" smtClean="0"/>
              <a:pPr/>
              <a:t>‹#›</a:t>
            </a:fld>
            <a:endParaRPr lang="en-US"/>
          </a:p>
        </p:txBody>
      </p:sp>
    </p:spTree>
    <p:extLst>
      <p:ext uri="{BB962C8B-B14F-4D97-AF65-F5344CB8AC3E}">
        <p14:creationId xmlns:p14="http://schemas.microsoft.com/office/powerpoint/2010/main" val="335640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44D326-3591-4A9B-A3F9-C7964B380837}" type="slidenum">
              <a:rPr lang="en-US" smtClean="0"/>
              <a:pPr/>
              <a:t>‹#›</a:t>
            </a:fld>
            <a:endParaRPr lang="en-US"/>
          </a:p>
        </p:txBody>
      </p:sp>
    </p:spTree>
    <p:extLst>
      <p:ext uri="{BB962C8B-B14F-4D97-AF65-F5344CB8AC3E}">
        <p14:creationId xmlns:p14="http://schemas.microsoft.com/office/powerpoint/2010/main" val="236683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4D326-3591-4A9B-A3F9-C7964B380837}" type="slidenum">
              <a:rPr lang="en-US" smtClean="0"/>
              <a:pPr/>
              <a:t>‹#›</a:t>
            </a:fld>
            <a:endParaRPr lang="en-US"/>
          </a:p>
        </p:txBody>
      </p:sp>
    </p:spTree>
    <p:extLst>
      <p:ext uri="{BB962C8B-B14F-4D97-AF65-F5344CB8AC3E}">
        <p14:creationId xmlns:p14="http://schemas.microsoft.com/office/powerpoint/2010/main" val="397863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744D326-3591-4A9B-A3F9-C7964B380837}"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0888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1200955" y="2066030"/>
            <a:ext cx="7772400" cy="1470025"/>
          </a:xfrm>
        </p:spPr>
        <p:txBody>
          <a:bodyPr/>
          <a:lstStyle/>
          <a:p>
            <a:r>
              <a:rPr lang="ar-SA" sz="5400" b="1" dirty="0">
                <a:solidFill>
                  <a:schemeClr val="tx2"/>
                </a:solidFill>
                <a:latin typeface="+mj-lt"/>
                <a:ea typeface="+mj-ea"/>
                <a:cs typeface="+mj-cs"/>
              </a:rPr>
              <a:t>الحصيرة الميكروبية</a:t>
            </a:r>
            <a:endParaRPr lang="en-US"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06297" y="175827"/>
            <a:ext cx="8123664" cy="883540"/>
          </a:xfrm>
        </p:spPr>
        <p:txBody>
          <a:bodyPr>
            <a:normAutofit/>
          </a:bodyPr>
          <a:lstStyle/>
          <a:p>
            <a:pPr algn="r" rtl="1"/>
            <a:r>
              <a:rPr lang="ar-SA" sz="2800" b="1" dirty="0" err="1">
                <a:solidFill>
                  <a:srgbClr val="C00000"/>
                </a:solidFill>
              </a:rPr>
              <a:t>ماهي</a:t>
            </a:r>
            <a:r>
              <a:rPr lang="ar-SA" sz="2800" b="1" dirty="0">
                <a:solidFill>
                  <a:srgbClr val="C00000"/>
                </a:solidFill>
              </a:rPr>
              <a:t> الحصيرة الميكروبية؟</a:t>
            </a:r>
            <a:endParaRPr lang="en-US" sz="2800" dirty="0">
              <a:solidFill>
                <a:srgbClr val="C00000"/>
              </a:solidFill>
            </a:endParaRPr>
          </a:p>
        </p:txBody>
      </p:sp>
      <p:sp>
        <p:nvSpPr>
          <p:cNvPr id="2" name="TextBox 1"/>
          <p:cNvSpPr txBox="1"/>
          <p:nvPr/>
        </p:nvSpPr>
        <p:spPr>
          <a:xfrm>
            <a:off x="301083" y="1092381"/>
            <a:ext cx="8129238" cy="5078313"/>
          </a:xfrm>
          <a:prstGeom prst="rect">
            <a:avLst/>
          </a:prstGeom>
          <a:noFill/>
        </p:spPr>
        <p:txBody>
          <a:bodyPr wrap="square" rtlCol="0">
            <a:spAutoFit/>
          </a:bodyPr>
          <a:lstStyle/>
          <a:p>
            <a:pPr marL="285750" indent="-285750" algn="r" rtl="1">
              <a:lnSpc>
                <a:spcPct val="200000"/>
              </a:lnSpc>
              <a:buFontTx/>
              <a:buChar char="-"/>
            </a:pPr>
            <a:r>
              <a:rPr lang="ar-SA" b="1" dirty="0"/>
              <a:t>الحصائر الميكروبية </a:t>
            </a:r>
            <a:r>
              <a:rPr lang="en-US" b="1" dirty="0"/>
              <a:t>Microbial Mat </a:t>
            </a:r>
            <a:r>
              <a:rPr lang="ar-SA" b="1" dirty="0"/>
              <a:t> عباره عن نظام بيئي معقد  ، يتكون من طبقات رقيقة  من الكائنات الحية الدقيقة  ويكثر ظهورها في النظم البيئة المائية  ، يحتوي على العديد من الأنواع الميكروبية التي يتوقف وجود واستمرار كل منها على نشاط باقي الأنواع الميكروبية في الحصيرة الميكروبية التي عاده ما تكون مزيج من </a:t>
            </a:r>
            <a:r>
              <a:rPr lang="ar-SA" b="1" dirty="0" err="1"/>
              <a:t>المنافسه</a:t>
            </a:r>
            <a:r>
              <a:rPr lang="ar-SA" b="1" dirty="0"/>
              <a:t> و التعاون . </a:t>
            </a:r>
          </a:p>
          <a:p>
            <a:pPr marL="285750" indent="-285750" algn="r" rtl="1">
              <a:lnSpc>
                <a:spcPct val="200000"/>
              </a:lnSpc>
              <a:buFontTx/>
              <a:buChar char="-"/>
            </a:pPr>
            <a:endParaRPr lang="ar-SA" b="1" dirty="0"/>
          </a:p>
          <a:p>
            <a:pPr marL="285750" indent="-285750" algn="r" rtl="1">
              <a:lnSpc>
                <a:spcPct val="200000"/>
              </a:lnSpc>
              <a:buFontTx/>
              <a:buChar char="-"/>
            </a:pPr>
            <a:r>
              <a:rPr lang="ar-SA" b="1" dirty="0"/>
              <a:t>تقوم الكائنات الحية الدقيقة بالعديد من العمليات الكيمائية الحيوية في داخل هذا النظام لضمان استمراريه الحياة ، على سبيل المثال القيام بعملية البناء الضوئي ، التنفس  والحصول  على النيتروجين من خلال عملية تثبيت النيتروجين . </a:t>
            </a:r>
          </a:p>
          <a:p>
            <a:pPr algn="r" rtl="1">
              <a:lnSpc>
                <a:spcPct val="200000"/>
              </a:lnSpc>
            </a:pP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796" y="892097"/>
            <a:ext cx="7426712" cy="3831818"/>
          </a:xfrm>
          <a:prstGeom prst="rect">
            <a:avLst/>
          </a:prstGeom>
          <a:noFill/>
        </p:spPr>
        <p:txBody>
          <a:bodyPr wrap="square" rtlCol="0">
            <a:spAutoFit/>
          </a:bodyPr>
          <a:lstStyle/>
          <a:p>
            <a:pPr marL="285750" indent="-285750" algn="r" rtl="1">
              <a:lnSpc>
                <a:spcPct val="150000"/>
              </a:lnSpc>
              <a:buFontTx/>
              <a:buChar char="-"/>
            </a:pPr>
            <a:r>
              <a:rPr lang="ar-SA" dirty="0"/>
              <a:t>يمكن اعتبار الحصيرة الميكروبية او مجتمع الحصيرة </a:t>
            </a:r>
            <a:r>
              <a:rPr lang="en-US" dirty="0"/>
              <a:t>mat community  </a:t>
            </a:r>
            <a:r>
              <a:rPr lang="ar-SA" dirty="0"/>
              <a:t> نظام بيئي وظيفي يحتوي على كلا من المنتجين والمستهلكين . أيضا تظهر كنظام بيئي عمودي </a:t>
            </a:r>
            <a:r>
              <a:rPr lang="en-US" dirty="0"/>
              <a:t>vertical structure </a:t>
            </a:r>
            <a:r>
              <a:rPr lang="ar-SA" dirty="0"/>
              <a:t>. </a:t>
            </a:r>
          </a:p>
          <a:p>
            <a:pPr marL="285750" indent="-285750" algn="r" rtl="1">
              <a:lnSpc>
                <a:spcPct val="150000"/>
              </a:lnSpc>
              <a:buFontTx/>
              <a:buChar char="-"/>
            </a:pPr>
            <a:endParaRPr lang="ar-SA" dirty="0"/>
          </a:p>
          <a:p>
            <a:pPr marL="285750" indent="-285750" algn="r" rtl="1">
              <a:lnSpc>
                <a:spcPct val="150000"/>
              </a:lnSpc>
              <a:buFontTx/>
              <a:buChar char="-"/>
            </a:pPr>
            <a:r>
              <a:rPr lang="ar-SA" dirty="0"/>
              <a:t>في الطبيعة عاده ما تكون الطبقات العليا تحتوي على </a:t>
            </a:r>
            <a:r>
              <a:rPr lang="ar-SA" dirty="0" err="1"/>
              <a:t>السيانوبكتريا</a:t>
            </a:r>
            <a:r>
              <a:rPr lang="ar-SA" dirty="0"/>
              <a:t> التي تقوم بتخليق ذاتي لغذائها من خلال عملية البناء الضوئي مستخدمه الطاقة الضوئية وتستخدم الالكترونات في اختزال ثاني اكسد الكربون محولته الى سكر الذي تستخدم كغذاء  ، يليه طبقه من البكتريا او الكائنات المحبة للهواء او المتحملة للهواء التي تقوم بعملية اكسده السكريات للحصول على الطاقة يليها طبقه من الكائنات اللاهوائية التي تعتمد على اكسده المواد العضوية  مل النتريت </a:t>
            </a:r>
            <a:r>
              <a:rPr lang="ar-SA" dirty="0" err="1"/>
              <a:t>والمنغيز</a:t>
            </a:r>
            <a:r>
              <a:rPr lang="ar-SA" dirty="0"/>
              <a:t> والحديد . </a:t>
            </a:r>
            <a:endParaRPr lang="en-US" dirty="0"/>
          </a:p>
        </p:txBody>
      </p:sp>
    </p:spTree>
    <p:extLst>
      <p:ext uri="{BB962C8B-B14F-4D97-AF65-F5344CB8AC3E}">
        <p14:creationId xmlns:p14="http://schemas.microsoft.com/office/powerpoint/2010/main" val="3959721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3200" b="1" dirty="0">
                <a:solidFill>
                  <a:srgbClr val="C00000"/>
                </a:solidFill>
              </a:rPr>
              <a:t>طريقة العمل</a:t>
            </a:r>
            <a:endParaRPr lang="en-US" sz="3200" b="1" dirty="0">
              <a:solidFill>
                <a:srgbClr val="C00000"/>
              </a:solidFill>
            </a:endParaRPr>
          </a:p>
        </p:txBody>
      </p:sp>
      <p:sp>
        <p:nvSpPr>
          <p:cNvPr id="3" name="عنصر نائب للمحتوى 2"/>
          <p:cNvSpPr>
            <a:spLocks noGrp="1"/>
          </p:cNvSpPr>
          <p:nvPr>
            <p:ph idx="1"/>
          </p:nvPr>
        </p:nvSpPr>
        <p:spPr/>
        <p:txBody>
          <a:bodyPr>
            <a:normAutofit/>
          </a:bodyPr>
          <a:lstStyle/>
          <a:p>
            <a:pPr algn="just" rtl="1">
              <a:buNone/>
            </a:pPr>
            <a:r>
              <a:rPr lang="ar-SA" sz="1800" b="1" dirty="0">
                <a:solidFill>
                  <a:schemeClr val="tx1"/>
                </a:solidFill>
              </a:rPr>
              <a:t>- يمزق الورق إلى قطع صغيرة جداً ويوضع في الطبقة الأولى من الكأس </a:t>
            </a:r>
            <a:endParaRPr lang="en-US" sz="1800" dirty="0">
              <a:solidFill>
                <a:schemeClr val="tx1"/>
              </a:solidFill>
            </a:endParaRPr>
          </a:p>
          <a:p>
            <a:pPr algn="just" rtl="1">
              <a:buNone/>
            </a:pPr>
            <a:r>
              <a:rPr lang="ar-SA" sz="1800" b="1" dirty="0">
                <a:solidFill>
                  <a:schemeClr val="tx1"/>
                </a:solidFill>
              </a:rPr>
              <a:t>- يليها في الطبقة الثانية كمية معلومة الوزن من الطين والحجارة</a:t>
            </a:r>
            <a:endParaRPr lang="en-US" sz="1800" dirty="0">
              <a:solidFill>
                <a:schemeClr val="tx1"/>
              </a:solidFill>
            </a:endParaRPr>
          </a:p>
          <a:p>
            <a:pPr algn="just" rtl="1">
              <a:buNone/>
            </a:pPr>
            <a:r>
              <a:rPr lang="ar-SA" sz="1800" b="1" dirty="0">
                <a:solidFill>
                  <a:schemeClr val="tx1"/>
                </a:solidFill>
              </a:rPr>
              <a:t>- يكمل الحجم إلى 800مل من الماء ( عذب أو مالح) </a:t>
            </a:r>
            <a:endParaRPr lang="en-US" sz="1800" dirty="0">
              <a:solidFill>
                <a:schemeClr val="tx1"/>
              </a:solidFill>
            </a:endParaRPr>
          </a:p>
          <a:p>
            <a:pPr algn="just" rtl="1">
              <a:buNone/>
            </a:pPr>
            <a:r>
              <a:rPr lang="ar-SA" sz="1800" b="1" dirty="0">
                <a:solidFill>
                  <a:schemeClr val="tx1"/>
                </a:solidFill>
              </a:rPr>
              <a:t>- تحضن التجربة لمدة شهر تحت إضاءة مستمرة عند درجة حرارة الغرفة </a:t>
            </a:r>
            <a:endParaRPr lang="en-US" sz="1800" dirty="0">
              <a:solidFill>
                <a:schemeClr val="tx1"/>
              </a:solidFill>
            </a:endParaRPr>
          </a:p>
          <a:p>
            <a:pPr algn="just" rtl="1">
              <a:buNone/>
            </a:pPr>
            <a:r>
              <a:rPr lang="ar-SA" sz="1800" b="1" dirty="0">
                <a:solidFill>
                  <a:schemeClr val="tx1"/>
                </a:solidFill>
              </a:rPr>
              <a:t>- تفحص التجربة على فترات مع كتابة التغيرات التي تحدث أثناء فترة </a:t>
            </a:r>
            <a:r>
              <a:rPr lang="ar-SA" sz="1800" b="1" dirty="0" err="1">
                <a:solidFill>
                  <a:schemeClr val="tx1"/>
                </a:solidFill>
              </a:rPr>
              <a:t>التحضين</a:t>
            </a:r>
            <a:r>
              <a:rPr lang="ar-SA" sz="1800" b="1" dirty="0">
                <a:solidFill>
                  <a:schemeClr val="tx1"/>
                </a:solidFill>
              </a:rPr>
              <a:t> وتحضير أغشية وصبغها بصبغة جرام ثم تفحص بالعدسة الزيتية</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1600200" y="287338"/>
            <a:ext cx="7543800" cy="1449387"/>
          </a:xfrm>
        </p:spPr>
        <p:txBody>
          <a:bodyPr>
            <a:normAutofit/>
          </a:bodyPr>
          <a:lstStyle/>
          <a:p>
            <a:r>
              <a:rPr lang="ar-SA" sz="2400" dirty="0"/>
              <a:t>اهم اشكال </a:t>
            </a:r>
            <a:r>
              <a:rPr lang="ar-SA" sz="2400" dirty="0" err="1"/>
              <a:t>البكتيرات</a:t>
            </a:r>
            <a:r>
              <a:rPr lang="ar-SA" sz="2400" dirty="0"/>
              <a:t> في الحصيرة الميكروبية</a:t>
            </a:r>
            <a:br>
              <a:rPr lang="en-US" sz="2400" dirty="0"/>
            </a:br>
            <a:endParaRPr lang="en-US" sz="2400" dirty="0"/>
          </a:p>
        </p:txBody>
      </p:sp>
      <p:pic>
        <p:nvPicPr>
          <p:cNvPr id="4" name="Picture 2" descr="scan0004"/>
          <p:cNvPicPr>
            <a:picLocks noChangeAspect="1" noChangeArrowheads="1"/>
          </p:cNvPicPr>
          <p:nvPr/>
        </p:nvPicPr>
        <p:blipFill>
          <a:blip r:embed="rId3" cstate="print"/>
          <a:srcRect/>
          <a:stretch>
            <a:fillRect/>
          </a:stretch>
        </p:blipFill>
        <p:spPr bwMode="auto">
          <a:xfrm>
            <a:off x="5962918" y="1714926"/>
            <a:ext cx="2689136" cy="2344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ستطيل 4"/>
          <p:cNvSpPr/>
          <p:nvPr/>
        </p:nvSpPr>
        <p:spPr>
          <a:xfrm>
            <a:off x="6316479" y="4107218"/>
            <a:ext cx="2048959" cy="400110"/>
          </a:xfrm>
          <a:prstGeom prst="rect">
            <a:avLst/>
          </a:prstGeom>
        </p:spPr>
        <p:txBody>
          <a:bodyPr wrap="none">
            <a:spAutoFit/>
          </a:bodyPr>
          <a:lstStyle/>
          <a:p>
            <a:pPr algn="ctr">
              <a:spcBef>
                <a:spcPct val="50000"/>
              </a:spcBef>
            </a:pPr>
            <a:r>
              <a:rPr lang="en-US" sz="2000" b="1" i="1" dirty="0"/>
              <a:t>Clostridium</a:t>
            </a:r>
            <a:r>
              <a:rPr lang="en-US" sz="2000" b="1" dirty="0"/>
              <a:t> sp.</a:t>
            </a:r>
          </a:p>
        </p:txBody>
      </p:sp>
      <p:pic>
        <p:nvPicPr>
          <p:cNvPr id="6" name="Picture 2" descr="scan"/>
          <p:cNvPicPr>
            <a:picLocks noChangeAspect="1" noChangeArrowheads="1"/>
          </p:cNvPicPr>
          <p:nvPr/>
        </p:nvPicPr>
        <p:blipFill>
          <a:blip r:embed="rId4" cstate="print">
            <a:lum bright="6000" contrast="6000"/>
            <a:grayscl/>
          </a:blip>
          <a:srcRect t="82690" r="11725" b="1947"/>
          <a:stretch>
            <a:fillRect/>
          </a:stretch>
        </p:blipFill>
        <p:spPr bwMode="auto">
          <a:xfrm>
            <a:off x="2329599" y="2798297"/>
            <a:ext cx="3344012" cy="2521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مستطيل 6"/>
          <p:cNvSpPr/>
          <p:nvPr/>
        </p:nvSpPr>
        <p:spPr>
          <a:xfrm>
            <a:off x="3155830" y="5588289"/>
            <a:ext cx="1441421" cy="523220"/>
          </a:xfrm>
          <a:prstGeom prst="rect">
            <a:avLst/>
          </a:prstGeom>
        </p:spPr>
        <p:txBody>
          <a:bodyPr wrap="none">
            <a:spAutoFit/>
          </a:bodyPr>
          <a:lstStyle/>
          <a:p>
            <a:pPr algn="ctr" rtl="1">
              <a:spcBef>
                <a:spcPct val="50000"/>
              </a:spcBef>
            </a:pPr>
            <a:r>
              <a:rPr lang="ar-SA" sz="2800" b="1" dirty="0">
                <a:latin typeface="Traditional Arabic" pitchFamily="2" charset="-78"/>
                <a:cs typeface="Traditional Arabic" pitchFamily="2" charset="-78"/>
              </a:rPr>
              <a:t>بكتريا كروية</a:t>
            </a:r>
            <a:endParaRPr lang="en-US" sz="2800" b="1" dirty="0">
              <a:latin typeface="Traditional Arabic" pitchFamily="2" charset="-78"/>
              <a:cs typeface="Traditional Arabic"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an0005"/>
          <p:cNvPicPr>
            <a:picLocks noChangeAspect="1" noChangeArrowheads="1"/>
          </p:cNvPicPr>
          <p:nvPr/>
        </p:nvPicPr>
        <p:blipFill>
          <a:blip r:embed="rId2" cstate="print">
            <a:lum bright="12000"/>
          </a:blip>
          <a:srcRect t="7402" r="3189"/>
          <a:stretch>
            <a:fillRect/>
          </a:stretch>
        </p:blipFill>
        <p:spPr bwMode="auto">
          <a:xfrm>
            <a:off x="4172754" y="311621"/>
            <a:ext cx="3317361" cy="2808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descr="scan"/>
          <p:cNvPicPr>
            <a:picLocks noChangeAspect="1" noChangeArrowheads="1"/>
          </p:cNvPicPr>
          <p:nvPr/>
        </p:nvPicPr>
        <p:blipFill>
          <a:blip r:embed="rId3" cstate="print"/>
          <a:srcRect l="4120" t="43039" r="3485" b="40836"/>
          <a:stretch>
            <a:fillRect/>
          </a:stretch>
        </p:blipFill>
        <p:spPr bwMode="auto">
          <a:xfrm>
            <a:off x="3598572" y="3644899"/>
            <a:ext cx="4248150" cy="223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مستطيل 5"/>
          <p:cNvSpPr/>
          <p:nvPr/>
        </p:nvSpPr>
        <p:spPr>
          <a:xfrm>
            <a:off x="914824" y="2428723"/>
            <a:ext cx="2683748" cy="461665"/>
          </a:xfrm>
          <a:prstGeom prst="rect">
            <a:avLst/>
          </a:prstGeom>
        </p:spPr>
        <p:txBody>
          <a:bodyPr wrap="none">
            <a:spAutoFit/>
          </a:bodyPr>
          <a:lstStyle/>
          <a:p>
            <a:pPr algn="r" rtl="1">
              <a:spcBef>
                <a:spcPct val="50000"/>
              </a:spcBef>
            </a:pPr>
            <a:r>
              <a:rPr lang="ar-SA" sz="2400" b="1" dirty="0"/>
              <a:t>بكتريا الكبريت </a:t>
            </a:r>
            <a:r>
              <a:rPr lang="ar-SA" sz="2400" b="1" dirty="0" err="1"/>
              <a:t>الارجوانية</a:t>
            </a:r>
            <a:endParaRPr 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an"/>
          <p:cNvPicPr>
            <a:picLocks noChangeAspect="1" noChangeArrowheads="1"/>
          </p:cNvPicPr>
          <p:nvPr/>
        </p:nvPicPr>
        <p:blipFill>
          <a:blip r:embed="rId2" cstate="print">
            <a:lum bright="12000" contrast="-12000"/>
          </a:blip>
          <a:srcRect t="61450" r="7605" b="20885"/>
          <a:stretch>
            <a:fillRect/>
          </a:stretch>
        </p:blipFill>
        <p:spPr bwMode="auto">
          <a:xfrm>
            <a:off x="4636394" y="412326"/>
            <a:ext cx="3987800" cy="2846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Line 3"/>
          <p:cNvSpPr>
            <a:spLocks noChangeShapeType="1"/>
          </p:cNvSpPr>
          <p:nvPr/>
        </p:nvSpPr>
        <p:spPr bwMode="auto">
          <a:xfrm flipH="1" flipV="1">
            <a:off x="7214717" y="1448942"/>
            <a:ext cx="287338" cy="504825"/>
          </a:xfrm>
          <a:prstGeom prst="line">
            <a:avLst/>
          </a:prstGeom>
          <a:noFill/>
          <a:ln w="57150">
            <a:solidFill>
              <a:srgbClr val="FF0066"/>
            </a:solidFill>
            <a:round/>
            <a:headEnd/>
            <a:tailEnd type="triangle" w="med" len="med"/>
          </a:ln>
          <a:effectLst/>
        </p:spPr>
        <p:txBody>
          <a:bodyPr/>
          <a:lstStyle/>
          <a:p>
            <a:endParaRPr lang="en-US"/>
          </a:p>
        </p:txBody>
      </p:sp>
      <p:pic>
        <p:nvPicPr>
          <p:cNvPr id="6" name="Picture 2" descr="Vibrio01"/>
          <p:cNvPicPr>
            <a:picLocks noChangeAspect="1" noChangeArrowheads="1"/>
          </p:cNvPicPr>
          <p:nvPr/>
        </p:nvPicPr>
        <p:blipFill>
          <a:blip r:embed="rId3" cstate="print">
            <a:lum bright="12000"/>
          </a:blip>
          <a:srcRect/>
          <a:stretch>
            <a:fillRect/>
          </a:stretch>
        </p:blipFill>
        <p:spPr bwMode="auto">
          <a:xfrm>
            <a:off x="415265" y="2496076"/>
            <a:ext cx="3966916" cy="2343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مستطيل 6"/>
          <p:cNvSpPr/>
          <p:nvPr/>
        </p:nvSpPr>
        <p:spPr>
          <a:xfrm>
            <a:off x="2785384" y="5101719"/>
            <a:ext cx="954107" cy="369332"/>
          </a:xfrm>
          <a:prstGeom prst="rect">
            <a:avLst/>
          </a:prstGeom>
        </p:spPr>
        <p:txBody>
          <a:bodyPr wrap="none">
            <a:spAutoFit/>
          </a:bodyPr>
          <a:lstStyle/>
          <a:p>
            <a:r>
              <a:rPr lang="en-US" b="1" u="sng" dirty="0" err="1">
                <a:solidFill>
                  <a:srgbClr val="000080"/>
                </a:solidFill>
                <a:latin typeface="Verdana" pitchFamily="34" charset="0"/>
              </a:rPr>
              <a:t>Vibrio</a:t>
            </a:r>
            <a:endParaRPr lang="en-US" u="sng" dirty="0"/>
          </a:p>
        </p:txBody>
      </p:sp>
      <p:sp>
        <p:nvSpPr>
          <p:cNvPr id="8" name="مستطيل 7"/>
          <p:cNvSpPr/>
          <p:nvPr/>
        </p:nvSpPr>
        <p:spPr>
          <a:xfrm>
            <a:off x="5670873" y="3267945"/>
            <a:ext cx="2141933" cy="400110"/>
          </a:xfrm>
          <a:prstGeom prst="rect">
            <a:avLst/>
          </a:prstGeom>
        </p:spPr>
        <p:txBody>
          <a:bodyPr wrap="none">
            <a:spAutoFit/>
          </a:bodyPr>
          <a:lstStyle/>
          <a:p>
            <a:pPr algn="ctr"/>
            <a:r>
              <a:rPr lang="ar-SA" sz="2000" b="1" dirty="0">
                <a:solidFill>
                  <a:srgbClr val="000080"/>
                </a:solidFill>
                <a:latin typeface="Verdana" pitchFamily="34" charset="0"/>
              </a:rPr>
              <a:t>بكتيريا مؤكسدة للكبريت</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6" descr="Thermoleophilum"/>
          <p:cNvPicPr>
            <a:picLocks noChangeAspect="1" noChangeArrowheads="1"/>
          </p:cNvPicPr>
          <p:nvPr/>
        </p:nvPicPr>
        <p:blipFill>
          <a:blip r:embed="rId2" cstate="print">
            <a:lum bright="12000"/>
          </a:blip>
          <a:srcRect/>
          <a:stretch>
            <a:fillRect/>
          </a:stretch>
        </p:blipFill>
        <p:spPr bwMode="auto">
          <a:xfrm>
            <a:off x="6272791" y="529083"/>
            <a:ext cx="2108941" cy="1827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ستطيل 4"/>
          <p:cNvSpPr/>
          <p:nvPr/>
        </p:nvSpPr>
        <p:spPr>
          <a:xfrm>
            <a:off x="6044660" y="2574633"/>
            <a:ext cx="2917786" cy="369332"/>
          </a:xfrm>
          <a:prstGeom prst="rect">
            <a:avLst/>
          </a:prstGeom>
        </p:spPr>
        <p:txBody>
          <a:bodyPr wrap="none">
            <a:spAutoFit/>
          </a:bodyPr>
          <a:lstStyle/>
          <a:p>
            <a:r>
              <a:rPr lang="en-US" b="1" u="sng" dirty="0" err="1">
                <a:solidFill>
                  <a:srgbClr val="000080"/>
                </a:solidFill>
                <a:latin typeface="Verdana" pitchFamily="34" charset="0"/>
              </a:rPr>
              <a:t>Thermoleophilum</a:t>
            </a:r>
            <a:r>
              <a:rPr lang="en-US" b="1" u="sng" dirty="0">
                <a:solidFill>
                  <a:srgbClr val="000080"/>
                </a:solidFill>
                <a:latin typeface="Verdana" pitchFamily="34" charset="0"/>
              </a:rPr>
              <a:t> </a:t>
            </a:r>
            <a:r>
              <a:rPr lang="en-US" b="1" dirty="0">
                <a:solidFill>
                  <a:srgbClr val="000080"/>
                </a:solidFill>
                <a:latin typeface="Verdana" pitchFamily="34" charset="0"/>
              </a:rPr>
              <a:t> sp</a:t>
            </a:r>
            <a:endParaRPr lang="en-US" u="sng" dirty="0"/>
          </a:p>
        </p:txBody>
      </p:sp>
      <p:pic>
        <p:nvPicPr>
          <p:cNvPr id="6" name="Picture 57" descr="Proteus"/>
          <p:cNvPicPr>
            <a:picLocks noChangeAspect="1" noChangeArrowheads="1"/>
          </p:cNvPicPr>
          <p:nvPr/>
        </p:nvPicPr>
        <p:blipFill>
          <a:blip r:embed="rId3" cstate="print">
            <a:lum bright="12000"/>
          </a:blip>
          <a:srcRect/>
          <a:stretch>
            <a:fillRect/>
          </a:stretch>
        </p:blipFill>
        <p:spPr bwMode="auto">
          <a:xfrm>
            <a:off x="1469763" y="678937"/>
            <a:ext cx="2245888" cy="1852992"/>
          </a:xfrm>
          <a:prstGeom prst="rect">
            <a:avLst/>
          </a:prstGeom>
          <a:noFill/>
          <a:ln w="12700">
            <a:solidFill>
              <a:srgbClr val="000000"/>
            </a:solidFill>
            <a:miter lim="800000"/>
            <a:headEnd/>
            <a:tailEnd/>
          </a:ln>
        </p:spPr>
      </p:pic>
      <p:sp>
        <p:nvSpPr>
          <p:cNvPr id="7" name="مستطيل 6"/>
          <p:cNvSpPr/>
          <p:nvPr/>
        </p:nvSpPr>
        <p:spPr>
          <a:xfrm>
            <a:off x="1712320" y="2720110"/>
            <a:ext cx="1566454" cy="369332"/>
          </a:xfrm>
          <a:prstGeom prst="rect">
            <a:avLst/>
          </a:prstGeom>
        </p:spPr>
        <p:txBody>
          <a:bodyPr wrap="none">
            <a:spAutoFit/>
          </a:bodyPr>
          <a:lstStyle/>
          <a:p>
            <a:r>
              <a:rPr lang="en-US" b="1" u="sng" dirty="0">
                <a:solidFill>
                  <a:srgbClr val="000080"/>
                </a:solidFill>
                <a:latin typeface="Verdana" pitchFamily="34" charset="0"/>
              </a:rPr>
              <a:t>Proteus</a:t>
            </a:r>
            <a:r>
              <a:rPr lang="en-US" b="1" i="1" dirty="0">
                <a:solidFill>
                  <a:srgbClr val="000080"/>
                </a:solidFill>
                <a:latin typeface="Verdana" pitchFamily="34" charset="0"/>
              </a:rPr>
              <a:t> sp</a:t>
            </a:r>
            <a:endParaRPr lang="en-US" dirty="0"/>
          </a:p>
        </p:txBody>
      </p:sp>
      <p:pic>
        <p:nvPicPr>
          <p:cNvPr id="8" name="Picture 69" descr="Serratia01"/>
          <p:cNvPicPr>
            <a:picLocks noChangeAspect="1" noChangeArrowheads="1"/>
          </p:cNvPicPr>
          <p:nvPr/>
        </p:nvPicPr>
        <p:blipFill>
          <a:blip r:embed="rId4" cstate="print">
            <a:lum bright="12000"/>
          </a:blip>
          <a:srcRect/>
          <a:stretch>
            <a:fillRect/>
          </a:stretch>
        </p:blipFill>
        <p:spPr bwMode="auto">
          <a:xfrm>
            <a:off x="1507259" y="3272797"/>
            <a:ext cx="2170895" cy="1736716"/>
          </a:xfrm>
          <a:prstGeom prst="rect">
            <a:avLst/>
          </a:prstGeom>
          <a:noFill/>
          <a:ln w="12700">
            <a:solidFill>
              <a:srgbClr val="000000"/>
            </a:solidFill>
            <a:miter lim="800000"/>
            <a:headEnd/>
            <a:tailEnd/>
          </a:ln>
        </p:spPr>
      </p:pic>
      <p:sp>
        <p:nvSpPr>
          <p:cNvPr id="9" name="مستطيل 8"/>
          <p:cNvSpPr/>
          <p:nvPr/>
        </p:nvSpPr>
        <p:spPr>
          <a:xfrm>
            <a:off x="1655413" y="5193138"/>
            <a:ext cx="1680268" cy="369332"/>
          </a:xfrm>
          <a:prstGeom prst="rect">
            <a:avLst/>
          </a:prstGeom>
        </p:spPr>
        <p:txBody>
          <a:bodyPr wrap="none">
            <a:spAutoFit/>
          </a:bodyPr>
          <a:lstStyle/>
          <a:p>
            <a:r>
              <a:rPr lang="en-US" b="1" u="sng" dirty="0" err="1">
                <a:solidFill>
                  <a:srgbClr val="000080"/>
                </a:solidFill>
                <a:latin typeface="Verdana" pitchFamily="34" charset="0"/>
              </a:rPr>
              <a:t>Serratia</a:t>
            </a:r>
            <a:r>
              <a:rPr lang="en-US" b="1" i="1" dirty="0">
                <a:solidFill>
                  <a:srgbClr val="000080"/>
                </a:solidFill>
                <a:latin typeface="Verdana" pitchFamily="34" charset="0"/>
              </a:rPr>
              <a:t> sp </a:t>
            </a:r>
            <a:endParaRPr lang="en-US" dirty="0"/>
          </a:p>
        </p:txBody>
      </p:sp>
      <p:pic>
        <p:nvPicPr>
          <p:cNvPr id="10" name="Picture 79" descr="Methylobacterium"/>
          <p:cNvPicPr>
            <a:picLocks noChangeAspect="1" noChangeArrowheads="1"/>
          </p:cNvPicPr>
          <p:nvPr/>
        </p:nvPicPr>
        <p:blipFill>
          <a:blip r:embed="rId5" cstate="print">
            <a:lum bright="6000"/>
          </a:blip>
          <a:srcRect/>
          <a:stretch>
            <a:fillRect/>
          </a:stretch>
        </p:blipFill>
        <p:spPr bwMode="auto">
          <a:xfrm>
            <a:off x="6310648" y="3272797"/>
            <a:ext cx="2163651" cy="1840116"/>
          </a:xfrm>
          <a:prstGeom prst="rect">
            <a:avLst/>
          </a:prstGeom>
          <a:noFill/>
          <a:ln w="12700">
            <a:solidFill>
              <a:srgbClr val="000000"/>
            </a:solidFill>
            <a:miter lim="800000"/>
            <a:headEnd/>
            <a:tailEnd/>
          </a:ln>
        </p:spPr>
      </p:pic>
      <p:sp>
        <p:nvSpPr>
          <p:cNvPr id="11" name="مستطيل 10"/>
          <p:cNvSpPr/>
          <p:nvPr/>
        </p:nvSpPr>
        <p:spPr>
          <a:xfrm>
            <a:off x="6037391" y="5163285"/>
            <a:ext cx="2906565" cy="369332"/>
          </a:xfrm>
          <a:prstGeom prst="rect">
            <a:avLst/>
          </a:prstGeom>
        </p:spPr>
        <p:txBody>
          <a:bodyPr wrap="none">
            <a:spAutoFit/>
          </a:bodyPr>
          <a:lstStyle/>
          <a:p>
            <a:pPr>
              <a:spcBef>
                <a:spcPts val="500"/>
              </a:spcBef>
              <a:spcAft>
                <a:spcPts val="500"/>
              </a:spcAft>
            </a:pPr>
            <a:r>
              <a:rPr lang="en-US" b="1" u="sng" dirty="0" err="1">
                <a:solidFill>
                  <a:srgbClr val="000080"/>
                </a:solidFill>
                <a:latin typeface="Verdana" pitchFamily="34" charset="0"/>
              </a:rPr>
              <a:t>Methylobacterium</a:t>
            </a:r>
            <a:r>
              <a:rPr lang="en-US" b="1" u="sng" dirty="0">
                <a:solidFill>
                  <a:srgbClr val="000080"/>
                </a:solidFill>
                <a:latin typeface="Verdana" pitchFamily="34" charset="0"/>
              </a:rPr>
              <a:t> </a:t>
            </a:r>
            <a:r>
              <a:rPr lang="en-US" b="1" i="1" dirty="0">
                <a:solidFill>
                  <a:srgbClr val="000080"/>
                </a:solidFill>
                <a:latin typeface="Verdana" pitchFamily="34" charset="0"/>
              </a:rPr>
              <a:t>sp</a:t>
            </a:r>
            <a:endParaRPr lang="en-US" b="1" dirty="0">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8" descr="Klebsiella01"/>
          <p:cNvPicPr>
            <a:picLocks noChangeAspect="1" noChangeArrowheads="1"/>
          </p:cNvPicPr>
          <p:nvPr/>
        </p:nvPicPr>
        <p:blipFill>
          <a:blip r:embed="rId2" cstate="print">
            <a:lum bright="6000"/>
          </a:blip>
          <a:srcRect/>
          <a:stretch>
            <a:fillRect/>
          </a:stretch>
        </p:blipFill>
        <p:spPr bwMode="auto">
          <a:xfrm>
            <a:off x="6318388" y="652284"/>
            <a:ext cx="2116045" cy="1730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مستطيل 4"/>
          <p:cNvSpPr/>
          <p:nvPr/>
        </p:nvSpPr>
        <p:spPr>
          <a:xfrm>
            <a:off x="6634894" y="2497359"/>
            <a:ext cx="1891865" cy="369332"/>
          </a:xfrm>
          <a:prstGeom prst="rect">
            <a:avLst/>
          </a:prstGeom>
        </p:spPr>
        <p:txBody>
          <a:bodyPr wrap="none">
            <a:spAutoFit/>
          </a:bodyPr>
          <a:lstStyle/>
          <a:p>
            <a:r>
              <a:rPr lang="en-US" b="1" u="sng" dirty="0" err="1">
                <a:solidFill>
                  <a:srgbClr val="000080"/>
                </a:solidFill>
                <a:latin typeface="Verdana" pitchFamily="34" charset="0"/>
              </a:rPr>
              <a:t>Klebsiella</a:t>
            </a:r>
            <a:r>
              <a:rPr lang="en-US" b="1" i="1" dirty="0">
                <a:solidFill>
                  <a:srgbClr val="000080"/>
                </a:solidFill>
                <a:latin typeface="Verdana" pitchFamily="34" charset="0"/>
              </a:rPr>
              <a:t> sp </a:t>
            </a:r>
            <a:endParaRPr lang="en-US" dirty="0"/>
          </a:p>
        </p:txBody>
      </p:sp>
      <p:pic>
        <p:nvPicPr>
          <p:cNvPr id="6" name="Picture 77" descr="Aeromonas"/>
          <p:cNvPicPr>
            <a:picLocks noChangeAspect="1" noChangeArrowheads="1"/>
          </p:cNvPicPr>
          <p:nvPr/>
        </p:nvPicPr>
        <p:blipFill>
          <a:blip r:embed="rId3" cstate="print">
            <a:lum bright="6000"/>
          </a:blip>
          <a:srcRect/>
          <a:stretch>
            <a:fillRect/>
          </a:stretch>
        </p:blipFill>
        <p:spPr bwMode="auto">
          <a:xfrm>
            <a:off x="1741946" y="412328"/>
            <a:ext cx="2213937" cy="1781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مستطيل 6"/>
          <p:cNvSpPr/>
          <p:nvPr/>
        </p:nvSpPr>
        <p:spPr>
          <a:xfrm>
            <a:off x="1741946" y="2567019"/>
            <a:ext cx="2026517" cy="369332"/>
          </a:xfrm>
          <a:prstGeom prst="rect">
            <a:avLst/>
          </a:prstGeom>
        </p:spPr>
        <p:txBody>
          <a:bodyPr wrap="none">
            <a:spAutoFit/>
          </a:bodyPr>
          <a:lstStyle/>
          <a:p>
            <a:r>
              <a:rPr lang="en-US" b="1" u="sng" dirty="0" err="1">
                <a:solidFill>
                  <a:srgbClr val="000080"/>
                </a:solidFill>
                <a:latin typeface="Verdana" pitchFamily="34" charset="0"/>
              </a:rPr>
              <a:t>Aeromonas</a:t>
            </a:r>
            <a:r>
              <a:rPr lang="en-US" b="1" i="1" dirty="0">
                <a:solidFill>
                  <a:srgbClr val="000080"/>
                </a:solidFill>
                <a:latin typeface="Verdana" pitchFamily="34" charset="0"/>
              </a:rPr>
              <a:t> sp</a:t>
            </a:r>
            <a:endParaRPr lang="en-US" dirty="0"/>
          </a:p>
        </p:txBody>
      </p:sp>
      <p:pic>
        <p:nvPicPr>
          <p:cNvPr id="8" name="Picture 13" descr="spiril1"/>
          <p:cNvPicPr>
            <a:picLocks noChangeAspect="1" noChangeArrowheads="1"/>
          </p:cNvPicPr>
          <p:nvPr/>
        </p:nvPicPr>
        <p:blipFill>
          <a:blip r:embed="rId4" cstate="print">
            <a:lum bright="12000"/>
          </a:blip>
          <a:srcRect/>
          <a:stretch>
            <a:fillRect/>
          </a:stretch>
        </p:blipFill>
        <p:spPr bwMode="auto">
          <a:xfrm>
            <a:off x="6465194" y="3670479"/>
            <a:ext cx="1935029" cy="1700034"/>
          </a:xfrm>
          <a:prstGeom prst="rect">
            <a:avLst/>
          </a:prstGeom>
          <a:noFill/>
          <a:ln w="19050">
            <a:solidFill>
              <a:srgbClr val="000000"/>
            </a:solidFill>
            <a:miter lim="800000"/>
            <a:headEnd/>
            <a:tailEnd/>
          </a:ln>
        </p:spPr>
      </p:pic>
      <p:sp>
        <p:nvSpPr>
          <p:cNvPr id="9" name="مستطيل 8"/>
          <p:cNvSpPr/>
          <p:nvPr/>
        </p:nvSpPr>
        <p:spPr>
          <a:xfrm>
            <a:off x="6670940" y="5446622"/>
            <a:ext cx="1725152" cy="369332"/>
          </a:xfrm>
          <a:prstGeom prst="rect">
            <a:avLst/>
          </a:prstGeom>
        </p:spPr>
        <p:txBody>
          <a:bodyPr wrap="none">
            <a:spAutoFit/>
          </a:bodyPr>
          <a:lstStyle/>
          <a:p>
            <a:r>
              <a:rPr lang="en-US" b="1" u="sng" dirty="0" err="1">
                <a:solidFill>
                  <a:schemeClr val="accent2">
                    <a:lumMod val="50000"/>
                  </a:schemeClr>
                </a:solidFill>
                <a:latin typeface="Verdana" pitchFamily="34" charset="0"/>
                <a:ea typeface="Verdana" pitchFamily="34" charset="0"/>
                <a:cs typeface="Verdana" pitchFamily="34" charset="0"/>
              </a:rPr>
              <a:t>Spirillum</a:t>
            </a:r>
            <a:r>
              <a:rPr lang="en-US" b="1" u="sng" dirty="0">
                <a:solidFill>
                  <a:schemeClr val="accent2">
                    <a:lumMod val="50000"/>
                  </a:schemeClr>
                </a:solidFill>
                <a:latin typeface="Verdana" pitchFamily="34" charset="0"/>
                <a:ea typeface="Verdana" pitchFamily="34" charset="0"/>
                <a:cs typeface="Verdana" pitchFamily="34" charset="0"/>
              </a:rPr>
              <a:t> </a:t>
            </a:r>
            <a:r>
              <a:rPr lang="en-US" b="1" dirty="0">
                <a:solidFill>
                  <a:schemeClr val="accent2">
                    <a:lumMod val="50000"/>
                  </a:schemeClr>
                </a:solidFill>
                <a:latin typeface="Verdana" pitchFamily="34" charset="0"/>
                <a:ea typeface="Verdana" pitchFamily="34" charset="0"/>
                <a:cs typeface="Verdana" pitchFamily="34" charset="0"/>
              </a:rPr>
              <a:t>sp</a:t>
            </a:r>
          </a:p>
        </p:txBody>
      </p:sp>
      <p:pic>
        <p:nvPicPr>
          <p:cNvPr id="10" name="Picture 10" descr="bacillus2"/>
          <p:cNvPicPr>
            <a:picLocks noChangeAspect="1" noChangeArrowheads="1"/>
          </p:cNvPicPr>
          <p:nvPr/>
        </p:nvPicPr>
        <p:blipFill>
          <a:blip r:embed="rId5" cstate="print">
            <a:lum bright="12000"/>
          </a:blip>
          <a:srcRect/>
          <a:stretch>
            <a:fillRect/>
          </a:stretch>
        </p:blipFill>
        <p:spPr bwMode="auto">
          <a:xfrm>
            <a:off x="1799795" y="3488980"/>
            <a:ext cx="2098238" cy="1704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مستطيل 10"/>
          <p:cNvSpPr/>
          <p:nvPr/>
        </p:nvSpPr>
        <p:spPr>
          <a:xfrm>
            <a:off x="1972778" y="5561761"/>
            <a:ext cx="1564852" cy="369332"/>
          </a:xfrm>
          <a:prstGeom prst="rect">
            <a:avLst/>
          </a:prstGeom>
        </p:spPr>
        <p:txBody>
          <a:bodyPr wrap="none">
            <a:spAutoFit/>
          </a:bodyPr>
          <a:lstStyle/>
          <a:p>
            <a:r>
              <a:rPr lang="en-US" b="1" u="sng" dirty="0">
                <a:solidFill>
                  <a:schemeClr val="accent2">
                    <a:lumMod val="50000"/>
                  </a:schemeClr>
                </a:solidFill>
                <a:latin typeface="Verdana" pitchFamily="34" charset="0"/>
                <a:ea typeface="Verdana" pitchFamily="34" charset="0"/>
                <a:cs typeface="Verdana" pitchFamily="34" charset="0"/>
              </a:rPr>
              <a:t>Bacillus </a:t>
            </a:r>
            <a:r>
              <a:rPr lang="en-US" b="1" dirty="0">
                <a:solidFill>
                  <a:schemeClr val="accent2">
                    <a:lumMod val="50000"/>
                  </a:schemeClr>
                </a:solidFill>
                <a:latin typeface="Verdana" pitchFamily="34" charset="0"/>
                <a:ea typeface="Verdana" pitchFamily="34" charset="0"/>
                <a:cs typeface="Verdana" pitchFamily="34" charset="0"/>
              </a:rPr>
              <a:t>sp</a:t>
            </a: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5592F6F90EE469048F846E6DC96C8" ma:contentTypeVersion="1" ma:contentTypeDescription="Create a new document." ma:contentTypeScope="" ma:versionID="48dad39dcc95d89b5818d56f0bd6ee93">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C3854-1BF5-4739-BBEB-3750C268794C}">
  <ds:schemaRefs>
    <ds:schemaRef ds:uri="http://schemas.microsoft.com/sharepoint/v3/contenttype/forms"/>
  </ds:schemaRefs>
</ds:datastoreItem>
</file>

<file path=customXml/itemProps2.xml><?xml version="1.0" encoding="utf-8"?>
<ds:datastoreItem xmlns:ds="http://schemas.openxmlformats.org/officeDocument/2006/customXml" ds:itemID="{52F5EBCF-966C-4340-93E0-387EE177F33D}">
  <ds:schemaRefs>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3073FE96-0B9B-4BCC-8917-AF9CB3930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495</TotalTime>
  <Words>302</Words>
  <Application>Microsoft Office PowerPoint</Application>
  <PresentationFormat>عرض على الشاشة (4:3)</PresentationFormat>
  <Paragraphs>29</Paragraphs>
  <Slides>9</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9</vt:i4>
      </vt:variant>
    </vt:vector>
  </HeadingPairs>
  <TitlesOfParts>
    <vt:vector size="16" baseType="lpstr">
      <vt:lpstr>Arial</vt:lpstr>
      <vt:lpstr>Calibri</vt:lpstr>
      <vt:lpstr>Calibri Light</vt:lpstr>
      <vt:lpstr>Times New Roman</vt:lpstr>
      <vt:lpstr>Traditional Arabic</vt:lpstr>
      <vt:lpstr>Verdana</vt:lpstr>
      <vt:lpstr>Retrospect</vt:lpstr>
      <vt:lpstr>الحصيرة الميكروبية</vt:lpstr>
      <vt:lpstr>ماهي الحصيرة الميكروبية؟</vt:lpstr>
      <vt:lpstr>عرض تقديمي في PowerPoint</vt:lpstr>
      <vt:lpstr>طريقة العمل</vt:lpstr>
      <vt:lpstr>اهم اشكال البكتيرات في الحصيرة الميكروبية </vt:lpstr>
      <vt:lpstr>عرض تقديمي في PowerPoint</vt:lpstr>
      <vt:lpstr>عرض تقديمي في PowerPoint</vt:lpstr>
      <vt:lpstr>عرض تقديمي في PowerPoint</vt:lpstr>
      <vt:lpstr>عرض تقديمي في PowerPoint</vt:lpstr>
    </vt:vector>
  </TitlesOfParts>
  <Company>WwW.Cocoa-Ar.CoM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الحصيرة الميكروبية</dc:title>
  <dc:creator>for me</dc:creator>
  <cp:lastModifiedBy>عبدالله العنزي</cp:lastModifiedBy>
  <cp:revision>9</cp:revision>
  <dcterms:created xsi:type="dcterms:W3CDTF">2010-10-04T14:40:25Z</dcterms:created>
  <dcterms:modified xsi:type="dcterms:W3CDTF">2018-01-28T17:13:23Z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0x0101002E25592F6F90EE469048F846E6DC96C8</vt:lpwstr>
  </property>
</Properties>
</file>