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97D972-E1C6-45DC-8ADE-78D47F53E2D6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D5E356-640A-43DD-A9D0-2F4640C13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أهمية الغذاء للإنسان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والعوامل المؤثرة في الاحتياجات الغذائية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/>
              <a:t>يعود نقص الفيتامينات في الجسم لعدة أسباب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/>
              <a:t>سبب غذائي </a:t>
            </a:r>
          </a:p>
          <a:p>
            <a:pPr algn="r" rtl="1"/>
            <a:r>
              <a:rPr lang="ar-SA" sz="4000" dirty="0"/>
              <a:t>سبب مرضي </a:t>
            </a:r>
          </a:p>
          <a:p>
            <a:pPr algn="r" rtl="1"/>
            <a:r>
              <a:rPr lang="ar-SA" sz="4000" dirty="0"/>
              <a:t>سبب وظيفي 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العناصر المعدنية: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dirty="0"/>
              <a:t>يتطلب الجسم مجموعة من العناصر المعدنية بالإضافة إلى العناصر العضوية المكونة للجسم.</a:t>
            </a:r>
          </a:p>
          <a:p>
            <a:pPr algn="r" rtl="1"/>
            <a:r>
              <a:rPr lang="ar-SA" sz="3200" dirty="0"/>
              <a:t>يتطلب الجسم بعضاً منها بكميات كبيرة كالكالسيوم الفوسفور الصوديوم والبوتاسيوم يتطلب البعض الآخر بكميات صغيرة مثل الحديد والنحاس والزنك.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أهم وظائف العناصر المعدنية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بناء الهيكل العظمي والأسنان ( الكالسيوم –الفسفور –وبناء نسيج الجلد والشعر والأظافر)</a:t>
            </a:r>
          </a:p>
          <a:p>
            <a:pPr algn="r" rtl="1"/>
            <a:r>
              <a:rPr lang="ar-SA" dirty="0"/>
              <a:t>وظائف كيمايئية حيوية (كالحديد في الهيموجلوبين)</a:t>
            </a:r>
          </a:p>
          <a:p>
            <a:pPr algn="r" rtl="1"/>
            <a:r>
              <a:rPr lang="ar-SA" dirty="0"/>
              <a:t>وظائف فيزيائية – كيمائية كحفظ توازن السوائل والأحماض داخل الجسم </a:t>
            </a:r>
          </a:p>
          <a:p>
            <a:pPr algn="r" rtl="1"/>
            <a:r>
              <a:rPr lang="ar-SA" dirty="0"/>
              <a:t>تنظيم عمل العضلات والأعصاب.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الملح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/>
              <a:t>المعدن الأكثر شيوعاً في الغذاء الإنساني </a:t>
            </a:r>
          </a:p>
          <a:p>
            <a:pPr algn="r" rtl="1"/>
            <a:r>
              <a:rPr lang="ar-SA" dirty="0"/>
              <a:t>عادة مايستهلك الإنسان كمية ملح تفوق المعدل الطبيعي بعشرة أضعاف </a:t>
            </a:r>
          </a:p>
          <a:p>
            <a:pPr algn="r" rtl="1"/>
            <a:r>
              <a:rPr lang="ar-SA" dirty="0"/>
              <a:t>وهو يحسن المذاق لكنه يستعمل بحكم العادة مثل السكر </a:t>
            </a:r>
          </a:p>
          <a:p>
            <a:pPr algn="r" rtl="1"/>
            <a:r>
              <a:rPr lang="ar-SA" dirty="0"/>
              <a:t>موجود بشكل طبيعي في اللحوم والأسماك </a:t>
            </a:r>
          </a:p>
          <a:p>
            <a:pPr algn="r" rtl="1"/>
            <a:r>
              <a:rPr lang="ar-SA" dirty="0"/>
              <a:t>الإفراط في استهلاك الملح يؤدي إلى:</a:t>
            </a:r>
          </a:p>
          <a:p>
            <a:pPr algn="r" rtl="1"/>
            <a:r>
              <a:rPr lang="ar-SA" dirty="0"/>
              <a:t>1- ارتفاع ضغط الدم </a:t>
            </a:r>
          </a:p>
          <a:p>
            <a:pPr algn="r" rtl="1"/>
            <a:r>
              <a:rPr lang="ar-SA" dirty="0"/>
              <a:t>2- حدوث نوبة مخية</a:t>
            </a:r>
          </a:p>
          <a:p>
            <a:pPr algn="r" rtl="1"/>
            <a:r>
              <a:rPr lang="ar-SA" dirty="0"/>
              <a:t>3- الأمراض القلبية وهي نتيجة لارتفاع ضغط الدم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الماء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dirty="0"/>
              <a:t>عنصر غذائي مهم وضروري للجسم وله وظائف حيوية متعددة ويشكل نسبة عالية من تركيب الخلايا والأنسجة الحية </a:t>
            </a:r>
          </a:p>
          <a:p>
            <a:pPr algn="r" rtl="1"/>
            <a:r>
              <a:rPr lang="ar-SA" dirty="0"/>
              <a:t>من العناصر الغذائية الغير منتجة للطاقة على الرغم من أهميته لجميع العمليات التمثيلية للجسم ولا يستغنى عنه </a:t>
            </a:r>
          </a:p>
          <a:p>
            <a:pPr algn="r" rtl="1"/>
            <a:r>
              <a:rPr lang="ar-SA" dirty="0"/>
              <a:t>تنقص كمية الماء في الجسم في حالات :</a:t>
            </a:r>
          </a:p>
          <a:p>
            <a:pPr algn="r" rtl="1"/>
            <a:r>
              <a:rPr lang="ar-SA" dirty="0"/>
              <a:t>؟</a:t>
            </a:r>
          </a:p>
          <a:p>
            <a:pPr algn="r" rtl="1"/>
            <a:r>
              <a:rPr lang="ar-SA" dirty="0"/>
              <a:t>؟</a:t>
            </a:r>
          </a:p>
          <a:p>
            <a:pPr algn="r" rtl="1"/>
            <a:r>
              <a:rPr lang="ar-SA" dirty="0"/>
              <a:t>؟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الطاقة والسمنة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endParaRPr lang="ar-SA" sz="4000" dirty="0"/>
          </a:p>
          <a:p>
            <a:pPr algn="ctr" rtl="1"/>
            <a:endParaRPr lang="ar-SA" sz="4000" dirty="0"/>
          </a:p>
          <a:p>
            <a:pPr algn="ctr" rtl="1"/>
            <a:r>
              <a:rPr lang="ar-SA" sz="4000" dirty="0"/>
              <a:t>النشويات ، السكريات ، الدهنيات 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أسس التقويم الغذائي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/>
              <a:t>التغذية الجيدة والصحة الجيدة أمران متوازيان </a:t>
            </a:r>
          </a:p>
          <a:p>
            <a:pPr algn="r" rtl="1"/>
            <a:r>
              <a:rPr lang="ar-SA" dirty="0"/>
              <a:t>سوء التغذية يعكس حالة صحية سيئة </a:t>
            </a:r>
          </a:p>
          <a:p>
            <a:pPr algn="r" rtl="1"/>
            <a:r>
              <a:rPr lang="ar-SA" dirty="0"/>
              <a:t>قصور النمو هو أول و اهم علامة على سوء التغذية </a:t>
            </a:r>
          </a:p>
          <a:p>
            <a:pPr algn="r" rtl="1"/>
            <a:r>
              <a:rPr lang="ar-SA" dirty="0"/>
              <a:t>يمكن معرفة مشاكل التغذية في مجتمع ما بمعرفة حال الأطفال، بإجراء مسح غذائي للأطفال فيقاس:</a:t>
            </a:r>
          </a:p>
          <a:p>
            <a:pPr algn="r" rtl="1"/>
            <a:r>
              <a:rPr lang="ar-SA" dirty="0"/>
              <a:t>طول الطفل </a:t>
            </a:r>
          </a:p>
          <a:p>
            <a:pPr algn="r" rtl="1"/>
            <a:r>
              <a:rPr lang="ar-SA" dirty="0"/>
              <a:t>وزن الطفل، وتنسب هذه المعلومات إلى عمر الطفل.</a:t>
            </a:r>
          </a:p>
          <a:p>
            <a:pPr algn="r" rtl="1"/>
            <a:r>
              <a:rPr lang="ar-SA" u="sng" dirty="0"/>
              <a:t>يقسم الأطفال دون الخامسة تبعاً لذلك إلى:</a:t>
            </a:r>
          </a:p>
          <a:p>
            <a:pPr algn="r" rtl="1"/>
            <a:r>
              <a:rPr lang="ar-SA" dirty="0"/>
              <a:t>حسنوا التغذية </a:t>
            </a:r>
          </a:p>
          <a:p>
            <a:pPr algn="r" rtl="1"/>
            <a:r>
              <a:rPr lang="ar-SA" dirty="0"/>
              <a:t>سيئوا التغذية بدرجة متوسطة </a:t>
            </a:r>
          </a:p>
          <a:p>
            <a:pPr algn="r" rtl="1"/>
            <a:r>
              <a:rPr lang="ar-SA" dirty="0"/>
              <a:t>سيئوا التغذية بدرجة شديدة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9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/>
              <a:t>ثم تجمع بعض المعلومات الإضافية عن كل طفل كما يلي: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/>
              <a:t>النوع :ذكر أو أنثى</a:t>
            </a:r>
          </a:p>
          <a:p>
            <a:pPr algn="r" rtl="1"/>
            <a:r>
              <a:rPr lang="ar-SA" dirty="0"/>
              <a:t>الفئة الاجتماعية للأسرة. </a:t>
            </a:r>
          </a:p>
          <a:p>
            <a:pPr algn="r" rtl="1"/>
            <a:r>
              <a:rPr lang="ar-SA" dirty="0"/>
              <a:t>حجم الأسرة. </a:t>
            </a:r>
          </a:p>
          <a:p>
            <a:pPr algn="r" rtl="1"/>
            <a:r>
              <a:rPr lang="ar-SA" dirty="0"/>
              <a:t>عدد الأطفال. </a:t>
            </a:r>
          </a:p>
          <a:p>
            <a:pPr algn="r" rtl="1"/>
            <a:r>
              <a:rPr lang="ar-SA" dirty="0"/>
              <a:t>الحالة الصحية للأسرة. </a:t>
            </a:r>
          </a:p>
          <a:p>
            <a:pPr algn="r" rtl="1"/>
            <a:r>
              <a:rPr lang="ar-SA" dirty="0"/>
              <a:t>وفاة أحد أفراد الأسرة أو إصابة أحد أفراد الأسرة بمرض.</a:t>
            </a:r>
          </a:p>
          <a:p>
            <a:pPr algn="r" rtl="1"/>
            <a:r>
              <a:rPr lang="ar-SA" dirty="0"/>
              <a:t>مهنة الوالدين</a:t>
            </a:r>
          </a:p>
          <a:p>
            <a:pPr algn="r" rtl="1"/>
            <a:r>
              <a:rPr lang="ar-SA" dirty="0"/>
              <a:t>طعام الطفل </a:t>
            </a:r>
          </a:p>
          <a:p>
            <a:pPr algn="r" rtl="1"/>
            <a:r>
              <a:rPr lang="ar-SA" dirty="0"/>
              <a:t>صحة الطفل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78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/>
              <a:t>كما يضاف إلى ذلك معلومات أخرى خاصة بالحالة التغذوية للمجتمع وهي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ماهي درجة الفقر أو ثراء غالبية الأسر </a:t>
            </a:r>
          </a:p>
          <a:p>
            <a:pPr algn="r" rtl="1"/>
            <a:r>
              <a:rPr lang="ar-SA" dirty="0"/>
              <a:t>ماهي أنماط عمل الناس </a:t>
            </a:r>
          </a:p>
          <a:p>
            <a:pPr algn="r" rtl="1"/>
            <a:r>
              <a:rPr lang="ar-SA" dirty="0"/>
              <a:t>هل المياه النقية متاحة بسهولة للشرب والغسيل </a:t>
            </a:r>
          </a:p>
          <a:p>
            <a:pPr algn="r" rtl="1"/>
            <a:r>
              <a:rPr lang="ar-SA" dirty="0"/>
              <a:t>ماهي معتقدات وممارسات المجتمع حول الطعام في حالتي المرض والصحة</a:t>
            </a:r>
          </a:p>
          <a:p>
            <a:pPr algn="r" rtl="1"/>
            <a:r>
              <a:rPr lang="ar-SA" dirty="0"/>
              <a:t>ماهو تأثير التغيرات الموسمية في توافر الماء النقي والطعام وفي الحالة الصحية والاقتصادية للمجتمع </a:t>
            </a:r>
          </a:p>
          <a:p>
            <a:pPr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1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/>
              <a:t>الفئات المعرضة بصورة خاصة لمشاكل التغذية:</a:t>
            </a:r>
            <a:br>
              <a:rPr lang="ar-SA" dirty="0"/>
            </a:br>
            <a:r>
              <a:rPr lang="ar-SA" dirty="0"/>
              <a:t>أكثر فئتان معرضتان للإصابة بسوء التغذية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sz="4000" dirty="0"/>
          </a:p>
          <a:p>
            <a:pPr marL="825246" indent="-742950" algn="r" rtl="1">
              <a:buFont typeface="+mj-lt"/>
              <a:buAutoNum type="arabicPeriod"/>
            </a:pPr>
            <a:r>
              <a:rPr lang="ar-SA" sz="4000" dirty="0"/>
              <a:t>الأطفال الرضع والصغار </a:t>
            </a:r>
          </a:p>
          <a:p>
            <a:pPr marL="825246" indent="-742950" algn="r" rtl="1">
              <a:buFont typeface="+mj-lt"/>
              <a:buAutoNum type="arabicPeriod"/>
            </a:pPr>
            <a:r>
              <a:rPr lang="ar-SA" sz="4000" dirty="0"/>
              <a:t>النساء الحوامل والمرضعات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87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pPr algn="r" rtl="1"/>
            <a:r>
              <a:rPr lang="ar-SA" dirty="0"/>
              <a:t>ما هو الطعام؟</a:t>
            </a:r>
          </a:p>
          <a:p>
            <a:pPr algn="r" rtl="1"/>
            <a:r>
              <a:rPr lang="ar-SA" dirty="0"/>
              <a:t>وظائف الطعام؟</a:t>
            </a:r>
          </a:p>
          <a:p>
            <a:pPr algn="r" rtl="1"/>
            <a:r>
              <a:rPr lang="ar-SA" dirty="0"/>
              <a:t>العوامل المؤثرة في الاحتياجات الغذائية؟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تتلخص أسباب سوء التغذية في الآتي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الفقر</a:t>
            </a:r>
          </a:p>
          <a:p>
            <a:pPr algn="r" rtl="1"/>
            <a:r>
              <a:rPr lang="ar-SA" dirty="0"/>
              <a:t>قلة الوعي الغذائي </a:t>
            </a:r>
          </a:p>
          <a:p>
            <a:pPr algn="r" rtl="1"/>
            <a:r>
              <a:rPr lang="ar-SA" dirty="0"/>
              <a:t>عادات الطعام السيئة </a:t>
            </a:r>
          </a:p>
          <a:p>
            <a:pPr algn="r" rtl="1"/>
            <a:r>
              <a:rPr lang="ar-SA" dirty="0"/>
              <a:t>الممارسات الخاطئة في الرضاعة والفطام</a:t>
            </a:r>
          </a:p>
          <a:p>
            <a:pPr algn="r" rtl="1"/>
            <a:r>
              <a:rPr lang="ar-SA" dirty="0"/>
              <a:t>سوء الإصحاح البيئي من ماء الشرب </a:t>
            </a:r>
          </a:p>
          <a:p>
            <a:pPr algn="r" rtl="1"/>
            <a:r>
              <a:rPr lang="ar-SA" dirty="0"/>
              <a:t>انتشار الأمراض المعدية والنزلات المعوية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70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دراسة لمكونات بعض الأغذية الهامة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/>
              <a:t>اللحوم </a:t>
            </a:r>
          </a:p>
          <a:p>
            <a:pPr algn="r" rtl="1"/>
            <a:r>
              <a:rPr lang="ar-SA" dirty="0"/>
              <a:t>اللحم هو نسيج عضلي أو عضو داخلي كالكبد والكلى والقلب لبعض الحيوانات التي شرع أكلها، فائدتها: إمداد الجسم بالبروتينات والأحماض الأمينية الأساسية </a:t>
            </a:r>
          </a:p>
          <a:p>
            <a:pPr algn="r" rtl="1"/>
            <a:r>
              <a:rPr lang="ar-SA" dirty="0"/>
              <a:t>تختلف اللحوم في تكوينها الغذائي باختلاف مصادرها </a:t>
            </a:r>
          </a:p>
          <a:p>
            <a:pPr algn="r" rtl="1"/>
            <a:r>
              <a:rPr lang="ar-SA" dirty="0"/>
              <a:t>فهناك اللحوم الحمراء (البقر) واللحوم البيضاء (العجول) اللحوم المدهنة (الخراف )</a:t>
            </a:r>
          </a:p>
          <a:p>
            <a:pPr algn="r" rtl="1"/>
            <a:r>
              <a:rPr lang="ar-SA" dirty="0"/>
              <a:t>اللحم بأنواعه غني بالمادة البروتينية وفقير جدا بالمواد السكرية أما الدسم فيختلف بحسب الحيوان وسمنته ونوع غذائه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19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السمك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الأسماك سهلة الهضم </a:t>
            </a:r>
          </a:p>
          <a:p>
            <a:pPr algn="r" rtl="1"/>
            <a:r>
              <a:rPr lang="ar-SA" dirty="0"/>
              <a:t>تحتوي على نسبة كبيرة من البروتينات واليود والفسفور والحديد والفلور </a:t>
            </a:r>
          </a:p>
          <a:p>
            <a:pPr algn="r" rtl="1"/>
            <a:r>
              <a:rPr lang="ar-SA" dirty="0"/>
              <a:t>تنعدم فيها الدهون </a:t>
            </a:r>
          </a:p>
        </p:txBody>
      </p:sp>
    </p:spTree>
    <p:extLst>
      <p:ext uri="{BB962C8B-B14F-4D97-AF65-F5344CB8AC3E}">
        <p14:creationId xmlns:p14="http://schemas.microsoft.com/office/powerpoint/2010/main" val="1322366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الدواجن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8107680" cy="4800600"/>
          </a:xfrm>
        </p:spPr>
        <p:txBody>
          <a:bodyPr>
            <a:normAutofit/>
          </a:bodyPr>
          <a:lstStyle/>
          <a:p>
            <a:pPr algn="r" rtl="1"/>
            <a:r>
              <a:rPr lang="ar-SA" sz="3600" b="1" dirty="0"/>
              <a:t>مثل: الدجاج - الطيور – البط – الإوز – الحمام </a:t>
            </a:r>
          </a:p>
          <a:p>
            <a:pPr algn="r" rtl="1"/>
            <a:r>
              <a:rPr lang="ar-SA" sz="3600" b="1" dirty="0"/>
              <a:t>تحتوي الطيور على نسبة عالية من البروتين مع نسبة من الدهون </a:t>
            </a:r>
          </a:p>
          <a:p>
            <a:pPr algn="r" rtl="1"/>
            <a:r>
              <a:rPr lang="ar-SA" sz="3600" b="1" dirty="0"/>
              <a:t>يعتبر الدجاج غذاء المسنين والاطفال لأن لحمه سهل المضغ والهضم .</a:t>
            </a:r>
          </a:p>
        </p:txBody>
      </p:sp>
    </p:spTree>
    <p:extLst>
      <p:ext uri="{BB962C8B-B14F-4D97-AF65-F5344CB8AC3E}">
        <p14:creationId xmlns:p14="http://schemas.microsoft.com/office/powerpoint/2010/main" val="1634689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B83D68"/>
              </a:buClr>
              <a:buNone/>
            </a:pPr>
            <a:r>
              <a:rPr lang="ar-SA" sz="3900" dirty="0">
                <a:solidFill>
                  <a:srgbClr val="B13F9A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cs typeface="+mj-cs"/>
              </a:rPr>
              <a:t>البيض </a:t>
            </a:r>
          </a:p>
          <a:p>
            <a:pPr>
              <a:buClr>
                <a:srgbClr val="B83D68"/>
              </a:buClr>
            </a:pPr>
            <a:r>
              <a:rPr lang="ar-SA" sz="2500" b="1" dirty="0">
                <a:solidFill>
                  <a:prstClr val="black"/>
                </a:solidFill>
              </a:rPr>
              <a:t>البيض غذاء مفيد جدا لكون جميع عناصره قابله للامتصاص وسهلة الهضم </a:t>
            </a:r>
          </a:p>
          <a:p>
            <a:pPr>
              <a:buClr>
                <a:srgbClr val="B83D68"/>
              </a:buClr>
            </a:pPr>
            <a:r>
              <a:rPr lang="ar-SA" sz="2500" b="1" dirty="0">
                <a:solidFill>
                  <a:prstClr val="black"/>
                </a:solidFill>
              </a:rPr>
              <a:t>يعادل اللحم بل يفوقه باحتوائه على بعض العناصر المفقودة في اللحم </a:t>
            </a:r>
          </a:p>
          <a:p>
            <a:pPr>
              <a:buClr>
                <a:srgbClr val="B83D68"/>
              </a:buClr>
            </a:pPr>
            <a:r>
              <a:rPr lang="ar-SA" sz="2500" b="1" dirty="0">
                <a:solidFill>
                  <a:prstClr val="black"/>
                </a:solidFill>
              </a:rPr>
              <a:t>يمكن للرضيع الذي بلغ الشهر التاسع أن يغذى بالبيض على أن يكون مسلوقاً</a:t>
            </a:r>
          </a:p>
          <a:p>
            <a:pPr>
              <a:buClr>
                <a:srgbClr val="B83D68"/>
              </a:buClr>
            </a:pPr>
            <a:r>
              <a:rPr lang="ar-SA" sz="2500" b="1" dirty="0">
                <a:solidFill>
                  <a:prstClr val="black"/>
                </a:solidFill>
              </a:rPr>
              <a:t>لا يجب الإفراط في تناول البيض للإنسان البالغ حيث أنه يحتوي على نسبة كبيرة من الكوليسترول </a:t>
            </a:r>
          </a:p>
          <a:p>
            <a:pPr marL="82296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31196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اللبن ومشتقاته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يعتبر اللبن ومشتقاته غذاء كاملا ومتعدد الفوائد حتى أنه الغذاء الأساسي والوحيد للرضيع يساعده في النمو ويمده بما يحتاج إليه من عناصر غذائية </a:t>
            </a:r>
          </a:p>
          <a:p>
            <a:pPr algn="r" rtl="1"/>
            <a:r>
              <a:rPr lang="ar-SA" b="1" dirty="0"/>
              <a:t>مشتقات اللبن كثيرة وهي ؟؟؟</a:t>
            </a:r>
          </a:p>
        </p:txBody>
      </p:sp>
    </p:spTree>
    <p:extLst>
      <p:ext uri="{BB962C8B-B14F-4D97-AF65-F5344CB8AC3E}">
        <p14:creationId xmlns:p14="http://schemas.microsoft.com/office/powerpoint/2010/main" val="57603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العناصر الغذائية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البروتينات</a:t>
            </a:r>
          </a:p>
          <a:p>
            <a:pPr algn="r" rtl="1"/>
            <a:r>
              <a:rPr lang="ar-SA" dirty="0"/>
              <a:t>الدهون</a:t>
            </a:r>
          </a:p>
          <a:p>
            <a:pPr algn="r" rtl="1"/>
            <a:r>
              <a:rPr lang="ar-SA" dirty="0"/>
              <a:t>السكريات</a:t>
            </a:r>
          </a:p>
          <a:p>
            <a:pPr algn="r" rtl="1"/>
            <a:r>
              <a:rPr lang="ar-SA" dirty="0"/>
              <a:t>الفيتامينات</a:t>
            </a:r>
          </a:p>
          <a:p>
            <a:pPr algn="r" rtl="1"/>
            <a:r>
              <a:rPr lang="ar-SA" dirty="0"/>
              <a:t>العناصر المعدنية</a:t>
            </a:r>
          </a:p>
          <a:p>
            <a:pPr algn="r" rtl="1"/>
            <a:r>
              <a:rPr lang="ar-SA" dirty="0"/>
              <a:t>الملح</a:t>
            </a:r>
          </a:p>
          <a:p>
            <a:pPr algn="r" rtl="1"/>
            <a:r>
              <a:rPr lang="ar-SA" dirty="0"/>
              <a:t>الماء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1- البروتينات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هي المواد الضرورية للجسم لكونها تدخل في بناء هيكل خلاياه </a:t>
            </a:r>
          </a:p>
          <a:p>
            <a:pPr algn="r" rtl="1"/>
            <a:r>
              <a:rPr lang="ar-SA" dirty="0"/>
              <a:t>تتكون البروتينات من أحماض أمينية ، وتنقسم إلى:</a:t>
            </a:r>
          </a:p>
          <a:p>
            <a:pPr algn="r" rtl="1"/>
            <a:r>
              <a:rPr lang="ar-SA" dirty="0"/>
              <a:t>1- أحماض أمينية أساسية </a:t>
            </a:r>
          </a:p>
          <a:p>
            <a:pPr algn="r" rtl="1"/>
            <a:r>
              <a:rPr lang="ar-SA" dirty="0"/>
              <a:t>2- أحماض أمينية غير أساسية </a:t>
            </a:r>
          </a:p>
          <a:p>
            <a:pPr algn="r" rtl="1"/>
            <a:r>
              <a:rPr lang="ar-SA" dirty="0"/>
              <a:t>وظيفة البروتين؟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2- الدهون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من المواد التي تختلف المفاهيم في تحديد مدى فائدتها أو ضررها أو مقدار حاجة الجسم لها ومن الثابت أنها تشكل الطبقة العازلة للجسم .</a:t>
            </a:r>
          </a:p>
          <a:p>
            <a:pPr algn="r" rtl="1"/>
            <a:r>
              <a:rPr lang="ar-SA" dirty="0"/>
              <a:t>وتنقسم الدهون إلى ثلاثة أقسام :</a:t>
            </a:r>
          </a:p>
          <a:p>
            <a:pPr algn="r" rtl="1"/>
            <a:r>
              <a:rPr lang="ar-SA" dirty="0"/>
              <a:t>1- دهون تخزينية </a:t>
            </a:r>
          </a:p>
          <a:p>
            <a:pPr algn="r" rtl="1"/>
            <a:r>
              <a:rPr lang="ar-SA" dirty="0"/>
              <a:t>2- دهون نباتية </a:t>
            </a:r>
          </a:p>
          <a:p>
            <a:pPr algn="r" rtl="1"/>
            <a:r>
              <a:rPr lang="ar-SA" dirty="0"/>
              <a:t>3- دهون هرمونية </a:t>
            </a:r>
          </a:p>
          <a:p>
            <a:pPr algn="r" rtl="1"/>
            <a:r>
              <a:rPr lang="ar-SA" dirty="0"/>
              <a:t>الإفراط في تناول الدهون يؤدي إلى؟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3- السكريات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وهي اكثر المواد العضوية انتشاراً في الطبيعة ، حيث تشكل أحد المكونات الأساسية في بنية الكائنات الحية.</a:t>
            </a:r>
          </a:p>
          <a:p>
            <a:pPr algn="r" rtl="1"/>
            <a:r>
              <a:rPr lang="ar-SA" dirty="0"/>
              <a:t>تشتمل السكريات على الروابط المدخرة للطاقة والتي يتم استخدامها في عملية التفكيك وبناء المادة البروتينية.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الفيتامينات: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/>
              <a:t>تلعب الفيتامينات دوراً مهماً في عملية تبادل المواد في الجسم وتساعد في كثيراً من العمليات الكيماوية المهمة في الجسم </a:t>
            </a:r>
          </a:p>
          <a:p>
            <a:pPr algn="r" rtl="1"/>
            <a:r>
              <a:rPr lang="ar-SA" dirty="0"/>
              <a:t>ويمكننا الحصول على الفيتامينات من خلال تشكيلة واسعة من الأغذية </a:t>
            </a:r>
          </a:p>
          <a:p>
            <a:pPr algn="r" rtl="1"/>
            <a:r>
              <a:rPr lang="ar-SA" dirty="0"/>
              <a:t>ويحتاج الجسم إلى كميات قليلة من الفيتامينات والغذاء المتوازن يحتوي على جميع انواع الفيتامينات.</a:t>
            </a:r>
          </a:p>
          <a:p>
            <a:pPr algn="r" rtl="1"/>
            <a:r>
              <a:rPr lang="ar-SA" dirty="0"/>
              <a:t>بعض الفيتامينات تذوب بالماء وتخرج عن طريق البول ولذلك يستوجب علينا استهلاك كمية كبيرة منها. </a:t>
            </a:r>
          </a:p>
          <a:p>
            <a:pPr algn="r" rtl="1"/>
            <a:r>
              <a:rPr lang="ar-SA" dirty="0"/>
              <a:t>وبعض الفيتامينات تذوب بالدهنيات وهي تحفظ في الكبد لمدة طويلة.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الفيتامينات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u="sng" dirty="0"/>
              <a:t>فيتامين أ </a:t>
            </a:r>
          </a:p>
          <a:p>
            <a:pPr algn="r" rtl="1"/>
            <a:r>
              <a:rPr lang="ar-SA" dirty="0"/>
              <a:t>مطلوب لتأمين نمو سليم ولسلامة الجلد والعينين </a:t>
            </a:r>
          </a:p>
          <a:p>
            <a:pPr algn="r" rtl="1"/>
            <a:r>
              <a:rPr lang="ar-SA" dirty="0"/>
              <a:t>يوجد في الأسماك والزيوت – الخضروات مثل الجزر والسبانخ والكبد ومنتجات الحليب </a:t>
            </a:r>
          </a:p>
          <a:p>
            <a:pPr algn="r" rtl="1"/>
            <a:r>
              <a:rPr lang="ar-SA" u="sng" dirty="0"/>
              <a:t>فيتامين  ب</a:t>
            </a:r>
          </a:p>
          <a:p>
            <a:pPr algn="r" rtl="1"/>
            <a:r>
              <a:rPr lang="ar-SA" dirty="0"/>
              <a:t>يساعد في تحرير الطاقة من الغذاء والنمو السليم وسلامة الجلد</a:t>
            </a:r>
          </a:p>
          <a:p>
            <a:pPr algn="r" rtl="1"/>
            <a:r>
              <a:rPr lang="ar-SA" dirty="0"/>
              <a:t>يوجد في الحبوب و الخضروات الورقية – الكبد – البيض – الحليب. </a:t>
            </a:r>
          </a:p>
          <a:p>
            <a:pPr algn="r" rtl="1"/>
            <a:r>
              <a:rPr lang="ar-SA" u="sng" dirty="0"/>
              <a:t>فيتامين ج </a:t>
            </a:r>
          </a:p>
          <a:p>
            <a:pPr algn="r" rtl="1"/>
            <a:r>
              <a:rPr lang="ar-SA" dirty="0"/>
              <a:t>يساعد على المحافظة على علاقات صحيحة بين الخلايا ويجب استهلاكه يومياً لانعدام إمكانية تخزينه في الجسم </a:t>
            </a:r>
          </a:p>
          <a:p>
            <a:pPr algn="r" rtl="1"/>
            <a:r>
              <a:rPr lang="ar-SA" dirty="0"/>
              <a:t>يوجد في الفواكه والخضروات الطازجة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الفيتامينات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u="sng" dirty="0"/>
              <a:t>فيتامين د </a:t>
            </a:r>
          </a:p>
          <a:p>
            <a:pPr algn="r" rtl="1"/>
            <a:r>
              <a:rPr lang="ar-SA" dirty="0"/>
              <a:t>يراقب كميات المعادن التي تساهم في عملية تكوين العظام وأهميته بالغة بالأساس في سن الطفولة </a:t>
            </a:r>
          </a:p>
          <a:p>
            <a:pPr algn="r" rtl="1"/>
            <a:r>
              <a:rPr lang="ar-SA" dirty="0"/>
              <a:t>يوجد في الأسماك والزيت والبيض ومنتجات الحليب ويتكون بكميات صغيرة بتأثير الشمس على الجلد </a:t>
            </a:r>
          </a:p>
          <a:p>
            <a:pPr algn="r" rtl="1"/>
            <a:r>
              <a:rPr lang="ar-SA" u="sng" dirty="0"/>
              <a:t>فيتامين هـ</a:t>
            </a:r>
          </a:p>
          <a:p>
            <a:pPr algn="r" rtl="1"/>
            <a:r>
              <a:rPr lang="ar-SA" dirty="0"/>
              <a:t>مطلوب لإنتاج الخلايا وشفاء الجروح </a:t>
            </a:r>
          </a:p>
          <a:p>
            <a:pPr algn="r" rtl="1"/>
            <a:r>
              <a:rPr lang="ar-SA" dirty="0"/>
              <a:t>موجود في الحبوب والخضروات الورقية </a:t>
            </a:r>
          </a:p>
          <a:p>
            <a:pPr algn="r" rtl="1"/>
            <a:r>
              <a:rPr lang="ar-SA" u="sng" dirty="0"/>
              <a:t>فيتامين ك</a:t>
            </a:r>
          </a:p>
          <a:p>
            <a:pPr algn="r" rtl="1"/>
            <a:r>
              <a:rPr lang="ar-SA" dirty="0"/>
              <a:t>مهم لعملية تخثر الدم التي تمنع فقدان الدم من خلال الجروح </a:t>
            </a:r>
          </a:p>
          <a:p>
            <a:pPr algn="r" rtl="1"/>
            <a:r>
              <a:rPr lang="ar-SA" dirty="0"/>
              <a:t>يوجد في الخضروات خضراء اللون 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</TotalTime>
  <Words>977</Words>
  <Application>Microsoft Office PowerPoint</Application>
  <PresentationFormat>On-screen Show (4:3)</PresentationFormat>
  <Paragraphs>148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Gill Sans MT</vt:lpstr>
      <vt:lpstr>Majalla UI</vt:lpstr>
      <vt:lpstr>Verdana</vt:lpstr>
      <vt:lpstr>Wingdings 2</vt:lpstr>
      <vt:lpstr>انقلاب</vt:lpstr>
      <vt:lpstr>أهمية الغذاء للإنسان </vt:lpstr>
      <vt:lpstr>PowerPoint Presentation</vt:lpstr>
      <vt:lpstr>العناصر الغذائية</vt:lpstr>
      <vt:lpstr>1- البروتينات :</vt:lpstr>
      <vt:lpstr>2- الدهون :</vt:lpstr>
      <vt:lpstr>3- السكريات :</vt:lpstr>
      <vt:lpstr>الفيتامينات:</vt:lpstr>
      <vt:lpstr>الفيتامينات </vt:lpstr>
      <vt:lpstr>الفيتامينات </vt:lpstr>
      <vt:lpstr>يعود نقص الفيتامينات في الجسم لعدة أسباب :</vt:lpstr>
      <vt:lpstr>العناصر المعدنية:</vt:lpstr>
      <vt:lpstr>أهم وظائف العناصر المعدنية :</vt:lpstr>
      <vt:lpstr>الملح </vt:lpstr>
      <vt:lpstr>الماء</vt:lpstr>
      <vt:lpstr>الطاقة والسمنة </vt:lpstr>
      <vt:lpstr>أسس التقويم الغذائي </vt:lpstr>
      <vt:lpstr>ثم تجمع بعض المعلومات الإضافية عن كل طفل كما يلي:</vt:lpstr>
      <vt:lpstr>كما يضاف إلى ذلك معلومات أخرى خاصة بالحالة التغذوية للمجتمع وهي :</vt:lpstr>
      <vt:lpstr>الفئات المعرضة بصورة خاصة لمشاكل التغذية: أكثر فئتان معرضتان للإصابة بسوء التغذية </vt:lpstr>
      <vt:lpstr>تتلخص أسباب سوء التغذية في الآتي :</vt:lpstr>
      <vt:lpstr>دراسة لمكونات بعض الأغذية الهامة </vt:lpstr>
      <vt:lpstr>السمك :</vt:lpstr>
      <vt:lpstr>الدواجن</vt:lpstr>
      <vt:lpstr>PowerPoint Presentation</vt:lpstr>
      <vt:lpstr>اللبن ومشتقاته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الغذاء للإنسان </dc:title>
  <dc:creator>HP Mini</dc:creator>
  <cp:lastModifiedBy>mohammed</cp:lastModifiedBy>
  <cp:revision>15</cp:revision>
  <dcterms:created xsi:type="dcterms:W3CDTF">2015-03-30T05:12:03Z</dcterms:created>
  <dcterms:modified xsi:type="dcterms:W3CDTF">2017-03-07T08:03:07Z</dcterms:modified>
</cp:coreProperties>
</file>