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5807" r:id="rId3"/>
  </p:sldMasterIdLst>
  <p:notesMasterIdLst>
    <p:notesMasterId r:id="rId24"/>
  </p:notesMasterIdLst>
  <p:handoutMasterIdLst>
    <p:handoutMasterId r:id="rId25"/>
  </p:handoutMasterIdLst>
  <p:sldIdLst>
    <p:sldId id="328" r:id="rId4"/>
    <p:sldId id="482" r:id="rId5"/>
    <p:sldId id="454" r:id="rId6"/>
    <p:sldId id="483" r:id="rId7"/>
    <p:sldId id="455" r:id="rId8"/>
    <p:sldId id="487" r:id="rId9"/>
    <p:sldId id="466" r:id="rId10"/>
    <p:sldId id="488" r:id="rId11"/>
    <p:sldId id="458" r:id="rId12"/>
    <p:sldId id="494" r:id="rId13"/>
    <p:sldId id="489" r:id="rId14"/>
    <p:sldId id="493" r:id="rId15"/>
    <p:sldId id="490" r:id="rId16"/>
    <p:sldId id="492" r:id="rId17"/>
    <p:sldId id="457" r:id="rId18"/>
    <p:sldId id="459" r:id="rId19"/>
    <p:sldId id="495" r:id="rId20"/>
    <p:sldId id="496" r:id="rId21"/>
    <p:sldId id="497" r:id="rId22"/>
    <p:sldId id="426" r:id="rId23"/>
  </p:sldIdLst>
  <p:sldSz cx="9144000" cy="6858000" type="screen4x3"/>
  <p:notesSz cx="6834188" cy="9979025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43">
          <p15:clr>
            <a:srgbClr val="A4A3A4"/>
          </p15:clr>
        </p15:guide>
        <p15:guide id="2" pos="215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66FF99"/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3143"/>
        <p:guide pos="215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886138C-8458-4D42-B0E4-C0DCA1A8BC85}" type="datetimeFigureOut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68AABA-D3AB-4433-8EE9-503B940D7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76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F209B4-2659-4F1F-B3F5-788B0245DA64}" type="datetimeFigureOut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5B4288-8F0C-486A-BA4A-15C44EA05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17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Process/Functional Modeling: </a:t>
            </a:r>
            <a:r>
              <a:rPr lang="ar-SA" dirty="0" smtClean="0"/>
              <a:t>النمذجة</a:t>
            </a:r>
            <a:r>
              <a:rPr lang="ar-SA" baseline="0" dirty="0" smtClean="0"/>
              <a:t> الوظيفية / نمذجة العمليات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5B4288-8F0C-486A-BA4A-15C44EA058E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07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Note, flowcharts are better than DFDs in depicting the details of physical systems (i.e. equipment, such as terminals and permanent storage)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5B4288-8F0C-486A-BA4A-15C44EA058E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Gane and </a:t>
            </a:r>
            <a:r>
              <a:rPr lang="en-US" b="1" dirty="0" err="1" smtClean="0"/>
              <a:t>Sarson</a:t>
            </a:r>
            <a:r>
              <a:rPr lang="en-US" dirty="0" smtClean="0"/>
              <a:t> symbols are adopted by this reference (</a:t>
            </a:r>
            <a:r>
              <a:rPr lang="en-US" i="1" dirty="0" smtClean="0"/>
              <a:t>Modern Systems Analysis and Design. </a:t>
            </a:r>
            <a:r>
              <a:rPr lang="en-US" i="1" dirty="0" err="1" smtClean="0"/>
              <a:t>Valacich</a:t>
            </a:r>
            <a:r>
              <a:rPr lang="en-US" i="1" dirty="0" smtClean="0"/>
              <a:t> &amp; George</a:t>
            </a:r>
            <a:r>
              <a:rPr lang="en-US" dirty="0" smtClean="0"/>
              <a:t>); note, both standards were developed in 1979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5B4288-8F0C-486A-BA4A-15C44EA058E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9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source of</a:t>
            </a:r>
            <a:r>
              <a:rPr lang="en-US" baseline="0" dirty="0" smtClean="0"/>
              <a:t> this diagram is from the course textbook (</a:t>
            </a:r>
            <a:r>
              <a:rPr lang="en-US" b="0" i="1" dirty="0" smtClean="0">
                <a:solidFill>
                  <a:schemeClr val="tx1"/>
                </a:solidFill>
              </a:rPr>
              <a:t>Design of Industrial Information Systems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i="1" dirty="0" smtClean="0">
                <a:solidFill>
                  <a:schemeClr val="tx1"/>
                </a:solidFill>
              </a:rPr>
              <a:t>Boucher &amp; </a:t>
            </a:r>
            <a:r>
              <a:rPr lang="en-US" i="1" dirty="0" err="1" smtClean="0">
                <a:solidFill>
                  <a:schemeClr val="tx1"/>
                </a:solidFill>
              </a:rPr>
              <a:t>Yalcin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5B4288-8F0C-486A-BA4A-15C44EA058E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40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E1CB6-EFBD-486A-A991-AEE6B5224588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7849C-7736-4FAF-860A-CA1C0B914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6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B6459-0F3C-4887-9FFE-E0A14DB0A018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2416D-AC83-4677-AAC6-D9EA61099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68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41202-24D1-428A-A1FE-6A88C3D27824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380BC-7DEC-4B9C-B3CD-B8E58D21E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9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8C0B6CD9-9C73-4E78-AB50-7DD72EA057A2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D107D5-6E95-45FE-A6D8-863F6BFA0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5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D49C3F-8F29-4B5A-854F-98B28C079EF5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530DFF-0C40-4DB3-8286-702352579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96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29281B-E4F5-4738-A846-FC36C2BD234E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A49822-F0BD-4A13-965B-71A7439AE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3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65D8A2-A1B2-4D99-B2F5-AFF6C12E61D1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CDF00A-F0DA-473F-B7FE-0FD310B9E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750718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5CD6FE-B46F-4EE9-843C-4274C872ED1F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206EA4-3DE1-4789-8899-25FBEDC1B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35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FD7E37-D24E-4517-8365-04187272CBD6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B0291F-DAAB-41DE-A896-08D3CC977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2021763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855885B-42C1-4AB1-BD42-A9DF41AF9FA2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18CEFFB-C974-45B4-A616-87220CBFE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59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92B5F-3E0F-498A-A64A-D188AC2AB2FB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92087-8418-422A-9814-BDF85D0FA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7208E-377E-4D0E-BE0B-F5E37DBBB1D5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C0D3A-7ECB-491C-BE9D-4A078F6DF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44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AA92A-5FAA-4DCB-927B-BCE4509F32F7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4961-0CA2-4DED-9EF1-9581010AD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19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AD5D-019B-40AF-8B2F-0F692AEA59B2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D07D-5CBF-4A6B-BA12-06124894E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54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36B6-8329-443A-93EC-232F297129D3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E71BA-5738-414B-BD6C-316D8A897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333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84540-F904-48A6-A587-0D8D38707F3B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25071-3D91-42B9-9EB9-AEC8CF3BB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64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6DDB-85B5-48DF-BDA5-AE7DB3669518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4B643-6F02-4C0E-9BAB-E9A71FB16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35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EE043-FEF6-4DF6-BC11-2019DAADF852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38008-77BC-40D4-87B3-8059BCB4A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00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4B02F-F58E-4D8F-8F43-B16D7C0DBB78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44FBC-603E-404E-B5A6-CEB779862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38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77006-3D4B-46BB-9754-8CEF07C0C3B3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D43B3-581D-49B9-BC2F-9FA0F2718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186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275B9-117C-4435-AFC3-7D863181F005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AA711-3A8D-4AEA-9534-2708137C0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061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5498-A781-4B49-96EA-FCC5934A4155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223F1-E81E-4765-B884-407C0328F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6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32E6D-571E-42AE-BAD0-4AA7A18CD5F1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50D42-1EB8-49E6-A3E2-3713E5AB2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4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90431-E8C3-4AD6-87BA-C0EB715378D9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7422A-A670-44B6-8913-3D5382FDE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2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8EE51-B567-47B1-9A7B-179B255B0072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F983F-084D-4D41-B3AD-2086589BE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03CE1-9D5F-41A8-93A7-906F1662147E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96476-BF69-4443-AFBD-42C8601B6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9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45C02-7CF0-4ED8-977B-0ED22417D71E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3CA5D-6DD7-4A49-B5E6-0B52E6827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9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10BCC-6520-43E8-8E6E-620C56B4F9AD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60A0-9BDB-4800-8795-977EF733D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4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07311-DD38-4177-A528-39D226751C5C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D4B05-6364-46FD-A543-E9C615B57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3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C4143BF5-A9CD-4E9E-9B77-E508700256BB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CB4CAF75-4991-47B9-8354-FAC4F39B7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7" r:id="rId1"/>
    <p:sldLayoutId id="2147485828" r:id="rId2"/>
    <p:sldLayoutId id="2147485829" r:id="rId3"/>
    <p:sldLayoutId id="2147485830" r:id="rId4"/>
    <p:sldLayoutId id="2147485831" r:id="rId5"/>
    <p:sldLayoutId id="2147485832" r:id="rId6"/>
    <p:sldLayoutId id="2147485833" r:id="rId7"/>
    <p:sldLayoutId id="2147485834" r:id="rId8"/>
    <p:sldLayoutId id="2147485835" r:id="rId9"/>
    <p:sldLayoutId id="2147485836" r:id="rId10"/>
    <p:sldLayoutId id="214748583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469E13-47C8-4E37-A9B7-0BC769AB2C5F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11C31BB-E5BF-4950-93C0-11CD85775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48" r:id="rId1"/>
    <p:sldLayoutId id="2147485849" r:id="rId2"/>
    <p:sldLayoutId id="2147485850" r:id="rId3"/>
    <p:sldLayoutId id="2147485851" r:id="rId4"/>
    <p:sldLayoutId id="2147485852" r:id="rId5"/>
    <p:sldLayoutId id="2147485853" r:id="rId6"/>
    <p:sldLayoutId id="2147485854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35A42A2-424F-43BB-8FFB-701CEC20C1C7}" type="datetime1">
              <a:rPr lang="en-US"/>
              <a:pPr>
                <a:defRPr/>
              </a:pPr>
              <a:t>21/10/2018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F284DAB-5F9B-4F9B-A27F-62C02A795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8" r:id="rId1"/>
    <p:sldLayoutId id="2147485839" r:id="rId2"/>
    <p:sldLayoutId id="2147485855" r:id="rId3"/>
    <p:sldLayoutId id="2147485840" r:id="rId4"/>
    <p:sldLayoutId id="2147485841" r:id="rId5"/>
    <p:sldLayoutId id="2147485842" r:id="rId6"/>
    <p:sldLayoutId id="2147485843" r:id="rId7"/>
    <p:sldLayoutId id="2147485844" r:id="rId8"/>
    <p:sldLayoutId id="2147485845" r:id="rId9"/>
    <p:sldLayoutId id="2147485846" r:id="rId10"/>
    <p:sldLayoutId id="2147485847" r:id="rId11"/>
  </p:sldLayoutIdLst>
  <p:hf hdr="0" ftr="0" dt="0"/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8153400" cy="38862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tx1"/>
                </a:solidFill>
              </a:rPr>
              <a:t>King Saud University </a:t>
            </a:r>
            <a:br>
              <a:rPr lang="en-US" sz="3700" dirty="0">
                <a:solidFill>
                  <a:schemeClr val="tx1"/>
                </a:solidFill>
              </a:rPr>
            </a:br>
            <a:r>
              <a:rPr lang="en-US" sz="3700" dirty="0">
                <a:solidFill>
                  <a:schemeClr val="tx1"/>
                </a:solidFill>
              </a:rPr>
              <a:t/>
            </a:r>
            <a:br>
              <a:rPr lang="en-US" sz="3700" dirty="0">
                <a:solidFill>
                  <a:schemeClr val="tx1"/>
                </a:solidFill>
              </a:rPr>
            </a:br>
            <a:r>
              <a:rPr lang="en-US" sz="3700" dirty="0">
                <a:solidFill>
                  <a:schemeClr val="tx1"/>
                </a:solidFill>
              </a:rPr>
              <a:t>College of Engineering</a:t>
            </a:r>
            <a:br>
              <a:rPr lang="en-US" sz="3700" dirty="0">
                <a:solidFill>
                  <a:schemeClr val="tx1"/>
                </a:solidFill>
              </a:rPr>
            </a:br>
            <a:r>
              <a:rPr lang="en-US" sz="3700" dirty="0">
                <a:solidFill>
                  <a:schemeClr val="tx1"/>
                </a:solidFill>
              </a:rPr>
              <a:t/>
            </a:r>
            <a:br>
              <a:rPr lang="en-US" sz="3700" dirty="0">
                <a:solidFill>
                  <a:schemeClr val="tx1"/>
                </a:solidFill>
              </a:rPr>
            </a:br>
            <a:r>
              <a:rPr lang="en-US" sz="3700" dirty="0">
                <a:solidFill>
                  <a:schemeClr val="tx1"/>
                </a:solidFill>
              </a:rPr>
              <a:t>IE – 462: “Industrial Information Systems”</a:t>
            </a:r>
            <a:br>
              <a:rPr lang="en-US" sz="3700" dirty="0">
                <a:solidFill>
                  <a:schemeClr val="tx1"/>
                </a:solidFill>
              </a:rPr>
            </a:br>
            <a:r>
              <a:rPr lang="en-US" sz="3700" dirty="0">
                <a:solidFill>
                  <a:schemeClr val="tx1"/>
                </a:solidFill>
              </a:rPr>
              <a:t/>
            </a:r>
            <a:br>
              <a:rPr lang="en-US" sz="3700" dirty="0">
                <a:solidFill>
                  <a:schemeClr val="tx1"/>
                </a:solidFill>
              </a:rPr>
            </a:br>
            <a:r>
              <a:rPr lang="en-US" sz="3700" dirty="0">
                <a:solidFill>
                  <a:schemeClr val="tx1"/>
                </a:solidFill>
              </a:rPr>
              <a:t>Fall – 2018 (1</a:t>
            </a:r>
            <a:r>
              <a:rPr lang="en-US" sz="3700" baseline="30000" dirty="0">
                <a:solidFill>
                  <a:schemeClr val="tx1"/>
                </a:solidFill>
              </a:rPr>
              <a:t>st</a:t>
            </a:r>
            <a:r>
              <a:rPr lang="en-US" sz="3700" dirty="0">
                <a:solidFill>
                  <a:schemeClr val="tx1"/>
                </a:solidFill>
              </a:rPr>
              <a:t> Sem. 1439-40H)</a:t>
            </a: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152400" y="4419600"/>
            <a:ext cx="8839200" cy="2362200"/>
          </a:xfrm>
        </p:spPr>
        <p:txBody>
          <a:bodyPr rtlCol="0">
            <a:normAutofit lnSpcReduction="10000"/>
          </a:bodyPr>
          <a:lstStyle/>
          <a:p>
            <a:pPr marL="109538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Chapter </a:t>
            </a:r>
            <a:r>
              <a:rPr lang="en-US" altLang="en-US" b="1" dirty="0" smtClean="0">
                <a:solidFill>
                  <a:schemeClr val="tx1"/>
                </a:solidFill>
              </a:rPr>
              <a:t>4</a:t>
            </a:r>
            <a:endParaRPr lang="en-US" altLang="en-US" b="1" dirty="0">
              <a:solidFill>
                <a:schemeClr val="tx1"/>
              </a:solidFill>
            </a:endParaRPr>
          </a:p>
          <a:p>
            <a:pPr marL="109538" fontAlgn="auto">
              <a:spcAft>
                <a:spcPts val="0"/>
              </a:spcAft>
              <a:defRPr/>
            </a:pPr>
            <a:endParaRPr lang="en-US" altLang="en-US" b="1" i="1" dirty="0">
              <a:solidFill>
                <a:schemeClr val="tx1"/>
              </a:solidFill>
            </a:endParaRPr>
          </a:p>
          <a:p>
            <a:pPr marL="109538" fontAlgn="auto">
              <a:spcAft>
                <a:spcPts val="0"/>
              </a:spcAft>
              <a:defRPr/>
            </a:pPr>
            <a:r>
              <a:rPr lang="en-US" altLang="en-US" b="1" i="1" dirty="0">
                <a:solidFill>
                  <a:schemeClr val="tx1"/>
                </a:solidFill>
              </a:rPr>
              <a:t>Structured Analysis and Functional</a:t>
            </a:r>
          </a:p>
          <a:p>
            <a:pPr marL="109538" fontAlgn="auto">
              <a:spcAft>
                <a:spcPts val="0"/>
              </a:spcAft>
              <a:defRPr/>
            </a:pPr>
            <a:r>
              <a:rPr lang="en-US" altLang="en-US" b="1" i="1" dirty="0">
                <a:solidFill>
                  <a:schemeClr val="tx1"/>
                </a:solidFill>
              </a:rPr>
              <a:t>Architecture Design – </a:t>
            </a:r>
            <a:r>
              <a:rPr lang="en-US" altLang="en-US" b="1" i="1" dirty="0" smtClean="0">
                <a:solidFill>
                  <a:schemeClr val="tx1"/>
                </a:solidFill>
              </a:rPr>
              <a:t>p2 – DFD – </a:t>
            </a:r>
            <a:r>
              <a:rPr lang="en-US" altLang="en-US" b="1" i="1" dirty="0" err="1" smtClean="0">
                <a:solidFill>
                  <a:schemeClr val="tx1"/>
                </a:solidFill>
              </a:rPr>
              <a:t>i</a:t>
            </a:r>
            <a:r>
              <a:rPr lang="en-US" altLang="en-US" b="1" i="1" dirty="0" smtClean="0">
                <a:solidFill>
                  <a:schemeClr val="tx1"/>
                </a:solidFill>
              </a:rPr>
              <a:t> - Fundamentals</a:t>
            </a:r>
            <a:r>
              <a:rPr lang="en-US" b="1" dirty="0"/>
              <a:t/>
            </a:r>
            <a:br>
              <a:rPr lang="en-US" b="1" dirty="0"/>
            </a:br>
            <a:endParaRPr lang="en-US" altLang="en-US" sz="1900" b="1" dirty="0">
              <a:solidFill>
                <a:schemeClr val="tx1"/>
              </a:solidFill>
            </a:endParaRPr>
          </a:p>
          <a:p>
            <a:pPr marL="109538" fontAlgn="auto">
              <a:spcAft>
                <a:spcPts val="0"/>
              </a:spcAft>
              <a:defRPr/>
            </a:pPr>
            <a:r>
              <a:rPr lang="en-US" altLang="en-US" sz="1900" b="1" dirty="0">
                <a:solidFill>
                  <a:schemeClr val="tx1"/>
                </a:solidFill>
              </a:rPr>
              <a:t>Prepared by: Ahmed M. El-</a:t>
            </a:r>
            <a:r>
              <a:rPr lang="en-US" altLang="en-US" sz="1900" b="1" dirty="0" err="1">
                <a:solidFill>
                  <a:schemeClr val="tx1"/>
                </a:solidFill>
              </a:rPr>
              <a:t>Sherbeeny</a:t>
            </a:r>
            <a:r>
              <a:rPr lang="en-US" altLang="en-US" sz="1900" b="1" dirty="0">
                <a:solidFill>
                  <a:schemeClr val="tx1"/>
                </a:solidFill>
              </a:rPr>
              <a:t>, PhD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5F704-2C95-4857-BBC6-FDC6BE1FE14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4771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Components of DFD</a:t>
            </a:r>
            <a:endParaRPr 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710254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Process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</a:rPr>
              <a:t>work or actions performed on data (inside the system</a:t>
            </a:r>
            <a:r>
              <a:rPr lang="en-US" altLang="en-US" sz="2000" dirty="0">
                <a:solidFill>
                  <a:schemeClr val="tx1"/>
                </a:solidFill>
              </a:rPr>
              <a:t>) so that they are transformed, stored, or </a:t>
            </a:r>
            <a:r>
              <a:rPr lang="en-US" altLang="en-US" sz="2000" dirty="0" smtClean="0">
                <a:solidFill>
                  <a:schemeClr val="tx1"/>
                </a:solidFill>
              </a:rPr>
              <a:t>distributed</a:t>
            </a:r>
          </a:p>
          <a:p>
            <a:pPr lvl="1"/>
            <a:endParaRPr lang="en-US" alt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</a:rPr>
              <a:t>represents people/procedures </a:t>
            </a:r>
            <a:r>
              <a:rPr lang="en-US" altLang="en-US" sz="2000" dirty="0">
                <a:solidFill>
                  <a:schemeClr val="tx1"/>
                </a:solidFill>
              </a:rPr>
              <a:t>that transform </a:t>
            </a:r>
            <a:r>
              <a:rPr lang="en-US" altLang="en-US" sz="2000" dirty="0" smtClean="0">
                <a:solidFill>
                  <a:schemeClr val="tx1"/>
                </a:solidFill>
              </a:rPr>
              <a:t>data</a:t>
            </a:r>
          </a:p>
          <a:p>
            <a:pPr lvl="1"/>
            <a:endParaRPr lang="en-US" alt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</a:rPr>
              <a:t>each </a:t>
            </a:r>
            <a:r>
              <a:rPr lang="en-US" altLang="en-US" sz="2000" dirty="0">
                <a:solidFill>
                  <a:schemeClr val="tx1"/>
                </a:solidFill>
              </a:rPr>
              <a:t>process </a:t>
            </a:r>
            <a:r>
              <a:rPr lang="en-US" altLang="en-US" sz="2000" i="1" dirty="0" smtClean="0">
                <a:solidFill>
                  <a:schemeClr val="tx1"/>
                </a:solidFill>
              </a:rPr>
              <a:t>must</a:t>
            </a:r>
            <a:r>
              <a:rPr lang="en-US" altLang="en-US" sz="2000" dirty="0" smtClean="0">
                <a:solidFill>
                  <a:schemeClr val="tx1"/>
                </a:solidFill>
              </a:rPr>
              <a:t> have </a:t>
            </a:r>
            <a:r>
              <a:rPr lang="en-US" altLang="en-US" sz="2000" dirty="0">
                <a:solidFill>
                  <a:schemeClr val="tx1"/>
                </a:solidFill>
              </a:rPr>
              <a:t>data entering it and exiting </a:t>
            </a:r>
            <a:r>
              <a:rPr lang="en-US" altLang="en-US" sz="2000" dirty="0" smtClean="0">
                <a:solidFill>
                  <a:schemeClr val="tx1"/>
                </a:solidFill>
              </a:rPr>
              <a:t>it (otherwise it does not belong in a DFD)</a:t>
            </a:r>
          </a:p>
          <a:p>
            <a:pPr lvl="1"/>
            <a:endParaRPr lang="en-US" alt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sz="2000" dirty="0">
                <a:solidFill>
                  <a:schemeClr val="tx1"/>
                </a:solidFill>
                <a:hlinkClick r:id="rId2" action="ppaction://hlinksldjump"/>
              </a:rPr>
              <a:t>Gane and </a:t>
            </a:r>
            <a:r>
              <a:rPr lang="en-US" altLang="en-US" sz="2000" dirty="0" err="1">
                <a:solidFill>
                  <a:schemeClr val="tx1"/>
                </a:solidFill>
                <a:hlinkClick r:id="rId2" action="ppaction://hlinksldjump"/>
              </a:rPr>
              <a:t>Sarson</a:t>
            </a:r>
            <a:r>
              <a:rPr lang="en-US" altLang="en-US" sz="2000" dirty="0">
                <a:solidFill>
                  <a:schemeClr val="tx1"/>
                </a:solidFill>
                <a:hlinkClick r:id="rId2" action="ppaction://hlinksldjump"/>
              </a:rPr>
              <a:t> </a:t>
            </a:r>
            <a:r>
              <a:rPr lang="en-US" altLang="en-US" sz="2000" dirty="0" smtClean="0">
                <a:solidFill>
                  <a:schemeClr val="tx1"/>
                </a:solidFill>
                <a:hlinkClick r:id="rId2" action="ppaction://hlinksldjump"/>
              </a:rPr>
              <a:t>symbol</a:t>
            </a:r>
            <a:r>
              <a:rPr lang="en-US" altLang="en-US" sz="2000" dirty="0" smtClean="0">
                <a:solidFill>
                  <a:schemeClr val="tx1"/>
                </a:solidFill>
              </a:rPr>
              <a:t>: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 smtClean="0">
                <a:solidFill>
                  <a:schemeClr val="tx1"/>
                </a:solidFill>
              </a:rPr>
              <a:t>- upper </a:t>
            </a:r>
            <a:r>
              <a:rPr lang="en-US" altLang="en-US" sz="2000" dirty="0">
                <a:solidFill>
                  <a:schemeClr val="tx1"/>
                </a:solidFill>
              </a:rPr>
              <a:t>portion is used </a:t>
            </a:r>
            <a:r>
              <a:rPr lang="en-US" altLang="en-US" sz="2000" dirty="0" smtClean="0">
                <a:solidFill>
                  <a:schemeClr val="tx1"/>
                </a:solidFill>
              </a:rPr>
              <a:t>to indicate </a:t>
            </a:r>
            <a:r>
              <a:rPr lang="en-US" altLang="en-US" sz="2000" dirty="0">
                <a:solidFill>
                  <a:schemeClr val="tx1"/>
                </a:solidFill>
              </a:rPr>
              <a:t>the number of the </a:t>
            </a:r>
            <a:r>
              <a:rPr lang="en-US" altLang="en-US" sz="2000" dirty="0" smtClean="0">
                <a:solidFill>
                  <a:schemeClr val="tx1"/>
                </a:solidFill>
              </a:rPr>
              <a:t>process;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 smtClean="0">
                <a:solidFill>
                  <a:schemeClr val="tx1"/>
                </a:solidFill>
              </a:rPr>
              <a:t>- lower </a:t>
            </a:r>
            <a:r>
              <a:rPr lang="en-US" altLang="en-US" sz="2000" dirty="0">
                <a:solidFill>
                  <a:schemeClr val="tx1"/>
                </a:solidFill>
              </a:rPr>
              <a:t>portion is a name for the </a:t>
            </a:r>
            <a:r>
              <a:rPr lang="en-US" altLang="en-US" sz="2000" dirty="0" smtClean="0">
                <a:solidFill>
                  <a:schemeClr val="tx1"/>
                </a:solidFill>
              </a:rPr>
              <a:t>process (e.g. Generate </a:t>
            </a:r>
            <a:r>
              <a:rPr lang="en-US" altLang="en-US" sz="2000" dirty="0">
                <a:solidFill>
                  <a:schemeClr val="tx1"/>
                </a:solidFill>
              </a:rPr>
              <a:t>Paycheck, Calculate Overtime </a:t>
            </a:r>
            <a:r>
              <a:rPr lang="en-US" altLang="en-US" sz="2000" dirty="0" smtClean="0">
                <a:solidFill>
                  <a:schemeClr val="tx1"/>
                </a:solidFill>
              </a:rPr>
              <a:t>Pay)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algn="l" rtl="0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2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4771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Components of DFD (cont.)</a:t>
            </a:r>
            <a:endParaRPr 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634054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chemeClr val="tx1"/>
                </a:solidFill>
              </a:rPr>
              <a:t>Data </a:t>
            </a:r>
            <a:r>
              <a:rPr lang="en-US" altLang="en-US" b="1" dirty="0" smtClean="0">
                <a:solidFill>
                  <a:schemeClr val="tx1"/>
                </a:solidFill>
              </a:rPr>
              <a:t>flow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</a:rPr>
              <a:t>arrows i</a:t>
            </a:r>
            <a:r>
              <a:rPr lang="en-US" sz="2000" dirty="0" smtClean="0">
                <a:solidFill>
                  <a:schemeClr val="tx1"/>
                </a:solidFill>
              </a:rPr>
              <a:t>ndicate </a:t>
            </a:r>
            <a:r>
              <a:rPr lang="en-US" sz="2000" dirty="0">
                <a:solidFill>
                  <a:schemeClr val="tx1"/>
                </a:solidFill>
              </a:rPr>
              <a:t>the direction in which </a:t>
            </a:r>
            <a:r>
              <a:rPr lang="en-US" sz="2000" dirty="0" smtClean="0">
                <a:solidFill>
                  <a:schemeClr val="tx1"/>
                </a:solidFill>
              </a:rPr>
              <a:t>the data move (i.e. “</a:t>
            </a:r>
            <a:r>
              <a:rPr lang="en-US" sz="2000" i="1" dirty="0" smtClean="0">
                <a:solidFill>
                  <a:schemeClr val="tx1"/>
                </a:solidFill>
              </a:rPr>
              <a:t>data in motion,</a:t>
            </a:r>
            <a:r>
              <a:rPr lang="en-US" sz="2000" dirty="0" smtClean="0">
                <a:solidFill>
                  <a:schemeClr val="tx1"/>
                </a:solidFill>
              </a:rPr>
              <a:t>” </a:t>
            </a:r>
            <a:r>
              <a:rPr lang="en-US" sz="2000" dirty="0">
                <a:solidFill>
                  <a:schemeClr val="tx1"/>
                </a:solidFill>
              </a:rPr>
              <a:t>from one </a:t>
            </a:r>
            <a:r>
              <a:rPr lang="en-US" sz="2000" dirty="0" smtClean="0">
                <a:solidFill>
                  <a:schemeClr val="tx1"/>
                </a:solidFill>
              </a:rPr>
              <a:t>place in </a:t>
            </a:r>
            <a:r>
              <a:rPr lang="en-US" sz="2000" dirty="0">
                <a:solidFill>
                  <a:schemeClr val="tx1"/>
                </a:solidFill>
              </a:rPr>
              <a:t>a system to another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“data” is a general </a:t>
            </a:r>
            <a:r>
              <a:rPr lang="en-US" sz="2000" dirty="0" smtClean="0">
                <a:solidFill>
                  <a:schemeClr val="tx1"/>
                </a:solidFill>
              </a:rPr>
              <a:t>concept</a:t>
            </a:r>
            <a:r>
              <a:rPr lang="en-US" sz="2000" dirty="0">
                <a:solidFill>
                  <a:schemeClr val="tx1"/>
                </a:solidFill>
              </a:rPr>
              <a:t>; e.g. data sent to a computer file, </a:t>
            </a:r>
            <a:r>
              <a:rPr lang="en-US" sz="2000" dirty="0" smtClean="0">
                <a:solidFill>
                  <a:schemeClr val="tx1"/>
                </a:solidFill>
              </a:rPr>
              <a:t>or information </a:t>
            </a:r>
            <a:r>
              <a:rPr lang="en-US" sz="2000" dirty="0">
                <a:solidFill>
                  <a:schemeClr val="tx1"/>
                </a:solidFill>
              </a:rPr>
              <a:t>given from one process to another </a:t>
            </a:r>
            <a:r>
              <a:rPr lang="en-US" sz="2000" dirty="0" smtClean="0">
                <a:solidFill>
                  <a:schemeClr val="tx1"/>
                </a:solidFill>
              </a:rPr>
              <a:t>process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note, </a:t>
            </a:r>
            <a:r>
              <a:rPr lang="en-US" sz="2000" dirty="0" smtClean="0">
                <a:solidFill>
                  <a:schemeClr val="tx1"/>
                </a:solidFill>
              </a:rPr>
              <a:t>arrows </a:t>
            </a:r>
            <a:r>
              <a:rPr lang="en-US" sz="2000" dirty="0">
                <a:solidFill>
                  <a:schemeClr val="tx1"/>
                </a:solidFill>
              </a:rPr>
              <a:t>are </a:t>
            </a:r>
            <a:r>
              <a:rPr lang="en-US" sz="2000" i="1" dirty="0">
                <a:solidFill>
                  <a:schemeClr val="tx1"/>
                </a:solidFill>
              </a:rPr>
              <a:t>not </a:t>
            </a:r>
            <a:r>
              <a:rPr lang="en-US" sz="2000" dirty="0">
                <a:solidFill>
                  <a:schemeClr val="tx1"/>
                </a:solidFill>
              </a:rPr>
              <a:t>used to indicate physical </a:t>
            </a:r>
            <a:r>
              <a:rPr lang="en-US" sz="2000" dirty="0" smtClean="0">
                <a:solidFill>
                  <a:schemeClr val="tx1"/>
                </a:solidFill>
              </a:rPr>
              <a:t>flow </a:t>
            </a:r>
            <a:r>
              <a:rPr lang="en-US" sz="2000" dirty="0">
                <a:solidFill>
                  <a:schemeClr val="tx1"/>
                </a:solidFill>
              </a:rPr>
              <a:t>of </a:t>
            </a:r>
            <a:r>
              <a:rPr lang="en-US" sz="2000" dirty="0" smtClean="0">
                <a:solidFill>
                  <a:schemeClr val="tx1"/>
                </a:solidFill>
              </a:rPr>
              <a:t>materials (as </a:t>
            </a:r>
            <a:r>
              <a:rPr lang="en-US" sz="2000" dirty="0">
                <a:solidFill>
                  <a:schemeClr val="tx1"/>
                </a:solidFill>
              </a:rPr>
              <a:t>in </a:t>
            </a:r>
            <a:r>
              <a:rPr lang="en-US" sz="2000" dirty="0" smtClean="0">
                <a:solidFill>
                  <a:schemeClr val="tx1"/>
                </a:solidFill>
              </a:rPr>
              <a:t>IDEF0)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arrow is labeled with </a:t>
            </a:r>
            <a:r>
              <a:rPr lang="en-US" sz="2000" dirty="0" smtClean="0">
                <a:solidFill>
                  <a:schemeClr val="tx1"/>
                </a:solidFill>
              </a:rPr>
              <a:t>a meaningful </a:t>
            </a:r>
            <a:r>
              <a:rPr lang="en-US" sz="2000" dirty="0">
                <a:solidFill>
                  <a:schemeClr val="tx1"/>
                </a:solidFill>
              </a:rPr>
              <a:t>name for </a:t>
            </a:r>
            <a:r>
              <a:rPr lang="en-US" sz="2000" dirty="0" smtClean="0">
                <a:solidFill>
                  <a:schemeClr val="tx1"/>
                </a:solidFill>
              </a:rPr>
              <a:t>data </a:t>
            </a:r>
            <a:r>
              <a:rPr lang="en-US" sz="2000" dirty="0">
                <a:solidFill>
                  <a:schemeClr val="tx1"/>
                </a:solidFill>
              </a:rPr>
              <a:t>in </a:t>
            </a:r>
            <a:r>
              <a:rPr lang="en-US" sz="2000" dirty="0" smtClean="0">
                <a:solidFill>
                  <a:schemeClr val="tx1"/>
                </a:solidFill>
              </a:rPr>
              <a:t>motion (e.g. Customer </a:t>
            </a:r>
            <a:r>
              <a:rPr lang="en-US" sz="2000" dirty="0">
                <a:solidFill>
                  <a:schemeClr val="tx1"/>
                </a:solidFill>
              </a:rPr>
              <a:t>Order, </a:t>
            </a:r>
            <a:r>
              <a:rPr lang="en-US" sz="2000" dirty="0" smtClean="0">
                <a:solidFill>
                  <a:schemeClr val="tx1"/>
                </a:solidFill>
              </a:rPr>
              <a:t>Sales Receipt</a:t>
            </a:r>
            <a:r>
              <a:rPr lang="en-US" sz="2000" dirty="0">
                <a:solidFill>
                  <a:schemeClr val="tx1"/>
                </a:solidFill>
              </a:rPr>
              <a:t>, or </a:t>
            </a:r>
            <a:r>
              <a:rPr lang="en-US" sz="2000" dirty="0" smtClean="0">
                <a:solidFill>
                  <a:schemeClr val="tx1"/>
                </a:solidFill>
              </a:rPr>
              <a:t>Paycheck)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4771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Components of DFD (cont.)</a:t>
            </a:r>
            <a:endParaRPr 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634054"/>
          </a:xfrm>
        </p:spPr>
        <p:txBody>
          <a:bodyPr>
            <a:normAutofit/>
          </a:bodyPr>
          <a:lstStyle/>
          <a:p>
            <a:pPr algn="l" rtl="0"/>
            <a:r>
              <a:rPr lang="en-US" altLang="en-US" b="1" dirty="0" smtClean="0">
                <a:solidFill>
                  <a:schemeClr val="tx1"/>
                </a:solidFill>
              </a:rPr>
              <a:t>Data store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place </a:t>
            </a:r>
            <a:r>
              <a:rPr lang="en-US" altLang="en-US" sz="2000" dirty="0" smtClean="0">
                <a:solidFill>
                  <a:schemeClr val="tx1"/>
                </a:solidFill>
              </a:rPr>
              <a:t>where data </a:t>
            </a:r>
            <a:r>
              <a:rPr lang="en-US" altLang="en-US" sz="2000" dirty="0">
                <a:solidFill>
                  <a:schemeClr val="tx1"/>
                </a:solidFill>
              </a:rPr>
              <a:t>are preserved as a </a:t>
            </a:r>
            <a:r>
              <a:rPr lang="en-US" altLang="en-US" sz="2000" dirty="0" smtClean="0">
                <a:solidFill>
                  <a:schemeClr val="tx1"/>
                </a:solidFill>
              </a:rPr>
              <a:t>record inside the system (“</a:t>
            </a:r>
            <a:r>
              <a:rPr lang="en-US" altLang="en-US" sz="2000" i="1" dirty="0" smtClean="0">
                <a:solidFill>
                  <a:schemeClr val="tx1"/>
                </a:solidFill>
              </a:rPr>
              <a:t>data at rest</a:t>
            </a:r>
            <a:r>
              <a:rPr lang="en-US" altLang="en-US" sz="2000" dirty="0" smtClean="0">
                <a:solidFill>
                  <a:schemeClr val="tx1"/>
                </a:solidFill>
              </a:rPr>
              <a:t>”)</a:t>
            </a:r>
          </a:p>
          <a:p>
            <a:pPr lvl="1"/>
            <a:endParaRPr lang="en-US" alt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</a:rPr>
              <a:t>e.g</a:t>
            </a:r>
            <a:r>
              <a:rPr lang="en-US" altLang="en-US" sz="2000" dirty="0">
                <a:solidFill>
                  <a:schemeClr val="tx1"/>
                </a:solidFill>
              </a:rPr>
              <a:t>. computer </a:t>
            </a:r>
            <a:r>
              <a:rPr lang="en-US" altLang="en-US" sz="2000" dirty="0" smtClean="0">
                <a:solidFill>
                  <a:schemeClr val="tx1"/>
                </a:solidFill>
              </a:rPr>
              <a:t>file </a:t>
            </a:r>
            <a:r>
              <a:rPr lang="en-US" altLang="en-US" sz="2000" dirty="0">
                <a:solidFill>
                  <a:schemeClr val="tx1"/>
                </a:solidFill>
              </a:rPr>
              <a:t>or </a:t>
            </a:r>
            <a:r>
              <a:rPr lang="en-US" altLang="en-US" sz="2000" dirty="0" smtClean="0">
                <a:solidFill>
                  <a:schemeClr val="tx1"/>
                </a:solidFill>
              </a:rPr>
              <a:t>paper filing cabinet</a:t>
            </a:r>
          </a:p>
          <a:p>
            <a:pPr lvl="1"/>
            <a:endParaRPr lang="en-US" alt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note, </a:t>
            </a:r>
            <a:r>
              <a:rPr lang="en-US" altLang="en-US" sz="2000" dirty="0" smtClean="0">
                <a:solidFill>
                  <a:schemeClr val="tx1"/>
                </a:solidFill>
              </a:rPr>
              <a:t>there </a:t>
            </a:r>
            <a:r>
              <a:rPr lang="en-US" altLang="en-US" sz="2000" dirty="0">
                <a:solidFill>
                  <a:schemeClr val="tx1"/>
                </a:solidFill>
              </a:rPr>
              <a:t>is </a:t>
            </a:r>
            <a:r>
              <a:rPr lang="en-US" altLang="en-US" sz="2000" i="1" dirty="0">
                <a:solidFill>
                  <a:schemeClr val="tx1"/>
                </a:solidFill>
              </a:rPr>
              <a:t>no</a:t>
            </a:r>
            <a:r>
              <a:rPr lang="en-US" altLang="en-US" sz="2000" dirty="0">
                <a:solidFill>
                  <a:schemeClr val="tx1"/>
                </a:solidFill>
              </a:rPr>
              <a:t> explicit construct in IDEF0 that </a:t>
            </a:r>
            <a:r>
              <a:rPr lang="en-US" altLang="en-US" sz="2000" dirty="0" smtClean="0">
                <a:solidFill>
                  <a:schemeClr val="tx1"/>
                </a:solidFill>
              </a:rPr>
              <a:t>is analogous </a:t>
            </a:r>
            <a:r>
              <a:rPr lang="en-US" altLang="en-US" sz="2000" dirty="0">
                <a:solidFill>
                  <a:schemeClr val="tx1"/>
                </a:solidFill>
              </a:rPr>
              <a:t>to a data </a:t>
            </a:r>
            <a:r>
              <a:rPr lang="en-US" altLang="en-US" sz="2000" dirty="0" smtClean="0">
                <a:solidFill>
                  <a:schemeClr val="tx1"/>
                </a:solidFill>
              </a:rPr>
              <a:t>store</a:t>
            </a:r>
          </a:p>
          <a:p>
            <a:pPr lvl="1"/>
            <a:endParaRPr lang="en-US" alt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sz="2000" dirty="0">
                <a:solidFill>
                  <a:schemeClr val="tx1"/>
                </a:solidFill>
                <a:hlinkClick r:id="rId2" action="ppaction://hlinksldjump"/>
              </a:rPr>
              <a:t>Gane and </a:t>
            </a:r>
            <a:r>
              <a:rPr lang="en-US" altLang="en-US" sz="2000" dirty="0" err="1">
                <a:solidFill>
                  <a:schemeClr val="tx1"/>
                </a:solidFill>
                <a:hlinkClick r:id="rId2" action="ppaction://hlinksldjump"/>
              </a:rPr>
              <a:t>Sarson</a:t>
            </a:r>
            <a:r>
              <a:rPr lang="en-US" altLang="en-US" sz="2000" dirty="0">
                <a:solidFill>
                  <a:schemeClr val="tx1"/>
                </a:solidFill>
                <a:hlinkClick r:id="rId2" action="ppaction://hlinksldjump"/>
              </a:rPr>
              <a:t> symbol</a:t>
            </a:r>
            <a:r>
              <a:rPr lang="en-US" altLang="en-US" sz="2000" dirty="0">
                <a:solidFill>
                  <a:schemeClr val="tx1"/>
                </a:solidFill>
              </a:rPr>
              <a:t>: 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>
                <a:solidFill>
                  <a:schemeClr val="tx1"/>
                </a:solidFill>
              </a:rPr>
              <a:t/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 smtClean="0">
                <a:solidFill>
                  <a:schemeClr val="tx1"/>
                </a:solidFill>
              </a:rPr>
              <a:t>- left end: a </a:t>
            </a:r>
            <a:r>
              <a:rPr lang="en-US" altLang="en-US" sz="2000" dirty="0">
                <a:solidFill>
                  <a:schemeClr val="tx1"/>
                </a:solidFill>
              </a:rPr>
              <a:t>small box used to number the data </a:t>
            </a:r>
            <a:r>
              <a:rPr lang="en-US" altLang="en-US" sz="2000" dirty="0" smtClean="0">
                <a:solidFill>
                  <a:schemeClr val="tx1"/>
                </a:solidFill>
              </a:rPr>
              <a:t>store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 smtClean="0">
                <a:solidFill>
                  <a:schemeClr val="tx1"/>
                </a:solidFill>
              </a:rPr>
              <a:t>- inside </a:t>
            </a:r>
            <a:r>
              <a:rPr lang="en-US" altLang="en-US" sz="2000" dirty="0">
                <a:solidFill>
                  <a:schemeClr val="tx1"/>
                </a:solidFill>
              </a:rPr>
              <a:t>the main part of the rectangle is a meaningful label for the data store, such </a:t>
            </a:r>
            <a:r>
              <a:rPr lang="en-US" altLang="en-US" sz="2000" dirty="0" smtClean="0">
                <a:solidFill>
                  <a:schemeClr val="tx1"/>
                </a:solidFill>
              </a:rPr>
              <a:t>as Student </a:t>
            </a:r>
            <a:r>
              <a:rPr lang="en-US" altLang="en-US" sz="2000" dirty="0">
                <a:solidFill>
                  <a:schemeClr val="tx1"/>
                </a:solidFill>
              </a:rPr>
              <a:t>File, Transcripts, or Roster of Classes</a:t>
            </a:r>
            <a:endParaRPr lang="en-US" altLang="en-US" sz="2000" dirty="0" smtClean="0">
              <a:solidFill>
                <a:schemeClr val="tx1"/>
              </a:solidFill>
            </a:endParaRPr>
          </a:p>
          <a:p>
            <a:pPr algn="l" rtl="0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7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4771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Components of DFD (cont.)</a:t>
            </a:r>
            <a:endParaRPr 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66800"/>
            <a:ext cx="8786874" cy="5634054"/>
          </a:xfrm>
        </p:spPr>
        <p:txBody>
          <a:bodyPr>
            <a:normAutofit/>
          </a:bodyPr>
          <a:lstStyle/>
          <a:p>
            <a:pPr algn="l" rtl="0"/>
            <a:r>
              <a:rPr lang="en-US" altLang="en-US" b="1" dirty="0" smtClean="0">
                <a:solidFill>
                  <a:schemeClr val="tx1"/>
                </a:solidFill>
              </a:rPr>
              <a:t>Sources and sinks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</a:rPr>
              <a:t>external entity that is origin </a:t>
            </a:r>
            <a:r>
              <a:rPr lang="en-US" altLang="en-US" sz="2000" dirty="0">
                <a:solidFill>
                  <a:schemeClr val="tx1"/>
                </a:solidFill>
              </a:rPr>
              <a:t>–source – or destination – </a:t>
            </a:r>
            <a:r>
              <a:rPr lang="en-US" altLang="en-US" sz="2000" dirty="0" smtClean="0">
                <a:solidFill>
                  <a:schemeClr val="tx1"/>
                </a:solidFill>
              </a:rPr>
              <a:t>sink– of data (outside the system)</a:t>
            </a:r>
          </a:p>
          <a:p>
            <a:pPr lvl="1"/>
            <a:endParaRPr lang="en-US" altLang="en-US" sz="1000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</a:rPr>
              <a:t>it represents how at the boundaries, DFA system interacts </a:t>
            </a:r>
            <a:r>
              <a:rPr lang="en-US" altLang="en-US" sz="2000" dirty="0">
                <a:solidFill>
                  <a:schemeClr val="tx1"/>
                </a:solidFill>
              </a:rPr>
              <a:t>with outside people, processes, </a:t>
            </a:r>
            <a:r>
              <a:rPr lang="en-US" altLang="en-US" sz="2000" dirty="0" smtClean="0">
                <a:solidFill>
                  <a:schemeClr val="tx1"/>
                </a:solidFill>
              </a:rPr>
              <a:t>organizations, other information systems (note, this is similar to IDEF0 model)</a:t>
            </a:r>
          </a:p>
          <a:p>
            <a:pPr lvl="1"/>
            <a:endParaRPr lang="en-US" altLang="en-US" sz="1000" dirty="0">
              <a:solidFill>
                <a:schemeClr val="tx1"/>
              </a:solidFill>
            </a:endParaRP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</a:rPr>
              <a:t>Sources</a:t>
            </a:r>
            <a:r>
              <a:rPr lang="en-US" altLang="en-US" sz="2000" dirty="0">
                <a:solidFill>
                  <a:schemeClr val="tx1"/>
                </a:solidFill>
              </a:rPr>
              <a:t>: entities outside the system that provide data input to the </a:t>
            </a:r>
            <a:r>
              <a:rPr lang="en-US" altLang="en-US" sz="2000" dirty="0" smtClean="0">
                <a:solidFill>
                  <a:schemeClr val="tx1"/>
                </a:solidFill>
              </a:rPr>
              <a:t>system </a:t>
            </a:r>
            <a:r>
              <a:rPr lang="en-US" altLang="en-US" sz="2000" dirty="0">
                <a:solidFill>
                  <a:schemeClr val="tx1"/>
                </a:solidFill>
              </a:rPr>
              <a:t>(usually trigger events in the </a:t>
            </a:r>
            <a:r>
              <a:rPr lang="en-US" altLang="en-US" sz="2000" dirty="0" smtClean="0">
                <a:solidFill>
                  <a:schemeClr val="tx1"/>
                </a:solidFill>
              </a:rPr>
              <a:t>system); e.g. customer</a:t>
            </a:r>
          </a:p>
          <a:p>
            <a:pPr lvl="1"/>
            <a:endParaRPr lang="en-US" altLang="en-US" sz="1000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</a:rPr>
              <a:t>Sinks: entities </a:t>
            </a:r>
            <a:r>
              <a:rPr lang="en-US" altLang="en-US" sz="2000" dirty="0">
                <a:solidFill>
                  <a:schemeClr val="tx1"/>
                </a:solidFill>
              </a:rPr>
              <a:t>outside the system that receive </a:t>
            </a:r>
            <a:r>
              <a:rPr lang="en-US" altLang="en-US" sz="2000" dirty="0" smtClean="0">
                <a:solidFill>
                  <a:schemeClr val="tx1"/>
                </a:solidFill>
              </a:rPr>
              <a:t>data</a:t>
            </a:r>
          </a:p>
          <a:p>
            <a:pPr lvl="1"/>
            <a:endParaRPr lang="en-US" altLang="en-US" sz="1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note, same </a:t>
            </a:r>
            <a:r>
              <a:rPr lang="en-US" sz="2000" dirty="0" smtClean="0">
                <a:solidFill>
                  <a:schemeClr val="tx1"/>
                </a:solidFill>
              </a:rPr>
              <a:t>entity may </a:t>
            </a:r>
            <a:r>
              <a:rPr lang="en-US" sz="2000" dirty="0">
                <a:solidFill>
                  <a:schemeClr val="tx1"/>
                </a:solidFill>
              </a:rPr>
              <a:t>be both a source and a sink if it both sends data to and receives data from the </a:t>
            </a:r>
            <a:r>
              <a:rPr lang="en-US" sz="2000" dirty="0" smtClean="0">
                <a:solidFill>
                  <a:schemeClr val="tx1"/>
                </a:solidFill>
              </a:rPr>
              <a:t>system</a:t>
            </a:r>
          </a:p>
          <a:p>
            <a:pPr lvl="1"/>
            <a:endParaRPr lang="en-US" sz="1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  <a:hlinkClick r:id="rId2" action="ppaction://hlinksldjump"/>
              </a:rPr>
              <a:t>sources/sinks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have a name </a:t>
            </a:r>
            <a:r>
              <a:rPr lang="en-US" sz="2000" dirty="0">
                <a:solidFill>
                  <a:schemeClr val="tx1"/>
                </a:solidFill>
              </a:rPr>
              <a:t>that states what the external agent </a:t>
            </a:r>
            <a:r>
              <a:rPr lang="en-US" sz="2000" dirty="0" smtClean="0">
                <a:solidFill>
                  <a:schemeClr val="tx1"/>
                </a:solidFill>
              </a:rPr>
              <a:t>is (e.g. Customer</a:t>
            </a:r>
            <a:r>
              <a:rPr lang="en-US" sz="2000" dirty="0">
                <a:solidFill>
                  <a:schemeClr val="tx1"/>
                </a:solidFill>
              </a:rPr>
              <a:t>, Teller, </a:t>
            </a:r>
            <a:r>
              <a:rPr lang="en-US" sz="2000" dirty="0" smtClean="0">
                <a:solidFill>
                  <a:schemeClr val="tx1"/>
                </a:solidFill>
              </a:rPr>
              <a:t>Inventory </a:t>
            </a:r>
            <a:r>
              <a:rPr lang="en-US" sz="2000" dirty="0">
                <a:solidFill>
                  <a:schemeClr val="tx1"/>
                </a:solidFill>
              </a:rPr>
              <a:t>Control </a:t>
            </a:r>
            <a:r>
              <a:rPr lang="en-US" sz="2000" dirty="0" smtClean="0">
                <a:solidFill>
                  <a:schemeClr val="tx1"/>
                </a:solidFill>
              </a:rPr>
              <a:t>System)</a:t>
            </a:r>
            <a:endParaRPr lang="ar-SA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9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4771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Components of DFD (cont.)</a:t>
            </a:r>
            <a:endParaRPr 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634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Sources and </a:t>
            </a:r>
            <a:r>
              <a:rPr lang="en-US" altLang="en-US" b="1" dirty="0" smtClean="0">
                <a:solidFill>
                  <a:schemeClr val="tx1"/>
                </a:solidFill>
              </a:rPr>
              <a:t>sinks </a:t>
            </a:r>
            <a:r>
              <a:rPr lang="en-US" altLang="en-US" dirty="0" smtClean="0">
                <a:solidFill>
                  <a:schemeClr val="tx1"/>
                </a:solidFill>
              </a:rPr>
              <a:t>(cont.):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Sources and sinks, </a:t>
            </a:r>
            <a:r>
              <a:rPr lang="en-US" altLang="en-US" dirty="0">
                <a:solidFill>
                  <a:schemeClr val="tx1"/>
                </a:solidFill>
              </a:rPr>
              <a:t>do not consider the following: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Interactions that occur between sources and </a:t>
            </a:r>
            <a:r>
              <a:rPr lang="en-US" sz="2000" dirty="0" smtClean="0">
                <a:solidFill>
                  <a:schemeClr val="tx1"/>
                </a:solidFill>
              </a:rPr>
              <a:t>sinks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What a source or sink does with </a:t>
            </a:r>
            <a:r>
              <a:rPr lang="en-US" sz="2000" dirty="0" smtClean="0">
                <a:solidFill>
                  <a:schemeClr val="tx1"/>
                </a:solidFill>
              </a:rPr>
              <a:t>information </a:t>
            </a:r>
            <a:r>
              <a:rPr lang="en-US" sz="2000" dirty="0">
                <a:solidFill>
                  <a:schemeClr val="tx1"/>
                </a:solidFill>
              </a:rPr>
              <a:t>(i.e. source </a:t>
            </a:r>
            <a:r>
              <a:rPr lang="en-US" sz="2000" dirty="0" smtClean="0">
                <a:solidFill>
                  <a:schemeClr val="tx1"/>
                </a:solidFill>
              </a:rPr>
              <a:t>or sink </a:t>
            </a:r>
            <a:r>
              <a:rPr lang="en-US" sz="2000" dirty="0">
                <a:solidFill>
                  <a:schemeClr val="tx1"/>
                </a:solidFill>
              </a:rPr>
              <a:t>is a “black box</a:t>
            </a:r>
            <a:r>
              <a:rPr lang="en-US" sz="2000" dirty="0" smtClean="0">
                <a:solidFill>
                  <a:schemeClr val="tx1"/>
                </a:solidFill>
              </a:rPr>
              <a:t>”)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How to control or redesign a source or </a:t>
            </a:r>
            <a:r>
              <a:rPr lang="en-US" sz="2000" dirty="0" smtClean="0">
                <a:solidFill>
                  <a:schemeClr val="tx1"/>
                </a:solidFill>
              </a:rPr>
              <a:t>sink (assumed to be fixed)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How to provide sources and sinks direct access to stored data (since they cannot directly access or manipulate data stored within the </a:t>
            </a:r>
            <a:r>
              <a:rPr lang="en-US" sz="2000" dirty="0" smtClean="0">
                <a:solidFill>
                  <a:schemeClr val="tx1"/>
                </a:solidFill>
              </a:rPr>
              <a:t>system)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6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1914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DFD Symbols/Notation</a:t>
            </a:r>
            <a:endParaRPr 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13135"/>
            <a:ext cx="5791200" cy="606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139168"/>
            <a:ext cx="264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22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82594"/>
          </a:xfrm>
        </p:spPr>
        <p:txBody>
          <a:bodyPr>
            <a:noAutofit/>
          </a:bodyPr>
          <a:lstStyle/>
          <a:p>
            <a:r>
              <a:rPr lang="en-US" sz="3200" b="1" dirty="0"/>
              <a:t>DFD </a:t>
            </a:r>
            <a:r>
              <a:rPr lang="en-US" sz="3200" b="1" dirty="0" smtClean="0"/>
              <a:t>Symbols/Notation (contd.)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95388"/>
            <a:ext cx="9020590" cy="474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0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4771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Components of DFD (cont.)</a:t>
            </a:r>
            <a:endParaRPr 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634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Sources and </a:t>
            </a:r>
            <a:r>
              <a:rPr lang="en-US" altLang="en-US" b="1" dirty="0" smtClean="0">
                <a:solidFill>
                  <a:schemeClr val="tx1"/>
                </a:solidFill>
              </a:rPr>
              <a:t>sinks </a:t>
            </a:r>
            <a:r>
              <a:rPr lang="en-US" altLang="en-US" dirty="0" smtClean="0">
                <a:solidFill>
                  <a:schemeClr val="tx1"/>
                </a:solidFill>
              </a:rPr>
              <a:t>(cont.):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Careful not to </a:t>
            </a:r>
            <a:r>
              <a:rPr lang="en-US" i="1" dirty="0" smtClean="0">
                <a:solidFill>
                  <a:schemeClr val="tx1"/>
                </a:solidFill>
              </a:rPr>
              <a:t>confuse</a:t>
            </a:r>
            <a:r>
              <a:rPr lang="en-US" dirty="0" smtClean="0">
                <a:solidFill>
                  <a:schemeClr val="tx1"/>
                </a:solidFill>
              </a:rPr>
              <a:t> whether </a:t>
            </a:r>
            <a:r>
              <a:rPr lang="en-US" dirty="0">
                <a:solidFill>
                  <a:schemeClr val="tx1"/>
                </a:solidFill>
              </a:rPr>
              <a:t>something is a source/sink or a process within a </a:t>
            </a:r>
            <a:r>
              <a:rPr lang="en-US" dirty="0" smtClean="0">
                <a:solidFill>
                  <a:schemeClr val="tx1"/>
                </a:solidFill>
              </a:rPr>
              <a:t>system: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occurs most often when the data flows in a system cross office or </a:t>
            </a:r>
            <a:r>
              <a:rPr lang="en-US" sz="2000" dirty="0" smtClean="0">
                <a:solidFill>
                  <a:schemeClr val="tx1"/>
                </a:solidFill>
              </a:rPr>
              <a:t>departmental boundaries (see </a:t>
            </a:r>
            <a:r>
              <a:rPr lang="en-US" sz="2000" dirty="0" smtClean="0">
                <a:solidFill>
                  <a:schemeClr val="tx1"/>
                </a:solidFill>
                <a:hlinkClick r:id="rId2" action="ppaction://hlinksldjump"/>
              </a:rPr>
              <a:t>e.g.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lvl="1"/>
            <a:endParaRPr lang="en-US" sz="1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students are then tempted </a:t>
            </a:r>
            <a:r>
              <a:rPr lang="en-US" sz="2000" dirty="0">
                <a:solidFill>
                  <a:schemeClr val="tx1"/>
                </a:solidFill>
              </a:rPr>
              <a:t>to identify the second office as a </a:t>
            </a:r>
            <a:r>
              <a:rPr lang="en-US" sz="2000" dirty="0">
                <a:solidFill>
                  <a:schemeClr val="tx1"/>
                </a:solidFill>
                <a:hlinkClick r:id="rId2" action="ppaction://hlinksldjump"/>
              </a:rPr>
              <a:t>source/sink</a:t>
            </a:r>
            <a:r>
              <a:rPr lang="en-US" sz="2000" dirty="0">
                <a:solidFill>
                  <a:schemeClr val="tx1"/>
                </a:solidFill>
              </a:rPr>
              <a:t> (to </a:t>
            </a:r>
            <a:r>
              <a:rPr lang="en-US" sz="2000" dirty="0" smtClean="0">
                <a:solidFill>
                  <a:schemeClr val="tx1"/>
                </a:solidFill>
              </a:rPr>
              <a:t>emphasize that data moved </a:t>
            </a:r>
            <a:r>
              <a:rPr lang="en-US" sz="2000" dirty="0">
                <a:solidFill>
                  <a:schemeClr val="tx1"/>
                </a:solidFill>
              </a:rPr>
              <a:t>from one physical location to </a:t>
            </a:r>
            <a:r>
              <a:rPr lang="en-US" sz="2000" dirty="0" smtClean="0">
                <a:solidFill>
                  <a:schemeClr val="tx1"/>
                </a:solidFill>
              </a:rPr>
              <a:t>another)</a:t>
            </a:r>
          </a:p>
          <a:p>
            <a:pPr lvl="1"/>
            <a:endParaRPr lang="en-US" sz="1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we are not concerned with </a:t>
            </a:r>
            <a:r>
              <a:rPr lang="en-US" sz="2000" i="1" dirty="0">
                <a:solidFill>
                  <a:schemeClr val="tx1"/>
                </a:solidFill>
              </a:rPr>
              <a:t>where</a:t>
            </a:r>
            <a:r>
              <a:rPr lang="en-US" sz="2000" dirty="0">
                <a:solidFill>
                  <a:schemeClr val="tx1"/>
                </a:solidFill>
              </a:rPr>
              <a:t> the data are physically </a:t>
            </a:r>
            <a:r>
              <a:rPr lang="en-US" sz="2000" dirty="0" smtClean="0">
                <a:solidFill>
                  <a:schemeClr val="tx1"/>
                </a:solidFill>
              </a:rPr>
              <a:t>located</a:t>
            </a:r>
            <a:r>
              <a:rPr lang="en-US" sz="2000" dirty="0">
                <a:solidFill>
                  <a:schemeClr val="tx1"/>
                </a:solidFill>
              </a:rPr>
              <a:t>, rather </a:t>
            </a:r>
            <a:r>
              <a:rPr lang="en-US" sz="2000" i="1" dirty="0">
                <a:solidFill>
                  <a:schemeClr val="tx1"/>
                </a:solidFill>
              </a:rPr>
              <a:t>how</a:t>
            </a:r>
            <a:r>
              <a:rPr lang="en-US" sz="2000" dirty="0">
                <a:solidFill>
                  <a:schemeClr val="tx1"/>
                </a:solidFill>
              </a:rPr>
              <a:t> they are moving through the system and how they are </a:t>
            </a:r>
            <a:r>
              <a:rPr lang="en-US" sz="2000" dirty="0" smtClean="0">
                <a:solidFill>
                  <a:schemeClr val="tx1"/>
                </a:solidFill>
              </a:rPr>
              <a:t>being processed</a:t>
            </a:r>
          </a:p>
          <a:p>
            <a:pPr lvl="1"/>
            <a:endParaRPr lang="en-US" sz="1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if the other </a:t>
            </a:r>
            <a:r>
              <a:rPr lang="en-US" sz="2000" dirty="0">
                <a:solidFill>
                  <a:schemeClr val="tx1"/>
                </a:solidFill>
              </a:rPr>
              <a:t>office </a:t>
            </a:r>
            <a:r>
              <a:rPr lang="en-US" sz="2000" dirty="0" smtClean="0">
                <a:solidFill>
                  <a:schemeClr val="tx1"/>
                </a:solidFill>
              </a:rPr>
              <a:t>is controlled by your system </a:t>
            </a:r>
            <a:r>
              <a:rPr lang="en-US" sz="2000" dirty="0">
                <a:solidFill>
                  <a:schemeClr val="tx1"/>
                </a:solidFill>
                <a:sym typeface="Symbol"/>
              </a:rPr>
              <a:t> then you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should represent </a:t>
            </a:r>
            <a:r>
              <a:rPr lang="en-US" sz="2000" dirty="0">
                <a:solidFill>
                  <a:schemeClr val="tx1"/>
                </a:solidFill>
                <a:sym typeface="Symbol"/>
              </a:rPr>
              <a:t>the second office as one or more </a:t>
            </a:r>
            <a:r>
              <a:rPr lang="en-US" sz="2000" dirty="0">
                <a:solidFill>
                  <a:schemeClr val="tx1"/>
                </a:solidFill>
                <a:sym typeface="Symbol"/>
                <a:hlinkClick r:id="rId3" action="ppaction://hlinksldjump"/>
              </a:rPr>
              <a:t>processes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ar-SA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8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4771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Components of DFD (cont.)</a:t>
            </a:r>
            <a:endParaRPr lang="ar-SA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033800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07653"/>
            <a:ext cx="3305175" cy="115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525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4771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Components of DFD (cont.)</a:t>
            </a:r>
            <a:endParaRPr lang="ar-SA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8980932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98"/>
          <a:stretch/>
        </p:blipFill>
        <p:spPr bwMode="auto">
          <a:xfrm>
            <a:off x="5562600" y="1207653"/>
            <a:ext cx="3305175" cy="706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05000"/>
            <a:ext cx="2743200" cy="48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393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/>
              <a:t>Lesson Overview</a:t>
            </a:r>
          </a:p>
        </p:txBody>
      </p:sp>
      <p:sp>
        <p:nvSpPr>
          <p:cNvPr id="13316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96000"/>
          </a:xfrm>
        </p:spPr>
        <p:txBody>
          <a:bodyPr/>
          <a:lstStyle/>
          <a:p>
            <a:pPr marL="0" indent="0"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Modeling </a:t>
            </a:r>
            <a:r>
              <a:rPr lang="en-US" altLang="en-US" dirty="0" smtClean="0">
                <a:solidFill>
                  <a:schemeClr val="tx1"/>
                </a:solidFill>
              </a:rPr>
              <a:t>IIS </a:t>
            </a:r>
            <a:r>
              <a:rPr lang="en-US" altLang="en-US" dirty="0">
                <a:solidFill>
                  <a:schemeClr val="tx1"/>
                </a:solidFill>
              </a:rPr>
              <a:t>–</a:t>
            </a:r>
            <a:r>
              <a:rPr lang="en-US" altLang="en-US" dirty="0" smtClean="0">
                <a:solidFill>
                  <a:schemeClr val="tx1"/>
                </a:solidFill>
              </a:rPr>
              <a:t> (p1)</a:t>
            </a:r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Integrated </a:t>
            </a:r>
            <a:r>
              <a:rPr lang="en-US" altLang="en-US" dirty="0" smtClean="0">
                <a:solidFill>
                  <a:schemeClr val="tx1"/>
                </a:solidFill>
              </a:rPr>
              <a:t>Computer-Aided Manufacturing Definition </a:t>
            </a:r>
            <a:r>
              <a:rPr lang="en-US" altLang="en-US" dirty="0">
                <a:solidFill>
                  <a:schemeClr val="tx1"/>
                </a:solidFill>
              </a:rPr>
              <a:t>0 (IDEF0</a:t>
            </a:r>
            <a:r>
              <a:rPr lang="en-US" altLang="en-US" dirty="0" smtClean="0">
                <a:solidFill>
                  <a:schemeClr val="tx1"/>
                </a:solidFill>
              </a:rPr>
              <a:t>) – (p1)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b="1" dirty="0">
                <a:solidFill>
                  <a:schemeClr val="tx1"/>
                </a:solidFill>
              </a:rPr>
              <a:t>Data Flow Diagram (DFD</a:t>
            </a:r>
            <a:r>
              <a:rPr lang="en-US" altLang="en-US" b="1" dirty="0" smtClean="0">
                <a:solidFill>
                  <a:schemeClr val="tx1"/>
                </a:solidFill>
              </a:rPr>
              <a:t>)</a:t>
            </a:r>
            <a:r>
              <a:rPr lang="en-US" altLang="en-US" b="1" dirty="0">
                <a:solidFill>
                  <a:schemeClr val="tx1"/>
                </a:solidFill>
              </a:rPr>
              <a:t> – (</a:t>
            </a:r>
            <a:r>
              <a:rPr lang="en-US" altLang="en-US" b="1" dirty="0" smtClean="0">
                <a:solidFill>
                  <a:schemeClr val="tx1"/>
                </a:solidFill>
              </a:rPr>
              <a:t>p2)</a:t>
            </a:r>
            <a:endParaRPr lang="en-US" altLang="en-US" b="1" dirty="0">
              <a:solidFill>
                <a:schemeClr val="tx1"/>
              </a:solidFill>
            </a:endParaRPr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GB" altLang="en-US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E10F5-5EEB-4563-8644-8856C174A3DA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7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86800" cy="792162"/>
          </a:xfrm>
        </p:spPr>
        <p:txBody>
          <a:bodyPr>
            <a:noAutofit/>
          </a:bodyPr>
          <a:lstStyle/>
          <a:p>
            <a:r>
              <a:rPr lang="en-US" sz="3200" b="1" dirty="0"/>
              <a:t>Sources</a:t>
            </a:r>
            <a:endParaRPr 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Design of Industrial Information Systems</a:t>
            </a:r>
            <a:r>
              <a:rPr lang="en-US" dirty="0">
                <a:solidFill>
                  <a:schemeClr val="tx1"/>
                </a:solidFill>
              </a:rPr>
              <a:t>. Thomas </a:t>
            </a:r>
            <a:r>
              <a:rPr lang="en-US" dirty="0" smtClean="0">
                <a:solidFill>
                  <a:schemeClr val="tx1"/>
                </a:solidFill>
              </a:rPr>
              <a:t>Boucher, and Ali </a:t>
            </a:r>
            <a:r>
              <a:rPr lang="en-US" dirty="0" err="1">
                <a:solidFill>
                  <a:schemeClr val="tx1"/>
                </a:solidFill>
              </a:rPr>
              <a:t>Yalcin</a:t>
            </a:r>
            <a:r>
              <a:rPr lang="en-US" dirty="0">
                <a:solidFill>
                  <a:schemeClr val="tx1"/>
                </a:solidFill>
              </a:rPr>
              <a:t>. Academic Press. </a:t>
            </a:r>
            <a:r>
              <a:rPr lang="en-US" dirty="0" smtClean="0">
                <a:solidFill>
                  <a:schemeClr val="tx1"/>
                </a:solidFill>
              </a:rPr>
              <a:t>First </a:t>
            </a:r>
            <a:r>
              <a:rPr lang="en-US" dirty="0">
                <a:solidFill>
                  <a:schemeClr val="tx1"/>
                </a:solidFill>
              </a:rPr>
              <a:t>Ed. </a:t>
            </a:r>
            <a:r>
              <a:rPr lang="en-US" dirty="0" smtClean="0">
                <a:solidFill>
                  <a:schemeClr val="tx1"/>
                </a:solidFill>
              </a:rPr>
              <a:t>2006. </a:t>
            </a:r>
            <a:r>
              <a:rPr lang="en-US" dirty="0">
                <a:solidFill>
                  <a:schemeClr val="tx1"/>
                </a:solidFill>
              </a:rPr>
              <a:t>Chapter </a:t>
            </a:r>
            <a:r>
              <a:rPr lang="en-US" dirty="0" smtClean="0">
                <a:solidFill>
                  <a:schemeClr val="tx1"/>
                </a:solidFill>
              </a:rPr>
              <a:t>4.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Modern Systems Analysis and Design</a:t>
            </a:r>
            <a:r>
              <a:rPr lang="en-US" dirty="0">
                <a:solidFill>
                  <a:schemeClr val="tx1"/>
                </a:solidFill>
              </a:rPr>
              <a:t>. Joseph S. </a:t>
            </a:r>
            <a:r>
              <a:rPr lang="en-US" dirty="0" err="1">
                <a:solidFill>
                  <a:schemeClr val="tx1"/>
                </a:solidFill>
              </a:rPr>
              <a:t>Valacich</a:t>
            </a:r>
            <a:r>
              <a:rPr lang="en-US" dirty="0">
                <a:solidFill>
                  <a:schemeClr val="tx1"/>
                </a:solidFill>
              </a:rPr>
              <a:t> and Joey F. George. Pearson. Eighth Ed. 2017. Chapter </a:t>
            </a:r>
            <a:r>
              <a:rPr lang="en-US" dirty="0" smtClean="0">
                <a:solidFill>
                  <a:schemeClr val="tx1"/>
                </a:solidFill>
              </a:rPr>
              <a:t>7.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7326-AFAE-4236-83EB-1396E33F6E1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IE462     </a:t>
            </a:r>
          </a:p>
        </p:txBody>
      </p:sp>
    </p:spTree>
    <p:extLst>
      <p:ext uri="{BB962C8B-B14F-4D97-AF65-F5344CB8AC3E}">
        <p14:creationId xmlns:p14="http://schemas.microsoft.com/office/powerpoint/2010/main" val="181646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685800" y="457200"/>
            <a:ext cx="7772400" cy="33528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4000" b="1" dirty="0"/>
              <a:t>Functional/Process Modeling</a:t>
            </a:r>
            <a:r>
              <a:rPr lang="en-US" sz="4000" b="1" dirty="0" smtClean="0"/>
              <a:t> 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Data Flow Diagram (DFD)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4082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28592"/>
          </a:xfrm>
        </p:spPr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Remember</a:t>
            </a:r>
            <a:r>
              <a:rPr lang="en-US" dirty="0" smtClean="0">
                <a:solidFill>
                  <a:schemeClr val="tx1"/>
                </a:solidFill>
              </a:rPr>
              <a:t>: two </a:t>
            </a:r>
            <a:r>
              <a:rPr lang="en-US" dirty="0">
                <a:solidFill>
                  <a:schemeClr val="tx1"/>
                </a:solidFill>
              </a:rPr>
              <a:t>methodologies </a:t>
            </a: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chemeClr val="tx1"/>
                </a:solidFill>
              </a:rPr>
              <a:t>designing a functional </a:t>
            </a:r>
            <a:r>
              <a:rPr lang="en-US" dirty="0" smtClean="0">
                <a:solidFill>
                  <a:schemeClr val="tx1"/>
                </a:solidFill>
              </a:rPr>
              <a:t>architecture, known </a:t>
            </a:r>
            <a:r>
              <a:rPr lang="en-US" dirty="0">
                <a:solidFill>
                  <a:schemeClr val="tx1"/>
                </a:solidFill>
              </a:rPr>
              <a:t>as “structured analysis” </a:t>
            </a:r>
            <a:r>
              <a:rPr lang="en-US" dirty="0" smtClean="0">
                <a:solidFill>
                  <a:schemeClr val="tx1"/>
                </a:solidFill>
              </a:rPr>
              <a:t>techniques:</a:t>
            </a:r>
          </a:p>
          <a:p>
            <a:pPr lvl="1"/>
            <a:endParaRPr lang="en-US" b="1" i="1" dirty="0" smtClean="0">
              <a:solidFill>
                <a:schemeClr val="tx1"/>
              </a:solidFill>
            </a:endParaRPr>
          </a:p>
          <a:p>
            <a:pPr lvl="1"/>
            <a:r>
              <a:rPr lang="en-US" sz="2000" b="1" i="1" dirty="0" smtClean="0">
                <a:solidFill>
                  <a:schemeClr val="tx1"/>
                </a:solidFill>
              </a:rPr>
              <a:t>data flow diagrams</a:t>
            </a:r>
            <a:r>
              <a:rPr lang="en-US" sz="2000" dirty="0" smtClean="0">
                <a:solidFill>
                  <a:schemeClr val="tx1"/>
                </a:solidFill>
              </a:rPr>
              <a:t> (1979), widely </a:t>
            </a:r>
            <a:r>
              <a:rPr lang="en-US" sz="2000" dirty="0">
                <a:solidFill>
                  <a:schemeClr val="tx1"/>
                </a:solidFill>
              </a:rPr>
              <a:t>used by information </a:t>
            </a:r>
            <a:r>
              <a:rPr lang="en-US" sz="2000" dirty="0" smtClean="0">
                <a:solidFill>
                  <a:schemeClr val="tx1"/>
                </a:solidFill>
              </a:rPr>
              <a:t>system professionals </a:t>
            </a:r>
            <a:r>
              <a:rPr lang="en-US" sz="2000" dirty="0">
                <a:solidFill>
                  <a:schemeClr val="tx1"/>
                </a:solidFill>
              </a:rPr>
              <a:t>in all </a:t>
            </a:r>
            <a:r>
              <a:rPr lang="en-US" sz="2000" dirty="0" smtClean="0">
                <a:solidFill>
                  <a:schemeClr val="tx1"/>
                </a:solidFill>
              </a:rPr>
              <a:t>industries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sz="2000" b="1" i="1" dirty="0">
                <a:solidFill>
                  <a:schemeClr val="tx1"/>
                </a:solidFill>
              </a:rPr>
              <a:t>structured analysis and design </a:t>
            </a:r>
            <a:r>
              <a:rPr lang="en-US" sz="2000" b="1" i="1" dirty="0" smtClean="0">
                <a:solidFill>
                  <a:schemeClr val="tx1"/>
                </a:solidFill>
              </a:rPr>
              <a:t>technique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>
                <a:solidFill>
                  <a:schemeClr val="tx1"/>
                </a:solidFill>
              </a:rPr>
              <a:t>SADT) </a:t>
            </a:r>
            <a:r>
              <a:rPr lang="en-US" sz="2000" dirty="0" smtClean="0">
                <a:solidFill>
                  <a:schemeClr val="tx1"/>
                </a:solidFill>
              </a:rPr>
              <a:t>(1988</a:t>
            </a:r>
            <a:r>
              <a:rPr lang="en-US" sz="2000" dirty="0">
                <a:solidFill>
                  <a:schemeClr val="tx1"/>
                </a:solidFill>
              </a:rPr>
              <a:t>), </a:t>
            </a:r>
            <a:r>
              <a:rPr lang="en-US" sz="2000" dirty="0" smtClean="0">
                <a:solidFill>
                  <a:schemeClr val="tx1"/>
                </a:solidFill>
              </a:rPr>
              <a:t>adapted </a:t>
            </a:r>
            <a:r>
              <a:rPr lang="en-US" sz="2000" dirty="0">
                <a:solidFill>
                  <a:schemeClr val="tx1"/>
                </a:solidFill>
              </a:rPr>
              <a:t>for manufacturing enterprises under </a:t>
            </a:r>
            <a:r>
              <a:rPr lang="en-US" sz="2000" dirty="0" smtClean="0">
                <a:solidFill>
                  <a:schemeClr val="tx1"/>
                </a:solidFill>
              </a:rPr>
              <a:t>the name </a:t>
            </a:r>
            <a:r>
              <a:rPr lang="en-US" sz="2000" b="1" i="1" dirty="0">
                <a:solidFill>
                  <a:schemeClr val="tx1"/>
                </a:solidFill>
              </a:rPr>
              <a:t>integrated computer-aided manufacturing </a:t>
            </a:r>
            <a:r>
              <a:rPr lang="en-US" sz="2000" b="1" i="1" dirty="0" smtClean="0">
                <a:solidFill>
                  <a:schemeClr val="tx1"/>
                </a:solidFill>
              </a:rPr>
              <a:t>definition </a:t>
            </a:r>
            <a:r>
              <a:rPr lang="en-US" sz="2000" b="1" i="1" dirty="0">
                <a:solidFill>
                  <a:schemeClr val="tx1"/>
                </a:solidFill>
              </a:rPr>
              <a:t>0</a:t>
            </a:r>
            <a:r>
              <a:rPr lang="en-US" sz="2000" dirty="0">
                <a:solidFill>
                  <a:schemeClr val="tx1"/>
                </a:solidFill>
              </a:rPr>
              <a:t> (IDEF0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Both </a:t>
            </a:r>
            <a:r>
              <a:rPr lang="en-US" sz="2000" dirty="0" smtClean="0">
                <a:solidFill>
                  <a:schemeClr val="tx1"/>
                </a:solidFill>
              </a:rPr>
              <a:t>methodologies are </a:t>
            </a:r>
            <a:r>
              <a:rPr lang="en-US" sz="2000" dirty="0">
                <a:solidFill>
                  <a:schemeClr val="tx1"/>
                </a:solidFill>
              </a:rPr>
              <a:t>based on graphical notations used to describe information </a:t>
            </a:r>
            <a:r>
              <a:rPr lang="en-US" sz="2000" dirty="0" smtClean="0">
                <a:solidFill>
                  <a:schemeClr val="tx1"/>
                </a:solidFill>
              </a:rPr>
              <a:t>flows </a:t>
            </a:r>
            <a:r>
              <a:rPr lang="en-US" sz="2000" dirty="0">
                <a:solidFill>
                  <a:schemeClr val="tx1"/>
                </a:solidFill>
              </a:rPr>
              <a:t>among processes of </a:t>
            </a:r>
            <a:r>
              <a:rPr lang="en-US" sz="2000" dirty="0" smtClean="0">
                <a:solidFill>
                  <a:schemeClr val="tx1"/>
                </a:solidFill>
              </a:rPr>
              <a:t>the enterprise </a:t>
            </a:r>
            <a:r>
              <a:rPr lang="en-US" sz="2000" dirty="0">
                <a:solidFill>
                  <a:schemeClr val="tx1"/>
                </a:solidFill>
              </a:rPr>
              <a:t>being </a:t>
            </a:r>
            <a:r>
              <a:rPr lang="en-US" sz="2000" dirty="0" smtClean="0">
                <a:solidFill>
                  <a:schemeClr val="tx1"/>
                </a:solidFill>
              </a:rPr>
              <a:t>documented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altLang="en-US" sz="3200" b="1" dirty="0" smtClean="0"/>
              <a:t>Functional/Process </a:t>
            </a:r>
            <a:r>
              <a:rPr lang="en-US" altLang="en-US" sz="3200" b="1" dirty="0"/>
              <a:t>Modeling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000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95348"/>
          </a:xfrm>
        </p:spPr>
        <p:txBody>
          <a:bodyPr>
            <a:noAutofit/>
          </a:bodyPr>
          <a:lstStyle/>
          <a:p>
            <a:r>
              <a:rPr lang="en-US" altLang="en-US" sz="3200" b="1" dirty="0"/>
              <a:t>Functional/Process </a:t>
            </a:r>
            <a:r>
              <a:rPr lang="en-US" altLang="en-US" sz="3200" b="1" dirty="0" smtClean="0"/>
              <a:t>Modeling</a:t>
            </a:r>
            <a:endParaRPr 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l" rtl="0"/>
            <a:r>
              <a:rPr lang="en-US" altLang="en-US" dirty="0" smtClean="0">
                <a:solidFill>
                  <a:schemeClr val="tx1"/>
                </a:solidFill>
              </a:rPr>
              <a:t>Graphically represent the processes that capture, manipulate, store, and distribute data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between a system and its environment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and among system components</a:t>
            </a:r>
          </a:p>
          <a:p>
            <a:pPr lvl="1"/>
            <a:endParaRPr lang="en-US" altLang="en-US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tx1"/>
                </a:solidFill>
              </a:rPr>
              <a:t>Useful for depicting purely </a:t>
            </a:r>
            <a:r>
              <a:rPr lang="en-US" altLang="en-US" i="1" dirty="0">
                <a:solidFill>
                  <a:schemeClr val="tx1"/>
                </a:solidFill>
              </a:rPr>
              <a:t>logical</a:t>
            </a:r>
            <a:r>
              <a:rPr lang="en-US" altLang="en-US" dirty="0">
                <a:solidFill>
                  <a:schemeClr val="tx1"/>
                </a:solidFill>
              </a:rPr>
              <a:t> information flows</a:t>
            </a:r>
          </a:p>
          <a:p>
            <a:pPr>
              <a:lnSpc>
                <a:spcPct val="90000"/>
              </a:lnSpc>
            </a:pPr>
            <a:endParaRPr lang="en-US" alt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tx1"/>
                </a:solidFill>
              </a:rPr>
              <a:t>DFDs differ from system flowcharts which depict a </a:t>
            </a:r>
            <a:r>
              <a:rPr lang="en-US" altLang="en-US" dirty="0" smtClean="0">
                <a:solidFill>
                  <a:schemeClr val="tx1"/>
                </a:solidFill>
              </a:rPr>
              <a:t>procedure (see next slide)</a:t>
            </a:r>
            <a:endParaRPr lang="en-US" altLang="en-US" sz="2400" dirty="0" smtClean="0">
              <a:solidFill>
                <a:schemeClr val="tx1"/>
              </a:solidFill>
            </a:endParaRPr>
          </a:p>
          <a:p>
            <a:pPr algn="l" rtl="0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1914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System Flowchart (example)</a:t>
            </a:r>
            <a:endParaRPr lang="ar-SA" sz="32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38199"/>
            <a:ext cx="6553200" cy="5891261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6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DFDs vs. IDEF0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01080" cy="5257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Data Flow Diagrams</a:t>
            </a:r>
            <a:r>
              <a:rPr lang="en-US" dirty="0" smtClean="0">
                <a:solidFill>
                  <a:schemeClr val="tx1"/>
                </a:solidFill>
              </a:rPr>
              <a:t> (DFD), aka </a:t>
            </a:r>
            <a:r>
              <a:rPr lang="en-US" b="1" dirty="0" smtClean="0">
                <a:solidFill>
                  <a:schemeClr val="tx1"/>
                </a:solidFill>
              </a:rPr>
              <a:t>Data </a:t>
            </a:r>
            <a:r>
              <a:rPr lang="en-US" b="1" dirty="0">
                <a:solidFill>
                  <a:schemeClr val="tx1"/>
                </a:solidFill>
              </a:rPr>
              <a:t>Flow Analysis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(DFA) is an alternative to IDEF0 that is widely used in all industries, both in modeling: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manufacturing, and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service processes and operations</a:t>
            </a:r>
          </a:p>
          <a:p>
            <a:endParaRPr lang="en-US" sz="2000" b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It </a:t>
            </a:r>
            <a:r>
              <a:rPr lang="en-US" dirty="0">
                <a:solidFill>
                  <a:schemeClr val="tx1"/>
                </a:solidFill>
              </a:rPr>
              <a:t>differs from IDEF0 in that it focuses exclusively on business </a:t>
            </a:r>
            <a:r>
              <a:rPr lang="en-US" i="1" dirty="0" smtClean="0">
                <a:solidFill>
                  <a:schemeClr val="tx1"/>
                </a:solidFill>
              </a:rPr>
              <a:t>processes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and the </a:t>
            </a:r>
            <a:r>
              <a:rPr lang="en-US" i="1" dirty="0">
                <a:solidFill>
                  <a:schemeClr val="tx1"/>
                </a:solidFill>
              </a:rPr>
              <a:t>information that flows</a:t>
            </a:r>
            <a:r>
              <a:rPr lang="en-US" dirty="0">
                <a:solidFill>
                  <a:schemeClr val="tx1"/>
                </a:solidFill>
              </a:rPr>
              <a:t> among processes, </a:t>
            </a:r>
            <a:r>
              <a:rPr lang="en-US" i="1" dirty="0" smtClean="0">
                <a:solidFill>
                  <a:schemeClr val="tx1"/>
                </a:solidFill>
              </a:rPr>
              <a:t>ignoring </a:t>
            </a:r>
            <a:r>
              <a:rPr lang="en-US" dirty="0" smtClean="0">
                <a:solidFill>
                  <a:schemeClr val="tx1"/>
                </a:solidFill>
              </a:rPr>
              <a:t>(unlike IDEF0):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material flows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mechanisms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and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controls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5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685800" y="1066801"/>
            <a:ext cx="7772400" cy="13715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4000" b="1" dirty="0" smtClean="0"/>
              <a:t>DFA/DFD Modeling Primitives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919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4771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Components of DFD</a:t>
            </a:r>
            <a:endParaRPr 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710254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Data flow diagrams are constructed using four symbols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altLang="en-US" sz="2400" b="1" dirty="0" smtClean="0">
                <a:solidFill>
                  <a:schemeClr val="tx1"/>
                </a:solidFill>
              </a:rPr>
              <a:t>Process</a:t>
            </a:r>
          </a:p>
          <a:p>
            <a:pPr lvl="1"/>
            <a:r>
              <a:rPr lang="en-US" altLang="en-US" sz="2400" b="1" dirty="0">
                <a:solidFill>
                  <a:schemeClr val="tx1"/>
                </a:solidFill>
              </a:rPr>
              <a:t>Data Flow</a:t>
            </a:r>
          </a:p>
          <a:p>
            <a:pPr lvl="1"/>
            <a:r>
              <a:rPr lang="en-US" altLang="en-US" sz="2400" b="1" dirty="0" smtClean="0">
                <a:solidFill>
                  <a:schemeClr val="tx1"/>
                </a:solidFill>
              </a:rPr>
              <a:t>Data Store</a:t>
            </a:r>
          </a:p>
          <a:p>
            <a:pPr lvl="1"/>
            <a:r>
              <a:rPr lang="en-US" altLang="en-US" sz="2400" b="1" dirty="0" smtClean="0">
                <a:solidFill>
                  <a:schemeClr val="tx1"/>
                </a:solidFill>
              </a:rPr>
              <a:t>Sources and Sinks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1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13938</TotalTime>
  <Words>1016</Words>
  <Application>Microsoft Office PowerPoint</Application>
  <PresentationFormat>On-screen Show (4:3)</PresentationFormat>
  <Paragraphs>143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2_Concourse</vt:lpstr>
      <vt:lpstr>9_Concourse</vt:lpstr>
      <vt:lpstr>Executive</vt:lpstr>
      <vt:lpstr>King Saud University   College of Engineering  IE – 462: “Industrial Information Systems”  Fall – 2018 (1st Sem. 1439-40H)</vt:lpstr>
      <vt:lpstr>Lesson Overview</vt:lpstr>
      <vt:lpstr>PowerPoint Presentation</vt:lpstr>
      <vt:lpstr>PowerPoint Presentation</vt:lpstr>
      <vt:lpstr>Functional/Process Modeling</vt:lpstr>
      <vt:lpstr>System Flowchart (example)</vt:lpstr>
      <vt:lpstr>DFDs vs. IDEF0</vt:lpstr>
      <vt:lpstr>PowerPoint Presentation</vt:lpstr>
      <vt:lpstr>Components of DFD</vt:lpstr>
      <vt:lpstr>Components of DFD</vt:lpstr>
      <vt:lpstr>Components of DFD (cont.)</vt:lpstr>
      <vt:lpstr>Components of DFD (cont.)</vt:lpstr>
      <vt:lpstr>Components of DFD (cont.)</vt:lpstr>
      <vt:lpstr>Components of DFD (cont.)</vt:lpstr>
      <vt:lpstr>DFD Symbols/Notation</vt:lpstr>
      <vt:lpstr>DFD Symbols/Notation (contd.)</vt:lpstr>
      <vt:lpstr>Components of DFD (cont.)</vt:lpstr>
      <vt:lpstr>Components of DFD (cont.)</vt:lpstr>
      <vt:lpstr>Components of DFD (cont.)</vt:lpstr>
      <vt:lpstr>Sources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1311</cp:revision>
  <dcterms:created xsi:type="dcterms:W3CDTF">2008-11-10T19:40:45Z</dcterms:created>
  <dcterms:modified xsi:type="dcterms:W3CDTF">2018-10-21T05:53:32Z</dcterms:modified>
</cp:coreProperties>
</file>