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59"/>
  </p:notesMasterIdLst>
  <p:handoutMasterIdLst>
    <p:handoutMasterId r:id="rId60"/>
  </p:handoutMasterIdLst>
  <p:sldIdLst>
    <p:sldId id="328" r:id="rId4"/>
    <p:sldId id="482" r:id="rId5"/>
    <p:sldId id="492" r:id="rId6"/>
    <p:sldId id="467" r:id="rId7"/>
    <p:sldId id="496" r:id="rId8"/>
    <p:sldId id="498" r:id="rId9"/>
    <p:sldId id="495" r:id="rId10"/>
    <p:sldId id="499" r:id="rId11"/>
    <p:sldId id="497" r:id="rId12"/>
    <p:sldId id="500" r:id="rId13"/>
    <p:sldId id="501" r:id="rId14"/>
    <p:sldId id="502" r:id="rId15"/>
    <p:sldId id="463" r:id="rId16"/>
    <p:sldId id="503" r:id="rId17"/>
    <p:sldId id="504" r:id="rId18"/>
    <p:sldId id="505" r:id="rId19"/>
    <p:sldId id="494" r:id="rId20"/>
    <p:sldId id="493" r:id="rId21"/>
    <p:sldId id="506" r:id="rId22"/>
    <p:sldId id="509" r:id="rId23"/>
    <p:sldId id="510" r:id="rId24"/>
    <p:sldId id="507" r:id="rId25"/>
    <p:sldId id="512" r:id="rId26"/>
    <p:sldId id="511" r:id="rId27"/>
    <p:sldId id="508" r:id="rId28"/>
    <p:sldId id="513" r:id="rId29"/>
    <p:sldId id="516" r:id="rId30"/>
    <p:sldId id="517" r:id="rId31"/>
    <p:sldId id="514" r:id="rId32"/>
    <p:sldId id="518" r:id="rId33"/>
    <p:sldId id="519" r:id="rId34"/>
    <p:sldId id="515" r:id="rId35"/>
    <p:sldId id="520" r:id="rId36"/>
    <p:sldId id="491" r:id="rId37"/>
    <p:sldId id="466" r:id="rId38"/>
    <p:sldId id="461" r:id="rId39"/>
    <p:sldId id="444" r:id="rId40"/>
    <p:sldId id="455" r:id="rId41"/>
    <p:sldId id="471" r:id="rId42"/>
    <p:sldId id="457" r:id="rId43"/>
    <p:sldId id="522" r:id="rId44"/>
    <p:sldId id="473" r:id="rId45"/>
    <p:sldId id="523" r:id="rId46"/>
    <p:sldId id="521" r:id="rId47"/>
    <p:sldId id="472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524" r:id="rId57"/>
    <p:sldId id="426" r:id="rId58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780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mathematically, </a:t>
            </a:r>
            <a:r>
              <a:rPr lang="en-US" b="1" dirty="0"/>
              <a:t>inventory level</a:t>
            </a:r>
            <a:r>
              <a:rPr lang="en-US" dirty="0"/>
              <a:t> is </a:t>
            </a:r>
            <a:r>
              <a:rPr lang="en-US" b="1" dirty="0"/>
              <a:t>last day's starting amount</a:t>
            </a:r>
            <a:r>
              <a:rPr lang="en-US" dirty="0"/>
              <a:t> + </a:t>
            </a:r>
            <a:r>
              <a:rPr lang="en-US" b="1" dirty="0"/>
              <a:t>amount delivered</a:t>
            </a:r>
            <a:r>
              <a:rPr lang="en-US" dirty="0"/>
              <a:t> - </a:t>
            </a:r>
            <a:r>
              <a:rPr lang="en-US" b="1" dirty="0"/>
              <a:t>amount used</a:t>
            </a:r>
            <a:r>
              <a:rPr lang="en-US" dirty="0"/>
              <a:t>; and this is </a:t>
            </a:r>
            <a:r>
              <a:rPr lang="en-US" b="1" dirty="0"/>
              <a:t>compared to MOQ</a:t>
            </a:r>
            <a:r>
              <a:rPr lang="en-US" dirty="0"/>
              <a:t> (below) to determine whether or not we need make a new order for the next working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2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/>
              <a:t>Querying: </a:t>
            </a:r>
            <a:r>
              <a:rPr lang="ar-SA" i="0" dirty="0"/>
              <a:t>سؤال/بحث</a:t>
            </a:r>
            <a:r>
              <a:rPr lang="en-US" i="0" dirty="0"/>
              <a:t>; note this querying process saves Bob worry and effort involved with visually or roughly estimating inventory levels (manually)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note how this DFD is different than the previous level-0 DFD?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Hammer, M., and J. </a:t>
            </a:r>
            <a:r>
              <a:rPr lang="en-US" dirty="0" err="1"/>
              <a:t>Champy</a:t>
            </a:r>
            <a:r>
              <a:rPr lang="en-US" dirty="0"/>
              <a:t>. 1993. </a:t>
            </a:r>
            <a:r>
              <a:rPr lang="en-US" i="1" dirty="0"/>
              <a:t>Reengineering the Corporation</a:t>
            </a:r>
            <a:r>
              <a:rPr lang="en-US" dirty="0"/>
              <a:t>. New York: Harper Business.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32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Can you guess what level DFD this is? Level-0 DFD; Q: why does the box for the External entity “Salesperson” have a slash? That’s because it is repeated (see rule T, page 195)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6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4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9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Can you guess what level DFD this is? Level-0 (not context diagram); note almost the same external entities, external data flow, data stores, yet processes and data flow is much reduced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7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9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how JAD was one of the methods/approaches used in SDLC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9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7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4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5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again here that the External entity “Customer” has a slash? That’s because it is repeated (see rule T, page 195) to avoid clutter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7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that suppliers also provide supplies (but this can’t be shown on a DFD)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4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how node A3 has been highlighted (in order to emphasize that it will be the focus of the next decomposition)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9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3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7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2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for data store, our textbook (</a:t>
            </a:r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7.</a:t>
            </a:r>
            <a:r>
              <a:rPr lang="en-US" dirty="0"/>
              <a:t>) uses some hybrid (mix) symbol between the two notations shown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material flow is </a:t>
            </a:r>
            <a:r>
              <a:rPr lang="en-US" b="1" dirty="0"/>
              <a:t>not accounted for</a:t>
            </a:r>
            <a:r>
              <a:rPr lang="en-US" dirty="0"/>
              <a:t> in DFD diagrams!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7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material flow is </a:t>
            </a:r>
            <a:r>
              <a:rPr lang="en-US" b="1" dirty="0"/>
              <a:t>not accounted for</a:t>
            </a:r>
            <a:r>
              <a:rPr lang="en-US" dirty="0"/>
              <a:t> in DFD diagrams!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7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the data store was already indicated in the IDEF0 model at Node A32 as </a:t>
            </a:r>
            <a:r>
              <a:rPr lang="en-US" b="1" dirty="0"/>
              <a:t>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5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how here the context diagram includes a data store (i.e. using a different standard than the one in the reference that has been discussed so far </a:t>
            </a:r>
            <a:r>
              <a:rPr lang="en-US" b="0" dirty="0">
                <a:solidFill>
                  <a:schemeClr val="tx1"/>
                </a:solidFill>
              </a:rPr>
              <a:t>Design of Industrial Information Systems. Thomas Boucher, and Ali </a:t>
            </a:r>
            <a:r>
              <a:rPr lang="en-US" b="0" dirty="0" err="1">
                <a:solidFill>
                  <a:schemeClr val="tx1"/>
                </a:solidFill>
              </a:rPr>
              <a:t>Yalcin</a:t>
            </a:r>
            <a:r>
              <a:rPr lang="en-US" b="0" dirty="0">
                <a:solidFill>
                  <a:schemeClr val="tx1"/>
                </a:solidFill>
              </a:rPr>
              <a:t>. Academic Press. First Ed. 2006. Chapter 4.; also note how Node A32 has now become our “system” (as we did previously with Hoosier Burger)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2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the process symbols used here are the same as those used in the </a:t>
            </a:r>
            <a:r>
              <a:rPr lang="en-US" b="1" dirty="0" err="1"/>
              <a:t>Gane</a:t>
            </a:r>
            <a:r>
              <a:rPr lang="en-US" b="1" dirty="0"/>
              <a:t> and </a:t>
            </a:r>
            <a:r>
              <a:rPr lang="en-US" b="1" dirty="0" err="1"/>
              <a:t>Sarson</a:t>
            </a:r>
            <a:r>
              <a:rPr lang="en-US" dirty="0"/>
              <a:t>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6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level-0 is called level-1 in the source: </a:t>
            </a:r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7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again here how (unlike in IDEF0 decompositions) all flows are those of data flows; also note that this diagram combines source/sinks + external data flows (from context diagram) as well as sub-processes from </a:t>
            </a:r>
            <a:r>
              <a:rPr lang="en-US" dirty="0">
                <a:solidFill>
                  <a:schemeClr val="tx1"/>
                </a:solidFill>
              </a:rPr>
              <a:t>process hierarchy chart and adds internal data flow and data stores; also note how data store in context diagram (</a:t>
            </a:r>
            <a:r>
              <a:rPr lang="en-US" b="1" dirty="0">
                <a:solidFill>
                  <a:schemeClr val="tx1"/>
                </a:solidFill>
              </a:rPr>
              <a:t>inventory and warehouse data files</a:t>
            </a:r>
            <a:r>
              <a:rPr lang="en-US" dirty="0">
                <a:solidFill>
                  <a:schemeClr val="tx1"/>
                </a:solidFill>
              </a:rPr>
              <a:t>) was split into two data stores here (</a:t>
            </a:r>
            <a:r>
              <a:rPr lang="en-US" b="1" dirty="0">
                <a:solidFill>
                  <a:schemeClr val="tx1"/>
                </a:solidFill>
              </a:rPr>
              <a:t>warehouse file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inventory file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8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detailed documentation that must accompany DFDs (as mentioned in previous lessons)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0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some videos regard Context Diagram as Level-0 Diagram, Level-0 DFD as Level-1,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0" dirty="0">
                <a:solidFill>
                  <a:schemeClr val="tx1"/>
                </a:solidFill>
              </a:rPr>
              <a:t>* </a:t>
            </a:r>
            <a:r>
              <a:rPr lang="en-US" b="1" i="0" dirty="0">
                <a:solidFill>
                  <a:schemeClr val="tx1"/>
                </a:solidFill>
              </a:rPr>
              <a:t>Minimum order quantities </a:t>
            </a:r>
            <a:r>
              <a:rPr lang="en-US" i="0" dirty="0">
                <a:solidFill>
                  <a:schemeClr val="tx1"/>
                </a:solidFill>
              </a:rPr>
              <a:t>(MOQ) are called </a:t>
            </a:r>
            <a:r>
              <a:rPr lang="en-US" b="1" i="0" dirty="0">
                <a:solidFill>
                  <a:schemeClr val="tx1"/>
                </a:solidFill>
              </a:rPr>
              <a:t>reorder quantities</a:t>
            </a:r>
            <a:r>
              <a:rPr lang="en-US" i="0" dirty="0">
                <a:solidFill>
                  <a:schemeClr val="tx1"/>
                </a:solidFill>
              </a:rPr>
              <a:t> on the stock log form;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>
                <a:solidFill>
                  <a:schemeClr val="tx1"/>
                </a:solidFill>
              </a:rPr>
              <a:t>** since there may be error/waste when reporting this (during the food-making process)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2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VGTvgaJll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youtu.be/Ik85hZkyYPA" TargetMode="External"/><Relationship Id="rId4" Type="http://schemas.openxmlformats.org/officeDocument/2006/relationships/hyperlink" Target="https://youtu.be/ztZsEI6C-mI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 rtlCol="0">
            <a:normAutofit lnSpcReduction="10000"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4</a:t>
            </a: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Structured Analysis and Functional</a:t>
            </a: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Architecture Design – p2 – DFD – iii – Case Studies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2999"/>
            <a:ext cx="8229600" cy="5578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Hoosier Burger’s </a:t>
            </a: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Stock Log Form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Minimum order quantities*</a:t>
            </a:r>
            <a:r>
              <a:rPr lang="en-US" dirty="0">
                <a:solidFill>
                  <a:schemeClr val="tx1"/>
                </a:solidFill>
              </a:rPr>
              <a:t> appear on the log form: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stock level at which orders </a:t>
            </a:r>
            <a:r>
              <a:rPr lang="en-US" sz="2400" i="1" dirty="0">
                <a:solidFill>
                  <a:schemeClr val="tx1"/>
                </a:solidFill>
              </a:rPr>
              <a:t>must be placed</a:t>
            </a:r>
            <a:r>
              <a:rPr lang="en-US" sz="2400" dirty="0">
                <a:solidFill>
                  <a:schemeClr val="tx1"/>
                </a:solidFill>
              </a:rPr>
              <a:t> in order to avoid running out of an item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Stock log also has spaces for entering: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starting amount: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entered on the sheet when Bob logs stock deliveries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amount delivered, and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</a:rPr>
              <a:t>amount used for each item: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entered on sheet </a:t>
            </a:r>
            <a:r>
              <a:rPr lang="en-US" sz="2000" i="1" dirty="0">
                <a:solidFill>
                  <a:schemeClr val="tx1"/>
                </a:solidFill>
              </a:rPr>
              <a:t>after</a:t>
            </a:r>
            <a:r>
              <a:rPr lang="en-US" sz="2000" dirty="0">
                <a:solidFill>
                  <a:schemeClr val="tx1"/>
                </a:solidFill>
              </a:rPr>
              <a:t> Bob has compared amounts of stock used according to a </a:t>
            </a:r>
            <a:r>
              <a:rPr lang="en-US" sz="2000" i="1" dirty="0">
                <a:solidFill>
                  <a:schemeClr val="tx1"/>
                </a:solidFill>
              </a:rPr>
              <a:t>physical count</a:t>
            </a:r>
            <a:r>
              <a:rPr lang="en-US" sz="2000" dirty="0">
                <a:solidFill>
                  <a:schemeClr val="tx1"/>
                </a:solidFill>
              </a:rPr>
              <a:t> and according to the numbers on the </a:t>
            </a:r>
            <a:r>
              <a:rPr lang="en-US" sz="2000" i="1" dirty="0">
                <a:solidFill>
                  <a:schemeClr val="tx1"/>
                </a:solidFill>
              </a:rPr>
              <a:t>inventory report</a:t>
            </a:r>
            <a:r>
              <a:rPr lang="en-US" sz="2000" dirty="0">
                <a:solidFill>
                  <a:schemeClr val="tx1"/>
                </a:solidFill>
              </a:rPr>
              <a:t> (generated by the food-ordering system)**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2999"/>
            <a:ext cx="8229600" cy="5578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Hoosier Burger’s </a:t>
            </a: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Stock Log Form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Hoosier Burger has </a:t>
            </a:r>
            <a:r>
              <a:rPr lang="en-US" i="1" dirty="0">
                <a:solidFill>
                  <a:schemeClr val="tx1"/>
                </a:solidFill>
              </a:rPr>
              <a:t>standing daily delivery orders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for some perishable items that are used every day(e.g. burger buns, meats, and vegetables)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Bob determines which orders need to be placed by comparing,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minimum order quantities and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amount of stock on hand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Bob uses the invoices,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determines which bills need to be paid, and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carefully records each payment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2999"/>
            <a:ext cx="8229600" cy="5715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Main Elements of Bob’s Inventory System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Key processes (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see level-0 DFD</a:t>
            </a:r>
            <a:r>
              <a:rPr lang="en-US" dirty="0">
                <a:solidFill>
                  <a:schemeClr val="tx1"/>
                </a:solidFill>
              </a:rPr>
              <a:t>):</a:t>
            </a:r>
            <a:endParaRPr lang="en-US" i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account for anything </a:t>
            </a:r>
            <a:r>
              <a:rPr lang="en-US" sz="2400" i="1" dirty="0">
                <a:solidFill>
                  <a:schemeClr val="tx1"/>
                </a:solidFill>
              </a:rPr>
              <a:t>added to</a:t>
            </a:r>
            <a:r>
              <a:rPr lang="en-US" sz="2400" dirty="0">
                <a:solidFill>
                  <a:schemeClr val="tx1"/>
                </a:solidFill>
              </a:rPr>
              <a:t> inventory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account for anything </a:t>
            </a:r>
            <a:r>
              <a:rPr lang="en-US" sz="2400" i="1" dirty="0">
                <a:solidFill>
                  <a:schemeClr val="tx1"/>
                </a:solidFill>
              </a:rPr>
              <a:t>taken from</a:t>
            </a:r>
            <a:r>
              <a:rPr lang="en-US" sz="2400" dirty="0">
                <a:solidFill>
                  <a:schemeClr val="tx1"/>
                </a:solidFill>
              </a:rPr>
              <a:t> inventory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place orders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pay bills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Key data </a:t>
            </a:r>
            <a:r>
              <a:rPr lang="en-US" i="1" dirty="0">
                <a:solidFill>
                  <a:schemeClr val="tx1"/>
                </a:solidFill>
              </a:rPr>
              <a:t>used</a:t>
            </a:r>
            <a:r>
              <a:rPr lang="en-US" dirty="0">
                <a:solidFill>
                  <a:schemeClr val="tx1"/>
                </a:solidFill>
              </a:rPr>
              <a:t> by the system: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inventories counts (used by the system) and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stock-on-hand counts</a:t>
            </a:r>
          </a:p>
          <a:p>
            <a:r>
              <a:rPr lang="en-US" dirty="0">
                <a:solidFill>
                  <a:schemeClr val="tx1"/>
                </a:solidFill>
              </a:rPr>
              <a:t>Key data </a:t>
            </a:r>
            <a:r>
              <a:rPr lang="en-US" i="1" dirty="0">
                <a:solidFill>
                  <a:schemeClr val="tx1"/>
                </a:solidFill>
              </a:rPr>
              <a:t>output</a:t>
            </a:r>
            <a:r>
              <a:rPr lang="en-US" dirty="0">
                <a:solidFill>
                  <a:schemeClr val="tx1"/>
                </a:solidFill>
              </a:rPr>
              <a:t> by the system: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orders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payments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2A7CC6B-4641-43E8-BA87-4B3D24881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8518" r="16666" b="7037"/>
          <a:stretch/>
        </p:blipFill>
        <p:spPr>
          <a:xfrm>
            <a:off x="11096" y="685800"/>
            <a:ext cx="9106457" cy="6035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D424C1-2E79-4712-9F59-DADD6BA6C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67" t="11404" r="7500" b="78372"/>
          <a:stretch/>
        </p:blipFill>
        <p:spPr>
          <a:xfrm>
            <a:off x="6305529" y="838200"/>
            <a:ext cx="2838471" cy="69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114919-F84C-4E2C-B946-1A955CBC3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67" t="86813" r="10000" b="5780"/>
          <a:stretch/>
        </p:blipFill>
        <p:spPr>
          <a:xfrm>
            <a:off x="6419829" y="5363567"/>
            <a:ext cx="2690880" cy="538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35DF61-6FCB-4612-B300-BDE0F6BEA75F}"/>
              </a:ext>
            </a:extLst>
          </p:cNvPr>
          <p:cNvSpPr/>
          <p:nvPr/>
        </p:nvSpPr>
        <p:spPr>
          <a:xfrm>
            <a:off x="6997177" y="6362268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2891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5784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Revised DFD</a:t>
            </a:r>
            <a:r>
              <a:rPr lang="en-US" b="1" dirty="0">
                <a:solidFill>
                  <a:schemeClr val="tx1"/>
                </a:solidFill>
              </a:rPr>
              <a:t> for Bob’s Inventory System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Bob would like to add 3 additional functions:</a:t>
            </a:r>
            <a:endParaRPr lang="en-US" i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data on </a:t>
            </a:r>
            <a:r>
              <a:rPr lang="en-US" sz="2400" i="1" dirty="0">
                <a:solidFill>
                  <a:schemeClr val="tx1"/>
                </a:solidFill>
              </a:rPr>
              <a:t>new shipments</a:t>
            </a:r>
            <a:r>
              <a:rPr lang="en-US" sz="2400" dirty="0">
                <a:solidFill>
                  <a:schemeClr val="tx1"/>
                </a:solidFill>
              </a:rPr>
              <a:t> should be entered into an </a:t>
            </a:r>
            <a:r>
              <a:rPr lang="en-US" sz="2400" i="1" dirty="0">
                <a:solidFill>
                  <a:schemeClr val="tx1"/>
                </a:solidFill>
              </a:rPr>
              <a:t>automated </a:t>
            </a:r>
            <a:r>
              <a:rPr lang="en-US" sz="2400" dirty="0">
                <a:solidFill>
                  <a:schemeClr val="tx1"/>
                </a:solidFill>
              </a:rPr>
              <a:t>system, thus: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no more paper </a:t>
            </a:r>
            <a:r>
              <a:rPr lang="en-US" sz="2000" dirty="0">
                <a:solidFill>
                  <a:schemeClr val="tx1"/>
                </a:solidFill>
                <a:hlinkClick r:id="rId4" action="ppaction://hlinksldjump"/>
              </a:rPr>
              <a:t>stock log sheets</a:t>
            </a:r>
            <a:endParaRPr lang="en-US" sz="2000" dirty="0">
              <a:solidFill>
                <a:schemeClr val="tx1"/>
              </a:solidFill>
            </a:endParaRP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shipment data will stay as current as possible (i.e. will be entered into the system </a:t>
            </a:r>
            <a:r>
              <a:rPr lang="en-US" sz="2000" i="1" dirty="0">
                <a:solidFill>
                  <a:schemeClr val="tx1"/>
                </a:solidFill>
              </a:rPr>
              <a:t>as soon</a:t>
            </a:r>
            <a:r>
              <a:rPr lang="en-US" sz="2000" dirty="0">
                <a:solidFill>
                  <a:schemeClr val="tx1"/>
                </a:solidFill>
              </a:rPr>
              <a:t> as the new stock arrives at the restaurant)</a:t>
            </a:r>
          </a:p>
          <a:p>
            <a:pPr marL="1314450" lvl="2" indent="-457200"/>
            <a:endParaRPr lang="en-US" sz="1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system should determine automatically whether a </a:t>
            </a:r>
            <a:r>
              <a:rPr lang="en-US" sz="2400" i="1" dirty="0">
                <a:solidFill>
                  <a:schemeClr val="tx1"/>
                </a:solidFill>
              </a:rPr>
              <a:t>new order</a:t>
            </a:r>
            <a:r>
              <a:rPr lang="en-US" sz="2400" dirty="0">
                <a:solidFill>
                  <a:schemeClr val="tx1"/>
                </a:solidFill>
              </a:rPr>
              <a:t> should be placed, 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i.e. Bob would no longer worry whether Hoosier Burger has enough of everything in stock at all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5784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Revised DFD</a:t>
            </a:r>
            <a:r>
              <a:rPr lang="en-US" b="1" dirty="0">
                <a:solidFill>
                  <a:schemeClr val="tx1"/>
                </a:solidFill>
              </a:rPr>
              <a:t> for Bob’s Inventory System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Bob would like to add 3 additional functions (cont.):</a:t>
            </a:r>
            <a:endParaRPr lang="en-US" i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tx1"/>
                </a:solidFill>
              </a:rPr>
              <a:t>Bob would like to be able to know, at any time, the </a:t>
            </a:r>
            <a:r>
              <a:rPr lang="en-US" sz="2400" i="1" dirty="0">
                <a:solidFill>
                  <a:schemeClr val="tx1"/>
                </a:solidFill>
              </a:rPr>
              <a:t>approximate inventory level</a:t>
            </a:r>
            <a:r>
              <a:rPr lang="en-US" sz="2400" dirty="0">
                <a:solidFill>
                  <a:schemeClr val="tx1"/>
                </a:solidFill>
              </a:rPr>
              <a:t> for each good in stock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for some items (e.g. buns), Bob can visually inspect the amount in stock and determine approximately how much is left and how much more is needed before closing time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for other items, however, Bob may need a rough estimate of what is in stock more quickly than he can estimate via a visual inspection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57847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Revised DFD</a:t>
            </a:r>
            <a:r>
              <a:rPr lang="en-US" b="1" dirty="0">
                <a:solidFill>
                  <a:schemeClr val="tx1"/>
                </a:solidFill>
              </a:rPr>
              <a:t> for Bob’s Inventory System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Compare between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original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revised</a:t>
            </a:r>
            <a:r>
              <a:rPr lang="en-US" dirty="0">
                <a:solidFill>
                  <a:schemeClr val="tx1"/>
                </a:solidFill>
              </a:rPr>
              <a:t> DFDs: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new Process 5.0 allows for </a:t>
            </a:r>
            <a:r>
              <a:rPr lang="en-US" sz="2400" i="1" dirty="0">
                <a:solidFill>
                  <a:schemeClr val="tx1"/>
                </a:solidFill>
              </a:rPr>
              <a:t>querying</a:t>
            </a:r>
            <a:r>
              <a:rPr lang="en-US" sz="2400" dirty="0">
                <a:solidFill>
                  <a:schemeClr val="tx1"/>
                </a:solidFill>
              </a:rPr>
              <a:t> the inventory data to get an estimate of how much of an item is in stock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Bob’s 2 other requests for change can both be handled </a:t>
            </a:r>
            <a:r>
              <a:rPr lang="en-US" sz="2400" i="1" dirty="0">
                <a:solidFill>
                  <a:schemeClr val="tx1"/>
                </a:solidFill>
              </a:rPr>
              <a:t>within the existing</a:t>
            </a:r>
            <a:r>
              <a:rPr lang="en-US" sz="2400" dirty="0">
                <a:solidFill>
                  <a:schemeClr val="tx1"/>
                </a:solidFill>
              </a:rPr>
              <a:t> logical view of the inventory system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E16436-47BA-40B4-9748-99975BC9F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8519" r="10834" b="10000"/>
          <a:stretch/>
        </p:blipFill>
        <p:spPr>
          <a:xfrm>
            <a:off x="76199" y="1219200"/>
            <a:ext cx="9044247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3000E8-AFE6-413E-9913-80DB3DCE9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0" t="76667" r="46667" b="15926"/>
          <a:stretch/>
        </p:blipFill>
        <p:spPr>
          <a:xfrm>
            <a:off x="2514600" y="838200"/>
            <a:ext cx="47548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2666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Case Study 2 – </a:t>
            </a:r>
            <a:br>
              <a:rPr lang="en-US" sz="4000" b="1" dirty="0"/>
            </a:br>
            <a:r>
              <a:rPr lang="en-US" sz="4000" b="1" dirty="0"/>
              <a:t>Using DFDs in</a:t>
            </a:r>
            <a:br>
              <a:rPr lang="en-US" sz="4000" b="1" dirty="0"/>
            </a:br>
            <a:r>
              <a:rPr lang="en-US" sz="4000" b="1" dirty="0"/>
              <a:t>Business Process Reengineering (BPR) –</a:t>
            </a:r>
            <a:br>
              <a:rPr lang="en-US" sz="4000" b="1" dirty="0"/>
            </a:br>
            <a:r>
              <a:rPr lang="en-US" sz="4000" b="1" dirty="0"/>
              <a:t> “IBM Credit Corporation”</a:t>
            </a:r>
          </a:p>
        </p:txBody>
      </p:sp>
    </p:spTree>
    <p:extLst>
      <p:ext uri="{BB962C8B-B14F-4D97-AF65-F5344CB8AC3E}">
        <p14:creationId xmlns:p14="http://schemas.microsoft.com/office/powerpoint/2010/main" val="29786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IBM Credit Corporation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Case study by </a:t>
            </a:r>
            <a:r>
              <a:rPr lang="en-US" i="1" dirty="0">
                <a:solidFill>
                  <a:schemeClr val="tx1"/>
                </a:solidFill>
              </a:rPr>
              <a:t>Hammer and </a:t>
            </a:r>
            <a:r>
              <a:rPr lang="en-US" i="1" dirty="0" err="1">
                <a:solidFill>
                  <a:schemeClr val="tx1"/>
                </a:solidFill>
              </a:rPr>
              <a:t>Champy</a:t>
            </a:r>
            <a:r>
              <a:rPr lang="en-US" dirty="0">
                <a:solidFill>
                  <a:schemeClr val="tx1"/>
                </a:solidFill>
              </a:rPr>
              <a:t> (1993)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IBM Credit Corporation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provides financing for customers making large purchases of IBM computer equipment 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analyzes </a:t>
            </a:r>
            <a:r>
              <a:rPr lang="en-US" sz="2000" dirty="0">
                <a:solidFill>
                  <a:schemeClr val="tx1"/>
                </a:solidFill>
              </a:rPr>
              <a:t>deals proposed by salespeople and writes the final contracts governing those </a:t>
            </a:r>
            <a:r>
              <a:rPr lang="en-US" sz="2000" dirty="0" smtClean="0">
                <a:solidFill>
                  <a:schemeClr val="tx1"/>
                </a:solidFill>
              </a:rPr>
              <a:t>deals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it typically </a:t>
            </a:r>
            <a:r>
              <a:rPr lang="en-US" sz="2000" dirty="0">
                <a:solidFill>
                  <a:schemeClr val="tx1"/>
                </a:solidFill>
              </a:rPr>
              <a:t>took </a:t>
            </a:r>
            <a:r>
              <a:rPr lang="en-US" sz="2000" dirty="0" smtClean="0">
                <a:solidFill>
                  <a:schemeClr val="tx1"/>
                </a:solidFill>
              </a:rPr>
              <a:t>six business </a:t>
            </a:r>
            <a:r>
              <a:rPr lang="en-US" sz="2000" dirty="0">
                <a:solidFill>
                  <a:schemeClr val="tx1"/>
                </a:solidFill>
              </a:rPr>
              <a:t>days to process each financing deal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Modeling IIS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Integrated Computer-Aided Manufacturing Definition 0 (IDEF0)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Data Flow Diagram (DFD) – (p2)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en-US" sz="2400" dirty="0">
                <a:solidFill>
                  <a:schemeClr val="tx1"/>
                </a:solidFill>
              </a:rPr>
              <a:t>Fundamentals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en-US" sz="2400" dirty="0">
                <a:solidFill>
                  <a:schemeClr val="tx1"/>
                </a:solidFill>
              </a:rPr>
              <a:t>Diagramming Rules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en-US" sz="2400" b="1" dirty="0">
                <a:solidFill>
                  <a:schemeClr val="tx1"/>
                </a:solidFill>
              </a:rPr>
              <a:t>Case Studies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Inventory Control System (Hoosier Burger)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Business Process Reengineering (IBM Credit)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Electronic Commerce Application (PVF)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IDEF0 to DFD (Food Manufacturing Company)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198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Steps in processing each financing deal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salesperson calls in with a proposed deal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clerk </a:t>
            </a:r>
            <a:r>
              <a:rPr lang="en-US" sz="2000" b="1" dirty="0">
                <a:solidFill>
                  <a:schemeClr val="tx1"/>
                </a:solidFill>
              </a:rPr>
              <a:t>logs</a:t>
            </a:r>
            <a:r>
              <a:rPr lang="en-US" sz="2000" dirty="0">
                <a:solidFill>
                  <a:schemeClr val="tx1"/>
                </a:solidFill>
              </a:rPr>
              <a:t> it and writes details on a piece of paper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second person: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enters data into a computer system and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checks client’s </a:t>
            </a:r>
            <a:r>
              <a:rPr lang="en-US" sz="2000" b="1" dirty="0">
                <a:solidFill>
                  <a:schemeClr val="tx1"/>
                </a:solidFill>
              </a:rPr>
              <a:t>creditworthiness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writes details on a piece of paper and carries paper (along with original documentation) to a loan officer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loan officer: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modifies standard IBM </a:t>
            </a:r>
            <a:r>
              <a:rPr lang="en-US" sz="2000" b="1" dirty="0">
                <a:solidFill>
                  <a:schemeClr val="tx1"/>
                </a:solidFill>
              </a:rPr>
              <a:t>loan agreement</a:t>
            </a:r>
            <a:r>
              <a:rPr lang="en-US" sz="2000" dirty="0">
                <a:solidFill>
                  <a:schemeClr val="tx1"/>
                </a:solidFill>
              </a:rPr>
              <a:t> for the customer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involves separate computer system from one used in step 2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19864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Steps in processing each financing deal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4"/>
            </a:pPr>
            <a:r>
              <a:rPr lang="en-US" dirty="0">
                <a:solidFill>
                  <a:schemeClr val="tx1"/>
                </a:solidFill>
              </a:rPr>
              <a:t>details of modified loan agreement: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sent on to the next station in the process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different clerk </a:t>
            </a:r>
            <a:r>
              <a:rPr lang="en-US" sz="2000" b="1" dirty="0">
                <a:solidFill>
                  <a:schemeClr val="tx1"/>
                </a:solidFill>
              </a:rPr>
              <a:t>determines interest rate</a:t>
            </a:r>
            <a:r>
              <a:rPr lang="en-US" sz="2000" dirty="0">
                <a:solidFill>
                  <a:schemeClr val="tx1"/>
                </a:solidFill>
              </a:rPr>
              <a:t> for loan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again, this </a:t>
            </a:r>
            <a:r>
              <a:rPr lang="en-US" sz="2000" dirty="0" smtClean="0">
                <a:solidFill>
                  <a:schemeClr val="tx1"/>
                </a:solidFill>
              </a:rPr>
              <a:t>involves </a:t>
            </a:r>
            <a:r>
              <a:rPr lang="en-US" sz="2000" dirty="0">
                <a:solidFill>
                  <a:schemeClr val="tx1"/>
                </a:solidFill>
              </a:rPr>
              <a:t>its own information system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5"/>
            </a:pPr>
            <a:r>
              <a:rPr lang="en-US" b="1" dirty="0">
                <a:solidFill>
                  <a:schemeClr val="tx1"/>
                </a:solidFill>
              </a:rPr>
              <a:t>quote letter</a:t>
            </a:r>
            <a:r>
              <a:rPr lang="en-US" dirty="0">
                <a:solidFill>
                  <a:schemeClr val="tx1"/>
                </a:solidFill>
              </a:rPr>
              <a:t> is created at the next stop: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using resulting interest rate and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all of the paper generated up to this point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quote letter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>
                <a:solidFill>
                  <a:schemeClr val="tx1"/>
                </a:solidFill>
              </a:rPr>
              <a:t>sent via overnight mail back to the salesperson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DFD</a:t>
            </a:r>
            <a:r>
              <a:rPr lang="en-US" dirty="0">
                <a:solidFill>
                  <a:schemeClr val="tx1"/>
                </a:solidFill>
              </a:rPr>
              <a:t> illustrates the overall process, people, computers, and shows it is not that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5CD099-4A5A-4795-B516-61BA90FF1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8519" r="15000" b="5556"/>
          <a:stretch/>
        </p:blipFill>
        <p:spPr>
          <a:xfrm>
            <a:off x="838200" y="1523999"/>
            <a:ext cx="7467600" cy="5218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C8FEB7-BD56-4AFD-89C8-99C5A49FC6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1" t="8518" r="63973" b="79122"/>
          <a:stretch/>
        </p:blipFill>
        <p:spPr>
          <a:xfrm>
            <a:off x="2684458" y="838200"/>
            <a:ext cx="3657600" cy="8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7103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Steps after applying Business Process Reengineering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five sets of task specialists were replaced with </a:t>
            </a:r>
            <a:r>
              <a:rPr lang="en-US" dirty="0" smtClean="0">
                <a:solidFill>
                  <a:schemeClr val="tx1"/>
                </a:solidFill>
              </a:rPr>
              <a:t>generalists: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call from the field goes to a </a:t>
            </a:r>
            <a:r>
              <a:rPr lang="en-US" sz="2000" i="1" dirty="0">
                <a:solidFill>
                  <a:schemeClr val="tx1"/>
                </a:solidFill>
              </a:rPr>
              <a:t>single clerk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clerk does all the work necessary to process the contract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i.e. now </a:t>
            </a:r>
            <a:r>
              <a:rPr lang="en-US" sz="2000" i="1" dirty="0">
                <a:solidFill>
                  <a:schemeClr val="tx1"/>
                </a:solidFill>
              </a:rPr>
              <a:t>only 1 person</a:t>
            </a:r>
            <a:r>
              <a:rPr lang="en-US" sz="2000" dirty="0">
                <a:solidFill>
                  <a:schemeClr val="tx1"/>
                </a:solidFill>
              </a:rPr>
              <a:t>:  checks for creditworthiness, modifies basic loan agreement, &amp; determines appropriate interest rate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company still has specialists for few cases that are significantly different from routine encounters</a:t>
            </a:r>
          </a:p>
          <a:p>
            <a:pPr marL="514350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process is now supported by a single computer system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7103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Steps after applying BPR </a:t>
            </a:r>
            <a:r>
              <a:rPr lang="en-US" dirty="0">
                <a:solidFill>
                  <a:schemeClr val="tx1"/>
                </a:solidFill>
              </a:rPr>
              <a:t>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Note some differences in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revised DFD</a:t>
            </a:r>
            <a:r>
              <a:rPr lang="en-US" dirty="0">
                <a:solidFill>
                  <a:schemeClr val="tx1"/>
                </a:solidFill>
              </a:rPr>
              <a:t> vs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original DFD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compare the number of </a:t>
            </a:r>
            <a:r>
              <a:rPr lang="en-US" sz="2000" i="1" dirty="0">
                <a:solidFill>
                  <a:schemeClr val="tx1"/>
                </a:solidFill>
              </a:rPr>
              <a:t>process boxes</a:t>
            </a:r>
          </a:p>
          <a:p>
            <a:pPr marL="914400" lvl="1" indent="-457200"/>
            <a:r>
              <a:rPr lang="en-US" sz="2000" i="1" dirty="0">
                <a:solidFill>
                  <a:schemeClr val="tx1"/>
                </a:solidFill>
              </a:rPr>
              <a:t>lack of documentation flow</a:t>
            </a:r>
            <a:r>
              <a:rPr lang="en-US" sz="2000" dirty="0">
                <a:solidFill>
                  <a:schemeClr val="tx1"/>
                </a:solidFill>
              </a:rPr>
              <a:t> in revised DFD (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 process is much simpler, cuts down dramatically on any chance of documentation getting lost between steps)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Redesigning process from beginning to end: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allowed IBM Credit Corporation to increase the number of contracts it can handle by </a:t>
            </a:r>
            <a:r>
              <a:rPr lang="en-US" sz="2000" i="1" dirty="0">
                <a:solidFill>
                  <a:schemeClr val="tx1"/>
                </a:solidFill>
              </a:rPr>
              <a:t>100-fold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i.e. allowed company to handle </a:t>
            </a:r>
            <a:r>
              <a:rPr lang="en-US" sz="2000" i="1" dirty="0">
                <a:solidFill>
                  <a:schemeClr val="tx1"/>
                </a:solidFill>
              </a:rPr>
              <a:t>100 times</a:t>
            </a:r>
            <a:r>
              <a:rPr lang="en-US" sz="2000" dirty="0">
                <a:solidFill>
                  <a:schemeClr val="tx1"/>
                </a:solidFill>
              </a:rPr>
              <a:t> more work in the same amount of time and with fewer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2: BPR – IBM Credit</a:t>
            </a:r>
            <a:endParaRPr lang="ar-SA" sz="3200" b="1" dirty="0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2C5A082-8BE1-40E9-8F9E-4940F9051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8519" r="5833" b="5556"/>
          <a:stretch/>
        </p:blipFill>
        <p:spPr>
          <a:xfrm>
            <a:off x="914400" y="1905000"/>
            <a:ext cx="7239000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A0629D-92CD-456D-9611-75F7893771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9" t="24721" r="45834" b="57407"/>
          <a:stretch/>
        </p:blipFill>
        <p:spPr>
          <a:xfrm>
            <a:off x="2743200" y="826548"/>
            <a:ext cx="3733800" cy="8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21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Case Study 3 – </a:t>
            </a:r>
            <a:br>
              <a:rPr lang="en-US" sz="4000" b="1" dirty="0"/>
            </a:br>
            <a:r>
              <a:rPr lang="en-US" sz="4000" b="1" dirty="0"/>
              <a:t>Using DFDs in </a:t>
            </a:r>
            <a:br>
              <a:rPr lang="en-US" sz="4000" b="1" dirty="0"/>
            </a:br>
            <a:r>
              <a:rPr lang="en-US" sz="4000" b="1" dirty="0"/>
              <a:t>Electronic Commerce Application –</a:t>
            </a:r>
            <a:br>
              <a:rPr lang="en-US" sz="4000" b="1" dirty="0"/>
            </a:br>
            <a:r>
              <a:rPr lang="en-US" sz="4000" b="1" dirty="0"/>
              <a:t>“Pine Valley Furniture” </a:t>
            </a:r>
            <a:r>
              <a:rPr lang="en-US" sz="4000" b="1" dirty="0" err="1"/>
              <a:t>WebStore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018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Background:</a:t>
            </a:r>
            <a:endParaRPr lang="en-US" dirty="0">
              <a:solidFill>
                <a:schemeClr val="tx1"/>
              </a:solidFill>
            </a:endParaRP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Process modeling (using DFD) is similar to the process followed for other applications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Pine Valley Furniture</a:t>
            </a:r>
            <a:r>
              <a:rPr lang="en-US" dirty="0">
                <a:solidFill>
                  <a:schemeClr val="tx1"/>
                </a:solidFill>
              </a:rPr>
              <a:t> (PVF) made a project to sell furniture products over the Internet (i.e. </a:t>
            </a:r>
            <a:r>
              <a:rPr lang="en-US" i="1" dirty="0">
                <a:solidFill>
                  <a:schemeClr val="tx1"/>
                </a:solidFill>
              </a:rPr>
              <a:t>webstore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Objectives: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analyze webstore’s high-level system structure,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develop a level-0 DFD for those requirements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198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Steps in translating webstore system structure into DFD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Senior systems analyst (Jim Woo)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first, completed JAD (</a:t>
            </a:r>
            <a:r>
              <a:rPr lang="en-US" sz="2000" i="1" dirty="0">
                <a:solidFill>
                  <a:schemeClr val="tx1"/>
                </a:solidFill>
              </a:rPr>
              <a:t>Joint Application Design</a:t>
            </a:r>
            <a:r>
              <a:rPr lang="en-US" sz="2000" dirty="0">
                <a:solidFill>
                  <a:schemeClr val="tx1"/>
                </a:solidFill>
              </a:rPr>
              <a:t>) session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then adopted following steps to create DFD for webstore: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Identify level-0 –</a:t>
            </a:r>
            <a:r>
              <a:rPr lang="en-US" b="1" i="1" dirty="0">
                <a:solidFill>
                  <a:schemeClr val="tx1"/>
                </a:solidFill>
              </a:rPr>
              <a:t>major system</a:t>
            </a:r>
            <a:r>
              <a:rPr lang="en-US" i="1" dirty="0">
                <a:solidFill>
                  <a:schemeClr val="tx1"/>
                </a:solidFill>
              </a:rPr>
              <a:t>– </a:t>
            </a:r>
            <a:r>
              <a:rPr lang="en-US" b="1" i="1" dirty="0">
                <a:solidFill>
                  <a:schemeClr val="tx1"/>
                </a:solidFill>
              </a:rPr>
              <a:t>processes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examined the outcomes of the JAD session, and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defined </a:t>
            </a:r>
            <a:r>
              <a:rPr lang="en-US" sz="2000" i="1" dirty="0">
                <a:solidFill>
                  <a:schemeClr val="tx1"/>
                </a:solidFill>
              </a:rPr>
              <a:t>system structure</a:t>
            </a:r>
            <a:r>
              <a:rPr lang="en-US" sz="2000" dirty="0">
                <a:solidFill>
                  <a:schemeClr val="tx1"/>
                </a:solidFill>
              </a:rPr>
              <a:t> of webstore system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he identified six </a:t>
            </a:r>
            <a:r>
              <a:rPr lang="en-US" sz="2000" i="1" dirty="0">
                <a:solidFill>
                  <a:schemeClr val="tx1"/>
                </a:solidFill>
              </a:rPr>
              <a:t>high-level processes</a:t>
            </a:r>
            <a:r>
              <a:rPr lang="en-US" sz="2000" dirty="0">
                <a:solidFill>
                  <a:schemeClr val="tx1"/>
                </a:solidFill>
              </a:rPr>
              <a:t>, which were the  “work” or “action” parts of the website (</a:t>
            </a:r>
            <a:r>
              <a:rPr lang="en-US" sz="2000" dirty="0">
                <a:solidFill>
                  <a:schemeClr val="tx1"/>
                </a:solidFill>
                <a:hlinkClick r:id="rId3" action="ppaction://hlinksldjump"/>
              </a:rPr>
              <a:t>see Table 7-4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914400" lvl="1" indent="-457200"/>
            <a:r>
              <a:rPr lang="en-US" sz="2000" dirty="0">
                <a:solidFill>
                  <a:schemeClr val="tx1"/>
                </a:solidFill>
              </a:rPr>
              <a:t>note how each process corresponds to </a:t>
            </a:r>
            <a:r>
              <a:rPr lang="en-US" sz="2000" i="1" dirty="0">
                <a:solidFill>
                  <a:schemeClr val="tx1"/>
                </a:solidFill>
              </a:rPr>
              <a:t>major processing items</a:t>
            </a:r>
            <a:r>
              <a:rPr lang="en-US" sz="2000" dirty="0">
                <a:solidFill>
                  <a:schemeClr val="tx1"/>
                </a:solidFill>
              </a:rPr>
              <a:t> listed in the system structure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9EBD5F-A8A5-40D0-83D3-7E7B9AD3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7" t="11975" r="12365" b="5062"/>
          <a:stretch/>
        </p:blipFill>
        <p:spPr>
          <a:xfrm>
            <a:off x="76200" y="1295400"/>
            <a:ext cx="8991600" cy="4953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AF30D8-2DAB-4DD3-9DBD-731FA876CF32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305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033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2971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Case Study 1 – </a:t>
            </a:r>
            <a:br>
              <a:rPr lang="en-US" sz="3700" b="1" dirty="0"/>
            </a:br>
            <a:r>
              <a:rPr lang="en-US" sz="3700" b="1" dirty="0"/>
              <a:t>Using DFD in</a:t>
            </a:r>
            <a:br>
              <a:rPr lang="en-US" sz="3700" b="1" dirty="0"/>
            </a:br>
            <a:r>
              <a:rPr lang="en-US" sz="3700" b="1" dirty="0"/>
              <a:t>Inventory Control System –</a:t>
            </a:r>
            <a:br>
              <a:rPr lang="en-US" sz="3700" b="1" dirty="0"/>
            </a:br>
            <a:r>
              <a:rPr lang="en-US" sz="3700" b="1" dirty="0"/>
              <a:t>“Hoosier Burger”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180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960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Translating webstore system structure into DFD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Determine </a:t>
            </a:r>
            <a:r>
              <a:rPr lang="en-US" b="1" i="1" dirty="0">
                <a:solidFill>
                  <a:schemeClr val="tx1"/>
                </a:solidFill>
              </a:rPr>
              <a:t>existing PVF systems</a:t>
            </a:r>
            <a:r>
              <a:rPr lang="en-US" dirty="0">
                <a:solidFill>
                  <a:schemeClr val="tx1"/>
                </a:solidFill>
              </a:rPr>
              <a:t> with which webstore can </a:t>
            </a:r>
            <a:r>
              <a:rPr lang="en-US" i="1" dirty="0">
                <a:solidFill>
                  <a:schemeClr val="tx1"/>
                </a:solidFill>
              </a:rPr>
              <a:t>exchange information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tx1"/>
                </a:solidFill>
              </a:rPr>
              <a:t>Customer Tracking System</a:t>
            </a:r>
            <a:r>
              <a:rPr lang="en-US" sz="2400" dirty="0">
                <a:solidFill>
                  <a:schemeClr val="tx1"/>
                </a:solidFill>
              </a:rPr>
              <a:t> (for managing customer information)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info. is </a:t>
            </a:r>
            <a:r>
              <a:rPr lang="en-US" sz="2000" i="1" dirty="0">
                <a:solidFill>
                  <a:schemeClr val="tx1"/>
                </a:solidFill>
              </a:rPr>
              <a:t>passed from webstore</a:t>
            </a:r>
            <a:r>
              <a:rPr lang="en-US" sz="2000" dirty="0">
                <a:solidFill>
                  <a:schemeClr val="tx1"/>
                </a:solidFill>
              </a:rPr>
              <a:t> system to this system when customer opens an account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schemeClr val="tx1"/>
                </a:solidFill>
              </a:rPr>
              <a:t>Purchasing Fulfillment System</a:t>
            </a:r>
            <a:r>
              <a:rPr lang="en-US" sz="2400" dirty="0">
                <a:solidFill>
                  <a:schemeClr val="tx1"/>
                </a:solidFill>
              </a:rPr>
              <a:t> (for tracking orders)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info. is </a:t>
            </a:r>
            <a:r>
              <a:rPr lang="en-US" sz="2000" i="1" dirty="0">
                <a:solidFill>
                  <a:schemeClr val="tx1"/>
                </a:solidFill>
              </a:rPr>
              <a:t>stored in this system</a:t>
            </a:r>
            <a:r>
              <a:rPr lang="en-US" sz="2000" dirty="0">
                <a:solidFill>
                  <a:schemeClr val="tx1"/>
                </a:solidFill>
              </a:rPr>
              <a:t> when an order is placed, and</a:t>
            </a:r>
          </a:p>
          <a:p>
            <a:pPr marL="1314450" lvl="2" indent="-457200"/>
            <a:r>
              <a:rPr lang="en-US" sz="2000" i="1" dirty="0">
                <a:solidFill>
                  <a:schemeClr val="tx1"/>
                </a:solidFill>
              </a:rPr>
              <a:t>retrieves</a:t>
            </a:r>
            <a:r>
              <a:rPr lang="en-US" sz="2000" dirty="0">
                <a:solidFill>
                  <a:schemeClr val="tx1"/>
                </a:solidFill>
              </a:rPr>
              <a:t> status info. on a prior order (at customer request)</a:t>
            </a:r>
          </a:p>
          <a:p>
            <a:pPr marL="914400" lvl="1" indent="-457200"/>
            <a:r>
              <a:rPr lang="en-US" sz="2400" dirty="0">
                <a:solidFill>
                  <a:schemeClr val="tx1"/>
                </a:solidFill>
              </a:rPr>
              <a:t>These 2 existing systems will be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sources</a:t>
            </a:r>
            <a:r>
              <a:rPr lang="en-US" sz="2000" dirty="0">
                <a:solidFill>
                  <a:schemeClr val="tx1"/>
                </a:solidFill>
              </a:rPr>
              <a:t>” (providers) of information, and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sinks</a:t>
            </a:r>
            <a:r>
              <a:rPr lang="en-US" sz="2000" dirty="0">
                <a:solidFill>
                  <a:schemeClr val="tx1"/>
                </a:solidFill>
              </a:rPr>
              <a:t>” (receivers) of information</a:t>
            </a:r>
            <a:endParaRPr lang="en-US" sz="2400" dirty="0">
              <a:solidFill>
                <a:schemeClr val="tx1"/>
              </a:solidFill>
            </a:endParaRPr>
          </a:p>
          <a:p>
            <a:pPr marL="857250" lvl="2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webstore system</a:t>
            </a:r>
          </a:p>
          <a:p>
            <a:pPr marL="914400" lvl="1" indent="-457200"/>
            <a:endParaRPr lang="en-US" sz="2400" dirty="0">
              <a:solidFill>
                <a:schemeClr val="tx1"/>
              </a:solidFill>
            </a:endParaRP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960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Translating webstore system structure into DFD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Determine additional data sources (i.e. </a:t>
            </a:r>
            <a:r>
              <a:rPr lang="en-US" b="1" dirty="0">
                <a:solidFill>
                  <a:schemeClr val="tx1"/>
                </a:solidFill>
              </a:rPr>
              <a:t>data stores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access to </a:t>
            </a:r>
            <a:r>
              <a:rPr lang="en-US" sz="2400" i="1" dirty="0">
                <a:solidFill>
                  <a:schemeClr val="tx1"/>
                </a:solidFill>
              </a:rPr>
              <a:t>inventory database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 to produce an online product catalog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webstore </a:t>
            </a:r>
            <a:r>
              <a:rPr lang="en-US" sz="2400" i="1" dirty="0">
                <a:solidFill>
                  <a:schemeClr val="tx1"/>
                </a:solidFill>
              </a:rPr>
              <a:t>shopping cart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a temporary database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used to store the items a customer wants to purchase</a:t>
            </a:r>
          </a:p>
          <a:p>
            <a:pPr marL="1314450" lvl="2" indent="-457200"/>
            <a:r>
              <a:rPr lang="en-US" sz="2000" dirty="0">
                <a:solidFill>
                  <a:schemeClr val="tx1"/>
                </a:solidFill>
              </a:rPr>
              <a:t>shopping cart data can be deleted once transaction is completed</a:t>
            </a:r>
          </a:p>
          <a:p>
            <a:pPr marL="1314450" lvl="2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Jim used these steps to develop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level-0 DFD for webstore system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03CF73-CC02-47C5-8F14-07A6752EA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6" r="19167"/>
          <a:stretch/>
        </p:blipFill>
        <p:spPr>
          <a:xfrm>
            <a:off x="1045351" y="0"/>
            <a:ext cx="7213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6F5531-057E-4885-969A-28CE10510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5" t="27778" r="70000" b="64815"/>
          <a:stretch/>
        </p:blipFill>
        <p:spPr>
          <a:xfrm>
            <a:off x="1078642" y="76200"/>
            <a:ext cx="27759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3: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96064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Results of developing DFD for webstore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good understanding of </a:t>
            </a:r>
            <a:r>
              <a:rPr lang="en-US" i="1" dirty="0">
                <a:solidFill>
                  <a:schemeClr val="tx1"/>
                </a:solidFill>
              </a:rPr>
              <a:t>information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flow</a:t>
            </a:r>
            <a:r>
              <a:rPr lang="en-US" dirty="0">
                <a:solidFill>
                  <a:schemeClr val="tx1"/>
                </a:solidFill>
              </a:rPr>
              <a:t> through the webstore</a:t>
            </a: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good understanding of </a:t>
            </a:r>
            <a:r>
              <a:rPr lang="en-US" i="1" dirty="0">
                <a:solidFill>
                  <a:schemeClr val="tx1"/>
                </a:solidFill>
              </a:rPr>
              <a:t>customer interaction</a:t>
            </a:r>
            <a:r>
              <a:rPr lang="en-US" dirty="0">
                <a:solidFill>
                  <a:schemeClr val="tx1"/>
                </a:solidFill>
              </a:rPr>
              <a:t> with the system</a:t>
            </a: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good understanding of how the webstore </a:t>
            </a:r>
            <a:r>
              <a:rPr lang="en-US" i="1" dirty="0">
                <a:solidFill>
                  <a:schemeClr val="tx1"/>
                </a:solidFill>
              </a:rPr>
              <a:t>shares information</a:t>
            </a:r>
            <a:r>
              <a:rPr lang="en-US" dirty="0">
                <a:solidFill>
                  <a:schemeClr val="tx1"/>
                </a:solidFill>
              </a:rPr>
              <a:t> with existing PVF systems</a:t>
            </a:r>
          </a:p>
          <a:p>
            <a:pPr marL="514350" indent="-457200"/>
            <a:endParaRPr lang="en-US" sz="1000" dirty="0">
              <a:solidFill>
                <a:schemeClr val="tx1"/>
              </a:solidFill>
            </a:endParaRP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Note, each of these high-level processes needs (eventually) to be further decomposed before system design could proceed</a:t>
            </a:r>
          </a:p>
          <a:p>
            <a:pPr marL="514350" indent="-457200"/>
            <a:r>
              <a:rPr lang="en-US" dirty="0">
                <a:solidFill>
                  <a:schemeClr val="tx1"/>
                </a:solidFill>
              </a:rPr>
              <a:t>Also, another outcome of this analysis activity is </a:t>
            </a:r>
            <a:r>
              <a:rPr lang="en-US" i="1" dirty="0">
                <a:solidFill>
                  <a:schemeClr val="tx1"/>
                </a:solidFill>
              </a:rPr>
              <a:t>conceptual data modeling</a:t>
            </a:r>
            <a:r>
              <a:rPr lang="en-US" dirty="0">
                <a:solidFill>
                  <a:schemeClr val="tx1"/>
                </a:solidFill>
              </a:rPr>
              <a:t> (discussed later)</a:t>
            </a:r>
          </a:p>
          <a:p>
            <a:pPr marL="914400" lvl="1" indent="-457200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3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20573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Case Study 4 – </a:t>
            </a:r>
            <a:br>
              <a:rPr lang="en-US" sz="4000" b="1" dirty="0"/>
            </a:br>
            <a:r>
              <a:rPr lang="en-US" sz="4000" b="1" dirty="0"/>
              <a:t>Converting IDEF0 Model to DFD – </a:t>
            </a:r>
            <a:br>
              <a:rPr lang="en-US" sz="4000" b="1" dirty="0"/>
            </a:br>
            <a:r>
              <a:rPr lang="en-US" sz="4000" b="1" dirty="0"/>
              <a:t>Food Manufacturing Company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4747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Top-level view of the enterprise: Node A0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09800"/>
            <a:ext cx="881643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1249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An Integrated IDEF0 Model of an Entire Manufacturing Enterprise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6050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USDA: US Dept. of Agriculture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9098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FDA: Food &amp;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77159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592"/>
            <a:ext cx="8229600" cy="547260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A0 — Operate a Food Manufacturing Enterprise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A1 — Manage Sales and Order Process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A2 — Plan for Manufacture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A3 — Manufacture Product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A4 — Control Finished Goods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1011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A0</a:t>
            </a: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280"/>
            <a:ext cx="9144000" cy="5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26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196752"/>
            <a:ext cx="8892480" cy="5400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</a:rPr>
              <a:t>A0 — Operate a Food Manufacturing Enterprise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A1 — Manage Sales and Order Process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A2 — Plan for Manufacture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A3 — Manufacture Product</a:t>
            </a:r>
          </a:p>
          <a:p>
            <a:pPr lvl="1" indent="1352550">
              <a:buNone/>
            </a:pPr>
            <a:r>
              <a:rPr lang="en-US" sz="2400" b="1" dirty="0">
                <a:solidFill>
                  <a:schemeClr val="tx1"/>
                </a:solidFill>
              </a:rPr>
              <a:t>A31 — Control Incoming Materials</a:t>
            </a:r>
          </a:p>
          <a:p>
            <a:pPr lvl="1" indent="135255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A32 — Control Stored Material</a:t>
            </a:r>
          </a:p>
          <a:p>
            <a:pPr lvl="1" indent="1352550">
              <a:buNone/>
            </a:pPr>
            <a:r>
              <a:rPr lang="en-US" sz="2400" b="1" dirty="0">
                <a:solidFill>
                  <a:schemeClr val="tx1"/>
                </a:solidFill>
              </a:rPr>
              <a:t>A33 — Control Production Processes</a:t>
            </a:r>
          </a:p>
          <a:p>
            <a:pPr lvl="1" indent="468313">
              <a:buNone/>
            </a:pPr>
            <a:r>
              <a:rPr lang="en-US" sz="2400" dirty="0">
                <a:solidFill>
                  <a:schemeClr val="tx1"/>
                </a:solidFill>
              </a:rPr>
              <a:t>A4 — Control Finished Goods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5065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860"/>
            <a:ext cx="9029700" cy="693860"/>
          </a:xfrm>
        </p:spPr>
        <p:txBody>
          <a:bodyPr>
            <a:noAutofit/>
          </a:bodyPr>
          <a:lstStyle/>
          <a:p>
            <a:r>
              <a:rPr lang="en-US" sz="3200" b="1" dirty="0"/>
              <a:t>Hierarchic Decomposition Illustrated: Node A3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C16F1A75-BBBA-4D2A-9E61-6C05C6060EB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40768"/>
            <a:ext cx="8941568" cy="59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14">
            <a:extLst>
              <a:ext uri="{FF2B5EF4-FFF2-40B4-BE49-F238E27FC236}">
                <a16:creationId xmlns:a16="http://schemas.microsoft.com/office/drawing/2014/main" xmlns="" id="{566E3478-6D22-46D0-B747-F5F6D4E7C4FF}"/>
              </a:ext>
            </a:extLst>
          </p:cNvPr>
          <p:cNvSpPr>
            <a:spLocks noChangeAspect="1"/>
          </p:cNvSpPr>
          <p:nvPr/>
        </p:nvSpPr>
        <p:spPr>
          <a:xfrm rot="12726123">
            <a:off x="4137688" y="4229304"/>
            <a:ext cx="49516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85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Introduction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Remember: Hoosier Burger food-ordering system generates two types of usage data,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goods sold and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inventory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 end of each day, manager, (Bob) generates inventory report that tells him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how much inventory should have been used,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items associated with each sale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Bob uses a </a:t>
            </a:r>
            <a:r>
              <a:rPr lang="en-US" i="1" dirty="0">
                <a:solidFill>
                  <a:schemeClr val="tx1"/>
                </a:solidFill>
              </a:rPr>
              <a:t>manual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inventory control system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7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Production schedule and recipe </a:t>
            </a:r>
            <a:r>
              <a:rPr lang="en-US" b="1" dirty="0">
                <a:solidFill>
                  <a:schemeClr val="tx1"/>
                </a:solidFill>
              </a:rPr>
              <a:t>documents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retort processing information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“retort”: chamber of superheated water for sterilizing packaged food products 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cook sheet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formula that must be used for each product; includes ingredients and equipment settings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day production schedule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which production lines will be used to produce each of the products to be made that day, and order of production (for multiple products)</a:t>
            </a:r>
          </a:p>
          <a:p>
            <a:pPr marL="857250" lvl="1" indent="-457200">
              <a:buAutoNum type="arabicParenBoth"/>
            </a:pPr>
            <a:r>
              <a:rPr lang="en-US" sz="2400" b="1" dirty="0">
                <a:solidFill>
                  <a:schemeClr val="tx1"/>
                </a:solidFill>
              </a:rPr>
              <a:t>material move schedule</a:t>
            </a:r>
          </a:p>
          <a:p>
            <a:pPr marL="1257300" lvl="3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tells forklift truck operator which lots of ingredients to transfer from storage to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382000" cy="725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/>
              <a:t>Decomposition of Node </a:t>
            </a:r>
            <a:r>
              <a:rPr lang="en-US" sz="3200" b="1" dirty="0">
                <a:hlinkClick r:id="rId3" action="ppaction://hlinksldjump"/>
              </a:rPr>
              <a:t>A3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8515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19148"/>
          </a:xfrm>
        </p:spPr>
        <p:txBody>
          <a:bodyPr>
            <a:noAutofit/>
          </a:bodyPr>
          <a:lstStyle/>
          <a:p>
            <a:r>
              <a:rPr lang="en-US" sz="3200" b="1" dirty="0"/>
              <a:t>DFD Symbols/Notation (Reminder)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3135"/>
            <a:ext cx="5791200" cy="60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9168"/>
            <a:ext cx="264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14">
            <a:extLst>
              <a:ext uri="{FF2B5EF4-FFF2-40B4-BE49-F238E27FC236}">
                <a16:creationId xmlns:a16="http://schemas.microsoft.com/office/drawing/2014/main" xmlns="" id="{3D5FEB4C-EED9-4C48-9815-D4467500DABD}"/>
              </a:ext>
            </a:extLst>
          </p:cNvPr>
          <p:cNvSpPr>
            <a:spLocks noChangeAspect="1"/>
          </p:cNvSpPr>
          <p:nvPr/>
        </p:nvSpPr>
        <p:spPr>
          <a:xfrm rot="12726123">
            <a:off x="2461288" y="2019097"/>
            <a:ext cx="49516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xmlns="" id="{2B706627-B1EC-4DC8-AD01-A92AF6F1A574}"/>
              </a:ext>
            </a:extLst>
          </p:cNvPr>
          <p:cNvSpPr>
            <a:spLocks noChangeAspect="1"/>
          </p:cNvSpPr>
          <p:nvPr/>
        </p:nvSpPr>
        <p:spPr>
          <a:xfrm rot="12726123">
            <a:off x="3451888" y="3771696"/>
            <a:ext cx="49516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xmlns="" id="{1DC1430C-D348-447A-BC2E-C349F8B5F30E}"/>
              </a:ext>
            </a:extLst>
          </p:cNvPr>
          <p:cNvSpPr>
            <a:spLocks noChangeAspect="1"/>
          </p:cNvSpPr>
          <p:nvPr/>
        </p:nvSpPr>
        <p:spPr>
          <a:xfrm rot="12726123">
            <a:off x="3528088" y="5143296"/>
            <a:ext cx="49516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xmlns="" id="{B4B6CBFB-C51C-44AD-8097-1A9645E79121}"/>
              </a:ext>
            </a:extLst>
          </p:cNvPr>
          <p:cNvSpPr>
            <a:spLocks noChangeAspect="1"/>
          </p:cNvSpPr>
          <p:nvPr/>
        </p:nvSpPr>
        <p:spPr>
          <a:xfrm rot="12726123">
            <a:off x="3451888" y="6057696"/>
            <a:ext cx="49516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225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1852"/>
          </a:xfrm>
        </p:spPr>
        <p:txBody>
          <a:bodyPr>
            <a:noAutofit/>
          </a:bodyPr>
          <a:lstStyle/>
          <a:p>
            <a:r>
              <a:rPr lang="en-US" sz="3200" b="1" dirty="0">
                <a:hlinkClick r:id="rId3" action="ppaction://hlinksldjump"/>
              </a:rPr>
              <a:t>Context DFD</a:t>
            </a:r>
            <a:r>
              <a:rPr lang="en-US" sz="3200" b="1" dirty="0"/>
              <a:t> of Node A32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64704"/>
            <a:ext cx="8715436" cy="58790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cs typeface="+mj-cs"/>
              </a:rPr>
              <a:t>There are 3 source entities at boundary of system (</a:t>
            </a:r>
            <a:r>
              <a:rPr lang="en-US" dirty="0">
                <a:solidFill>
                  <a:schemeClr val="tx1"/>
                </a:solidFill>
                <a:cs typeface="+mj-cs"/>
                <a:hlinkClick r:id="rId4" action="ppaction://hlinksldjump"/>
              </a:rPr>
              <a:t>A32</a:t>
            </a:r>
            <a:r>
              <a:rPr lang="en-US" dirty="0">
                <a:solidFill>
                  <a:schemeClr val="tx1"/>
                </a:solidFill>
                <a:cs typeface="+mj-cs"/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receiving (i.e. input from </a:t>
            </a:r>
            <a:r>
              <a:rPr lang="en-US" sz="2400" dirty="0">
                <a:solidFill>
                  <a:schemeClr val="tx1"/>
                </a:solidFill>
                <a:cs typeface="+mj-cs"/>
                <a:hlinkClick r:id="rId4" action="ppaction://hlinksldjump"/>
              </a:rPr>
              <a:t>Node A31</a:t>
            </a:r>
            <a:r>
              <a:rPr lang="en-US" sz="2400" dirty="0">
                <a:solidFill>
                  <a:schemeClr val="tx1"/>
                </a:solidFill>
                <a:cs typeface="+mj-cs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production planning (i.e. input from </a:t>
            </a:r>
            <a:r>
              <a:rPr lang="en-US" sz="2400" dirty="0">
                <a:solidFill>
                  <a:schemeClr val="tx1"/>
                </a:solidFill>
                <a:cs typeface="+mj-cs"/>
                <a:hlinkClick r:id="rId5" action="ppaction://hlinksldjump"/>
              </a:rPr>
              <a:t>Node A2</a:t>
            </a:r>
            <a:r>
              <a:rPr lang="en-US" sz="2400" dirty="0">
                <a:solidFill>
                  <a:schemeClr val="tx1"/>
                </a:solidFill>
                <a:cs typeface="+mj-cs"/>
              </a:rPr>
              <a:t>),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+mj-cs"/>
              </a:rPr>
              <a:t>production</a:t>
            </a:r>
            <a:r>
              <a:rPr lang="en-US" sz="2400" dirty="0">
                <a:solidFill>
                  <a:schemeClr val="tx1"/>
                </a:solidFill>
              </a:rPr>
              <a:t> (i.e. feedback from 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A33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  <a:cs typeface="+mj-cs"/>
            </a:endParaRPr>
          </a:p>
          <a:p>
            <a:endParaRPr lang="en-US" sz="1000" dirty="0">
              <a:solidFill>
                <a:schemeClr val="tx1"/>
              </a:solidFill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cs typeface="+mj-cs"/>
              </a:rPr>
              <a:t>Receiving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Node A31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+mj-cs"/>
              </a:rPr>
              <a:t>this is the entity in charge of the process “Control Incoming Material”</a:t>
            </a:r>
          </a:p>
          <a:p>
            <a:endParaRPr lang="en-US" sz="1000" dirty="0">
              <a:solidFill>
                <a:schemeClr val="tx1"/>
              </a:solidFill>
              <a:cs typeface="+mj-cs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cs typeface="+mj-cs"/>
              </a:rPr>
              <a:t>receiving is a “trigger” for process “Control Stored Materials” (i.e. it initiates an action in the process when it makes a “</a:t>
            </a:r>
            <a:r>
              <a:rPr lang="en-US" sz="2400" i="1" dirty="0">
                <a:solidFill>
                  <a:schemeClr val="tx1"/>
                </a:solidFill>
                <a:cs typeface="+mj-cs"/>
              </a:rPr>
              <a:t>request to store materials</a:t>
            </a:r>
            <a:r>
              <a:rPr lang="en-US" sz="2400" dirty="0">
                <a:solidFill>
                  <a:schemeClr val="tx1"/>
                </a:solidFill>
                <a:cs typeface="+mj-cs"/>
              </a:rPr>
              <a:t>”)</a:t>
            </a:r>
          </a:p>
          <a:p>
            <a:endParaRPr lang="en-US" sz="1000" dirty="0">
              <a:solidFill>
                <a:schemeClr val="tx1"/>
              </a:solidFill>
              <a:cs typeface="+mj-cs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9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1852"/>
          </a:xfrm>
        </p:spPr>
        <p:txBody>
          <a:bodyPr>
            <a:noAutofit/>
          </a:bodyPr>
          <a:lstStyle/>
          <a:p>
            <a:r>
              <a:rPr lang="en-US" sz="3200" b="1" dirty="0">
                <a:hlinkClick r:id="rId3" action="ppaction://hlinksldjump"/>
              </a:rPr>
              <a:t>Context DFD</a:t>
            </a:r>
            <a:r>
              <a:rPr lang="en-US" sz="3200" b="1" dirty="0"/>
              <a:t> of Node A32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64704"/>
            <a:ext cx="8715436" cy="58790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3 source entities at boundary of system (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A32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receiving (i.e. input from 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A31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production planning (i.e. input from </a:t>
            </a:r>
            <a:r>
              <a:rPr lang="en-US" sz="2400" dirty="0">
                <a:solidFill>
                  <a:schemeClr val="tx1"/>
                </a:solidFill>
                <a:hlinkClick r:id="rId5" action="ppaction://hlinksldjump"/>
              </a:rPr>
              <a:t>Node A2</a:t>
            </a:r>
            <a:r>
              <a:rPr lang="en-US" sz="2400" dirty="0">
                <a:solidFill>
                  <a:schemeClr val="tx1"/>
                </a:solidFill>
              </a:rPr>
              <a:t>),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production (i.e. feedback from 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A33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endParaRPr lang="en-US" sz="1000" dirty="0">
              <a:solidFill>
                <a:schemeClr val="tx1"/>
              </a:solidFill>
              <a:cs typeface="+mj-cs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>
                <a:solidFill>
                  <a:schemeClr val="tx1"/>
                </a:solidFill>
              </a:rPr>
              <a:t>Production planning</a:t>
            </a:r>
            <a:r>
              <a:rPr lang="en-US" dirty="0">
                <a:solidFill>
                  <a:schemeClr val="tx1"/>
                </a:solidFill>
              </a:rPr>
              <a:t> department (</a:t>
            </a:r>
            <a:r>
              <a:rPr lang="en-US" dirty="0">
                <a:solidFill>
                  <a:schemeClr val="tx1"/>
                </a:solidFill>
                <a:hlinkClick r:id="rId5" action="ppaction://hlinksldjump"/>
              </a:rPr>
              <a:t>Node A2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857250" lvl="1" indent="-457200"/>
            <a:r>
              <a:rPr lang="en-US" sz="2400" dirty="0">
                <a:solidFill>
                  <a:schemeClr val="tx1"/>
                </a:solidFill>
              </a:rPr>
              <a:t>source of another trigger</a:t>
            </a:r>
          </a:p>
          <a:p>
            <a:pPr marL="857250" lvl="1" indent="-457200"/>
            <a:endParaRPr lang="en-US" sz="1000" dirty="0">
              <a:solidFill>
                <a:schemeClr val="tx1"/>
              </a:solidFill>
            </a:endParaRPr>
          </a:p>
          <a:p>
            <a:pPr marL="857250" lvl="1" indent="-457200"/>
            <a:r>
              <a:rPr lang="en-US" sz="2400" dirty="0">
                <a:solidFill>
                  <a:schemeClr val="tx1"/>
                </a:solidFill>
              </a:rPr>
              <a:t>trigger (“material move schedule”) is to move raw material from warehouse to work in process – WIP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0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6525"/>
            <a:ext cx="8610600" cy="621852"/>
          </a:xfrm>
        </p:spPr>
        <p:txBody>
          <a:bodyPr>
            <a:noAutofit/>
          </a:bodyPr>
          <a:lstStyle/>
          <a:p>
            <a:r>
              <a:rPr lang="en-US" sz="3200" b="1" dirty="0">
                <a:hlinkClick r:id="rId3" action="ppaction://hlinksldjump"/>
              </a:rPr>
              <a:t>Context DFD</a:t>
            </a:r>
            <a:r>
              <a:rPr lang="en-US" sz="3200" b="1" dirty="0"/>
              <a:t> of Node A32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64704"/>
            <a:ext cx="8715436" cy="58790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3 source entities at boundary of system (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A32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receiving (i.e. input from 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A31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production planning (i.e. input from </a:t>
            </a:r>
            <a:r>
              <a:rPr lang="en-US" sz="2400" dirty="0">
                <a:solidFill>
                  <a:schemeClr val="tx1"/>
                </a:solidFill>
                <a:hlinkClick r:id="rId5" action="ppaction://hlinksldjump"/>
              </a:rPr>
              <a:t>Node A2</a:t>
            </a:r>
            <a:r>
              <a:rPr lang="en-US" sz="2400" dirty="0">
                <a:solidFill>
                  <a:schemeClr val="tx1"/>
                </a:solidFill>
              </a:rPr>
              <a:t>),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production (i.e. feedback from 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A33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-457200">
              <a:buFont typeface="+mj-lt"/>
              <a:buAutoNum type="arabicPeriod" startAt="3"/>
            </a:pPr>
            <a:r>
              <a:rPr lang="en-US" sz="2400" b="1" dirty="0">
                <a:solidFill>
                  <a:schemeClr val="tx1"/>
                </a:solidFill>
              </a:rPr>
              <a:t>Production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hlinkClick r:id="rId4" action="ppaction://hlinksldjump"/>
              </a:rPr>
              <a:t>Node A33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857250" lvl="1" indent="-457200"/>
            <a:r>
              <a:rPr lang="en-US" sz="2400" dirty="0">
                <a:solidFill>
                  <a:schemeClr val="tx1"/>
                </a:solidFill>
              </a:rPr>
              <a:t>“request to return unused materials” from production supervisor is another trigger to the process</a:t>
            </a:r>
          </a:p>
          <a:p>
            <a:pPr marL="857250" lvl="1" indent="-457200"/>
            <a:endParaRPr lang="en-US" sz="1000" dirty="0">
              <a:solidFill>
                <a:schemeClr val="tx1"/>
              </a:solidFill>
            </a:endParaRPr>
          </a:p>
          <a:p>
            <a:pPr marL="857250" lvl="1" indent="-457200"/>
            <a:r>
              <a:rPr lang="en-US" sz="2400" dirty="0">
                <a:solidFill>
                  <a:schemeClr val="tx1"/>
                </a:solidFill>
              </a:rPr>
              <a:t>raw material that has been moved into production but not used must be returned to storage </a:t>
            </a:r>
          </a:p>
          <a:p>
            <a:endParaRPr lang="en-US" sz="1000" dirty="0">
              <a:solidFill>
                <a:schemeClr val="tx1"/>
              </a:solidFill>
              <a:cs typeface="+mj-cs"/>
            </a:endParaRPr>
          </a:p>
          <a:p>
            <a:r>
              <a:rPr lang="en-US" dirty="0">
                <a:solidFill>
                  <a:schemeClr val="tx1"/>
                </a:solidFill>
                <a:cs typeface="+mj-cs"/>
              </a:rPr>
              <a:t>Finally, the process sends (i.e. as output) an </a:t>
            </a:r>
            <a:r>
              <a:rPr lang="en-US" b="1" dirty="0">
                <a:solidFill>
                  <a:schemeClr val="tx1"/>
                </a:solidFill>
                <a:cs typeface="+mj-cs"/>
                <a:hlinkClick r:id="rId4" action="ppaction://hlinksldjump"/>
              </a:rPr>
              <a:t>Inventory Transaction Report</a:t>
            </a:r>
            <a:r>
              <a:rPr lang="en-US" dirty="0">
                <a:solidFill>
                  <a:schemeClr val="tx1"/>
                </a:solidFill>
                <a:cs typeface="+mj-cs"/>
              </a:rPr>
              <a:t> to a </a:t>
            </a:r>
            <a:r>
              <a:rPr lang="en-US" i="1" dirty="0">
                <a:solidFill>
                  <a:schemeClr val="tx1"/>
                </a:solidFill>
                <a:cs typeface="+mj-cs"/>
              </a:rPr>
              <a:t>data store </a:t>
            </a:r>
            <a:r>
              <a:rPr lang="en-US" dirty="0">
                <a:solidFill>
                  <a:schemeClr val="tx1"/>
                </a:solidFill>
                <a:cs typeface="+mj-cs"/>
              </a:rPr>
              <a:t>(</a:t>
            </a:r>
            <a:r>
              <a:rPr lang="en-US" dirty="0">
                <a:solidFill>
                  <a:schemeClr val="tx1"/>
                </a:solidFill>
                <a:cs typeface="+mj-cs"/>
                <a:hlinkClick r:id="rId3" action="ppaction://hlinksldjump"/>
              </a:rPr>
              <a:t>see context DFD</a:t>
            </a:r>
            <a:r>
              <a:rPr lang="en-US" dirty="0">
                <a:solidFill>
                  <a:schemeClr val="tx1"/>
                </a:solidFill>
                <a:cs typeface="+mj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8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Context DFD of Node A32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8501121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946F2A-5555-4C40-B48E-9135D2AE8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17" t="67778" r="25832" b="25123"/>
          <a:stretch/>
        </p:blipFill>
        <p:spPr>
          <a:xfrm>
            <a:off x="6324599" y="2428225"/>
            <a:ext cx="2194677" cy="46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6D17D0-8587-4D1A-8C73-0891A962F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1" t="67778" r="44165" b="26296"/>
          <a:stretch/>
        </p:blipFill>
        <p:spPr>
          <a:xfrm>
            <a:off x="6324595" y="2057400"/>
            <a:ext cx="2731086" cy="390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ECAD87-93E5-454C-A20A-3344692D4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01" t="67778" r="67499" b="26296"/>
          <a:stretch/>
        </p:blipFill>
        <p:spPr>
          <a:xfrm>
            <a:off x="6248400" y="1752600"/>
            <a:ext cx="1170432" cy="3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4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891618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Decomposition of Context Data Flow Diagram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357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overall structure of the data flow diagram hierarchy is often shown in a </a:t>
            </a:r>
            <a:r>
              <a:rPr lang="en-US" b="1" dirty="0">
                <a:solidFill>
                  <a:schemeClr val="tx1"/>
                </a:solidFill>
                <a:hlinkClick r:id="rId2" action="ppaction://hlinksldjump"/>
              </a:rPr>
              <a:t>process hierarchy chart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Process hierarchy chart: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series of block diagrams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show the hierarchic relationship among processes that are documented in the data flow diagrams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3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54380" cy="72547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F5897"/>
                </a:solidFill>
              </a:rPr>
              <a:t>Decomposition of Context Data Flow Diagram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The hierarchic process function:</a:t>
            </a:r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199"/>
            <a:ext cx="8881850" cy="44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9316B8-83B3-498C-868A-E0434C887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00" t="47037" r="34166" b="47037"/>
          <a:stretch/>
        </p:blipFill>
        <p:spPr>
          <a:xfrm>
            <a:off x="2819400" y="6096000"/>
            <a:ext cx="3962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04" y="116632"/>
            <a:ext cx="8884096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2F5897"/>
                </a:solidFill>
              </a:rPr>
              <a:t>Decomposition of Context Data Flow Diagram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712968" cy="49251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context process (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Control Stored Materials</a:t>
            </a:r>
            <a:r>
              <a:rPr lang="en-US" dirty="0">
                <a:solidFill>
                  <a:schemeClr val="tx1"/>
                </a:solidFill>
              </a:rPr>
              <a:t>) is composed of four level-0 processes (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see level-0 DFD</a:t>
            </a:r>
            <a:r>
              <a:rPr lang="en-US" dirty="0">
                <a:solidFill>
                  <a:schemeClr val="tx1"/>
                </a:solidFill>
              </a:rPr>
              <a:t>):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Store Raw Materials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Move Raw Materials to WIP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Return Unused Raw Materials to Storage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Transfer Daily Records</a:t>
            </a:r>
          </a:p>
          <a:p>
            <a:pPr lvl="1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0013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Decomposition of Control Stored Materials: First-Level (Level-0) DFD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13384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02E70F-6FF6-435D-83B5-BB143480B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9" t="69259" r="63723" b="24815"/>
          <a:stretch/>
        </p:blipFill>
        <p:spPr>
          <a:xfrm>
            <a:off x="92733" y="1676400"/>
            <a:ext cx="1134387" cy="33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EFD829-0AB5-4621-BADE-63D0EFFC2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61" t="69259" r="24167" b="24815"/>
          <a:stretch/>
        </p:blipFill>
        <p:spPr>
          <a:xfrm>
            <a:off x="92733" y="1981200"/>
            <a:ext cx="3869667" cy="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C312D8-7BA2-46BE-BA76-B367F7857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3333" r="27500" b="20370"/>
          <a:stretch/>
        </p:blipFill>
        <p:spPr>
          <a:xfrm>
            <a:off x="152399" y="1981200"/>
            <a:ext cx="8863263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0CA4EE-1EE6-41BC-95D9-851BC6445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4" t="66296" r="416" b="18889"/>
          <a:stretch/>
        </p:blipFill>
        <p:spPr>
          <a:xfrm>
            <a:off x="2783805" y="902563"/>
            <a:ext cx="36004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5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Store raw materials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Receiving requests forklift truck driver to move material from the loading dock to inventory storage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Driver takes the material to the warehouse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Driver places the material in the required location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Driver then records the following in the log,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material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location used, and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date and time of the transaction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5916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Description of Decomposition of</a:t>
            </a:r>
            <a:br>
              <a:rPr lang="en-US" sz="3200" b="1" dirty="0"/>
            </a:br>
            <a:r>
              <a:rPr lang="en-US" sz="3200" b="1" dirty="0"/>
              <a:t>“Control Stored Materials”</a:t>
            </a:r>
            <a:endParaRPr lang="ar-SA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5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b="1" dirty="0">
                <a:solidFill>
                  <a:schemeClr val="tx1"/>
                </a:solidFill>
              </a:rPr>
              <a:t>Move raw material to WIP: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Forklift truck driver is given the schedule of material moves from storage to the factory floor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Each time the driver makes a move,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raw material inventory is </a:t>
            </a:r>
            <a:r>
              <a:rPr lang="en-US" sz="2400" i="1" dirty="0">
                <a:solidFill>
                  <a:schemeClr val="tx1"/>
                </a:solidFill>
              </a:rPr>
              <a:t>debited</a:t>
            </a:r>
            <a:r>
              <a:rPr lang="en-US" sz="2400" dirty="0">
                <a:solidFill>
                  <a:schemeClr val="tx1"/>
                </a:solidFill>
              </a:rPr>
              <a:t> and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status of the warehouse location is </a:t>
            </a:r>
            <a:r>
              <a:rPr lang="en-US" sz="2400" i="1" dirty="0">
                <a:solidFill>
                  <a:schemeClr val="tx1"/>
                </a:solidFill>
              </a:rPr>
              <a:t>updated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This is done by indicating a transaction to relieve inventory in the log: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recording the material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material location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date and time of the transaction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80E68ED-A6C8-4379-A7B8-9EFA1A4F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5916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Description of Decomposition of</a:t>
            </a:r>
            <a:br>
              <a:rPr lang="en-US" sz="3200" b="1" dirty="0"/>
            </a:br>
            <a:r>
              <a:rPr lang="en-US" sz="3200" b="1" dirty="0"/>
              <a:t>“Control Stored Materials”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84596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b="1" dirty="0">
                <a:solidFill>
                  <a:schemeClr val="tx1"/>
                </a:solidFill>
              </a:rPr>
              <a:t>Return unused raw material to storage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Some materials that are brought to the factory floor may be returned if they are not used during production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Upon request from production supervisor,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driver takes material </a:t>
            </a:r>
            <a:r>
              <a:rPr lang="en-US" sz="2400" i="1" dirty="0">
                <a:solidFill>
                  <a:schemeClr val="tx1"/>
                </a:solidFill>
              </a:rPr>
              <a:t>back to storage</a:t>
            </a:r>
            <a:r>
              <a:rPr lang="en-US" sz="2400" dirty="0">
                <a:solidFill>
                  <a:schemeClr val="tx1"/>
                </a:solidFill>
              </a:rPr>
              <a:t> and</a:t>
            </a:r>
          </a:p>
          <a:p>
            <a:pPr lvl="1" algn="just"/>
            <a:r>
              <a:rPr lang="en-US" sz="2400" i="1" dirty="0">
                <a:solidFill>
                  <a:schemeClr val="tx1"/>
                </a:solidFill>
              </a:rPr>
              <a:t>logs</a:t>
            </a:r>
            <a:r>
              <a:rPr lang="en-US" sz="2400" dirty="0">
                <a:solidFill>
                  <a:schemeClr val="tx1"/>
                </a:solidFill>
              </a:rPr>
              <a:t> the credit entry into the log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AD9464-057B-4C58-B6DD-EEFCD37E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5916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Description of Decomposition of</a:t>
            </a:r>
            <a:br>
              <a:rPr lang="en-US" sz="3200" b="1" dirty="0"/>
            </a:br>
            <a:r>
              <a:rPr lang="en-US" sz="3200" b="1" dirty="0"/>
              <a:t>“Control Stored Materials”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218633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dirty="0">
                <a:solidFill>
                  <a:schemeClr val="tx1"/>
                </a:solidFill>
                <a:hlinkClick r:id="rId2" action="ppaction://hlinksldjump"/>
              </a:rPr>
              <a:t>Transfer records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Forklift truck driver’s inventory log is used as the primary record for updating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warehouse records and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inventory records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This process is done at the end of the shift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Materials management checks for any discrepancies between the receiving report and actual location of material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i.e. by comparing the log with the receiving report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8CE6D39-5081-4E6E-89BB-E036DBEF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5916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Description of Decomposition of</a:t>
            </a:r>
            <a:br>
              <a:rPr lang="en-US" sz="3200" b="1" dirty="0"/>
            </a:br>
            <a:r>
              <a:rPr lang="en-US" sz="3200" b="1" dirty="0"/>
              <a:t>“Control Stored Materials”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544408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Videos to Watch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DFD? Data Flow Diagram Symbols and More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b="1" dirty="0">
                <a:solidFill>
                  <a:schemeClr val="tx1"/>
                </a:solidFill>
                <a:hlinkClick r:id="rId3"/>
              </a:rPr>
            </a:br>
            <a:r>
              <a:rPr lang="en-US" b="1" dirty="0">
                <a:solidFill>
                  <a:schemeClr val="tx1"/>
                </a:solidFill>
                <a:hlinkClick r:id="rId3"/>
              </a:rPr>
              <a:t>https://youtu.be/6VGTvgaJllM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How to Draw Data Flow Diagram?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hlinkClick r:id="rId4"/>
              </a:rPr>
              <a:t>https://youtu.be/ztZsEI6C-mI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DFD Diagram 0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hlinkClick r:id="rId5"/>
              </a:rPr>
              <a:t>https://youtu.be/Ik85hZkyYPA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295202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7.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 Chapter 4.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Bob’s Hoosier Burger Inventory System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 sources of data come from outside: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suppliers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provide </a:t>
            </a:r>
            <a:r>
              <a:rPr lang="en-US" sz="2000" i="1" dirty="0">
                <a:solidFill>
                  <a:schemeClr val="tx1"/>
                </a:solidFill>
              </a:rPr>
              <a:t>invoices</a:t>
            </a:r>
            <a:r>
              <a:rPr lang="en-US" sz="2000" dirty="0">
                <a:solidFill>
                  <a:schemeClr val="tx1"/>
                </a:solidFill>
              </a:rPr>
              <a:t> (i.e. system input)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food-ordering system inventory report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returns </a:t>
            </a:r>
            <a:r>
              <a:rPr lang="en-US" sz="2000" i="1" dirty="0">
                <a:solidFill>
                  <a:schemeClr val="tx1"/>
                </a:solidFill>
              </a:rPr>
              <a:t>payments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i="1" dirty="0">
                <a:solidFill>
                  <a:schemeClr val="tx1"/>
                </a:solidFill>
              </a:rPr>
              <a:t>orders</a:t>
            </a:r>
            <a:r>
              <a:rPr lang="en-US" sz="2000" dirty="0">
                <a:solidFill>
                  <a:schemeClr val="tx1"/>
                </a:solidFill>
              </a:rPr>
              <a:t> (i.e. outputs to suppliers)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provide inventory </a:t>
            </a:r>
            <a:r>
              <a:rPr lang="en-US" sz="2000" i="1" dirty="0">
                <a:solidFill>
                  <a:schemeClr val="tx1"/>
                </a:solidFill>
              </a:rPr>
              <a:t>counts</a:t>
            </a:r>
            <a:r>
              <a:rPr lang="en-US" sz="2000" dirty="0">
                <a:solidFill>
                  <a:schemeClr val="tx1"/>
                </a:solidFill>
              </a:rPr>
              <a:t> (i.e. system inputs)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stock on hand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also provides inventory </a:t>
            </a:r>
            <a:r>
              <a:rPr lang="en-US" sz="2000" i="1" dirty="0">
                <a:solidFill>
                  <a:schemeClr val="tx1"/>
                </a:solidFill>
              </a:rPr>
              <a:t>counts</a:t>
            </a:r>
            <a:r>
              <a:rPr lang="en-US" sz="2000" dirty="0">
                <a:solidFill>
                  <a:schemeClr val="tx1"/>
                </a:solidFill>
              </a:rPr>
              <a:t> (i.e. system inputs)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can now create the context diagram shown in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Figure 7-14</a:t>
            </a:r>
            <a:r>
              <a:rPr lang="en-US" dirty="0">
                <a:solidFill>
                  <a:schemeClr val="tx1"/>
                </a:solidFill>
              </a:rPr>
              <a:t> for the system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A7CC6B-4641-43E8-BA87-4B3D24881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3" t="8518" r="39758" b="71226"/>
          <a:stretch/>
        </p:blipFill>
        <p:spPr>
          <a:xfrm>
            <a:off x="228600" y="2133600"/>
            <a:ext cx="8702844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D424C1-2E79-4712-9F59-DADD6BA6C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67" t="11404" r="7500" b="78372"/>
          <a:stretch/>
        </p:blipFill>
        <p:spPr>
          <a:xfrm>
            <a:off x="2552700" y="1066800"/>
            <a:ext cx="4038600" cy="9954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8144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Bob’s Hoosier Burger Inventory System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When Bob receives invoices from suppliers,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 records their receipt on an </a:t>
            </a:r>
            <a:r>
              <a:rPr lang="en-US" sz="2400" i="1" dirty="0">
                <a:solidFill>
                  <a:schemeClr val="tx1"/>
                </a:solidFill>
              </a:rPr>
              <a:t>invoice log sheet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and files the actual invoices in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his </a:t>
            </a:r>
            <a:r>
              <a:rPr lang="en-US" sz="2400" i="1" dirty="0">
                <a:solidFill>
                  <a:schemeClr val="tx1"/>
                </a:solidFill>
              </a:rPr>
              <a:t>accordion file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Using the invoices, Bob records the amount of stock delivered on </a:t>
            </a:r>
            <a:r>
              <a:rPr lang="en-US" i="1" dirty="0">
                <a:solidFill>
                  <a:schemeClr val="tx1"/>
                </a:solidFill>
                <a:hlinkClick r:id="rId3" action="ppaction://hlinksldjump"/>
              </a:rPr>
              <a:t>stock logs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these are paper forms posted near the </a:t>
            </a:r>
            <a:r>
              <a:rPr lang="en-US" sz="2400" i="1" dirty="0">
                <a:solidFill>
                  <a:schemeClr val="tx1"/>
                </a:solidFill>
              </a:rPr>
              <a:t>point of storage</a:t>
            </a:r>
            <a:r>
              <a:rPr lang="en-US" sz="2400" dirty="0">
                <a:solidFill>
                  <a:schemeClr val="tx1"/>
                </a:solidFill>
              </a:rPr>
              <a:t> for each inventory item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45FBC1-144E-461B-99E5-41EE43DCD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91672"/>
            <a:ext cx="2112687" cy="14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4D8455A-50EF-4901-B210-29DD299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Case Study 1: HB Inventory Control System</a:t>
            </a:r>
            <a:endParaRPr lang="ar-SA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59378C-20A7-43D4-9213-E9AF6B09A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4445" r="1666" b="24815"/>
          <a:stretch/>
        </p:blipFill>
        <p:spPr>
          <a:xfrm>
            <a:off x="0" y="1600200"/>
            <a:ext cx="9158868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FC22E4-C8AA-4AC0-9867-953EC3A24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76667" r="74167" b="15926"/>
          <a:stretch/>
        </p:blipFill>
        <p:spPr>
          <a:xfrm>
            <a:off x="2788920" y="886968"/>
            <a:ext cx="3566160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647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14094</TotalTime>
  <Words>3359</Words>
  <Application>Microsoft Office PowerPoint</Application>
  <PresentationFormat>On-screen Show (4:3)</PresentationFormat>
  <Paragraphs>505</Paragraphs>
  <Slides>55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PowerPoint Presentation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Case Study 1: HB Inventory Control System</vt:lpstr>
      <vt:lpstr>PowerPoint Presentation</vt:lpstr>
      <vt:lpstr>Case Study 2: BPR – IBM Credit </vt:lpstr>
      <vt:lpstr>Case Study 2: BPR – IBM Credit</vt:lpstr>
      <vt:lpstr>Case Study 2: BPR – IBM Credit</vt:lpstr>
      <vt:lpstr>Case Study 2: BPR – IBM Credit</vt:lpstr>
      <vt:lpstr>Case Study 2: BPR – IBM Credit</vt:lpstr>
      <vt:lpstr>Case Study 2: BPR – IBM Credit</vt:lpstr>
      <vt:lpstr>Case Study 2: BPR – IBM Credit</vt:lpstr>
      <vt:lpstr>PowerPoint Presentation</vt:lpstr>
      <vt:lpstr>Case Study 3: PVF Furniture Webstore </vt:lpstr>
      <vt:lpstr>Case Study 3: PVF Furniture Webstore </vt:lpstr>
      <vt:lpstr>PowerPoint Presentation</vt:lpstr>
      <vt:lpstr>Case Study 3: PVF Furniture Webstore </vt:lpstr>
      <vt:lpstr>Case Study 3: PVF Furniture Webstore </vt:lpstr>
      <vt:lpstr>PowerPoint Presentation</vt:lpstr>
      <vt:lpstr>Case Study 3: PVF Furniture Webstore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Hierarchic Decomposition Illustrated: Node A3</vt:lpstr>
      <vt:lpstr>PowerPoint Presentation</vt:lpstr>
      <vt:lpstr>DFD Symbols/Notation (Reminder)</vt:lpstr>
      <vt:lpstr>Context DFD of Node A32</vt:lpstr>
      <vt:lpstr>Context DFD of Node A32 (cont.)</vt:lpstr>
      <vt:lpstr>Context DFD of Node A32 (cont.)</vt:lpstr>
      <vt:lpstr>Context DFD of Node A32 (cont.)</vt:lpstr>
      <vt:lpstr>Decomposition of Context Data Flow Diagram</vt:lpstr>
      <vt:lpstr>Decomposition of Context Data Flow Diagram</vt:lpstr>
      <vt:lpstr>Decomposition of Context Data Flow Diagram</vt:lpstr>
      <vt:lpstr> Decomposition of Control Stored Materials: First-Level (Level-0) DFD</vt:lpstr>
      <vt:lpstr> Description of Decomposition of “Control Stored Materials”</vt:lpstr>
      <vt:lpstr> Description of Decomposition of “Control Stored Materials”</vt:lpstr>
      <vt:lpstr> Description of Decomposition of “Control Stored Materials”</vt:lpstr>
      <vt:lpstr> Description of Decomposition of “Control Stored Materials”</vt:lpstr>
      <vt:lpstr>Videos to Watch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1482</cp:revision>
  <dcterms:created xsi:type="dcterms:W3CDTF">2008-11-10T19:40:45Z</dcterms:created>
  <dcterms:modified xsi:type="dcterms:W3CDTF">2018-11-04T09:10:54Z</dcterms:modified>
</cp:coreProperties>
</file>