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807" r:id="rId3"/>
  </p:sldMasterIdLst>
  <p:notesMasterIdLst>
    <p:notesMasterId r:id="rId24"/>
  </p:notesMasterIdLst>
  <p:handoutMasterIdLst>
    <p:handoutMasterId r:id="rId25"/>
  </p:handoutMasterIdLst>
  <p:sldIdLst>
    <p:sldId id="328" r:id="rId4"/>
    <p:sldId id="330" r:id="rId5"/>
    <p:sldId id="432" r:id="rId6"/>
    <p:sldId id="466" r:id="rId7"/>
    <p:sldId id="461" r:id="rId8"/>
    <p:sldId id="444" r:id="rId9"/>
    <p:sldId id="455" r:id="rId10"/>
    <p:sldId id="450" r:id="rId11"/>
    <p:sldId id="451" r:id="rId12"/>
    <p:sldId id="456" r:id="rId13"/>
    <p:sldId id="457" r:id="rId14"/>
    <p:sldId id="458" r:id="rId15"/>
    <p:sldId id="452" r:id="rId16"/>
    <p:sldId id="460" r:id="rId17"/>
    <p:sldId id="453" r:id="rId18"/>
    <p:sldId id="462" r:id="rId19"/>
    <p:sldId id="464" r:id="rId20"/>
    <p:sldId id="465" r:id="rId21"/>
    <p:sldId id="463" r:id="rId22"/>
    <p:sldId id="426" r:id="rId23"/>
  </p:sldIdLst>
  <p:sldSz cx="9144000" cy="6858000" type="screen4x3"/>
  <p:notesSz cx="6834188" cy="9979025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FF99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886138C-8458-4D42-B0E4-C0DCA1A8BC85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68AABA-D3AB-4433-8EE9-503B940D7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F209B4-2659-4F1F-B3F5-788B0245DA64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5B4288-8F0C-486A-BA4A-15C44EA0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what is the Saudi equivalent of USDA and FDA? A: Saudi Food and Drug Authority; Saudi Office of Agricultural Affairs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35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98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14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Laden: </a:t>
            </a:r>
            <a:r>
              <a:rPr lang="ar-SA" dirty="0" smtClean="0"/>
              <a:t>حمولة/شحنة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14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14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14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 data requirements for the execution of these functions will be addressed in the next chapter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1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how node A3 has been highlighted (in order to emphasize that it will be the focus of the next decomposition)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6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Node A3 was taken here as a sample (i.e. could be done also on A1, A2, A4)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here how node A31 is highlighted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5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which type of tunnel arrowhead is shown here? (hidden source as it did not appear in the parent diagram (Decomposition of node A0)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14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can you mention another example of bundling in the previous diagrams? USDA and FDA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4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1CB6-EFBD-486A-A991-AEE6B5224588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849C-7736-4FAF-860A-CA1C0B91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6459-0F3C-4887-9FFE-E0A14DB0A018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416D-AC83-4677-AAC6-D9EA6109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202-24D1-428A-A1FE-6A88C3D27824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80BC-7DEC-4B9C-B3CD-B8E58D21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C0B6CD9-9C73-4E78-AB50-7DD72EA057A2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D107D5-6E95-45FE-A6D8-863F6BFA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49C3F-8F29-4B5A-854F-98B28C079EF5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30DFF-0C40-4DB3-8286-70235257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9281B-E4F5-4738-A846-FC36C2BD234E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49822-F0BD-4A13-965B-71A7439A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5D8A2-A1B2-4D99-B2F5-AFF6C12E61D1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DF00A-F0DA-473F-B7FE-0FD310B9E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5071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CD6FE-B46F-4EE9-843C-4274C872ED1F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06EA4-3DE1-4789-8899-25FBEDC1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D7E37-D24E-4517-8365-04187272CBD6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0291F-DAAB-41DE-A896-08D3CC97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02176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55885B-42C1-4AB1-BD42-A9DF41AF9FA2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8CEFFB-C974-45B4-A616-87220CBF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2B5F-3E0F-498A-A64A-D188AC2AB2FB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087-8418-422A-9814-BDF85D0F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208E-377E-4D0E-BE0B-F5E37DBBB1D5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0D3A-7ECB-491C-BE9D-4A078F6D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A92A-5FAA-4DCB-927B-BCE4509F32F7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4961-0CA2-4DED-9EF1-9581010AD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AD5D-019B-40AF-8B2F-0F692AEA59B2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D07D-5CBF-4A6B-BA12-06124894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36B6-8329-443A-93EC-232F297129D3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71BA-5738-414B-BD6C-316D8A897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4540-F904-48A6-A587-0D8D38707F3B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5071-3D91-42B9-9EB9-AEC8CF3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6DDB-85B5-48DF-BDA5-AE7DB3669518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B643-6F02-4C0E-9BAB-E9A71FB1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E043-FEF6-4DF6-BC11-2019DAADF852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8008-77BC-40D4-87B3-8059BCB4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B02F-F58E-4D8F-8F43-B16D7C0DBB78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4FBC-603E-404E-B5A6-CEB77986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8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7006-3D4B-46BB-9754-8CEF07C0C3B3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43B3-581D-49B9-BC2F-9FA0F271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8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75B9-117C-4435-AFC3-7D863181F005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A711-3A8D-4AEA-9534-2708137C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5498-A781-4B49-96EA-FCC5934A4155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23F1-E81E-4765-B884-407C0328F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E6D-571E-42AE-BAD0-4AA7A18CD5F1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0D42-1EB8-49E6-A3E2-3713E5AB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0431-E8C3-4AD6-87BA-C0EB715378D9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422A-A670-44B6-8913-3D5382FD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EE51-B567-47B1-9A7B-179B255B0072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983F-084D-4D41-B3AD-2086589BE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CE1-9D5F-41A8-93A7-906F1662147E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6476-BF69-4443-AFBD-42C8601B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5C02-7CF0-4ED8-977B-0ED22417D71E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CA5D-6DD7-4A49-B5E6-0B52E6827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0BCC-6520-43E8-8E6E-620C56B4F9AD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60A0-9BDB-4800-8795-977EF733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7311-DD38-4177-A528-39D226751C5C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4B05-6364-46FD-A543-E9C615B5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4143BF5-A9CD-4E9E-9B77-E508700256BB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B4CAF75-4991-47B9-8354-FAC4F39B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28" r:id="rId2"/>
    <p:sldLayoutId id="2147485829" r:id="rId3"/>
    <p:sldLayoutId id="2147485830" r:id="rId4"/>
    <p:sldLayoutId id="2147485831" r:id="rId5"/>
    <p:sldLayoutId id="2147485832" r:id="rId6"/>
    <p:sldLayoutId id="2147485833" r:id="rId7"/>
    <p:sldLayoutId id="2147485834" r:id="rId8"/>
    <p:sldLayoutId id="2147485835" r:id="rId9"/>
    <p:sldLayoutId id="2147485836" r:id="rId10"/>
    <p:sldLayoutId id="21474858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469E13-47C8-4E37-A9B7-0BC769AB2C5F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1C31BB-E5BF-4950-93C0-11CD8577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48" r:id="rId1"/>
    <p:sldLayoutId id="2147485849" r:id="rId2"/>
    <p:sldLayoutId id="2147485850" r:id="rId3"/>
    <p:sldLayoutId id="2147485851" r:id="rId4"/>
    <p:sldLayoutId id="2147485852" r:id="rId5"/>
    <p:sldLayoutId id="2147485853" r:id="rId6"/>
    <p:sldLayoutId id="21474858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35A42A2-424F-43BB-8FFB-701CEC20C1C7}" type="datetime1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F284DAB-5F9B-4F9B-A27F-62C02A79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9" r:id="rId2"/>
    <p:sldLayoutId id="2147485855" r:id="rId3"/>
    <p:sldLayoutId id="2147485840" r:id="rId4"/>
    <p:sldLayoutId id="2147485841" r:id="rId5"/>
    <p:sldLayoutId id="2147485842" r:id="rId6"/>
    <p:sldLayoutId id="2147485843" r:id="rId7"/>
    <p:sldLayoutId id="2147485844" r:id="rId8"/>
    <p:sldLayoutId id="2147485845" r:id="rId9"/>
    <p:sldLayoutId id="2147485846" r:id="rId10"/>
    <p:sldLayoutId id="2147485847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HDNlFclsiY" TargetMode="External"/><Relationship Id="rId2" Type="http://schemas.openxmlformats.org/officeDocument/2006/relationships/hyperlink" Target="https://www.sciencedirect.com/book/9780123704924/design-of-industrial-information-systems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youtu.be/sqlNNt4m8Q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81534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King Saud University 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College of Engineering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IE – 462: “Industrial Information Systems”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Fall – 2018 (1</a:t>
            </a:r>
            <a:r>
              <a:rPr lang="en-US" sz="3700" baseline="30000" dirty="0">
                <a:solidFill>
                  <a:schemeClr val="tx1"/>
                </a:solidFill>
              </a:rPr>
              <a:t>st</a:t>
            </a:r>
            <a:r>
              <a:rPr lang="en-US" sz="3700" dirty="0">
                <a:solidFill>
                  <a:schemeClr val="tx1"/>
                </a:solidFill>
              </a:rPr>
              <a:t> Sem. 1439-40H)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52400" y="4495800"/>
            <a:ext cx="8839200" cy="2362200"/>
          </a:xfrm>
        </p:spPr>
        <p:txBody>
          <a:bodyPr rtlCol="0">
            <a:normAutofit/>
          </a:bodyPr>
          <a:lstStyle/>
          <a:p>
            <a:pPr marL="109538" fontAlgn="auto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Chapter 4:</a:t>
            </a:r>
            <a:endParaRPr lang="en-US" altLang="en-US" b="1" i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b="1" i="1" dirty="0">
                <a:solidFill>
                  <a:schemeClr val="tx1"/>
                </a:solidFill>
              </a:rPr>
              <a:t>Structured Analysis and Functional</a:t>
            </a: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b="1" i="1" dirty="0">
                <a:solidFill>
                  <a:schemeClr val="tx1"/>
                </a:solidFill>
              </a:rPr>
              <a:t>Architecture Design – p1 – IDEF0 - ii</a:t>
            </a:r>
            <a:r>
              <a:rPr lang="en-US" b="1" dirty="0"/>
              <a:t/>
            </a:r>
            <a:br>
              <a:rPr lang="en-US" b="1" dirty="0"/>
            </a:br>
            <a:endParaRPr lang="en-US" altLang="en-US" sz="1900" b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sz="1900" b="1" dirty="0">
                <a:solidFill>
                  <a:schemeClr val="tx1"/>
                </a:solidFill>
              </a:rPr>
              <a:t>Prepared by: Ahmed M. El-</a:t>
            </a:r>
            <a:r>
              <a:rPr lang="en-US" altLang="en-US" sz="1900" b="1" dirty="0" err="1">
                <a:solidFill>
                  <a:schemeClr val="tx1"/>
                </a:solidFill>
              </a:rPr>
              <a:t>Sherbeeny</a:t>
            </a:r>
            <a:r>
              <a:rPr lang="en-US" altLang="en-US" sz="1900" b="1" dirty="0">
                <a:solidFill>
                  <a:schemeClr val="tx1"/>
                </a:solidFill>
              </a:rPr>
              <a:t>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5F704-2C95-4857-BBC6-FDC6BE1FE14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Concept of </a:t>
            </a:r>
            <a:r>
              <a:rPr lang="en-US" b="1" dirty="0">
                <a:solidFill>
                  <a:schemeClr val="tx1"/>
                </a:solidFill>
              </a:rPr>
              <a:t>bundling</a:t>
            </a:r>
          </a:p>
          <a:p>
            <a:pPr marL="514350" indent="-514350"/>
            <a:r>
              <a:rPr lang="en-US" dirty="0">
                <a:solidFill>
                  <a:schemeClr val="tx1"/>
                </a:solidFill>
              </a:rPr>
              <a:t>e.g. node A2 provides a control for activity node A3 called “</a:t>
            </a: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production schedule and recipe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pPr marL="514350" indent="-514350"/>
            <a:r>
              <a:rPr lang="en-US" dirty="0">
                <a:solidFill>
                  <a:schemeClr val="tx1"/>
                </a:solidFill>
              </a:rPr>
              <a:t>Production schedule: daily schedule for production of a particular product </a:t>
            </a:r>
          </a:p>
          <a:p>
            <a:pPr marL="514350" indent="-514350"/>
            <a:r>
              <a:rPr lang="en-US" dirty="0">
                <a:solidFill>
                  <a:schemeClr val="tx1"/>
                </a:solidFill>
              </a:rPr>
              <a:t>Recipe includes:</a:t>
            </a:r>
          </a:p>
          <a:p>
            <a:pPr marL="914400" lvl="1" indent="-514350"/>
            <a:r>
              <a:rPr lang="en-US" sz="2000" dirty="0">
                <a:solidFill>
                  <a:schemeClr val="tx1"/>
                </a:solidFill>
              </a:rPr>
              <a:t>Steps in the production process</a:t>
            </a:r>
          </a:p>
          <a:p>
            <a:pPr marL="914400" lvl="1" indent="-514350"/>
            <a:r>
              <a:rPr lang="en-US" sz="2000" dirty="0">
                <a:solidFill>
                  <a:schemeClr val="tx1"/>
                </a:solidFill>
              </a:rPr>
              <a:t>Materials/ingredients used at each step to make the product, and</a:t>
            </a:r>
          </a:p>
          <a:p>
            <a:pPr marL="914400" lvl="1" indent="-514350"/>
            <a:r>
              <a:rPr lang="en-US" sz="2000" dirty="0">
                <a:solidFill>
                  <a:schemeClr val="tx1"/>
                </a:solidFill>
              </a:rPr>
              <a:t>Critical operating parameters of the production line (e.g. temperatures, time settings for cooking and sterilization)</a:t>
            </a:r>
          </a:p>
          <a:p>
            <a:pPr marL="514350" indent="-514350">
              <a:buAutoNum type="arabicParenBoth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Node </a:t>
            </a:r>
            <a:r>
              <a:rPr lang="en-US" sz="3200" b="1" dirty="0">
                <a:hlinkClick r:id="rId4" action="ppaction://hlinksldjump"/>
              </a:rPr>
              <a:t>A3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33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Production schedule and recipe </a:t>
            </a:r>
            <a:r>
              <a:rPr lang="en-US" b="1" dirty="0">
                <a:solidFill>
                  <a:schemeClr val="tx1"/>
                </a:solidFill>
              </a:rPr>
              <a:t>documents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US" b="1" dirty="0">
              <a:solidFill>
                <a:schemeClr val="tx1"/>
              </a:solidFill>
            </a:endParaRPr>
          </a:p>
          <a:p>
            <a:pPr marL="857250" lvl="1" indent="-457200">
              <a:buAutoNum type="arabicParenBoth"/>
            </a:pPr>
            <a:r>
              <a:rPr lang="en-US" sz="2400" b="1" dirty="0">
                <a:solidFill>
                  <a:schemeClr val="tx1"/>
                </a:solidFill>
              </a:rPr>
              <a:t>retort processing information</a:t>
            </a:r>
          </a:p>
          <a:p>
            <a:pPr marL="1257300" lvl="3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“retort”: chamber of superheated water for sterilizing packaged food products </a:t>
            </a:r>
          </a:p>
          <a:p>
            <a:pPr marL="857250" lvl="1" indent="-457200">
              <a:buAutoNum type="arabicParenBoth"/>
            </a:pPr>
            <a:r>
              <a:rPr lang="en-US" sz="2400" b="1" dirty="0">
                <a:solidFill>
                  <a:schemeClr val="tx1"/>
                </a:solidFill>
              </a:rPr>
              <a:t>cook sheet</a:t>
            </a:r>
          </a:p>
          <a:p>
            <a:pPr marL="1257300" lvl="3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formula that must be used for each product; includes </a:t>
            </a:r>
            <a:r>
              <a:rPr lang="en-US" sz="2000" dirty="0" smtClean="0">
                <a:solidFill>
                  <a:schemeClr val="tx1"/>
                </a:solidFill>
              </a:rPr>
              <a:t>ingredients </a:t>
            </a:r>
            <a:r>
              <a:rPr lang="en-US" sz="2000" dirty="0">
                <a:solidFill>
                  <a:schemeClr val="tx1"/>
                </a:solidFill>
              </a:rPr>
              <a:t>and equipment settings</a:t>
            </a:r>
          </a:p>
          <a:p>
            <a:pPr marL="857250" lvl="1" indent="-457200">
              <a:buAutoNum type="arabicParenBoth"/>
            </a:pPr>
            <a:r>
              <a:rPr lang="en-US" sz="2400" b="1" dirty="0">
                <a:solidFill>
                  <a:schemeClr val="tx1"/>
                </a:solidFill>
              </a:rPr>
              <a:t>day production schedule</a:t>
            </a:r>
          </a:p>
          <a:p>
            <a:pPr marL="1257300" lvl="3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which production lines will be used to produce each of the products to be made that day, and order of production (for multiple products)</a:t>
            </a:r>
          </a:p>
          <a:p>
            <a:pPr marL="857250" lvl="1" indent="-457200">
              <a:buAutoNum type="arabicParenBoth"/>
            </a:pPr>
            <a:r>
              <a:rPr lang="en-US" sz="2400" b="1" dirty="0">
                <a:solidFill>
                  <a:schemeClr val="tx1"/>
                </a:solidFill>
              </a:rPr>
              <a:t>material move schedule</a:t>
            </a:r>
          </a:p>
          <a:p>
            <a:pPr marL="1257300" lvl="3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tells forklift truck operator which lots of ingredients to transfer from storage to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Node </a:t>
            </a:r>
            <a:r>
              <a:rPr lang="en-US" sz="3200" b="1" dirty="0">
                <a:hlinkClick r:id="rId3" action="ppaction://hlinksldjump"/>
              </a:rPr>
              <a:t>A3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85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Indication of </a:t>
            </a:r>
            <a:r>
              <a:rPr lang="en-US" b="1" dirty="0">
                <a:solidFill>
                  <a:schemeClr val="tx1"/>
                </a:solidFill>
              </a:rPr>
              <a:t>DB</a:t>
            </a:r>
            <a:r>
              <a:rPr lang="en-US" dirty="0">
                <a:solidFill>
                  <a:schemeClr val="tx1"/>
                </a:solidFill>
              </a:rPr>
              <a:t> on control documents</a:t>
            </a:r>
            <a:endParaRPr lang="en-US" b="1" dirty="0">
              <a:solidFill>
                <a:schemeClr val="tx1"/>
              </a:solidFill>
            </a:endParaRPr>
          </a:p>
          <a:p>
            <a:pPr marL="514350" lvl="1" indent="-51435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hlinkClick r:id="rId3" action="ppaction://hlinksldjump"/>
              </a:rPr>
              <a:t>DB</a:t>
            </a:r>
            <a:r>
              <a:rPr lang="en-US" sz="2400" dirty="0">
                <a:solidFill>
                  <a:schemeClr val="tx1"/>
                </a:solidFill>
              </a:rPr>
              <a:t>: database</a:t>
            </a:r>
          </a:p>
          <a:p>
            <a:pPr marL="514350" lvl="1" indent="-51435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This informs reader that this is information that is derived from some data source (e.g. electronic)</a:t>
            </a:r>
          </a:p>
          <a:p>
            <a:pPr marL="514350" lvl="1" indent="-51435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Note, this notation is not part of the IDEF0 methodology (only added here for convenience)</a:t>
            </a:r>
          </a:p>
          <a:p>
            <a:pPr marL="514350" lvl="1" indent="-514350">
              <a:buFont typeface="Arial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14350" lvl="1" indent="-514350">
              <a:buFont typeface="Arial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Node </a:t>
            </a:r>
            <a:r>
              <a:rPr lang="en-US" sz="3200" b="1" dirty="0">
                <a:hlinkClick r:id="rId3" action="ppaction://hlinksldjump"/>
              </a:rPr>
              <a:t>A3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639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6752"/>
            <a:ext cx="850728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A0 — Operate a Food Manufacturing Enterprise</a:t>
            </a:r>
          </a:p>
          <a:p>
            <a:pPr indent="468313">
              <a:buNone/>
            </a:pPr>
            <a:r>
              <a:rPr lang="en-US" dirty="0">
                <a:solidFill>
                  <a:schemeClr val="tx1"/>
                </a:solidFill>
              </a:rPr>
              <a:t>A1 — Manage Sales and Order Process</a:t>
            </a:r>
          </a:p>
          <a:p>
            <a:pPr indent="468313">
              <a:buNone/>
            </a:pPr>
            <a:r>
              <a:rPr lang="en-US" dirty="0">
                <a:solidFill>
                  <a:schemeClr val="tx1"/>
                </a:solidFill>
              </a:rPr>
              <a:t>A2 — Plan for Manufacture</a:t>
            </a:r>
          </a:p>
          <a:p>
            <a:pPr indent="468313">
              <a:buNone/>
            </a:pPr>
            <a:r>
              <a:rPr lang="en-US" dirty="0">
                <a:solidFill>
                  <a:schemeClr val="tx1"/>
                </a:solidFill>
              </a:rPr>
              <a:t>A3 — Manufacture Product</a:t>
            </a:r>
          </a:p>
          <a:p>
            <a:pPr indent="1352550">
              <a:buNone/>
            </a:pPr>
            <a:r>
              <a:rPr lang="en-US" dirty="0">
                <a:solidFill>
                  <a:schemeClr val="tx1"/>
                </a:solidFill>
              </a:rPr>
              <a:t>A31 — Control Incoming Materials</a:t>
            </a:r>
          </a:p>
          <a:p>
            <a:pPr indent="2341563">
              <a:buNone/>
            </a:pPr>
            <a:r>
              <a:rPr lang="en-US" b="1" dirty="0">
                <a:solidFill>
                  <a:schemeClr val="tx1"/>
                </a:solidFill>
              </a:rPr>
              <a:t>A311 — Confirm Validity of Shipment</a:t>
            </a:r>
          </a:p>
          <a:p>
            <a:pPr indent="2341563">
              <a:buNone/>
            </a:pPr>
            <a:r>
              <a:rPr lang="en-US" b="1" dirty="0">
                <a:solidFill>
                  <a:schemeClr val="tx1"/>
                </a:solidFill>
              </a:rPr>
              <a:t>A312 — Inspect condition of materials</a:t>
            </a:r>
          </a:p>
          <a:p>
            <a:pPr indent="2341563">
              <a:buNone/>
            </a:pPr>
            <a:r>
              <a:rPr lang="en-US" b="1" dirty="0">
                <a:solidFill>
                  <a:schemeClr val="tx1"/>
                </a:solidFill>
              </a:rPr>
              <a:t>A313 — Receive Materials</a:t>
            </a:r>
          </a:p>
          <a:p>
            <a:pPr indent="1352550">
              <a:buNone/>
            </a:pPr>
            <a:r>
              <a:rPr lang="en-US" dirty="0">
                <a:solidFill>
                  <a:schemeClr val="tx1"/>
                </a:solidFill>
              </a:rPr>
              <a:t>A32 — Control Stored Material</a:t>
            </a:r>
          </a:p>
          <a:p>
            <a:pPr indent="1352550">
              <a:buNone/>
            </a:pPr>
            <a:r>
              <a:rPr lang="en-US" dirty="0">
                <a:solidFill>
                  <a:schemeClr val="tx1"/>
                </a:solidFill>
              </a:rPr>
              <a:t>A33 — Control Production Processes</a:t>
            </a:r>
          </a:p>
          <a:p>
            <a:pPr indent="468313">
              <a:buNone/>
            </a:pPr>
            <a:r>
              <a:rPr lang="en-US" dirty="0">
                <a:solidFill>
                  <a:schemeClr val="tx1"/>
                </a:solidFill>
              </a:rPr>
              <a:t>A4 — Control Finished Goods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</a:t>
            </a:r>
            <a:r>
              <a:rPr lang="en-US" sz="3200" b="1" dirty="0">
                <a:hlinkClick r:id="rId3" action="ppaction://hlinksldjump"/>
              </a:rPr>
              <a:t>Node A31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811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Elemental </a:t>
            </a:r>
            <a:r>
              <a:rPr lang="en-US" b="1" dirty="0">
                <a:solidFill>
                  <a:schemeClr val="tx1"/>
                </a:solidFill>
              </a:rPr>
              <a:t>nodes</a:t>
            </a:r>
          </a:p>
          <a:p>
            <a:pPr marL="514350" lvl="1" indent="-51435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Elemental level is the </a:t>
            </a:r>
            <a:r>
              <a:rPr lang="en-US" sz="2400" dirty="0">
                <a:solidFill>
                  <a:schemeClr val="tx1"/>
                </a:solidFill>
              </a:rPr>
              <a:t>most detailed level of analysis of </a:t>
            </a:r>
            <a:r>
              <a:rPr lang="en-US" sz="2400" dirty="0" smtClean="0">
                <a:solidFill>
                  <a:schemeClr val="tx1"/>
                </a:solidFill>
              </a:rPr>
              <a:t>functions</a:t>
            </a:r>
          </a:p>
          <a:p>
            <a:pPr marL="514350" lvl="1" indent="-51435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</a:t>
            </a:r>
            <a:r>
              <a:rPr lang="en-US" sz="2400" dirty="0">
                <a:solidFill>
                  <a:schemeClr val="tx1"/>
                </a:solidFill>
              </a:rPr>
              <a:t>will focus on </a:t>
            </a:r>
            <a:r>
              <a:rPr lang="en-US" sz="2400" dirty="0" smtClean="0">
                <a:solidFill>
                  <a:schemeClr val="tx1"/>
                </a:solidFill>
                <a:hlinkClick r:id="rId3" action="ppaction://hlinksldjump"/>
              </a:rPr>
              <a:t>node A31</a:t>
            </a:r>
            <a:r>
              <a:rPr lang="en-US" sz="2400" dirty="0" smtClean="0">
                <a:solidFill>
                  <a:schemeClr val="tx1"/>
                </a:solidFill>
              </a:rPr>
              <a:t>, Control Incoming Material</a:t>
            </a:r>
          </a:p>
          <a:p>
            <a:pPr marL="514350" lvl="1" indent="-51435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Elemental nodes</a:t>
            </a: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should be prepared with those individuals within the enterprise who are actors in the process</a:t>
            </a: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should give clear </a:t>
            </a:r>
            <a:r>
              <a:rPr lang="en-US" sz="2000" dirty="0">
                <a:solidFill>
                  <a:schemeClr val="tx1"/>
                </a:solidFill>
              </a:rPr>
              <a:t>conceptual understanding of the processes that are taking place and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should give information requirements at each stage of the </a:t>
            </a:r>
            <a:r>
              <a:rPr lang="en-US" sz="2000" dirty="0" smtClean="0">
                <a:solidFill>
                  <a:schemeClr val="tx1"/>
                </a:solidFill>
              </a:rPr>
              <a:t>process</a:t>
            </a: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elemental nodes are described in detail in next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</a:t>
            </a:r>
            <a:r>
              <a:rPr lang="en-US" sz="3200" b="1" dirty="0">
                <a:hlinkClick r:id="rId4" action="ppaction://hlinksldjump"/>
              </a:rPr>
              <a:t>Node A31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160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592" y="912912"/>
            <a:ext cx="8531608" cy="59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Node A31</a:t>
            </a:r>
          </a:p>
        </p:txBody>
      </p:sp>
    </p:spTree>
    <p:extLst>
      <p:ext uri="{BB962C8B-B14F-4D97-AF65-F5344CB8AC3E}">
        <p14:creationId xmlns:p14="http://schemas.microsoft.com/office/powerpoint/2010/main" val="36568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514350" lvl="1" indent="-51435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Node A311: </a:t>
            </a:r>
            <a:r>
              <a:rPr lang="en-US" sz="2400" dirty="0" smtClean="0">
                <a:solidFill>
                  <a:schemeClr val="tx1"/>
                </a:solidFill>
              </a:rPr>
              <a:t>Confirm </a:t>
            </a:r>
            <a:r>
              <a:rPr lang="en-US" sz="2400" dirty="0">
                <a:solidFill>
                  <a:schemeClr val="tx1"/>
                </a:solidFill>
              </a:rPr>
              <a:t>validity of </a:t>
            </a:r>
            <a:r>
              <a:rPr lang="en-US" sz="2400" dirty="0" smtClean="0">
                <a:solidFill>
                  <a:schemeClr val="tx1"/>
                </a:solidFill>
              </a:rPr>
              <a:t>shipment</a:t>
            </a: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Try to trace the story/narrative here on the decomposition chart</a:t>
            </a: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First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the shipment arrives</a:t>
            </a: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The receiving </a:t>
            </a:r>
            <a:r>
              <a:rPr lang="en-US" sz="2000" dirty="0">
                <a:solidFill>
                  <a:schemeClr val="tx1"/>
                </a:solidFill>
              </a:rPr>
              <a:t>clerk </a:t>
            </a:r>
            <a:r>
              <a:rPr lang="en-US" sz="2000" dirty="0" smtClean="0">
                <a:solidFill>
                  <a:schemeClr val="tx1"/>
                </a:solidFill>
              </a:rPr>
              <a:t>(note the </a:t>
            </a:r>
            <a:r>
              <a:rPr lang="en-US" sz="2000" dirty="0" smtClean="0">
                <a:solidFill>
                  <a:schemeClr val="tx1"/>
                </a:solidFill>
                <a:hlinkClick r:id="rId3" action="ppaction://hlinksldjump"/>
              </a:rPr>
              <a:t>mechanism arc</a:t>
            </a:r>
            <a:r>
              <a:rPr lang="en-US" sz="2000" dirty="0" smtClean="0">
                <a:solidFill>
                  <a:schemeClr val="tx1"/>
                </a:solidFill>
              </a:rPr>
              <a:t>) compares,</a:t>
            </a:r>
          </a:p>
          <a:p>
            <a:pPr marL="1371600" lvl="3" indent="-514350"/>
            <a:r>
              <a:rPr lang="en-US" sz="2000" dirty="0" smtClean="0">
                <a:solidFill>
                  <a:schemeClr val="tx1"/>
                </a:solidFill>
              </a:rPr>
              <a:t>paperwork </a:t>
            </a:r>
            <a:r>
              <a:rPr lang="en-US" sz="2000" dirty="0">
                <a:solidFill>
                  <a:schemeClr val="tx1"/>
                </a:solidFill>
              </a:rPr>
              <a:t>that comes with the shipment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</a:rPr>
              <a:t>bill </a:t>
            </a:r>
            <a:r>
              <a:rPr lang="en-US" sz="2000" b="1" dirty="0">
                <a:solidFill>
                  <a:schemeClr val="tx1"/>
                </a:solidFill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</a:rPr>
              <a:t>laden</a:t>
            </a:r>
            <a:r>
              <a:rPr lang="en-US" sz="2000" dirty="0">
                <a:solidFill>
                  <a:schemeClr val="tx1"/>
                </a:solidFill>
              </a:rPr>
              <a:t>) with </a:t>
            </a:r>
            <a:r>
              <a:rPr lang="en-US" sz="2000" dirty="0" smtClean="0">
                <a:solidFill>
                  <a:schemeClr val="tx1"/>
                </a:solidFill>
              </a:rPr>
              <a:t>the</a:t>
            </a:r>
          </a:p>
          <a:p>
            <a:pPr marL="1371600" lvl="3" indent="-514350"/>
            <a:r>
              <a:rPr lang="en-US" sz="2000" dirty="0" smtClean="0">
                <a:solidFill>
                  <a:schemeClr val="tx1"/>
                </a:solidFill>
              </a:rPr>
              <a:t>enterprise’s </a:t>
            </a:r>
            <a:r>
              <a:rPr lang="en-US" sz="2000" b="1" dirty="0" smtClean="0">
                <a:solidFill>
                  <a:schemeClr val="tx1"/>
                </a:solidFill>
              </a:rPr>
              <a:t>purchase order</a:t>
            </a:r>
            <a:r>
              <a:rPr lang="en-US" sz="2000" dirty="0" smtClean="0">
                <a:solidFill>
                  <a:schemeClr val="tx1"/>
                </a:solidFill>
              </a:rPr>
              <a:t> (PO)</a:t>
            </a: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If the material in the </a:t>
            </a:r>
            <a:r>
              <a:rPr lang="en-US" sz="2000" dirty="0" smtClean="0">
                <a:solidFill>
                  <a:schemeClr val="tx1"/>
                </a:solidFill>
                <a:hlinkClick r:id="rId3" action="ppaction://hlinksldjump"/>
              </a:rPr>
              <a:t>2 inputs</a:t>
            </a:r>
            <a:r>
              <a:rPr lang="en-US" sz="2000" dirty="0" smtClean="0">
                <a:solidFill>
                  <a:schemeClr val="tx1"/>
                </a:solidFill>
              </a:rPr>
              <a:t> (BOL and PO) are matching 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 shipment is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accepted</a:t>
            </a:r>
          </a:p>
          <a:p>
            <a:pPr marL="1371600" lvl="3" indent="-514350"/>
            <a:r>
              <a:rPr lang="en-US" sz="2000" dirty="0" smtClean="0">
                <a:solidFill>
                  <a:schemeClr val="tx1"/>
                </a:solidFill>
              </a:rPr>
              <a:t>otherwise, the </a:t>
            </a:r>
            <a:r>
              <a:rPr lang="en-US" sz="2000" dirty="0">
                <a:solidFill>
                  <a:schemeClr val="tx1"/>
                </a:solidFill>
              </a:rPr>
              <a:t>shipment is </a:t>
            </a:r>
            <a:r>
              <a:rPr lang="en-US" sz="2000" dirty="0" smtClean="0">
                <a:solidFill>
                  <a:schemeClr val="tx1"/>
                </a:solidFill>
              </a:rPr>
              <a:t>refused (return to vendor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This procedure is </a:t>
            </a:r>
            <a:r>
              <a:rPr lang="en-US" sz="2000" dirty="0" smtClean="0">
                <a:solidFill>
                  <a:schemeClr val="tx1"/>
                </a:solidFill>
              </a:rPr>
              <a:t>defined </a:t>
            </a:r>
            <a:r>
              <a:rPr lang="en-US" sz="2000" dirty="0">
                <a:solidFill>
                  <a:schemeClr val="tx1"/>
                </a:solidFill>
              </a:rPr>
              <a:t>as </a:t>
            </a:r>
            <a:r>
              <a:rPr lang="en-US" sz="2000" dirty="0" smtClean="0">
                <a:solidFill>
                  <a:schemeClr val="tx1"/>
                </a:solidFill>
              </a:rPr>
              <a:t>the “</a:t>
            </a:r>
            <a:r>
              <a:rPr lang="en-US" sz="2000" b="1" dirty="0" smtClean="0">
                <a:solidFill>
                  <a:schemeClr val="tx1"/>
                </a:solidFill>
              </a:rPr>
              <a:t>material receiving procedure</a:t>
            </a:r>
            <a:r>
              <a:rPr lang="en-US" sz="2000" dirty="0">
                <a:solidFill>
                  <a:schemeClr val="tx1"/>
                </a:solidFill>
              </a:rPr>
              <a:t>” </a:t>
            </a:r>
            <a:r>
              <a:rPr lang="en-US" sz="2000" dirty="0" smtClean="0">
                <a:solidFill>
                  <a:schemeClr val="tx1"/>
                </a:solidFill>
              </a:rPr>
              <a:t>(by </a:t>
            </a:r>
            <a:r>
              <a:rPr lang="en-US" sz="2000" dirty="0">
                <a:solidFill>
                  <a:schemeClr val="tx1"/>
                </a:solidFill>
              </a:rPr>
              <a:t>the enterprise </a:t>
            </a:r>
            <a:r>
              <a:rPr lang="en-US" sz="2000" dirty="0" smtClean="0">
                <a:solidFill>
                  <a:schemeClr val="tx1"/>
                </a:solidFill>
              </a:rPr>
              <a:t>management)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</a:t>
            </a:r>
            <a:r>
              <a:rPr lang="en-US" sz="3200" b="1" dirty="0">
                <a:hlinkClick r:id="rId3" action="ppaction://hlinksldjump"/>
              </a:rPr>
              <a:t>Node </a:t>
            </a:r>
            <a:r>
              <a:rPr lang="en-US" sz="3200" b="1" dirty="0" smtClean="0">
                <a:hlinkClick r:id="rId3" action="ppaction://hlinksldjump"/>
              </a:rPr>
              <a:t>A31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427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514350" lvl="1" indent="-51435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Node A312: Inspect condition of </a:t>
            </a:r>
            <a:r>
              <a:rPr lang="en-US" sz="2400" dirty="0" smtClean="0">
                <a:solidFill>
                  <a:schemeClr val="tx1"/>
                </a:solidFill>
              </a:rPr>
              <a:t>material</a:t>
            </a: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Receiving </a:t>
            </a:r>
            <a:r>
              <a:rPr lang="en-US" sz="2000" dirty="0">
                <a:solidFill>
                  <a:schemeClr val="tx1"/>
                </a:solidFill>
              </a:rPr>
              <a:t>clerk </a:t>
            </a:r>
            <a:r>
              <a:rPr lang="en-US" sz="2000" dirty="0" smtClean="0">
                <a:solidFill>
                  <a:schemeClr val="tx1"/>
                </a:solidFill>
              </a:rPr>
              <a:t>notifies </a:t>
            </a:r>
            <a:r>
              <a:rPr lang="en-US" sz="2000" b="1" dirty="0">
                <a:solidFill>
                  <a:schemeClr val="tx1"/>
                </a:solidFill>
              </a:rPr>
              <a:t>quality assurance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(QA) that material </a:t>
            </a:r>
            <a:r>
              <a:rPr lang="en-US" sz="2000" dirty="0">
                <a:solidFill>
                  <a:schemeClr val="tx1"/>
                </a:solidFill>
              </a:rPr>
              <a:t>has </a:t>
            </a:r>
            <a:r>
              <a:rPr lang="en-US" sz="2000" dirty="0" smtClean="0">
                <a:solidFill>
                  <a:schemeClr val="tx1"/>
                </a:solidFill>
              </a:rPr>
              <a:t>arrived</a:t>
            </a: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sym typeface="Symbol"/>
              </a:rPr>
              <a:t></a:t>
            </a:r>
            <a:r>
              <a:rPr lang="en-US" sz="2000" dirty="0" smtClean="0">
                <a:solidFill>
                  <a:schemeClr val="tx1"/>
                </a:solidFill>
              </a:rPr>
              <a:t> QA </a:t>
            </a:r>
            <a:r>
              <a:rPr lang="en-US" sz="2000" dirty="0">
                <a:solidFill>
                  <a:schemeClr val="tx1"/>
                </a:solidFill>
              </a:rPr>
              <a:t>personnel </a:t>
            </a:r>
            <a:r>
              <a:rPr lang="en-US" sz="2000" dirty="0" smtClean="0">
                <a:solidFill>
                  <a:schemeClr val="tx1"/>
                </a:solidFill>
              </a:rPr>
              <a:t>examine</a:t>
            </a:r>
            <a:r>
              <a:rPr lang="en-US" sz="2000" dirty="0">
                <a:solidFill>
                  <a:schemeClr val="tx1"/>
                </a:solidFill>
              </a:rPr>
              <a:t> condition of truck contents</a:t>
            </a:r>
            <a:r>
              <a:rPr lang="en-US" sz="2000" dirty="0" smtClean="0">
                <a:solidFill>
                  <a:schemeClr val="tx1"/>
                </a:solidFill>
              </a:rPr>
              <a:t> (using </a:t>
            </a:r>
            <a:r>
              <a:rPr lang="en-US" sz="2000" b="1" dirty="0" smtClean="0">
                <a:solidFill>
                  <a:schemeClr val="tx1"/>
                </a:solidFill>
              </a:rPr>
              <a:t>shipment inspection criteria</a:t>
            </a:r>
            <a:r>
              <a:rPr lang="en-US" sz="2000" dirty="0" smtClean="0">
                <a:solidFill>
                  <a:schemeClr val="tx1"/>
                </a:solidFill>
              </a:rPr>
              <a:t>):</a:t>
            </a:r>
          </a:p>
          <a:p>
            <a:pPr marL="1371600" lvl="3" indent="-514350"/>
            <a:r>
              <a:rPr lang="en-US" sz="2000" dirty="0" smtClean="0">
                <a:solidFill>
                  <a:schemeClr val="tx1"/>
                </a:solidFill>
              </a:rPr>
              <a:t>e.g. broken </a:t>
            </a:r>
            <a:r>
              <a:rPr lang="en-US" sz="2000" dirty="0">
                <a:solidFill>
                  <a:schemeClr val="tx1"/>
                </a:solidFill>
              </a:rPr>
              <a:t>containers </a:t>
            </a:r>
            <a:r>
              <a:rPr lang="en-US" sz="2000" dirty="0" smtClean="0">
                <a:solidFill>
                  <a:schemeClr val="tx1"/>
                </a:solidFill>
              </a:rPr>
              <a:t>can result in </a:t>
            </a:r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dirty="0" smtClean="0">
                <a:solidFill>
                  <a:schemeClr val="tx1"/>
                </a:solidFill>
              </a:rPr>
              <a:t>partial/total </a:t>
            </a:r>
            <a:r>
              <a:rPr lang="en-US" sz="2000" dirty="0">
                <a:solidFill>
                  <a:schemeClr val="tx1"/>
                </a:solidFill>
              </a:rPr>
              <a:t>rejection of the </a:t>
            </a:r>
            <a:r>
              <a:rPr lang="en-US" sz="2000" dirty="0" smtClean="0">
                <a:solidFill>
                  <a:schemeClr val="tx1"/>
                </a:solidFill>
              </a:rPr>
              <a:t>shipment</a:t>
            </a: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Note, this is not </a:t>
            </a:r>
            <a:r>
              <a:rPr lang="en-US" sz="2000" dirty="0">
                <a:solidFill>
                  <a:schemeClr val="tx1"/>
                </a:solidFill>
              </a:rPr>
              <a:t>an inspection of the quality of </a:t>
            </a:r>
            <a:r>
              <a:rPr lang="en-US" sz="2000" dirty="0" smtClean="0">
                <a:solidFill>
                  <a:schemeClr val="tx1"/>
                </a:solidFill>
              </a:rPr>
              <a:t>individual materials</a:t>
            </a:r>
          </a:p>
          <a:p>
            <a:pPr marL="1371600" lvl="3" indent="-514350"/>
            <a:r>
              <a:rPr lang="en-US" sz="2000" dirty="0" smtClean="0">
                <a:solidFill>
                  <a:schemeClr val="tx1"/>
                </a:solidFill>
              </a:rPr>
              <a:t>such </a:t>
            </a:r>
            <a:r>
              <a:rPr lang="en-US" sz="2000" dirty="0">
                <a:solidFill>
                  <a:schemeClr val="tx1"/>
                </a:solidFill>
              </a:rPr>
              <a:t>testing is </a:t>
            </a:r>
            <a:r>
              <a:rPr lang="en-US" sz="2000" dirty="0" smtClean="0">
                <a:solidFill>
                  <a:schemeClr val="tx1"/>
                </a:solidFill>
              </a:rPr>
              <a:t>performed </a:t>
            </a:r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b="1" dirty="0" smtClean="0">
                <a:solidFill>
                  <a:schemeClr val="tx1"/>
                </a:solidFill>
              </a:rPr>
              <a:t>quality </a:t>
            </a:r>
            <a:r>
              <a:rPr lang="en-US" sz="2000" b="1" dirty="0">
                <a:solidFill>
                  <a:schemeClr val="tx1"/>
                </a:solidFill>
              </a:rPr>
              <a:t>control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(QC) lab </a:t>
            </a:r>
            <a:r>
              <a:rPr lang="en-US" sz="2000" i="1" dirty="0">
                <a:solidFill>
                  <a:schemeClr val="tx1"/>
                </a:solidFill>
              </a:rPr>
              <a:t>after</a:t>
            </a:r>
            <a:r>
              <a:rPr lang="en-US" sz="2000" dirty="0">
                <a:solidFill>
                  <a:schemeClr val="tx1"/>
                </a:solidFill>
              </a:rPr>
              <a:t> the material is stored in the warehouse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i="1" dirty="0" smtClean="0">
                <a:solidFill>
                  <a:schemeClr val="tx1"/>
                </a:solidFill>
              </a:rPr>
              <a:t>before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it is used in </a:t>
            </a:r>
            <a:r>
              <a:rPr lang="en-US" sz="2000" dirty="0" smtClean="0">
                <a:solidFill>
                  <a:schemeClr val="tx1"/>
                </a:solidFill>
              </a:rPr>
              <a:t>production</a:t>
            </a: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When quality assurance clears the shipment for acceptance</a:t>
            </a:r>
            <a:r>
              <a:rPr lang="en-US" sz="2000" dirty="0" smtClean="0">
                <a:solidFill>
                  <a:schemeClr val="tx1"/>
                </a:solidFill>
              </a:rPr>
              <a:t>, the </a:t>
            </a:r>
            <a:r>
              <a:rPr lang="en-US" sz="2000" dirty="0">
                <a:solidFill>
                  <a:schemeClr val="tx1"/>
                </a:solidFill>
              </a:rPr>
              <a:t>receiving clerk is </a:t>
            </a:r>
            <a:r>
              <a:rPr lang="en-US" sz="2000" dirty="0" smtClean="0">
                <a:solidFill>
                  <a:schemeClr val="tx1"/>
                </a:solidFill>
              </a:rPr>
              <a:t>notified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</a:t>
            </a:r>
            <a:r>
              <a:rPr lang="en-US" sz="3200" b="1" dirty="0">
                <a:hlinkClick r:id="rId3" action="ppaction://hlinksldjump"/>
              </a:rPr>
              <a:t>Node </a:t>
            </a:r>
            <a:r>
              <a:rPr lang="en-US" sz="3200" b="1" dirty="0" smtClean="0">
                <a:hlinkClick r:id="rId3" action="ppaction://hlinksldjump"/>
              </a:rPr>
              <a:t>A31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354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514350" lvl="1" indent="-51435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Node A313: Receive materials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Record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shipments: </a:t>
            </a:r>
            <a:r>
              <a:rPr lang="en-US" sz="2000" dirty="0">
                <a:solidFill>
                  <a:schemeClr val="tx1"/>
                </a:solidFill>
              </a:rPr>
              <a:t>on a form called 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b="1" dirty="0" smtClean="0">
                <a:solidFill>
                  <a:schemeClr val="tx1"/>
                </a:solidFill>
              </a:rPr>
              <a:t>receiving report</a:t>
            </a:r>
          </a:p>
          <a:p>
            <a:pPr marL="914400" lvl="2" indent="-514350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914400" lvl="2" indent="-51435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</a:t>
            </a:r>
            <a:r>
              <a:rPr lang="en-US" sz="3200" b="1" dirty="0">
                <a:hlinkClick r:id="rId3" action="ppaction://hlinksldjump"/>
              </a:rPr>
              <a:t>Node </a:t>
            </a:r>
            <a:r>
              <a:rPr lang="en-US" sz="3200" b="1" dirty="0" smtClean="0">
                <a:hlinkClick r:id="rId3" action="ppaction://hlinksldjump"/>
              </a:rPr>
              <a:t>A31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709"/>
            <a:ext cx="8534400" cy="481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4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514350" lvl="1" indent="-51435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Node </a:t>
            </a:r>
            <a:r>
              <a:rPr lang="en-US" sz="2400" dirty="0">
                <a:solidFill>
                  <a:schemeClr val="tx1"/>
                </a:solidFill>
              </a:rPr>
              <a:t>A313: Receive </a:t>
            </a:r>
            <a:r>
              <a:rPr lang="en-US" sz="2400" dirty="0" smtClean="0">
                <a:solidFill>
                  <a:schemeClr val="tx1"/>
                </a:solidFill>
              </a:rPr>
              <a:t>materials (contd.)</a:t>
            </a:r>
          </a:p>
          <a:p>
            <a:pPr marL="914400" lvl="2" indent="-5143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Upon accepting </a:t>
            </a:r>
            <a:r>
              <a:rPr lang="en-US" sz="2000" dirty="0" smtClean="0">
                <a:solidFill>
                  <a:schemeClr val="tx1"/>
                </a:solidFill>
              </a:rPr>
              <a:t>shipment, the receiving clerk:</a:t>
            </a:r>
          </a:p>
          <a:p>
            <a:pPr marL="1371600" lvl="3" indent="-514350"/>
            <a:r>
              <a:rPr lang="en-US" sz="2000" dirty="0" smtClean="0">
                <a:solidFill>
                  <a:schemeClr val="tx1"/>
                </a:solidFill>
              </a:rPr>
              <a:t>shipment is unloaded and made available for storage</a:t>
            </a:r>
          </a:p>
          <a:p>
            <a:pPr marL="1371600" lvl="3" indent="-514350"/>
            <a:endParaRPr lang="en-US" dirty="0" smtClean="0">
              <a:solidFill>
                <a:schemeClr val="tx1"/>
              </a:solidFill>
            </a:endParaRPr>
          </a:p>
          <a:p>
            <a:pPr marL="1371600" lvl="3" indent="-514350"/>
            <a:r>
              <a:rPr lang="en-US" sz="2000" dirty="0" smtClean="0">
                <a:solidFill>
                  <a:schemeClr val="tx1"/>
                </a:solidFill>
              </a:rPr>
              <a:t>assigns </a:t>
            </a:r>
            <a:r>
              <a:rPr lang="en-US" sz="2000" dirty="0">
                <a:solidFill>
                  <a:schemeClr val="tx1"/>
                </a:solidFill>
              </a:rPr>
              <a:t>lot numbers to accepted </a:t>
            </a:r>
            <a:r>
              <a:rPr lang="en-US" sz="2000" dirty="0" smtClean="0">
                <a:solidFill>
                  <a:schemeClr val="tx1"/>
                </a:solidFill>
              </a:rPr>
              <a:t>material</a:t>
            </a:r>
          </a:p>
          <a:p>
            <a:pPr marL="1371600" lvl="3" indent="-514350"/>
            <a:endParaRPr lang="en-US" dirty="0">
              <a:solidFill>
                <a:schemeClr val="tx1"/>
              </a:solidFill>
            </a:endParaRPr>
          </a:p>
          <a:p>
            <a:pPr marL="1371600" lvl="3" indent="-514350"/>
            <a:r>
              <a:rPr lang="en-US" sz="2000" dirty="0" smtClean="0">
                <a:solidFill>
                  <a:schemeClr val="tx1"/>
                </a:solidFill>
              </a:rPr>
              <a:t>lot </a:t>
            </a:r>
            <a:r>
              <a:rPr lang="en-US" sz="2000" dirty="0">
                <a:solidFill>
                  <a:schemeClr val="tx1"/>
                </a:solidFill>
              </a:rPr>
              <a:t>numbers are assigned as sequential numbers and </a:t>
            </a:r>
            <a:r>
              <a:rPr lang="en-US" sz="2000" dirty="0" smtClean="0">
                <a:solidFill>
                  <a:schemeClr val="tx1"/>
                </a:solidFill>
              </a:rPr>
              <a:t>obtained </a:t>
            </a:r>
            <a:r>
              <a:rPr lang="en-US" sz="2000" dirty="0">
                <a:solidFill>
                  <a:schemeClr val="tx1"/>
                </a:solidFill>
              </a:rPr>
              <a:t>by </a:t>
            </a:r>
            <a:r>
              <a:rPr lang="en-US" sz="2000" dirty="0" smtClean="0">
                <a:solidFill>
                  <a:schemeClr val="tx1"/>
                </a:solidFill>
              </a:rPr>
              <a:t>the clerk </a:t>
            </a:r>
            <a:r>
              <a:rPr lang="en-US" sz="2000" dirty="0">
                <a:solidFill>
                  <a:schemeClr val="tx1"/>
                </a:solidFill>
              </a:rPr>
              <a:t>from a data </a:t>
            </a:r>
            <a:r>
              <a:rPr lang="en-US" sz="2000" dirty="0" smtClean="0">
                <a:solidFill>
                  <a:schemeClr val="tx1"/>
                </a:solidFill>
              </a:rPr>
              <a:t>source (DB)</a:t>
            </a:r>
          </a:p>
          <a:p>
            <a:pPr marL="1371600" lvl="3" indent="-514350"/>
            <a:endParaRPr lang="en-US" dirty="0" smtClean="0">
              <a:solidFill>
                <a:schemeClr val="tx1"/>
              </a:solidFill>
            </a:endParaRPr>
          </a:p>
          <a:p>
            <a:pPr marL="1371600" lvl="3" indent="-514350"/>
            <a:r>
              <a:rPr lang="en-US" sz="2000" dirty="0">
                <a:solidFill>
                  <a:schemeClr val="tx1"/>
                </a:solidFill>
              </a:rPr>
              <a:t>clerk also assigns </a:t>
            </a:r>
            <a:r>
              <a:rPr lang="en-US" sz="2000" dirty="0" smtClean="0">
                <a:solidFill>
                  <a:schemeClr val="tx1"/>
                </a:solidFill>
              </a:rPr>
              <a:t>material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storage </a:t>
            </a:r>
            <a:r>
              <a:rPr lang="en-US" sz="2000" dirty="0">
                <a:solidFill>
                  <a:schemeClr val="tx1"/>
                </a:solidFill>
              </a:rPr>
              <a:t>location </a:t>
            </a:r>
            <a:r>
              <a:rPr lang="en-US" sz="2000" dirty="0" smtClean="0">
                <a:solidFill>
                  <a:schemeClr val="tx1"/>
                </a:solidFill>
              </a:rPr>
              <a:t>based on </a:t>
            </a:r>
            <a:r>
              <a:rPr lang="en-US" sz="2000" dirty="0">
                <a:solidFill>
                  <a:schemeClr val="tx1"/>
                </a:solidFill>
              </a:rPr>
              <a:t>material location </a:t>
            </a:r>
            <a:r>
              <a:rPr lang="en-US" sz="2000" dirty="0" smtClean="0">
                <a:solidFill>
                  <a:schemeClr val="tx1"/>
                </a:solidFill>
              </a:rPr>
              <a:t>requirements/location availability</a:t>
            </a:r>
          </a:p>
          <a:p>
            <a:pPr marL="1371600" lvl="3" indent="-514350"/>
            <a:endParaRPr lang="en-US" dirty="0" smtClean="0">
              <a:solidFill>
                <a:schemeClr val="tx1"/>
              </a:solidFill>
            </a:endParaRPr>
          </a:p>
          <a:p>
            <a:pPr marL="1371600" lvl="3" indent="-514350"/>
            <a:r>
              <a:rPr lang="en-US" sz="2000" dirty="0">
                <a:solidFill>
                  <a:schemeClr val="tx1"/>
                </a:solidFill>
              </a:rPr>
              <a:t>forklift truck operator is informed of the location to which the </a:t>
            </a:r>
            <a:r>
              <a:rPr lang="en-US" sz="2000" dirty="0" smtClean="0">
                <a:solidFill>
                  <a:schemeClr val="tx1"/>
                </a:solidFill>
              </a:rPr>
              <a:t>material should </a:t>
            </a:r>
            <a:r>
              <a:rPr lang="en-US" sz="2000" dirty="0">
                <a:solidFill>
                  <a:schemeClr val="tx1"/>
                </a:solidFill>
              </a:rPr>
              <a:t>be </a:t>
            </a:r>
            <a:r>
              <a:rPr lang="en-US" sz="2000" dirty="0" smtClean="0">
                <a:solidFill>
                  <a:schemeClr val="tx1"/>
                </a:solidFill>
              </a:rPr>
              <a:t>moved (indicated </a:t>
            </a:r>
            <a:r>
              <a:rPr lang="en-US" sz="2000" dirty="0">
                <a:solidFill>
                  <a:schemeClr val="tx1"/>
                </a:solidFill>
              </a:rPr>
              <a:t>by the </a:t>
            </a:r>
            <a:r>
              <a:rPr lang="en-US" sz="2000" dirty="0">
                <a:solidFill>
                  <a:schemeClr val="tx1"/>
                </a:solidFill>
                <a:hlinkClick r:id="rId3" action="ppaction://hlinksldjump"/>
              </a:rPr>
              <a:t>output arrow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en-US" sz="2000" b="1" dirty="0">
                <a:solidFill>
                  <a:schemeClr val="tx1"/>
                </a:solidFill>
              </a:rPr>
              <a:t>Request to Store </a:t>
            </a:r>
            <a:r>
              <a:rPr lang="en-US" sz="2000" b="1" dirty="0" smtClean="0">
                <a:solidFill>
                  <a:schemeClr val="tx1"/>
                </a:solidFill>
              </a:rPr>
              <a:t>Raw Materials</a:t>
            </a:r>
            <a:r>
              <a:rPr lang="en-US" sz="2000" dirty="0" smtClean="0">
                <a:solidFill>
                  <a:schemeClr val="tx1"/>
                </a:solidFill>
              </a:rPr>
              <a:t>”)</a:t>
            </a:r>
          </a:p>
          <a:p>
            <a:pPr marL="1371600" lvl="3" indent="-514350"/>
            <a:endParaRPr lang="en-US" sz="2000" dirty="0" smtClean="0">
              <a:solidFill>
                <a:schemeClr val="tx1"/>
              </a:solidFill>
            </a:endParaRPr>
          </a:p>
          <a:p>
            <a:pPr marL="1371600" lvl="3" indent="-514350"/>
            <a:endParaRPr lang="en-US" sz="2000" dirty="0" smtClean="0">
              <a:solidFill>
                <a:schemeClr val="tx1"/>
              </a:solidFill>
            </a:endParaRPr>
          </a:p>
          <a:p>
            <a:pPr marL="1371600" lvl="3" indent="-514350"/>
            <a:endParaRPr lang="en-US" sz="2000" dirty="0">
              <a:solidFill>
                <a:schemeClr val="tx1"/>
              </a:solidFill>
            </a:endParaRPr>
          </a:p>
          <a:p>
            <a:pPr marL="914400" lvl="2" indent="-51435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tx1"/>
              </a:solidFill>
            </a:endParaRPr>
          </a:p>
          <a:p>
            <a:pPr marL="514350" lvl="1" indent="-514350">
              <a:buFont typeface="Arial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</a:t>
            </a:r>
            <a:r>
              <a:rPr lang="en-US" sz="3200" b="1" dirty="0">
                <a:hlinkClick r:id="rId3" action="ppaction://hlinksldjump"/>
              </a:rPr>
              <a:t>Node A31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294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Modeling IIS – (p1)</a:t>
            </a:r>
          </a:p>
          <a:p>
            <a:endParaRPr lang="en-US" altLang="en-US" sz="2000" b="1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Integrated Computer-Aided Manufacturing Definition 0 (IDEF0) – (p1)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Data Flow Diagram (DFD) – (p2)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Sources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Design of Industrial Information Systems</a:t>
            </a:r>
            <a:r>
              <a:rPr lang="en-US" dirty="0">
                <a:solidFill>
                  <a:schemeClr val="tx1"/>
                </a:solidFill>
              </a:rPr>
              <a:t>. Thomas Boucher, and Ali </a:t>
            </a:r>
            <a:r>
              <a:rPr lang="en-US" dirty="0" err="1">
                <a:solidFill>
                  <a:schemeClr val="tx1"/>
                </a:solidFill>
              </a:rPr>
              <a:t>Yalcin</a:t>
            </a:r>
            <a:r>
              <a:rPr lang="en-US" dirty="0">
                <a:solidFill>
                  <a:schemeClr val="tx1"/>
                </a:solidFill>
              </a:rPr>
              <a:t>. Academic Press. First Ed. 2006. Chapter 4.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Some useful videos:</a:t>
            </a:r>
          </a:p>
          <a:p>
            <a:pPr lvl="1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AI0Win Tutorial - Manage a Coffee Shop (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https://youtu.be/kHDNlFclsiY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lvl="1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Rework IDEF0 Process Mapping (Free Simulation)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hlinkClick r:id="rId4"/>
              </a:rPr>
              <a:t>https://youtu.be/sqlNNt4m8QA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8164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3352801"/>
          </a:xfrm>
        </p:spPr>
        <p:txBody>
          <a:bodyPr>
            <a:normAutofit/>
          </a:bodyPr>
          <a:lstStyle/>
          <a:p>
            <a:r>
              <a:rPr lang="en-US" sz="4000" b="1" dirty="0"/>
              <a:t>Functional Modeling </a:t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Integrated Computer-Aided Manufacturing Definition 0 (IDEF0) – cont’d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Top-level view of the enterprise: Node A0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09800"/>
            <a:ext cx="881643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382000" cy="1249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An I</a:t>
            </a:r>
            <a:r>
              <a:rPr lang="en-US" sz="3200" b="1" dirty="0" smtClean="0"/>
              <a:t>ntegrated </a:t>
            </a:r>
            <a:r>
              <a:rPr lang="en-US" sz="3200" b="1" dirty="0"/>
              <a:t>IDEF0 </a:t>
            </a:r>
            <a:r>
              <a:rPr lang="en-US" sz="3200" b="1" dirty="0" smtClean="0"/>
              <a:t>Model </a:t>
            </a:r>
            <a:r>
              <a:rPr lang="en-US" sz="3200" b="1" dirty="0"/>
              <a:t>of an </a:t>
            </a:r>
            <a:r>
              <a:rPr lang="en-US" sz="3200" b="1" dirty="0" smtClean="0"/>
              <a:t>Entire Manufacturing Enterprise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6050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USDA: US Dept. of Agriculture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9098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FDA: Food &amp; Drug Administration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71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592"/>
            <a:ext cx="8229600" cy="5472608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>
                <a:solidFill>
                  <a:schemeClr val="tx1"/>
                </a:solidFill>
              </a:rPr>
              <a:t>A0 — Operate a Food Manufacturing Enterprise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A1 — Manage Sales and Order Process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A2 — Plan for Manufacture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A3 — Manufacture Product</a:t>
            </a:r>
          </a:p>
          <a:p>
            <a:pPr lvl="1" indent="468313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A4 </a:t>
            </a:r>
            <a:r>
              <a:rPr lang="en-US" sz="2400" dirty="0">
                <a:solidFill>
                  <a:schemeClr val="tx1"/>
                </a:solidFill>
              </a:rPr>
              <a:t>— Control Finished Goods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</a:t>
            </a:r>
            <a:r>
              <a:rPr lang="en-US" sz="3200" b="1" dirty="0" smtClean="0"/>
              <a:t>Node </a:t>
            </a:r>
            <a:r>
              <a:rPr lang="en-US" sz="3200" b="1" dirty="0">
                <a:hlinkClick r:id="rId3" action="ppaction://hlinksldjump"/>
              </a:rPr>
              <a:t>A0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110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864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</a:t>
            </a:r>
            <a:r>
              <a:rPr lang="en-US" sz="3200" b="1" dirty="0" smtClean="0"/>
              <a:t>Node </a:t>
            </a:r>
            <a:r>
              <a:rPr lang="en-US" sz="3200" b="1" dirty="0"/>
              <a:t>A0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7280"/>
            <a:ext cx="9144000" cy="52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5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196752"/>
            <a:ext cx="8892480" cy="5400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>
                <a:solidFill>
                  <a:schemeClr val="tx1"/>
                </a:solidFill>
              </a:rPr>
              <a:t>A0 — Operate a Food Manufacturing Enterprise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A1 — Manage Sales and Order Process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A2 — Plan for Manufacture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A3 — Manufacture Product</a:t>
            </a:r>
          </a:p>
          <a:p>
            <a:pPr lvl="1" indent="1352550">
              <a:buNone/>
            </a:pPr>
            <a:r>
              <a:rPr lang="en-US" sz="2400" b="1" dirty="0">
                <a:solidFill>
                  <a:schemeClr val="tx1"/>
                </a:solidFill>
              </a:rPr>
              <a:t>A31 — Control Incoming Materials</a:t>
            </a:r>
          </a:p>
          <a:p>
            <a:pPr lvl="1" indent="1352550">
              <a:buNone/>
            </a:pPr>
            <a:r>
              <a:rPr lang="en-US" sz="2400" b="1" dirty="0">
                <a:solidFill>
                  <a:schemeClr val="tx1"/>
                </a:solidFill>
              </a:rPr>
              <a:t>A32 — Control Stored Material</a:t>
            </a:r>
          </a:p>
          <a:p>
            <a:pPr lvl="1" indent="1352550">
              <a:buNone/>
            </a:pPr>
            <a:r>
              <a:rPr lang="en-US" sz="2400" b="1" dirty="0">
                <a:solidFill>
                  <a:schemeClr val="tx1"/>
                </a:solidFill>
              </a:rPr>
              <a:t>A33 — Control Production Processes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A4 — Control Finished Goods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Node </a:t>
            </a:r>
            <a:r>
              <a:rPr lang="en-US" sz="3200" b="1" dirty="0">
                <a:hlinkClick r:id="rId3" action="ppaction://hlinksldjump"/>
              </a:rPr>
              <a:t>A3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450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5" name="Picture 4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940768"/>
            <a:ext cx="8941568" cy="59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Node A3</a:t>
            </a:r>
          </a:p>
        </p:txBody>
      </p:sp>
    </p:spTree>
    <p:extLst>
      <p:ext uri="{BB962C8B-B14F-4D97-AF65-F5344CB8AC3E}">
        <p14:creationId xmlns:p14="http://schemas.microsoft.com/office/powerpoint/2010/main" val="20954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80187" t="18277" r="1873" b="72860"/>
          <a:stretch/>
        </p:blipFill>
        <p:spPr bwMode="auto">
          <a:xfrm>
            <a:off x="6096000" y="1143000"/>
            <a:ext cx="2933700" cy="94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Concept of </a:t>
            </a:r>
            <a:r>
              <a:rPr lang="en-US" b="1" dirty="0">
                <a:solidFill>
                  <a:schemeClr val="tx1"/>
                </a:solidFill>
              </a:rPr>
              <a:t>tunneling</a:t>
            </a:r>
          </a:p>
          <a:p>
            <a:pPr marL="514350" indent="-514350"/>
            <a:r>
              <a:rPr lang="en-US" dirty="0">
                <a:solidFill>
                  <a:schemeClr val="tx1"/>
                </a:solidFill>
              </a:rPr>
              <a:t>e.g. output of activity A31,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labeled “Material Returned to Vendors”</a:t>
            </a:r>
          </a:p>
          <a:p>
            <a:pPr marL="514350" indent="-514350"/>
            <a:r>
              <a:rPr lang="en-US" dirty="0">
                <a:solidFill>
                  <a:schemeClr val="tx1"/>
                </a:solidFill>
              </a:rPr>
              <a:t>Note the tunnel on the </a:t>
            </a:r>
            <a:r>
              <a:rPr lang="en-US" i="1" dirty="0">
                <a:solidFill>
                  <a:schemeClr val="tx1"/>
                </a:solidFill>
              </a:rPr>
              <a:t>arrowhead</a:t>
            </a:r>
            <a:r>
              <a:rPr lang="en-US" dirty="0">
                <a:solidFill>
                  <a:schemeClr val="tx1"/>
                </a:solidFill>
              </a:rPr>
              <a:t> of the arc</a:t>
            </a:r>
          </a:p>
          <a:p>
            <a:pPr marL="514350" indent="-514350"/>
            <a:r>
              <a:rPr lang="en-US" dirty="0">
                <a:solidFill>
                  <a:schemeClr val="tx1"/>
                </a:solidFill>
              </a:rPr>
              <a:t>A tunnel arrow can represent: </a:t>
            </a:r>
          </a:p>
          <a:p>
            <a:pPr marL="514350" indent="-514350">
              <a:buAutoNum type="arabicParenBoth"/>
            </a:pPr>
            <a:r>
              <a:rPr lang="en-US" dirty="0">
                <a:solidFill>
                  <a:schemeClr val="tx1"/>
                </a:solidFill>
              </a:rPr>
              <a:t>an external arrow that did not appear in the parent diagram (i.e. it has a </a:t>
            </a:r>
            <a:r>
              <a:rPr lang="en-US" b="1" dirty="0">
                <a:solidFill>
                  <a:schemeClr val="tx1"/>
                </a:solidFill>
              </a:rPr>
              <a:t>hidden source</a:t>
            </a:r>
            <a:r>
              <a:rPr lang="en-US" dirty="0">
                <a:solidFill>
                  <a:schemeClr val="tx1"/>
                </a:solidFill>
              </a:rPr>
              <a:t>) or,</a:t>
            </a:r>
          </a:p>
          <a:p>
            <a:pPr marL="514350" indent="-514350">
              <a:buAutoNum type="arabicParenBoth"/>
            </a:pPr>
            <a:r>
              <a:rPr lang="en-US" dirty="0">
                <a:solidFill>
                  <a:schemeClr val="tx1"/>
                </a:solidFill>
              </a:rPr>
              <a:t>an arrow that goes to another activity but does not appear explicitly on the destination activity (i.e. a </a:t>
            </a:r>
            <a:r>
              <a:rPr lang="en-US" b="1" dirty="0">
                <a:solidFill>
                  <a:schemeClr val="tx1"/>
                </a:solidFill>
              </a:rPr>
              <a:t>hidden destination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pPr marL="514350" indent="-514350"/>
            <a:r>
              <a:rPr lang="en-US" dirty="0">
                <a:solidFill>
                  <a:schemeClr val="tx1"/>
                </a:solidFill>
              </a:rPr>
              <a:t>Tunneling is used when it is not convenient to show all I’s, O’s, controls, or mechanisms at every level of the hierarchy </a:t>
            </a:r>
          </a:p>
          <a:p>
            <a:pPr marL="514350" indent="-514350">
              <a:buAutoNum type="arabicParenBoth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AutoNum type="arabicParenBoth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Node </a:t>
            </a:r>
            <a:r>
              <a:rPr lang="en-US" sz="3200" b="1" dirty="0">
                <a:hlinkClick r:id="rId4" action="ppaction://hlinksldjump"/>
              </a:rPr>
              <a:t>A3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88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14337</TotalTime>
  <Words>1084</Words>
  <Application>Microsoft Office PowerPoint</Application>
  <PresentationFormat>On-screen Show (4:3)</PresentationFormat>
  <Paragraphs>175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2_Concourse</vt:lpstr>
      <vt:lpstr>9_Concourse</vt:lpstr>
      <vt:lpstr>Executive</vt:lpstr>
      <vt:lpstr>King Saud University   College of Engineering  IE – 462: “Industrial Information Systems”  Fall – 2018 (1st Sem. 1439-40H)</vt:lpstr>
      <vt:lpstr>Lesson Overview</vt:lpstr>
      <vt:lpstr>Functional Modeling   Integrated Computer-Aided Manufacturing Definition 0 (IDEF0) – cont’d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1342</cp:revision>
  <dcterms:created xsi:type="dcterms:W3CDTF">2008-11-10T19:40:45Z</dcterms:created>
  <dcterms:modified xsi:type="dcterms:W3CDTF">2018-10-08T06:49:30Z</dcterms:modified>
</cp:coreProperties>
</file>