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87" r:id="rId1"/>
    <p:sldMasterId id="2147484299" r:id="rId2"/>
    <p:sldMasterId id="2147485807" r:id="rId3"/>
  </p:sldMasterIdLst>
  <p:notesMasterIdLst>
    <p:notesMasterId r:id="rId37"/>
  </p:notesMasterIdLst>
  <p:handoutMasterIdLst>
    <p:handoutMasterId r:id="rId38"/>
  </p:handoutMasterIdLst>
  <p:sldIdLst>
    <p:sldId id="328" r:id="rId4"/>
    <p:sldId id="330" r:id="rId5"/>
    <p:sldId id="427" r:id="rId6"/>
    <p:sldId id="428" r:id="rId7"/>
    <p:sldId id="429" r:id="rId8"/>
    <p:sldId id="431" r:id="rId9"/>
    <p:sldId id="454" r:id="rId10"/>
    <p:sldId id="430" r:id="rId11"/>
    <p:sldId id="462" r:id="rId12"/>
    <p:sldId id="432" r:id="rId13"/>
    <p:sldId id="433" r:id="rId14"/>
    <p:sldId id="434" r:id="rId15"/>
    <p:sldId id="435" r:id="rId16"/>
    <p:sldId id="436" r:id="rId17"/>
    <p:sldId id="437" r:id="rId18"/>
    <p:sldId id="438" r:id="rId19"/>
    <p:sldId id="439" r:id="rId20"/>
    <p:sldId id="440" r:id="rId21"/>
    <p:sldId id="441" r:id="rId22"/>
    <p:sldId id="442" r:id="rId23"/>
    <p:sldId id="443" r:id="rId24"/>
    <p:sldId id="456" r:id="rId25"/>
    <p:sldId id="445" r:id="rId26"/>
    <p:sldId id="444" r:id="rId27"/>
    <p:sldId id="458" r:id="rId28"/>
    <p:sldId id="446" r:id="rId29"/>
    <p:sldId id="447" r:id="rId30"/>
    <p:sldId id="448" r:id="rId31"/>
    <p:sldId id="449" r:id="rId32"/>
    <p:sldId id="460" r:id="rId33"/>
    <p:sldId id="459" r:id="rId34"/>
    <p:sldId id="461" r:id="rId35"/>
    <p:sldId id="426" r:id="rId36"/>
  </p:sldIdLst>
  <p:sldSz cx="9144000" cy="6858000" type="screen4x3"/>
  <p:notesSz cx="6834188" cy="9979025"/>
  <p:photoAlbum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43">
          <p15:clr>
            <a:srgbClr val="A4A3A4"/>
          </p15:clr>
        </p15:guide>
        <p15:guide id="2" pos="215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CC"/>
    <a:srgbClr val="66FF99"/>
    <a:srgbClr val="CCECFF"/>
    <a:srgbClr val="99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9" autoAdjust="0"/>
    <p:restoredTop sz="94660"/>
  </p:normalViewPr>
  <p:slideViewPr>
    <p:cSldViewPr>
      <p:cViewPr varScale="1">
        <p:scale>
          <a:sx n="111" d="100"/>
          <a:sy n="111" d="100"/>
        </p:scale>
        <p:origin x="-162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1266"/>
    </p:cViewPr>
  </p:sorterViewPr>
  <p:notesViewPr>
    <p:cSldViewPr>
      <p:cViewPr varScale="1">
        <p:scale>
          <a:sx n="56" d="100"/>
          <a:sy n="56" d="100"/>
        </p:scale>
        <p:origin x="-1812" y="-84"/>
      </p:cViewPr>
      <p:guideLst>
        <p:guide orient="horz" pos="3143"/>
        <p:guide pos="2153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60688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71913" y="0"/>
            <a:ext cx="2960687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5886138C-8458-4D42-B0E4-C0DCA1A8BC85}" type="datetimeFigureOut">
              <a:rPr lang="en-US"/>
              <a:pPr>
                <a:defRPr/>
              </a:pPr>
              <a:t>2/10/2018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78963"/>
            <a:ext cx="2960688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71913" y="9478963"/>
            <a:ext cx="2960687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6468AABA-D3AB-4433-8EE9-503B940D7F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7766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60688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71913" y="0"/>
            <a:ext cx="2960687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5F209B4-2659-4F1F-B3F5-788B0245DA64}" type="datetimeFigureOut">
              <a:rPr lang="en-US"/>
              <a:pPr>
                <a:defRPr/>
              </a:pPr>
              <a:t>2/10/2018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2338" y="747713"/>
            <a:ext cx="4991100" cy="3743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4213" y="4740275"/>
            <a:ext cx="5467350" cy="44910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78963"/>
            <a:ext cx="2960688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71913" y="9478963"/>
            <a:ext cx="2960687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05B4288-8F0C-486A-BA4A-15C44EA058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4173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Remember </a:t>
            </a:r>
            <a:r>
              <a:rPr lang="en-US" sz="1200" b="1" dirty="0" smtClean="0"/>
              <a:t>Waterfall SDLC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05B4288-8F0C-486A-BA4A-15C44EA058E3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2568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Requisition:</a:t>
            </a:r>
            <a:r>
              <a:rPr lang="en-US" baseline="0" dirty="0" smtClean="0"/>
              <a:t> </a:t>
            </a:r>
            <a:r>
              <a:rPr lang="ar-SA" baseline="0" dirty="0" smtClean="0"/>
              <a:t>حجز / ضبط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05B4288-8F0C-486A-BA4A-15C44EA058E3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9135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Q: what is the Saudi equivalent of USDA and FDA? A: Saudi Food and Drug Authority; Saudi Office of Agricultural Affairs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05B4288-8F0C-486A-BA4A-15C44EA058E3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9359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Q:</a:t>
            </a:r>
            <a:r>
              <a:rPr lang="en-US" baseline="0" dirty="0" smtClean="0"/>
              <a:t> can you identify these inputs/outputs in the last slide?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05B4288-8F0C-486A-BA4A-15C44EA058E3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1927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05B4288-8F0C-486A-BA4A-15C44EA058E3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5200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05B4288-8F0C-486A-BA4A-15C44EA058E3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2795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* Note how this is another interesting distinction between an input and a control (i.e. scheduling information here only provides information for staff to assist them in providing quotations for new orders); i.e.</a:t>
            </a:r>
            <a:r>
              <a:rPr lang="en-US" baseline="0" dirty="0" smtClean="0"/>
              <a:t> essentially the same information can be a control on one activity (production schedule and recipe) and an input to another activity (schedule information)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05B4288-8F0C-486A-BA4A-15C44EA058E3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1496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3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BE1CB6-EFBD-486A-A991-AEE6B5224588}" type="datetime1">
              <a:rPr lang="en-US"/>
              <a:pPr>
                <a:defRPr/>
              </a:pPr>
              <a:t>2/10/2018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7849C-7736-4FAF-860A-CA1C0B9140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764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AB6459-0F3C-4887-9FFE-E0A14DB0A018}" type="datetime1">
              <a:rPr lang="en-US"/>
              <a:pPr>
                <a:defRPr/>
              </a:pPr>
              <a:t>2/10/2018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D2416D-AC83-4677-AAC6-D9EA610991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468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60499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60499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A41202-24D1-428A-A1FE-6A88C3D27824}" type="datetime1">
              <a:rPr lang="en-US"/>
              <a:pPr>
                <a:defRPr/>
              </a:pPr>
              <a:t>2/10/2018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6380BC-7DEC-4B9C-B3CD-B8E58D21EB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995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Date Placeholder 29"/>
          <p:cNvSpPr>
            <a:spLocks noGrp="1"/>
          </p:cNvSpPr>
          <p:nvPr>
            <p:ph type="dt" sz="half" idx="10"/>
          </p:nvPr>
        </p:nvSpPr>
        <p:spPr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Lucida Sans Unicode" pitchFamily="34" charset="0"/>
              </a:defRPr>
            </a:lvl1pPr>
          </a:lstStyle>
          <a:p>
            <a:pPr>
              <a:defRPr/>
            </a:pPr>
            <a:fld id="{8C0B6CD9-9C73-4E78-AB50-7DD72EA057A2}" type="datetime1">
              <a:rPr lang="en-US"/>
              <a:pPr>
                <a:defRPr/>
              </a:pPr>
              <a:t>2/10/2018</a:t>
            </a:fld>
            <a:endParaRPr lang="en-US"/>
          </a:p>
        </p:txBody>
      </p:sp>
      <p:sp>
        <p:nvSpPr>
          <p:cNvPr id="6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81000" y="6416675"/>
            <a:ext cx="6019800" cy="365125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algn="l" fontAlgn="base">
              <a:spcBef>
                <a:spcPct val="0"/>
              </a:spcBef>
              <a:spcAft>
                <a:spcPct val="0"/>
              </a:spcAft>
              <a:defRPr>
                <a:latin typeface="Lucida Sans Unicode" pitchFamily="34" charset="0"/>
              </a:defRPr>
            </a:lvl1pPr>
          </a:lstStyle>
          <a:p>
            <a:pPr>
              <a:defRPr/>
            </a:pPr>
            <a:r>
              <a:rPr lang="en-US"/>
              <a:t>IE-442 Human Factors  El-Sherbeeny, PhD Fall-2010</a:t>
            </a:r>
          </a:p>
        </p:txBody>
      </p:sp>
      <p:sp>
        <p:nvSpPr>
          <p:cNvPr id="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02D107D5-6E95-45FE-A6D8-863F6BFA0B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7650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Freeform 7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/>
            <a:gdLst>
              <a:gd name="T0" fmla="*/ 0 w 5760"/>
              <a:gd name="T1" fmla="*/ 0 h 528"/>
              <a:gd name="T2" fmla="*/ 2147483647 w 5760"/>
              <a:gd name="T3" fmla="*/ 0 h 528"/>
              <a:gd name="T4" fmla="*/ 2147483647 w 5760"/>
              <a:gd name="T5" fmla="*/ 2147483647 h 528"/>
              <a:gd name="T6" fmla="*/ 2147483647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Right Triangle 5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Chevron 7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Chevron 8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AD49C3F-8F29-4B5A-854F-98B28C079EF5}" type="datetime1">
              <a:rPr lang="en-US"/>
              <a:pPr>
                <a:defRPr/>
              </a:pPr>
              <a:t>2/10/2018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IE-442 Human Factors  El-Sherbeeny, PhD Fall-2010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6530DFF-0C40-4DB3-8286-702352579C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29651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Freeform 7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/>
            <a:gdLst>
              <a:gd name="T0" fmla="*/ 0 w 5760"/>
              <a:gd name="T1" fmla="*/ 0 h 528"/>
              <a:gd name="T2" fmla="*/ 2147483647 w 5760"/>
              <a:gd name="T3" fmla="*/ 0 h 528"/>
              <a:gd name="T4" fmla="*/ 2147483647 w 5760"/>
              <a:gd name="T5" fmla="*/ 2147483647 h 528"/>
              <a:gd name="T6" fmla="*/ 2147483647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629281B-E4F5-4738-A846-FC36C2BD234E}" type="datetime1">
              <a:rPr lang="en-US"/>
              <a:pPr>
                <a:defRPr/>
              </a:pPr>
              <a:t>2/10/2018</a:t>
            </a:fld>
            <a:endParaRPr lang="en-US"/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IE-442 Human Factors  El-Sherbeeny, PhD Fall-2010</a:t>
            </a:r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2A49822-F0BD-4A13-965B-71A7439AEF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2436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465D8A2-A1B2-4D99-B2F5-AFF6C12E61D1}" type="datetime1">
              <a:rPr lang="en-US"/>
              <a:pPr>
                <a:defRPr/>
              </a:pPr>
              <a:t>2/10/2018</a:t>
            </a:fld>
            <a:endParaRPr lang="en-US"/>
          </a:p>
        </p:txBody>
      </p:sp>
      <p:sp>
        <p:nvSpPr>
          <p:cNvPr id="8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1CDF00A-F0DA-473F-B7FE-0FD310B9E8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21"/>
          <p:cNvSpPr>
            <a:spLocks noGrp="1"/>
          </p:cNvSpPr>
          <p:nvPr>
            <p:ph type="ftr" sz="quarter" idx="12"/>
          </p:nvPr>
        </p:nvSpPr>
        <p:spPr bwMode="auto">
          <a:xfrm>
            <a:off x="457200" y="6408738"/>
            <a:ext cx="6273800" cy="365125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algn="l" fontAlgn="base">
              <a:spcBef>
                <a:spcPct val="0"/>
              </a:spcBef>
              <a:spcAft>
                <a:spcPct val="0"/>
              </a:spcAft>
              <a:defRPr>
                <a:latin typeface="Lucida Sans Unicode" pitchFamily="34" charset="0"/>
              </a:defRPr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</p:spTree>
    <p:extLst>
      <p:ext uri="{BB962C8B-B14F-4D97-AF65-F5344CB8AC3E}">
        <p14:creationId xmlns:p14="http://schemas.microsoft.com/office/powerpoint/2010/main" val="7507183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4" name="Freeform 7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/>
            <a:gdLst>
              <a:gd name="T0" fmla="*/ 0 w 5760"/>
              <a:gd name="T1" fmla="*/ 0 h 528"/>
              <a:gd name="T2" fmla="*/ 2147483647 w 5760"/>
              <a:gd name="T3" fmla="*/ 0 h 528"/>
              <a:gd name="T4" fmla="*/ 2147483647 w 5760"/>
              <a:gd name="T5" fmla="*/ 2147483647 h 528"/>
              <a:gd name="T6" fmla="*/ 2147483647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Right Triangle 4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65CD6FE-B46F-4EE9-843C-4274C872ED1F}" type="datetime1">
              <a:rPr lang="en-US"/>
              <a:pPr>
                <a:defRPr/>
              </a:pPr>
              <a:t>2/10/2018</a:t>
            </a:fld>
            <a:endParaRPr lang="en-US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IE-442 Human Factors  El-Sherbeeny, PhD Fall-2010</a:t>
            </a:r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A206EA4-3DE1-4789-8899-25FBEDC1B1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2359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7FD7E37-D24E-4517-8365-04187272CBD6}" type="datetime1">
              <a:rPr lang="en-US"/>
              <a:pPr>
                <a:defRPr/>
              </a:pPr>
              <a:t>2/10/2018</a:t>
            </a:fld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EB0291F-DAAB-41DE-A896-08D3CC977D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21"/>
          <p:cNvSpPr>
            <a:spLocks noGrp="1"/>
          </p:cNvSpPr>
          <p:nvPr>
            <p:ph type="ftr" sz="quarter" idx="12"/>
          </p:nvPr>
        </p:nvSpPr>
        <p:spPr bwMode="auto">
          <a:xfrm>
            <a:off x="457200" y="6408738"/>
            <a:ext cx="6273800" cy="365125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algn="l" fontAlgn="base">
              <a:spcBef>
                <a:spcPct val="0"/>
              </a:spcBef>
              <a:spcAft>
                <a:spcPct val="0"/>
              </a:spcAft>
              <a:defRPr>
                <a:latin typeface="Lucida Sans Unicode" pitchFamily="34" charset="0"/>
              </a:defRPr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</p:spTree>
    <p:extLst>
      <p:ext uri="{BB962C8B-B14F-4D97-AF65-F5344CB8AC3E}">
        <p14:creationId xmlns:p14="http://schemas.microsoft.com/office/powerpoint/2010/main" val="20217638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Freeform 7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/>
            <a:gdLst>
              <a:gd name="T0" fmla="*/ 0 w 5760"/>
              <a:gd name="T1" fmla="*/ 0 h 528"/>
              <a:gd name="T2" fmla="*/ 2147483647 w 5760"/>
              <a:gd name="T3" fmla="*/ 0 h 528"/>
              <a:gd name="T4" fmla="*/ 2147483647 w 5760"/>
              <a:gd name="T5" fmla="*/ 2147483647 h 528"/>
              <a:gd name="T6" fmla="*/ 2147483647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E855885B-42C1-4AB1-BD42-A9DF41AF9FA2}" type="datetime1">
              <a:rPr lang="en-US"/>
              <a:pPr>
                <a:defRPr/>
              </a:pPr>
              <a:t>2/10/2018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US"/>
              <a:t>IE-442 Human Factors  El-Sherbeeny, PhD Fall-2010</a:t>
            </a:r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B18CEFFB-C974-45B4-A616-87220CBFEE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25930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/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A92B5F-3E0F-498A-A64A-D188AC2AB2FB}" type="datetime1">
              <a:rPr lang="en-US"/>
              <a:pPr>
                <a:defRPr/>
              </a:pPr>
              <a:t>2/10/2018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F92087-8418-422A-9814-BDF85D0FA2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44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C7208E-377E-4D0E-BE0B-F5E37DBBB1D5}" type="datetime1">
              <a:rPr lang="en-US"/>
              <a:pPr>
                <a:defRPr/>
              </a:pPr>
              <a:t>2/10/2018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9C0D3A-7ECB-491C-BE9D-4A078F6DFB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94421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FAA92A-5FAA-4DCB-927B-BCE4509F32F7}" type="datetime1">
              <a:rPr lang="en-US"/>
              <a:pPr>
                <a:defRPr/>
              </a:pPr>
              <a:t>2/10/2018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744961-0CA2-4DED-9EF1-9581010AD4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3198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495800" y="3924300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695825" y="3924300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297363" y="3924300"/>
            <a:ext cx="84137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BCAD5D-019B-40AF-8B2F-0F692AEA59B2}" type="datetime1">
              <a:rPr lang="en-US"/>
              <a:pPr>
                <a:defRPr/>
              </a:pPr>
              <a:t>2/10/2018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2CD07D-5CBF-4A6B-BA12-06124894EA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3545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A436B6-8329-443A-93EC-232F297129D3}" type="datetime1">
              <a:rPr lang="en-US"/>
              <a:pPr>
                <a:defRPr/>
              </a:pPr>
              <a:t>2/10/2018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8E71BA-5738-414B-BD6C-316D8A897C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43331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584540-F904-48A6-A587-0D8D38707F3B}" type="datetime1">
              <a:rPr lang="en-US"/>
              <a:pPr>
                <a:defRPr/>
              </a:pPr>
              <a:t>2/10/2018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B25071-3D91-42B9-9EB9-AEC8CF3BB3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16455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2B6DDB-85B5-48DF-BDA5-AE7DB3669518}" type="datetime1">
              <a:rPr lang="en-US"/>
              <a:pPr>
                <a:defRPr/>
              </a:pPr>
              <a:t>2/10/2018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D4B643-6F02-4C0E-9BAB-E9A71FB160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03502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6EE043-FEF6-4DF6-BC11-2019DAADF852}" type="datetime1">
              <a:rPr lang="en-US"/>
              <a:pPr>
                <a:defRPr/>
              </a:pPr>
              <a:t>2/10/2018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838008-77BC-40D4-87B3-8059BCB4AB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27009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14B02F-F58E-4D8F-8F43-B16D7C0DBB78}" type="datetime1">
              <a:rPr lang="en-US"/>
              <a:pPr>
                <a:defRPr/>
              </a:pPr>
              <a:t>2/10/2018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044FBC-603E-404E-B5A6-CEB779862B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53824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777006-3D4B-46BB-9754-8CEF07C0C3B3}" type="datetime1">
              <a:rPr lang="en-US"/>
              <a:pPr>
                <a:defRPr/>
              </a:pPr>
              <a:t>2/10/2018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ED43B3-581D-49B9-BC2F-9FA0F2718D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21865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4275B9-117C-4435-AFC3-7D863181F005}" type="datetime1">
              <a:rPr lang="en-US"/>
              <a:pPr>
                <a:defRPr/>
              </a:pPr>
              <a:t>2/10/2018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CAA711-3A8D-4AEA-9534-2708137C07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20614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785498-A781-4B49-96EA-FCC5934A4155}" type="datetime1">
              <a:rPr lang="en-US"/>
              <a:pPr>
                <a:defRPr/>
              </a:pPr>
              <a:t>2/10/2018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7223F1-E81E-4765-B884-407C0328F2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564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C32E6D-571E-42AE-BAD0-4AA7A18CD5F1}" type="datetime1">
              <a:rPr lang="en-US"/>
              <a:pPr>
                <a:defRPr/>
              </a:pPr>
              <a:t>2/10/2018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950D42-1EB8-49E6-A3E2-3713E5AB2D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149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138"/>
            <a:ext cx="4038600" cy="4843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138"/>
            <a:ext cx="4038600" cy="4843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F90431-E8C3-4AD6-87BA-C0EB715378D9}" type="datetime1">
              <a:rPr lang="en-US"/>
              <a:pPr>
                <a:defRPr/>
              </a:pPr>
              <a:t>2/10/2018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F7422A-A670-44B6-8913-3D5382FDE3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124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28EE51-B567-47B1-9A7B-179B255B0072}" type="datetime1">
              <a:rPr lang="en-US"/>
              <a:pPr>
                <a:defRPr/>
              </a:pPr>
              <a:t>2/10/2018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F983F-084D-4D41-B3AD-2086589BE2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431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F03CE1-9D5F-41A8-93A7-906F1662147E}" type="datetime1">
              <a:rPr lang="en-US"/>
              <a:pPr>
                <a:defRPr/>
              </a:pPr>
              <a:t>2/10/2018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496476-BF69-4443-AFBD-42C8601B64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498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C45C02-7CF0-4ED8-977B-0ED22417D71E}" type="datetime1">
              <a:rPr lang="en-US"/>
              <a:pPr>
                <a:defRPr/>
              </a:pPr>
              <a:t>2/10/2018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03CA5D-6DD7-4A49-B5E6-0B52E68277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792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A10BCC-6520-43E8-8E6E-620C56B4F9AD}" type="datetime1">
              <a:rPr lang="en-US"/>
              <a:pPr>
                <a:defRPr/>
              </a:pPr>
              <a:t>2/10/2018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2560A0-9BDB-4800-8795-977EF733D7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44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107311-DD38-4177-A528-39D226751C5C}" type="datetime1">
              <a:rPr lang="en-US"/>
              <a:pPr>
                <a:defRPr/>
              </a:pPr>
              <a:t>2/10/2018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ED4B05-6364-46FD-A543-E9C615B576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431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CCECFF"/>
            </a:gs>
            <a:gs pos="100000">
              <a:srgbClr val="99FF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27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843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6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  <a:cs typeface="+mn-cs"/>
              </a:defRPr>
            </a:lvl1pPr>
          </a:lstStyle>
          <a:p>
            <a:pPr>
              <a:defRPr/>
            </a:pPr>
            <a:fld id="{C4143BF5-A9CD-4E9E-9B77-E508700256BB}" type="datetime1">
              <a:rPr lang="en-US"/>
              <a:pPr>
                <a:defRPr/>
              </a:pPr>
              <a:t>2/10/2018</a:t>
            </a:fld>
            <a:endParaRPr lang="en-US"/>
          </a:p>
        </p:txBody>
      </p:sp>
      <p:sp>
        <p:nvSpPr>
          <p:cNvPr id="17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1143000" y="6408738"/>
            <a:ext cx="5588000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19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  <a:cs typeface="+mn-cs"/>
              </a:defRPr>
            </a:lvl1pPr>
          </a:lstStyle>
          <a:p>
            <a:pPr>
              <a:defRPr/>
            </a:pPr>
            <a:fld id="{CB4CAF75-4991-47B9-8354-FAC4F39B7B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827" r:id="rId1"/>
    <p:sldLayoutId id="2147485828" r:id="rId2"/>
    <p:sldLayoutId id="2147485829" r:id="rId3"/>
    <p:sldLayoutId id="2147485830" r:id="rId4"/>
    <p:sldLayoutId id="2147485831" r:id="rId5"/>
    <p:sldLayoutId id="2147485832" r:id="rId6"/>
    <p:sldLayoutId id="2147485833" r:id="rId7"/>
    <p:sldLayoutId id="2147485834" r:id="rId8"/>
    <p:sldLayoutId id="2147485835" r:id="rId9"/>
    <p:sldLayoutId id="2147485836" r:id="rId10"/>
    <p:sldLayoutId id="2147485837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>
          <a:solidFill>
            <a:schemeClr val="tx1"/>
          </a:solidFill>
          <a:latin typeface="+mn-lt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>
          <a:solidFill>
            <a:schemeClr val="tx1"/>
          </a:solidFill>
          <a:latin typeface="+mn-lt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>
          <a:solidFill>
            <a:schemeClr val="tx1"/>
          </a:solidFill>
          <a:latin typeface="+mn-lt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>
          <a:solidFill>
            <a:schemeClr val="tx1"/>
          </a:solidFill>
          <a:latin typeface="+mn-lt"/>
        </a:defRPr>
      </a:lvl5pPr>
      <a:lvl6pPr marL="18288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>
          <a:solidFill>
            <a:schemeClr val="tx1"/>
          </a:solidFill>
          <a:latin typeface="+mn-lt"/>
        </a:defRPr>
      </a:lvl6pPr>
      <a:lvl7pPr marL="2286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>
          <a:solidFill>
            <a:schemeClr val="tx1"/>
          </a:solidFill>
          <a:latin typeface="+mn-lt"/>
        </a:defRPr>
      </a:lvl7pPr>
      <a:lvl8pPr marL="27432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>
          <a:solidFill>
            <a:schemeClr val="tx1"/>
          </a:solidFill>
          <a:latin typeface="+mn-lt"/>
        </a:defRPr>
      </a:lvl8pPr>
      <a:lvl9pPr marL="32004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ECFF"/>
            </a:gs>
            <a:gs pos="100000">
              <a:srgbClr val="99FF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051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3" name="Date Placeholder 4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2F469E13-47C8-4E37-A9B7-0BC769AB2C5F}" type="datetime1">
              <a:rPr lang="en-US"/>
              <a:pPr>
                <a:defRPr/>
              </a:pPr>
              <a:t>2/10/2018</a:t>
            </a:fld>
            <a:endParaRPr lang="en-US"/>
          </a:p>
        </p:txBody>
      </p:sp>
      <p:sp>
        <p:nvSpPr>
          <p:cNvPr id="24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r>
              <a:rPr lang="en-US"/>
              <a:t>IE-442 Human Factors  El-Sherbeeny, PhD Fall-2010</a:t>
            </a:r>
          </a:p>
        </p:txBody>
      </p:sp>
      <p:sp>
        <p:nvSpPr>
          <p:cNvPr id="25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911C31BB-E5BF-4950-93C0-11CD85775E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5848" r:id="rId1"/>
    <p:sldLayoutId id="2147485849" r:id="rId2"/>
    <p:sldLayoutId id="2147485850" r:id="rId3"/>
    <p:sldLayoutId id="2147485851" r:id="rId4"/>
    <p:sldLayoutId id="2147485852" r:id="rId5"/>
    <p:sldLayoutId id="2147485853" r:id="rId6"/>
    <p:sldLayoutId id="2147485854" r:id="rId7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Arial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2700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fld id="{335A42A2-424F-43BB-8FFB-701CEC20C1C7}" type="datetime1">
              <a:rPr lang="en-US"/>
              <a:pPr>
                <a:defRPr/>
              </a:pPr>
              <a:t>2/10/2018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8813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r>
              <a:rPr lang="en-US"/>
              <a:t>IE-442 Human Factors 	El-Sherbeeny, PhD	Fall-2010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925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fld id="{1F284DAB-5F9B-4F9B-A27F-62C02A7957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8200" y="6499225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69913" y="6499225"/>
            <a:ext cx="84137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838" r:id="rId1"/>
    <p:sldLayoutId id="2147485839" r:id="rId2"/>
    <p:sldLayoutId id="2147485855" r:id="rId3"/>
    <p:sldLayoutId id="2147485840" r:id="rId4"/>
    <p:sldLayoutId id="2147485841" r:id="rId5"/>
    <p:sldLayoutId id="2147485842" r:id="rId6"/>
    <p:sldLayoutId id="2147485843" r:id="rId7"/>
    <p:sldLayoutId id="2147485844" r:id="rId8"/>
    <p:sldLayoutId id="2147485845" r:id="rId9"/>
    <p:sldLayoutId id="2147485846" r:id="rId10"/>
    <p:sldLayoutId id="2147485847" r:id="rId11"/>
  </p:sldLayoutIdLst>
  <p:hf hdr="0" ftr="0" dt="0"/>
  <p:txStyles>
    <p:titleStyle>
      <a:lvl1pPr algn="ctr" rtl="0" fontAlgn="base">
        <a:lnSpc>
          <a:spcPts val="5800"/>
        </a:lnSpc>
        <a:spcBef>
          <a:spcPct val="0"/>
        </a:spcBef>
        <a:spcAft>
          <a:spcPct val="0"/>
        </a:spcAft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  <a:lvl2pPr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2pPr>
      <a:lvl3pPr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3pPr>
      <a:lvl4pPr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4pPr>
      <a:lvl5pPr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5pPr>
      <a:lvl6pPr marL="4572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6pPr>
      <a:lvl7pPr marL="9144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7pPr>
      <a:lvl8pPr marL="13716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8pPr>
      <a:lvl9pPr marL="18288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7F7F7F"/>
          </a:solidFill>
          <a:latin typeface="+mj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Courier New" pitchFamily="49" charset="0"/>
        <a:buChar char="o"/>
        <a:defRPr sz="1600" kern="1200">
          <a:solidFill>
            <a:srgbClr val="7F7F7F"/>
          </a:solidFill>
          <a:latin typeface="+mj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rgbClr val="7F7F7F"/>
          </a:solidFill>
          <a:latin typeface="+mj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Courier New" pitchFamily="49" charset="0"/>
        <a:buChar char="o"/>
        <a:defRPr sz="1600" kern="1200">
          <a:solidFill>
            <a:srgbClr val="7F7F7F"/>
          </a:solidFill>
          <a:latin typeface="+mj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rgbClr val="7F7F7F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0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0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20.xml"/><Relationship Id="rId1" Type="http://schemas.openxmlformats.org/officeDocument/2006/relationships/slideLayout" Target="../slideLayouts/slideLayout20.xml"/><Relationship Id="rId4" Type="http://schemas.openxmlformats.org/officeDocument/2006/relationships/image" Target="../media/image9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0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24.xml"/><Relationship Id="rId1" Type="http://schemas.openxmlformats.org/officeDocument/2006/relationships/slideLayout" Target="../slideLayouts/slideLayout20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0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0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0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" Target="slide24.xml"/><Relationship Id="rId1" Type="http://schemas.openxmlformats.org/officeDocument/2006/relationships/slideLayout" Target="../slideLayouts/slideLayout20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0.xml"/><Relationship Id="rId4" Type="http://schemas.openxmlformats.org/officeDocument/2006/relationships/image" Target="../media/image14.png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0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xyO5n6Ay-1I" TargetMode="External"/><Relationship Id="rId2" Type="http://schemas.openxmlformats.org/officeDocument/2006/relationships/hyperlink" Target="https://www.sciencedirect.com/book/9780123704924/design-of-industrial-information-systems" TargetMode="External"/><Relationship Id="rId1" Type="http://schemas.openxmlformats.org/officeDocument/2006/relationships/slideLayout" Target="../slideLayouts/slideLayout20.xml"/><Relationship Id="rId4" Type="http://schemas.openxmlformats.org/officeDocument/2006/relationships/hyperlink" Target="https://youtu.be/kHDNlFclsiY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7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4346" name="Rectangle 10"/>
          <p:cNvSpPr>
            <a:spLocks noGrp="1"/>
          </p:cNvSpPr>
          <p:nvPr>
            <p:ph type="ctrTitle"/>
          </p:nvPr>
        </p:nvSpPr>
        <p:spPr bwMode="auto">
          <a:xfrm>
            <a:off x="609600" y="533400"/>
            <a:ext cx="8153400" cy="3886200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700" dirty="0">
                <a:solidFill>
                  <a:schemeClr val="tx1"/>
                </a:solidFill>
              </a:rPr>
              <a:t>King Saud University </a:t>
            </a:r>
            <a:br>
              <a:rPr lang="en-US" sz="3700" dirty="0">
                <a:solidFill>
                  <a:schemeClr val="tx1"/>
                </a:solidFill>
              </a:rPr>
            </a:br>
            <a:r>
              <a:rPr lang="en-US" sz="3700" dirty="0">
                <a:solidFill>
                  <a:schemeClr val="tx1"/>
                </a:solidFill>
              </a:rPr>
              <a:t/>
            </a:r>
            <a:br>
              <a:rPr lang="en-US" sz="3700" dirty="0">
                <a:solidFill>
                  <a:schemeClr val="tx1"/>
                </a:solidFill>
              </a:rPr>
            </a:br>
            <a:r>
              <a:rPr lang="en-US" sz="3700" dirty="0">
                <a:solidFill>
                  <a:schemeClr val="tx1"/>
                </a:solidFill>
              </a:rPr>
              <a:t>College of Engineering</a:t>
            </a:r>
            <a:br>
              <a:rPr lang="en-US" sz="3700" dirty="0">
                <a:solidFill>
                  <a:schemeClr val="tx1"/>
                </a:solidFill>
              </a:rPr>
            </a:br>
            <a:r>
              <a:rPr lang="en-US" sz="3700" dirty="0">
                <a:solidFill>
                  <a:schemeClr val="tx1"/>
                </a:solidFill>
              </a:rPr>
              <a:t/>
            </a:r>
            <a:br>
              <a:rPr lang="en-US" sz="3700" dirty="0">
                <a:solidFill>
                  <a:schemeClr val="tx1"/>
                </a:solidFill>
              </a:rPr>
            </a:br>
            <a:r>
              <a:rPr lang="en-US" sz="3700" dirty="0">
                <a:solidFill>
                  <a:schemeClr val="tx1"/>
                </a:solidFill>
              </a:rPr>
              <a:t>IE – 462: “Industrial Information Systems”</a:t>
            </a:r>
            <a:br>
              <a:rPr lang="en-US" sz="3700" dirty="0">
                <a:solidFill>
                  <a:schemeClr val="tx1"/>
                </a:solidFill>
              </a:rPr>
            </a:br>
            <a:r>
              <a:rPr lang="en-US" sz="3700" dirty="0">
                <a:solidFill>
                  <a:schemeClr val="tx1"/>
                </a:solidFill>
              </a:rPr>
              <a:t/>
            </a:r>
            <a:br>
              <a:rPr lang="en-US" sz="3700" dirty="0">
                <a:solidFill>
                  <a:schemeClr val="tx1"/>
                </a:solidFill>
              </a:rPr>
            </a:br>
            <a:r>
              <a:rPr lang="en-US" sz="3700" dirty="0">
                <a:solidFill>
                  <a:schemeClr val="tx1"/>
                </a:solidFill>
              </a:rPr>
              <a:t>Fall – 2018 (1</a:t>
            </a:r>
            <a:r>
              <a:rPr lang="en-US" sz="3700" baseline="30000" dirty="0">
                <a:solidFill>
                  <a:schemeClr val="tx1"/>
                </a:solidFill>
              </a:rPr>
              <a:t>st</a:t>
            </a:r>
            <a:r>
              <a:rPr lang="en-US" sz="3700" dirty="0">
                <a:solidFill>
                  <a:schemeClr val="tx1"/>
                </a:solidFill>
              </a:rPr>
              <a:t> Sem. 1439-40H)</a:t>
            </a:r>
          </a:p>
        </p:txBody>
      </p:sp>
      <p:sp>
        <p:nvSpPr>
          <p:cNvPr id="10244" name="Rectangle 12"/>
          <p:cNvSpPr>
            <a:spLocks noGrp="1"/>
          </p:cNvSpPr>
          <p:nvPr>
            <p:ph type="subTitle" idx="1"/>
          </p:nvPr>
        </p:nvSpPr>
        <p:spPr>
          <a:xfrm>
            <a:off x="152400" y="4495800"/>
            <a:ext cx="8839200" cy="2362200"/>
          </a:xfrm>
        </p:spPr>
        <p:txBody>
          <a:bodyPr rtlCol="0">
            <a:normAutofit/>
          </a:bodyPr>
          <a:lstStyle/>
          <a:p>
            <a:pPr marL="109538" fontAlgn="auto">
              <a:spcAft>
                <a:spcPts val="0"/>
              </a:spcAft>
              <a:defRPr/>
            </a:pPr>
            <a:r>
              <a:rPr lang="en-US" altLang="en-US" b="1" dirty="0">
                <a:solidFill>
                  <a:schemeClr val="tx1"/>
                </a:solidFill>
              </a:rPr>
              <a:t>Chapter </a:t>
            </a:r>
            <a:r>
              <a:rPr lang="en-US" altLang="en-US" b="1" dirty="0" smtClean="0">
                <a:solidFill>
                  <a:schemeClr val="tx1"/>
                </a:solidFill>
              </a:rPr>
              <a:t>4:</a:t>
            </a:r>
            <a:endParaRPr lang="en-US" altLang="en-US" b="1" i="1" dirty="0">
              <a:solidFill>
                <a:schemeClr val="tx1"/>
              </a:solidFill>
            </a:endParaRPr>
          </a:p>
          <a:p>
            <a:pPr marL="109538" fontAlgn="auto">
              <a:spcAft>
                <a:spcPts val="0"/>
              </a:spcAft>
              <a:defRPr/>
            </a:pPr>
            <a:r>
              <a:rPr lang="en-US" altLang="en-US" b="1" i="1" dirty="0">
                <a:solidFill>
                  <a:schemeClr val="tx1"/>
                </a:solidFill>
              </a:rPr>
              <a:t>Structured Analysis and Functional</a:t>
            </a:r>
          </a:p>
          <a:p>
            <a:pPr marL="109538" fontAlgn="auto">
              <a:spcAft>
                <a:spcPts val="0"/>
              </a:spcAft>
              <a:defRPr/>
            </a:pPr>
            <a:r>
              <a:rPr lang="en-US" altLang="en-US" b="1" i="1" dirty="0">
                <a:solidFill>
                  <a:schemeClr val="tx1"/>
                </a:solidFill>
              </a:rPr>
              <a:t>Architecture Design – </a:t>
            </a:r>
            <a:r>
              <a:rPr lang="en-US" altLang="en-US" b="1" i="1" dirty="0" smtClean="0">
                <a:solidFill>
                  <a:schemeClr val="tx1"/>
                </a:solidFill>
              </a:rPr>
              <a:t>p1 – IDEF0 - </a:t>
            </a:r>
            <a:r>
              <a:rPr lang="en-US" altLang="en-US" b="1" i="1" dirty="0" err="1" smtClean="0">
                <a:solidFill>
                  <a:schemeClr val="tx1"/>
                </a:solidFill>
              </a:rPr>
              <a:t>i</a:t>
            </a:r>
            <a:r>
              <a:rPr lang="en-US" b="1" dirty="0"/>
              <a:t/>
            </a:r>
            <a:br>
              <a:rPr lang="en-US" b="1" dirty="0"/>
            </a:br>
            <a:endParaRPr lang="en-US" altLang="en-US" sz="1900" b="1" dirty="0">
              <a:solidFill>
                <a:schemeClr val="tx1"/>
              </a:solidFill>
            </a:endParaRPr>
          </a:p>
          <a:p>
            <a:pPr marL="109538" fontAlgn="auto">
              <a:spcAft>
                <a:spcPts val="0"/>
              </a:spcAft>
              <a:defRPr/>
            </a:pPr>
            <a:r>
              <a:rPr lang="en-US" altLang="en-US" sz="1900" b="1" dirty="0">
                <a:solidFill>
                  <a:schemeClr val="tx1"/>
                </a:solidFill>
              </a:rPr>
              <a:t>Prepared by: Ahmed M. El-</a:t>
            </a:r>
            <a:r>
              <a:rPr lang="en-US" altLang="en-US" sz="1900" b="1" dirty="0" err="1">
                <a:solidFill>
                  <a:schemeClr val="tx1"/>
                </a:solidFill>
              </a:rPr>
              <a:t>Sherbeeny</a:t>
            </a:r>
            <a:r>
              <a:rPr lang="en-US" altLang="en-US" sz="1900" b="1" dirty="0">
                <a:solidFill>
                  <a:schemeClr val="tx1"/>
                </a:solidFill>
              </a:rPr>
              <a:t>, PhD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F5F704-2C95-4857-BBC6-FDC6BE1FE14B}" type="slidenum">
              <a:rPr lang="en-US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85800" y="1523999"/>
            <a:ext cx="7772400" cy="3352801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Functional Modeling </a:t>
            </a:r>
            <a:br>
              <a:rPr lang="en-US" sz="4000" b="1" dirty="0" smtClean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>Integrated Computer-Aided Manufacturing Definition 0 (IDEF0)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CCB25-BC2F-427E-BC6C-CC42D844B27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705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600200"/>
            <a:ext cx="8643998" cy="504351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IDEF0  (integrated computer-aided manufacturing definition 0)</a:t>
            </a:r>
            <a:r>
              <a:rPr lang="en-US" dirty="0" smtClean="0">
                <a:solidFill>
                  <a:schemeClr val="tx1"/>
                </a:solidFill>
              </a:rPr>
              <a:t> is a modeling methodology for designing and documenting </a:t>
            </a:r>
            <a:r>
              <a:rPr lang="en-US" b="1" dirty="0" smtClean="0">
                <a:solidFill>
                  <a:schemeClr val="tx1"/>
                </a:solidFill>
              </a:rPr>
              <a:t>hierarchic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b="1" dirty="0" smtClean="0">
                <a:solidFill>
                  <a:schemeClr val="tx1"/>
                </a:solidFill>
              </a:rPr>
              <a:t>layered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b="1" dirty="0" smtClean="0">
                <a:solidFill>
                  <a:schemeClr val="tx1"/>
                </a:solidFill>
              </a:rPr>
              <a:t>modular systems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The </a:t>
            </a:r>
            <a:r>
              <a:rPr lang="en-US" b="1" dirty="0" smtClean="0">
                <a:solidFill>
                  <a:schemeClr val="tx1"/>
                </a:solidFill>
              </a:rPr>
              <a:t>activity box</a:t>
            </a:r>
            <a:r>
              <a:rPr lang="en-US" dirty="0" smtClean="0">
                <a:solidFill>
                  <a:schemeClr val="tx1"/>
                </a:solidFill>
              </a:rPr>
              <a:t> is used to describe a </a:t>
            </a:r>
            <a:r>
              <a:rPr lang="en-US" b="1" dirty="0" smtClean="0">
                <a:solidFill>
                  <a:schemeClr val="tx1"/>
                </a:solidFill>
              </a:rPr>
              <a:t>function being performed </a:t>
            </a:r>
            <a:r>
              <a:rPr lang="en-US" dirty="0" smtClean="0">
                <a:solidFill>
                  <a:schemeClr val="tx1"/>
                </a:solidFill>
              </a:rPr>
              <a:t>in the enterprise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Function can be either a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material conversion function (machining a part), or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information conversion function (processing a requisition for ordering materials)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CCB25-BC2F-427E-BC6C-CC42D844B27C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76200" y="274638"/>
            <a:ext cx="8991600" cy="124936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  <a:lvl2pPr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2pPr>
            <a:lvl3pPr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3pPr>
            <a:lvl4pPr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4pPr>
            <a:lvl5pPr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5pPr>
            <a:lvl6pPr marL="457200"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6pPr>
            <a:lvl7pPr marL="914400"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7pPr>
            <a:lvl8pPr marL="1371600"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8pPr>
            <a:lvl9pPr marL="1828800"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9pPr>
          </a:lstStyle>
          <a:p>
            <a:r>
              <a:rPr lang="en-US" sz="3200" b="1" dirty="0" smtClean="0"/>
              <a:t>IDEF0</a:t>
            </a:r>
            <a:r>
              <a:rPr lang="en-US" sz="3200" b="1" dirty="0"/>
              <a:t/>
            </a:r>
            <a:br>
              <a:rPr lang="en-US" sz="3200" b="1" dirty="0"/>
            </a:br>
            <a:r>
              <a:rPr lang="en-US" sz="3200" b="1" dirty="0"/>
              <a:t>Methodology </a:t>
            </a:r>
            <a:r>
              <a:rPr lang="en-US" sz="3200" b="1" dirty="0" smtClean="0"/>
              <a:t>Modeling Primitives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456510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CCB25-BC2F-427E-BC6C-CC42D844B27C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457200" y="274638"/>
            <a:ext cx="8382000" cy="72547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  <a:lvl2pPr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2pPr>
            <a:lvl3pPr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3pPr>
            <a:lvl4pPr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4pPr>
            <a:lvl5pPr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5pPr>
            <a:lvl6pPr marL="457200"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6pPr>
            <a:lvl7pPr marL="914400"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7pPr>
            <a:lvl8pPr marL="1371600"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8pPr>
            <a:lvl9pPr marL="1828800"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9pPr>
          </a:lstStyle>
          <a:p>
            <a:r>
              <a:rPr lang="en-US" sz="3200" b="1" dirty="0"/>
              <a:t>IDEF0 </a:t>
            </a:r>
            <a:r>
              <a:rPr lang="en-US" sz="3200" b="1" dirty="0" smtClean="0"/>
              <a:t>Activity Box </a:t>
            </a:r>
            <a:r>
              <a:rPr lang="en-US" sz="3200" b="1" dirty="0"/>
              <a:t>and </a:t>
            </a:r>
            <a:r>
              <a:rPr lang="en-US" sz="3200" b="1" dirty="0" smtClean="0"/>
              <a:t>Connecting Arrows</a:t>
            </a:r>
            <a:endParaRPr lang="en-US" sz="32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6873" y="1239211"/>
            <a:ext cx="5482127" cy="48567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97076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214422"/>
            <a:ext cx="8572560" cy="5214974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Inputs</a:t>
            </a:r>
            <a:r>
              <a:rPr lang="en-US" dirty="0" smtClean="0">
                <a:solidFill>
                  <a:schemeClr val="tx1"/>
                </a:solidFill>
              </a:rPr>
              <a:t>: items that are transformed by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the function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a workpiece to be machined, or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a requisition information to be transformed into a purchase order</a:t>
            </a:r>
          </a:p>
          <a:p>
            <a:endParaRPr lang="en-US" b="1" dirty="0" smtClean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Outputs</a:t>
            </a:r>
            <a:r>
              <a:rPr lang="en-US" dirty="0" smtClean="0">
                <a:solidFill>
                  <a:schemeClr val="tx1"/>
                </a:solidFill>
              </a:rPr>
              <a:t>: result of the transformation process provided by the activity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finished component after machining, or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a purchase order</a:t>
            </a:r>
          </a:p>
          <a:p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CCB25-BC2F-427E-BC6C-CC42D844B27C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457200" y="274638"/>
            <a:ext cx="8382000" cy="72547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  <a:lvl2pPr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2pPr>
            <a:lvl3pPr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3pPr>
            <a:lvl4pPr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4pPr>
            <a:lvl5pPr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5pPr>
            <a:lvl6pPr marL="457200"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6pPr>
            <a:lvl7pPr marL="914400"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7pPr>
            <a:lvl8pPr marL="1371600"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8pPr>
            <a:lvl9pPr marL="1828800"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9pPr>
          </a:lstStyle>
          <a:p>
            <a:r>
              <a:rPr lang="en-US" sz="3200" b="1" dirty="0"/>
              <a:t>IDEF0 </a:t>
            </a:r>
            <a:r>
              <a:rPr lang="en-US" sz="3200" b="1" dirty="0" smtClean="0"/>
              <a:t>Activity</a:t>
            </a:r>
            <a:endParaRPr lang="en-US" sz="3200" b="1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7968" y="4114800"/>
            <a:ext cx="2829210" cy="25064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8211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000108"/>
            <a:ext cx="8572560" cy="5643602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Mechanisms</a:t>
            </a:r>
            <a:r>
              <a:rPr lang="en-US" dirty="0" smtClean="0">
                <a:solidFill>
                  <a:schemeClr val="tx1"/>
                </a:solidFill>
              </a:rPr>
              <a:t>: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means by which a function is realized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Mechanism in material conversion of a workpiece to a finished component might </a:t>
            </a:r>
            <a:r>
              <a:rPr lang="en-US" dirty="0">
                <a:solidFill>
                  <a:schemeClr val="tx1"/>
                </a:solidFill>
              </a:rPr>
              <a:t>require (as mechanisms</a:t>
            </a:r>
            <a:r>
              <a:rPr lang="en-US" dirty="0" smtClean="0">
                <a:solidFill>
                  <a:schemeClr val="tx1"/>
                </a:solidFill>
              </a:rPr>
              <a:t>):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a </a:t>
            </a:r>
            <a:r>
              <a:rPr lang="en-US" sz="2000" b="1" dirty="0" smtClean="0">
                <a:solidFill>
                  <a:schemeClr val="tx1"/>
                </a:solidFill>
              </a:rPr>
              <a:t>lathe</a:t>
            </a:r>
            <a:r>
              <a:rPr lang="en-US" sz="2000" dirty="0" smtClean="0">
                <a:solidFill>
                  <a:schemeClr val="tx1"/>
                </a:solidFill>
              </a:rPr>
              <a:t> and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lathe operator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Information conversion to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process a requisition into a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purchase order: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Could involve a </a:t>
            </a:r>
            <a:r>
              <a:rPr lang="en-US" sz="2000" b="1" dirty="0" smtClean="0">
                <a:solidFill>
                  <a:schemeClr val="tx1"/>
                </a:solidFill>
              </a:rPr>
              <a:t>purchasing agent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>as the mechanism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CCB25-BC2F-427E-BC6C-CC42D844B27C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457200" y="274638"/>
            <a:ext cx="8382000" cy="72547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  <a:lvl2pPr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2pPr>
            <a:lvl3pPr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3pPr>
            <a:lvl4pPr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4pPr>
            <a:lvl5pPr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5pPr>
            <a:lvl6pPr marL="457200"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6pPr>
            <a:lvl7pPr marL="914400"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7pPr>
            <a:lvl8pPr marL="1371600"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8pPr>
            <a:lvl9pPr marL="1828800"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9pPr>
          </a:lstStyle>
          <a:p>
            <a:r>
              <a:rPr lang="en-US" sz="3200" b="1" dirty="0"/>
              <a:t>IDEF0 </a:t>
            </a:r>
            <a:r>
              <a:rPr lang="en-US" sz="3200" b="1" dirty="0" smtClean="0"/>
              <a:t>Activity</a:t>
            </a:r>
            <a:endParaRPr lang="en-US" sz="3200" b="1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3505200"/>
            <a:ext cx="2829210" cy="25064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29755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14282" y="1000108"/>
            <a:ext cx="8715436" cy="5500726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A </a:t>
            </a:r>
            <a:r>
              <a:rPr lang="en-US" b="1" dirty="0" smtClean="0">
                <a:solidFill>
                  <a:schemeClr val="tx1"/>
                </a:solidFill>
              </a:rPr>
              <a:t>control</a:t>
            </a:r>
            <a:r>
              <a:rPr lang="en-US" dirty="0" smtClean="0">
                <a:solidFill>
                  <a:schemeClr val="tx1"/>
                </a:solidFill>
              </a:rPr>
              <a:t> is a condition or set of conditions that </a:t>
            </a:r>
            <a:r>
              <a:rPr lang="en-US" b="1" dirty="0" smtClean="0">
                <a:solidFill>
                  <a:schemeClr val="tx1"/>
                </a:solidFill>
              </a:rPr>
              <a:t>guide</a:t>
            </a:r>
            <a:r>
              <a:rPr lang="en-US" dirty="0" smtClean="0">
                <a:solidFill>
                  <a:schemeClr val="tx1"/>
                </a:solidFill>
              </a:rPr>
              <a:t> or </a:t>
            </a:r>
            <a:r>
              <a:rPr lang="en-US" b="1" dirty="0" smtClean="0">
                <a:solidFill>
                  <a:schemeClr val="tx1"/>
                </a:solidFill>
              </a:rPr>
              <a:t>constrain</a:t>
            </a:r>
            <a:r>
              <a:rPr lang="en-US" dirty="0" smtClean="0">
                <a:solidFill>
                  <a:schemeClr val="tx1"/>
                </a:solidFill>
              </a:rPr>
              <a:t> the performance of the activity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Machining </a:t>
            </a:r>
            <a:r>
              <a:rPr lang="en-US" dirty="0">
                <a:solidFill>
                  <a:schemeClr val="tx1"/>
                </a:solidFill>
              </a:rPr>
              <a:t>activity </a:t>
            </a:r>
            <a:r>
              <a:rPr lang="en-US" dirty="0" smtClean="0">
                <a:solidFill>
                  <a:schemeClr val="tx1"/>
                </a:solidFill>
              </a:rPr>
              <a:t>example: parts may require a </a:t>
            </a:r>
            <a:r>
              <a:rPr lang="en-US" b="1" dirty="0" smtClean="0">
                <a:solidFill>
                  <a:schemeClr val="tx1"/>
                </a:solidFill>
              </a:rPr>
              <a:t>numerical control parts program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Information conversion example: requisition processing function may require adherence to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>set of company rules </a:t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>or purchasing policy</a:t>
            </a:r>
            <a:r>
              <a:rPr lang="en-US" u="sng" dirty="0" smtClean="0">
                <a:solidFill>
                  <a:schemeClr val="tx1"/>
                </a:solidFill>
              </a:rPr>
              <a:t> </a:t>
            </a:r>
            <a:br>
              <a:rPr lang="en-US" u="sng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(e.g. purchasing only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from approved vendors)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CCB25-BC2F-427E-BC6C-CC42D844B27C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6190" y="4275314"/>
            <a:ext cx="2829210" cy="25064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3"/>
          <p:cNvSpPr txBox="1">
            <a:spLocks/>
          </p:cNvSpPr>
          <p:nvPr/>
        </p:nvSpPr>
        <p:spPr>
          <a:xfrm>
            <a:off x="457200" y="274638"/>
            <a:ext cx="8382000" cy="72547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  <a:lvl2pPr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2pPr>
            <a:lvl3pPr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3pPr>
            <a:lvl4pPr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4pPr>
            <a:lvl5pPr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5pPr>
            <a:lvl6pPr marL="457200"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6pPr>
            <a:lvl7pPr marL="914400"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7pPr>
            <a:lvl8pPr marL="1371600"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8pPr>
            <a:lvl9pPr marL="1828800"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9pPr>
          </a:lstStyle>
          <a:p>
            <a:r>
              <a:rPr lang="en-US" sz="3200" b="1" dirty="0"/>
              <a:t>IDEF0 </a:t>
            </a:r>
            <a:r>
              <a:rPr lang="en-US" sz="3200" b="1" dirty="0" smtClean="0"/>
              <a:t>Activity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264903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1142984"/>
            <a:ext cx="8858312" cy="5429288"/>
          </a:xfrm>
        </p:spPr>
        <p:txBody>
          <a:bodyPr>
            <a:normAutofit/>
          </a:bodyPr>
          <a:lstStyle/>
          <a:p>
            <a:pPr algn="just"/>
            <a:r>
              <a:rPr lang="en-US" b="1" dirty="0" smtClean="0">
                <a:solidFill>
                  <a:schemeClr val="tx1"/>
                </a:solidFill>
              </a:rPr>
              <a:t>Activity box</a:t>
            </a:r>
            <a:r>
              <a:rPr lang="en-US" dirty="0" smtClean="0">
                <a:solidFill>
                  <a:schemeClr val="tx1"/>
                </a:solidFill>
              </a:rPr>
              <a:t> and four </a:t>
            </a:r>
            <a:r>
              <a:rPr lang="en-US" b="1" dirty="0" smtClean="0">
                <a:solidFill>
                  <a:schemeClr val="tx1"/>
                </a:solidFill>
              </a:rPr>
              <a:t>arcs</a:t>
            </a:r>
            <a:r>
              <a:rPr lang="en-US" dirty="0" smtClean="0">
                <a:solidFill>
                  <a:schemeClr val="tx1"/>
                </a:solidFill>
              </a:rPr>
              <a:t> provide a concise expression:</a:t>
            </a:r>
          </a:p>
          <a:p>
            <a:pPr marL="400050" lvl="1" indent="0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- an </a:t>
            </a:r>
            <a:r>
              <a:rPr lang="en-US" sz="2400" b="1" dirty="0">
                <a:solidFill>
                  <a:schemeClr val="tx1"/>
                </a:solidFill>
              </a:rPr>
              <a:t>input</a:t>
            </a:r>
            <a:r>
              <a:rPr lang="en-US" sz="2400" dirty="0">
                <a:solidFill>
                  <a:schemeClr val="tx1"/>
                </a:solidFill>
              </a:rPr>
              <a:t> is </a:t>
            </a:r>
            <a:r>
              <a:rPr lang="en-US" sz="2400" dirty="0" smtClean="0">
                <a:solidFill>
                  <a:schemeClr val="tx1"/>
                </a:solidFill>
              </a:rPr>
              <a:t>transformed …</a:t>
            </a:r>
            <a:endParaRPr lang="en-US" sz="2400" dirty="0">
              <a:solidFill>
                <a:schemeClr val="tx1"/>
              </a:solidFill>
            </a:endParaRPr>
          </a:p>
          <a:p>
            <a:pPr marL="400050" lvl="1" indent="0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- into </a:t>
            </a:r>
            <a:r>
              <a:rPr lang="en-US" sz="2400" dirty="0">
                <a:solidFill>
                  <a:schemeClr val="tx1"/>
                </a:solidFill>
              </a:rPr>
              <a:t>an </a:t>
            </a:r>
            <a:r>
              <a:rPr lang="en-US" sz="2400" b="1" dirty="0" smtClean="0">
                <a:solidFill>
                  <a:schemeClr val="tx1"/>
                </a:solidFill>
              </a:rPr>
              <a:t>output </a:t>
            </a:r>
            <a:r>
              <a:rPr lang="en-US" sz="2400" dirty="0" smtClean="0">
                <a:solidFill>
                  <a:schemeClr val="tx1"/>
                </a:solidFill>
              </a:rPr>
              <a:t>…</a:t>
            </a:r>
            <a:endParaRPr lang="en-US" sz="2400" dirty="0">
              <a:solidFill>
                <a:schemeClr val="tx1"/>
              </a:solidFill>
            </a:endParaRPr>
          </a:p>
          <a:p>
            <a:pPr marL="400050" lvl="1" indent="0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- by </a:t>
            </a:r>
            <a:r>
              <a:rPr lang="en-US" sz="2400" dirty="0">
                <a:solidFill>
                  <a:schemeClr val="tx1"/>
                </a:solidFill>
              </a:rPr>
              <a:t>an </a:t>
            </a:r>
            <a:r>
              <a:rPr lang="en-US" sz="2400" b="1" dirty="0">
                <a:solidFill>
                  <a:schemeClr val="tx1"/>
                </a:solidFill>
              </a:rPr>
              <a:t>activity</a:t>
            </a:r>
            <a:r>
              <a:rPr lang="en-US" sz="2400" dirty="0">
                <a:solidFill>
                  <a:schemeClr val="tx1"/>
                </a:solidFill>
              </a:rPr>
              <a:t> (function</a:t>
            </a:r>
            <a:r>
              <a:rPr lang="en-US" sz="2400" dirty="0" smtClean="0">
                <a:solidFill>
                  <a:schemeClr val="tx1"/>
                </a:solidFill>
              </a:rPr>
              <a:t>) …</a:t>
            </a:r>
            <a:endParaRPr lang="en-US" sz="2400" dirty="0">
              <a:solidFill>
                <a:schemeClr val="tx1"/>
              </a:solidFill>
            </a:endParaRPr>
          </a:p>
          <a:p>
            <a:pPr marL="400050" lvl="1" indent="0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- performed </a:t>
            </a:r>
            <a:r>
              <a:rPr lang="en-US" sz="2400" dirty="0">
                <a:solidFill>
                  <a:schemeClr val="tx1"/>
                </a:solidFill>
              </a:rPr>
              <a:t>by a </a:t>
            </a:r>
            <a:r>
              <a:rPr lang="en-US" sz="2400" b="1" dirty="0" smtClean="0">
                <a:solidFill>
                  <a:schemeClr val="tx1"/>
                </a:solidFill>
              </a:rPr>
              <a:t>mechanism </a:t>
            </a:r>
            <a:r>
              <a:rPr lang="en-US" sz="2400" dirty="0" smtClean="0">
                <a:solidFill>
                  <a:schemeClr val="tx1"/>
                </a:solidFill>
              </a:rPr>
              <a:t>…</a:t>
            </a:r>
            <a:endParaRPr lang="en-US" sz="2400" dirty="0">
              <a:solidFill>
                <a:schemeClr val="tx1"/>
              </a:solidFill>
            </a:endParaRPr>
          </a:p>
          <a:p>
            <a:pPr marL="400050" lvl="1" indent="0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- and </a:t>
            </a:r>
            <a:r>
              <a:rPr lang="en-US" sz="2400" dirty="0">
                <a:solidFill>
                  <a:schemeClr val="tx1"/>
                </a:solidFill>
              </a:rPr>
              <a:t>governed by a </a:t>
            </a:r>
            <a:r>
              <a:rPr lang="en-US" sz="2400" b="1" dirty="0">
                <a:solidFill>
                  <a:schemeClr val="tx1"/>
                </a:solidFill>
              </a:rPr>
              <a:t>control</a:t>
            </a:r>
          </a:p>
          <a:p>
            <a:pPr lvl="1" algn="just"/>
            <a:endParaRPr lang="en-US" sz="2000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The specific activity, inputs, outputs,</a:t>
            </a:r>
            <a:r>
              <a:rPr lang="ar-SA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mechanisms, and controls are defined by the </a:t>
            </a:r>
            <a:r>
              <a:rPr lang="en-US" b="1" dirty="0" smtClean="0">
                <a:solidFill>
                  <a:schemeClr val="tx1"/>
                </a:solidFill>
              </a:rPr>
              <a:t>situation</a:t>
            </a:r>
            <a:r>
              <a:rPr lang="en-US" dirty="0" smtClean="0">
                <a:solidFill>
                  <a:schemeClr val="tx1"/>
                </a:solidFill>
              </a:rPr>
              <a:t> being modeled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CCB25-BC2F-427E-BC6C-CC42D844B27C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457200" y="274638"/>
            <a:ext cx="8382000" cy="72547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  <a:lvl2pPr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2pPr>
            <a:lvl3pPr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3pPr>
            <a:lvl4pPr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4pPr>
            <a:lvl5pPr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5pPr>
            <a:lvl6pPr marL="457200"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6pPr>
            <a:lvl7pPr marL="914400"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7pPr>
            <a:lvl8pPr marL="1371600"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8pPr>
            <a:lvl9pPr marL="1828800"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9pPr>
          </a:lstStyle>
          <a:p>
            <a:r>
              <a:rPr lang="en-US" sz="3200" b="1" dirty="0"/>
              <a:t>IDEF0 </a:t>
            </a:r>
            <a:r>
              <a:rPr lang="en-US" sz="3200" b="1" dirty="0" smtClean="0"/>
              <a:t>Activity</a:t>
            </a:r>
            <a:endParaRPr lang="en-US" sz="3200" b="1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1676399"/>
            <a:ext cx="3200400" cy="28353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32236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5410200" cy="4972072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Grammatical convention</a:t>
            </a:r>
            <a:r>
              <a:rPr lang="en-US" dirty="0" smtClean="0">
                <a:solidFill>
                  <a:schemeClr val="tx1"/>
                </a:solidFill>
              </a:rPr>
              <a:t> used in naming activities and arcs:</a:t>
            </a:r>
          </a:p>
          <a:p>
            <a:endParaRPr lang="en-US" sz="1600" dirty="0" smtClean="0">
              <a:solidFill>
                <a:schemeClr val="tx1"/>
              </a:solidFill>
            </a:endParaRPr>
          </a:p>
          <a:p>
            <a:pPr lvl="1"/>
            <a:r>
              <a:rPr lang="en-US" sz="2000" b="1" dirty="0" smtClean="0">
                <a:solidFill>
                  <a:schemeClr val="tx1"/>
                </a:solidFill>
              </a:rPr>
              <a:t>Activities</a:t>
            </a:r>
            <a:r>
              <a:rPr lang="en-US" sz="2000" dirty="0" smtClean="0">
                <a:solidFill>
                  <a:schemeClr val="tx1"/>
                </a:solidFill>
              </a:rPr>
              <a:t> represent actions being performed and are labeled with </a:t>
            </a:r>
            <a:r>
              <a:rPr lang="en-US" sz="2000" b="1" i="1" dirty="0" smtClean="0">
                <a:solidFill>
                  <a:schemeClr val="tx1"/>
                </a:solidFill>
              </a:rPr>
              <a:t>verb phrases</a:t>
            </a:r>
            <a:r>
              <a:rPr lang="en-US" sz="2000" i="1" dirty="0" smtClean="0">
                <a:solidFill>
                  <a:schemeClr val="tx1"/>
                </a:solidFill>
              </a:rPr>
              <a:t> </a:t>
            </a:r>
          </a:p>
          <a:p>
            <a:endParaRPr lang="en-US" sz="1600" dirty="0">
              <a:solidFill>
                <a:schemeClr val="tx1"/>
              </a:solidFill>
            </a:endParaRPr>
          </a:p>
          <a:p>
            <a:pPr lvl="1"/>
            <a:r>
              <a:rPr lang="en-US" sz="2000" b="1" dirty="0" smtClean="0">
                <a:solidFill>
                  <a:schemeClr val="tx1"/>
                </a:solidFill>
              </a:rPr>
              <a:t>Inputs</a:t>
            </a:r>
            <a:r>
              <a:rPr lang="en-US" sz="2000" dirty="0" smtClean="0">
                <a:solidFill>
                  <a:schemeClr val="tx1"/>
                </a:solidFill>
              </a:rPr>
              <a:t>, </a:t>
            </a:r>
            <a:r>
              <a:rPr lang="en-US" sz="2000" b="1" dirty="0" smtClean="0">
                <a:solidFill>
                  <a:schemeClr val="tx1"/>
                </a:solidFill>
              </a:rPr>
              <a:t>outputs</a:t>
            </a:r>
            <a:r>
              <a:rPr lang="en-US" sz="2000" dirty="0" smtClean="0">
                <a:solidFill>
                  <a:schemeClr val="tx1"/>
                </a:solidFill>
              </a:rPr>
              <a:t>, </a:t>
            </a:r>
            <a:r>
              <a:rPr lang="en-US" sz="2000" b="1" dirty="0" smtClean="0">
                <a:solidFill>
                  <a:schemeClr val="tx1"/>
                </a:solidFill>
              </a:rPr>
              <a:t>mechanisms</a:t>
            </a:r>
            <a:r>
              <a:rPr lang="en-US" sz="2000" dirty="0" smtClean="0">
                <a:solidFill>
                  <a:schemeClr val="tx1"/>
                </a:solidFill>
              </a:rPr>
              <a:t>, and </a:t>
            </a:r>
            <a:r>
              <a:rPr lang="en-US" sz="2000" b="1" dirty="0" smtClean="0">
                <a:solidFill>
                  <a:schemeClr val="tx1"/>
                </a:solidFill>
              </a:rPr>
              <a:t>controls</a:t>
            </a:r>
            <a:r>
              <a:rPr lang="en-US" sz="2000" dirty="0" smtClean="0">
                <a:solidFill>
                  <a:schemeClr val="tx1"/>
                </a:solidFill>
              </a:rPr>
              <a:t> represent things and are labeled with </a:t>
            </a:r>
            <a:r>
              <a:rPr lang="en-US" sz="2000" b="1" i="1" dirty="0" smtClean="0">
                <a:solidFill>
                  <a:schemeClr val="tx1"/>
                </a:solidFill>
              </a:rPr>
              <a:t>noun phrases</a:t>
            </a:r>
            <a:endParaRPr lang="en-US" sz="2000" i="1" u="sng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CCB25-BC2F-427E-BC6C-CC42D844B27C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457200" y="274638"/>
            <a:ext cx="8382000" cy="72547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  <a:lvl2pPr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2pPr>
            <a:lvl3pPr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3pPr>
            <a:lvl4pPr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4pPr>
            <a:lvl5pPr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5pPr>
            <a:lvl6pPr marL="457200"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6pPr>
            <a:lvl7pPr marL="914400"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7pPr>
            <a:lvl8pPr marL="1371600"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8pPr>
            <a:lvl9pPr marL="1828800"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9pPr>
          </a:lstStyle>
          <a:p>
            <a:r>
              <a:rPr lang="en-US" sz="3200" b="1" dirty="0"/>
              <a:t>IDEF0 </a:t>
            </a:r>
            <a:r>
              <a:rPr lang="en-US" sz="3200" b="1" dirty="0" smtClean="0"/>
              <a:t>Activity</a:t>
            </a:r>
            <a:endParaRPr lang="en-US" sz="3200" b="1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2209800"/>
            <a:ext cx="2829210" cy="25064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81931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214422"/>
            <a:ext cx="8643998" cy="5429288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IDEF0 is a top-down modeling approach</a:t>
            </a:r>
            <a:endParaRPr lang="ar-SA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The </a:t>
            </a:r>
            <a:r>
              <a:rPr lang="en-US" i="1" dirty="0" smtClean="0">
                <a:solidFill>
                  <a:schemeClr val="tx1"/>
                </a:solidFill>
              </a:rPr>
              <a:t>first layer</a:t>
            </a:r>
            <a:r>
              <a:rPr lang="en-US" dirty="0" smtClean="0">
                <a:solidFill>
                  <a:schemeClr val="tx1"/>
                </a:solidFill>
              </a:rPr>
              <a:t> is a </a:t>
            </a:r>
            <a:r>
              <a:rPr lang="en-US" b="1" dirty="0" smtClean="0">
                <a:solidFill>
                  <a:schemeClr val="tx1"/>
                </a:solidFill>
              </a:rPr>
              <a:t>single activity box</a:t>
            </a:r>
            <a:r>
              <a:rPr lang="en-US" dirty="0" smtClean="0">
                <a:solidFill>
                  <a:schemeClr val="tx1"/>
                </a:solidFill>
              </a:rPr>
              <a:t> that describes the overall function of the enterprise, organization, or process within the enterprise that is the subject of the model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This overall activity is then decomposed into its major sub-activities </a:t>
            </a:r>
            <a:r>
              <a:rPr lang="ar-SA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at the </a:t>
            </a:r>
            <a:r>
              <a:rPr lang="en-US" i="1" dirty="0" smtClean="0">
                <a:solidFill>
                  <a:schemeClr val="tx1"/>
                </a:solidFill>
              </a:rPr>
              <a:t>second layer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Functions are related to each other by their </a:t>
            </a:r>
            <a:r>
              <a:rPr lang="en-US" b="1" dirty="0" smtClean="0">
                <a:solidFill>
                  <a:schemeClr val="tx1"/>
                </a:solidFill>
              </a:rPr>
              <a:t>material flows</a:t>
            </a:r>
            <a:r>
              <a:rPr lang="en-US" dirty="0" smtClean="0">
                <a:solidFill>
                  <a:schemeClr val="tx1"/>
                </a:solidFill>
              </a:rPr>
              <a:t> and </a:t>
            </a:r>
            <a:r>
              <a:rPr lang="en-US" b="1" dirty="0" smtClean="0">
                <a:solidFill>
                  <a:schemeClr val="tx1"/>
                </a:solidFill>
              </a:rPr>
              <a:t>information flows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For example, the output material or information of one activity may provide the input to another activity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CCB25-BC2F-427E-BC6C-CC42D844B27C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457200" y="274638"/>
            <a:ext cx="8382000" cy="72547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  <a:lvl2pPr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2pPr>
            <a:lvl3pPr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3pPr>
            <a:lvl4pPr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4pPr>
            <a:lvl5pPr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5pPr>
            <a:lvl6pPr marL="457200"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6pPr>
            <a:lvl7pPr marL="914400"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7pPr>
            <a:lvl8pPr marL="1371600"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8pPr>
            <a:lvl9pPr marL="1828800"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9pPr>
          </a:lstStyle>
          <a:p>
            <a:r>
              <a:rPr lang="en-US" sz="3200" b="1" dirty="0"/>
              <a:t>IDEF0 Hierarchic decomposition</a:t>
            </a:r>
          </a:p>
        </p:txBody>
      </p:sp>
    </p:spTree>
    <p:extLst>
      <p:ext uri="{BB962C8B-B14F-4D97-AF65-F5344CB8AC3E}">
        <p14:creationId xmlns:p14="http://schemas.microsoft.com/office/powerpoint/2010/main" val="134852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214422"/>
            <a:ext cx="8643998" cy="5286412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Relationship among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levels in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IDEF0 methodology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CCB25-BC2F-427E-BC6C-CC42D844B27C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7" name="Title 3"/>
          <p:cNvSpPr txBox="1">
            <a:spLocks/>
          </p:cNvSpPr>
          <p:nvPr/>
        </p:nvSpPr>
        <p:spPr>
          <a:xfrm>
            <a:off x="457200" y="274638"/>
            <a:ext cx="8382000" cy="72547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  <a:lvl2pPr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2pPr>
            <a:lvl3pPr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3pPr>
            <a:lvl4pPr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4pPr>
            <a:lvl5pPr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5pPr>
            <a:lvl6pPr marL="457200"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6pPr>
            <a:lvl7pPr marL="914400"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7pPr>
            <a:lvl8pPr marL="1371600"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8pPr>
            <a:lvl9pPr marL="1828800"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9pPr>
          </a:lstStyle>
          <a:p>
            <a:r>
              <a:rPr lang="en-US" sz="3200" b="1" dirty="0"/>
              <a:t>IDEF0 </a:t>
            </a:r>
            <a:r>
              <a:rPr lang="en-US" sz="3200" b="1" dirty="0" smtClean="0"/>
              <a:t>Activity</a:t>
            </a:r>
            <a:endParaRPr lang="en-US" sz="3200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599" y="1000108"/>
            <a:ext cx="4763021" cy="57646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95968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822325" y="493713"/>
            <a:ext cx="763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51907" name="Rectangle 3"/>
          <p:cNvSpPr>
            <a:spLocks noGrp="1"/>
          </p:cNvSpPr>
          <p:nvPr>
            <p:ph type="title"/>
          </p:nvPr>
        </p:nvSpPr>
        <p:spPr bwMode="auto">
          <a:xfrm>
            <a:off x="381000" y="304800"/>
            <a:ext cx="8229600" cy="609600"/>
          </a:xfrm>
        </p:spPr>
        <p:txBody>
          <a:bodyPr wrap="square" numCol="1" anchorCtr="0" compatLnSpc="1">
            <a:prstTxWarp prst="textNoShape">
              <a:avLst/>
            </a:prstTxWarp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200" b="1" dirty="0"/>
              <a:t>Lesson Overview</a:t>
            </a:r>
          </a:p>
        </p:txBody>
      </p:sp>
      <p:sp>
        <p:nvSpPr>
          <p:cNvPr id="13316" name="Rectangle 4"/>
          <p:cNvSpPr>
            <a:spLocks noGrp="1"/>
          </p:cNvSpPr>
          <p:nvPr>
            <p:ph idx="1"/>
          </p:nvPr>
        </p:nvSpPr>
        <p:spPr>
          <a:xfrm>
            <a:off x="533400" y="762000"/>
            <a:ext cx="8229600" cy="6096000"/>
          </a:xfrm>
        </p:spPr>
        <p:txBody>
          <a:bodyPr/>
          <a:lstStyle/>
          <a:p>
            <a:pPr marL="0" indent="0">
              <a:buNone/>
            </a:pPr>
            <a:endParaRPr lang="en-US" altLang="en-US" dirty="0">
              <a:solidFill>
                <a:schemeClr val="tx1"/>
              </a:solidFill>
            </a:endParaRPr>
          </a:p>
          <a:p>
            <a:r>
              <a:rPr lang="en-US" altLang="en-US" b="1" dirty="0">
                <a:solidFill>
                  <a:schemeClr val="tx1"/>
                </a:solidFill>
              </a:rPr>
              <a:t>Modeling </a:t>
            </a:r>
            <a:r>
              <a:rPr lang="en-US" altLang="en-US" b="1" dirty="0" smtClean="0">
                <a:solidFill>
                  <a:schemeClr val="tx1"/>
                </a:solidFill>
              </a:rPr>
              <a:t>IIS </a:t>
            </a:r>
            <a:r>
              <a:rPr lang="en-US" altLang="en-US" b="1" dirty="0">
                <a:solidFill>
                  <a:schemeClr val="tx1"/>
                </a:solidFill>
              </a:rPr>
              <a:t>–</a:t>
            </a:r>
            <a:r>
              <a:rPr lang="en-US" altLang="en-US" b="1" dirty="0" smtClean="0">
                <a:solidFill>
                  <a:schemeClr val="tx1"/>
                </a:solidFill>
              </a:rPr>
              <a:t> (p1)</a:t>
            </a:r>
            <a:endParaRPr lang="en-US" altLang="en-US" b="1" dirty="0">
              <a:solidFill>
                <a:schemeClr val="tx1"/>
              </a:solidFill>
            </a:endParaRPr>
          </a:p>
          <a:p>
            <a:endParaRPr lang="en-US" altLang="en-US" sz="2000" b="1" dirty="0">
              <a:solidFill>
                <a:schemeClr val="tx1"/>
              </a:solidFill>
            </a:endParaRPr>
          </a:p>
          <a:p>
            <a:r>
              <a:rPr lang="en-US" altLang="en-US" b="1" dirty="0">
                <a:solidFill>
                  <a:schemeClr val="tx1"/>
                </a:solidFill>
              </a:rPr>
              <a:t>Integrated </a:t>
            </a:r>
            <a:r>
              <a:rPr lang="en-US" altLang="en-US" b="1" dirty="0" smtClean="0">
                <a:solidFill>
                  <a:schemeClr val="tx1"/>
                </a:solidFill>
              </a:rPr>
              <a:t>Computer-Aided Manufacturing Definition </a:t>
            </a:r>
            <a:r>
              <a:rPr lang="en-US" altLang="en-US" b="1" dirty="0">
                <a:solidFill>
                  <a:schemeClr val="tx1"/>
                </a:solidFill>
              </a:rPr>
              <a:t>0 (IDEF0</a:t>
            </a:r>
            <a:r>
              <a:rPr lang="en-US" altLang="en-US" b="1" dirty="0" smtClean="0">
                <a:solidFill>
                  <a:schemeClr val="tx1"/>
                </a:solidFill>
              </a:rPr>
              <a:t>) – (p1)</a:t>
            </a:r>
          </a:p>
          <a:p>
            <a:endParaRPr lang="en-US" altLang="en-US" sz="2000" dirty="0">
              <a:solidFill>
                <a:schemeClr val="tx1"/>
              </a:solidFill>
            </a:endParaRPr>
          </a:p>
          <a:p>
            <a:r>
              <a:rPr lang="en-US" altLang="en-US" dirty="0">
                <a:solidFill>
                  <a:schemeClr val="tx1"/>
                </a:solidFill>
              </a:rPr>
              <a:t>Data Flow Diagram (DFD</a:t>
            </a:r>
            <a:r>
              <a:rPr lang="en-US" altLang="en-US" dirty="0" smtClean="0">
                <a:solidFill>
                  <a:schemeClr val="tx1"/>
                </a:solidFill>
              </a:rPr>
              <a:t>)</a:t>
            </a:r>
            <a:r>
              <a:rPr lang="en-US" altLang="en-US" dirty="0">
                <a:solidFill>
                  <a:schemeClr val="tx1"/>
                </a:solidFill>
              </a:rPr>
              <a:t> – (</a:t>
            </a:r>
            <a:r>
              <a:rPr lang="en-US" altLang="en-US" dirty="0" smtClean="0">
                <a:solidFill>
                  <a:schemeClr val="tx1"/>
                </a:solidFill>
              </a:rPr>
              <a:t>p2)</a:t>
            </a:r>
            <a:endParaRPr lang="en-US" altLang="en-US" dirty="0">
              <a:solidFill>
                <a:schemeClr val="tx1"/>
              </a:solidFill>
            </a:endParaRPr>
          </a:p>
          <a:p>
            <a:endParaRPr lang="en-US" altLang="en-US" dirty="0">
              <a:solidFill>
                <a:schemeClr val="tx1"/>
              </a:solidFill>
            </a:endParaRPr>
          </a:p>
          <a:p>
            <a:endParaRPr lang="en-US" altLang="en-US" dirty="0">
              <a:solidFill>
                <a:schemeClr val="tx1"/>
              </a:solidFill>
            </a:endParaRPr>
          </a:p>
          <a:p>
            <a:endParaRPr lang="en-US" altLang="en-US" sz="2000" dirty="0">
              <a:solidFill>
                <a:schemeClr val="tx1"/>
              </a:solidFill>
            </a:endParaRPr>
          </a:p>
          <a:p>
            <a:endParaRPr lang="en-GB" altLang="en-US" sz="20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DE10F5-5EEB-4563-8644-8856C174A3DA}" type="slidenum">
              <a:rPr lang="en-US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Top-level view of the enterprise: Node A0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CCB25-BC2F-427E-BC6C-CC42D844B27C}" type="slidenum">
              <a:rPr lang="en-US" smtClean="0"/>
              <a:pPr/>
              <a:t>20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599" y="2209800"/>
            <a:ext cx="8816439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3"/>
          <p:cNvSpPr txBox="1">
            <a:spLocks/>
          </p:cNvSpPr>
          <p:nvPr/>
        </p:nvSpPr>
        <p:spPr>
          <a:xfrm>
            <a:off x="457200" y="274638"/>
            <a:ext cx="8382000" cy="124936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  <a:lvl2pPr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2pPr>
            <a:lvl3pPr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3pPr>
            <a:lvl4pPr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4pPr>
            <a:lvl5pPr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5pPr>
            <a:lvl6pPr marL="457200"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6pPr>
            <a:lvl7pPr marL="914400"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7pPr>
            <a:lvl8pPr marL="1371600"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8pPr>
            <a:lvl9pPr marL="1828800"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9pPr>
          </a:lstStyle>
          <a:p>
            <a:r>
              <a:rPr lang="en-US" sz="3200" b="1" dirty="0"/>
              <a:t>An I</a:t>
            </a:r>
            <a:r>
              <a:rPr lang="en-US" sz="3200" b="1" dirty="0" smtClean="0"/>
              <a:t>ntegrated </a:t>
            </a:r>
            <a:r>
              <a:rPr lang="en-US" sz="3200" b="1" dirty="0"/>
              <a:t>IDEF0 </a:t>
            </a:r>
            <a:r>
              <a:rPr lang="en-US" sz="3200" b="1" dirty="0" smtClean="0"/>
              <a:t>Model </a:t>
            </a:r>
            <a:r>
              <a:rPr lang="en-US" sz="3200" b="1" dirty="0"/>
              <a:t>of an </a:t>
            </a:r>
            <a:r>
              <a:rPr lang="en-US" sz="3200" b="1" dirty="0" smtClean="0"/>
              <a:t>Entire Manufacturing Enterprise</a:t>
            </a:r>
            <a:endParaRPr lang="en-US" sz="3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28600" y="5605046"/>
            <a:ext cx="3200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USDA: US Dept. of Agriculture</a:t>
            </a:r>
            <a:endParaRPr lang="en-US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228600" y="5909846"/>
            <a:ext cx="3200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FDA: Food &amp; Drug Administration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756508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1142984"/>
            <a:ext cx="8786874" cy="5429288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chemeClr val="tx1"/>
                </a:solidFill>
              </a:rPr>
              <a:t>A0: high-level view of the enterprise and its interactions with the </a:t>
            </a:r>
            <a:r>
              <a:rPr lang="en-US" dirty="0" smtClean="0">
                <a:solidFill>
                  <a:schemeClr val="tx1"/>
                </a:solidFill>
              </a:rPr>
              <a:t>outside world</a:t>
            </a:r>
            <a:endParaRPr lang="en-US" dirty="0">
              <a:solidFill>
                <a:schemeClr val="tx1"/>
              </a:solidFill>
            </a:endParaRPr>
          </a:p>
          <a:p>
            <a:endParaRPr lang="en-US" sz="2000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Related Inputs (I) and Outputs (O): </a:t>
            </a:r>
          </a:p>
          <a:p>
            <a:pPr lvl="1"/>
            <a:endParaRPr lang="en-US" dirty="0" smtClean="0">
              <a:solidFill>
                <a:schemeClr val="tx1"/>
              </a:solidFill>
            </a:endParaRPr>
          </a:p>
          <a:p>
            <a:pPr lvl="1"/>
            <a:r>
              <a:rPr lang="en-US" sz="2200" dirty="0" smtClean="0">
                <a:solidFill>
                  <a:schemeClr val="tx1"/>
                </a:solidFill>
              </a:rPr>
              <a:t>Customer inquiries (I) </a:t>
            </a:r>
            <a:r>
              <a:rPr lang="en-US" sz="2200" dirty="0" smtClean="0">
                <a:solidFill>
                  <a:schemeClr val="tx1"/>
                </a:solidFill>
                <a:sym typeface="Symbol"/>
              </a:rPr>
              <a:t>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smtClean="0">
                <a:solidFill>
                  <a:schemeClr val="tx1"/>
                </a:solidFill>
              </a:rPr>
              <a:t>Quotations to customers (O)</a:t>
            </a:r>
          </a:p>
          <a:p>
            <a:pPr lvl="1"/>
            <a:endParaRPr lang="en-US" sz="2200" dirty="0" smtClean="0">
              <a:solidFill>
                <a:schemeClr val="tx1"/>
              </a:solidFill>
            </a:endParaRPr>
          </a:p>
          <a:p>
            <a:pPr lvl="1"/>
            <a:r>
              <a:rPr lang="en-US" sz="2200" dirty="0" smtClean="0">
                <a:solidFill>
                  <a:schemeClr val="tx1"/>
                </a:solidFill>
              </a:rPr>
              <a:t>Customer orders (I) </a:t>
            </a:r>
            <a:r>
              <a:rPr lang="en-US" sz="2200" dirty="0">
                <a:solidFill>
                  <a:schemeClr val="tx1"/>
                </a:solidFill>
                <a:sym typeface="Symbol"/>
              </a:rPr>
              <a:t>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smtClean="0">
                <a:solidFill>
                  <a:schemeClr val="tx1"/>
                </a:solidFill>
              </a:rPr>
              <a:t>Shipped product (O)</a:t>
            </a:r>
          </a:p>
          <a:p>
            <a:pPr lvl="1"/>
            <a:endParaRPr lang="en-US" sz="2200" dirty="0" smtClean="0">
              <a:solidFill>
                <a:schemeClr val="tx1"/>
              </a:solidFill>
            </a:endParaRPr>
          </a:p>
          <a:p>
            <a:pPr lvl="1"/>
            <a:r>
              <a:rPr lang="en-US" sz="2200" dirty="0" smtClean="0">
                <a:solidFill>
                  <a:schemeClr val="tx1"/>
                </a:solidFill>
              </a:rPr>
              <a:t>Customer invoice (O) </a:t>
            </a:r>
            <a:r>
              <a:rPr lang="en-US" sz="2200" dirty="0">
                <a:solidFill>
                  <a:schemeClr val="tx1"/>
                </a:solidFill>
                <a:sym typeface="Symbol"/>
              </a:rPr>
              <a:t>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smtClean="0">
                <a:solidFill>
                  <a:schemeClr val="tx1"/>
                </a:solidFill>
              </a:rPr>
              <a:t>Payments from customers (I)</a:t>
            </a:r>
          </a:p>
          <a:p>
            <a:pPr lvl="1"/>
            <a:endParaRPr lang="en-US" sz="2200" dirty="0" smtClean="0">
              <a:solidFill>
                <a:schemeClr val="tx1"/>
              </a:solidFill>
            </a:endParaRPr>
          </a:p>
          <a:p>
            <a:pPr lvl="1"/>
            <a:r>
              <a:rPr lang="en-US" sz="2200" dirty="0" smtClean="0">
                <a:solidFill>
                  <a:schemeClr val="tx1"/>
                </a:solidFill>
              </a:rPr>
              <a:t>Request for vendor information (O) </a:t>
            </a:r>
            <a:r>
              <a:rPr lang="en-US" sz="2200" dirty="0">
                <a:solidFill>
                  <a:schemeClr val="tx1"/>
                </a:solidFill>
                <a:sym typeface="Symbol"/>
              </a:rPr>
              <a:t>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smtClean="0">
                <a:solidFill>
                  <a:schemeClr val="tx1"/>
                </a:solidFill>
              </a:rPr>
              <a:t>Vendor information (I)</a:t>
            </a:r>
          </a:p>
          <a:p>
            <a:pPr lvl="1"/>
            <a:endParaRPr lang="en-US" sz="2200" dirty="0" smtClean="0">
              <a:solidFill>
                <a:schemeClr val="tx1"/>
              </a:solidFill>
            </a:endParaRPr>
          </a:p>
          <a:p>
            <a:pPr lvl="1"/>
            <a:r>
              <a:rPr lang="en-US" sz="2200" dirty="0" smtClean="0">
                <a:solidFill>
                  <a:schemeClr val="tx1"/>
                </a:solidFill>
              </a:rPr>
              <a:t>Purchase orders (O) </a:t>
            </a:r>
            <a:r>
              <a:rPr lang="en-US" sz="2200" dirty="0">
                <a:solidFill>
                  <a:schemeClr val="tx1"/>
                </a:solidFill>
                <a:sym typeface="Symbol"/>
              </a:rPr>
              <a:t>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smtClean="0">
                <a:solidFill>
                  <a:schemeClr val="tx1"/>
                </a:solidFill>
              </a:rPr>
              <a:t>Materials from vendors (I)</a:t>
            </a:r>
          </a:p>
          <a:p>
            <a:pPr lvl="1"/>
            <a:endParaRPr lang="en-US" sz="2200" dirty="0" smtClean="0">
              <a:solidFill>
                <a:schemeClr val="tx1"/>
              </a:solidFill>
            </a:endParaRPr>
          </a:p>
          <a:p>
            <a:pPr lvl="1"/>
            <a:r>
              <a:rPr lang="en-US" sz="2200" dirty="0" smtClean="0">
                <a:solidFill>
                  <a:schemeClr val="tx1"/>
                </a:solidFill>
              </a:rPr>
              <a:t>Vendor invoice (I) </a:t>
            </a:r>
            <a:r>
              <a:rPr lang="en-US" sz="2200" dirty="0">
                <a:solidFill>
                  <a:schemeClr val="tx1"/>
                </a:solidFill>
                <a:sym typeface="Symbol"/>
              </a:rPr>
              <a:t>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smtClean="0">
                <a:solidFill>
                  <a:schemeClr val="tx1"/>
                </a:solidFill>
              </a:rPr>
              <a:t>Payments to vendors (O)</a:t>
            </a:r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CCB25-BC2F-427E-BC6C-CC42D844B27C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457200" y="274638"/>
            <a:ext cx="8382000" cy="72547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  <a:lvl2pPr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2pPr>
            <a:lvl3pPr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3pPr>
            <a:lvl4pPr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4pPr>
            <a:lvl5pPr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5pPr>
            <a:lvl6pPr marL="457200"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6pPr>
            <a:lvl7pPr marL="914400"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7pPr>
            <a:lvl8pPr marL="1371600"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8pPr>
            <a:lvl9pPr marL="1828800"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9pPr>
          </a:lstStyle>
          <a:p>
            <a:r>
              <a:rPr lang="en-US" sz="3200" b="1" dirty="0"/>
              <a:t>Elements of the A0 Activity</a:t>
            </a:r>
          </a:p>
        </p:txBody>
      </p:sp>
    </p:spTree>
    <p:extLst>
      <p:ext uri="{BB962C8B-B14F-4D97-AF65-F5344CB8AC3E}">
        <p14:creationId xmlns:p14="http://schemas.microsoft.com/office/powerpoint/2010/main" val="982409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214422"/>
            <a:ext cx="8643998" cy="5429288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In summary</a:t>
            </a:r>
            <a:r>
              <a:rPr lang="en-US" dirty="0">
                <a:solidFill>
                  <a:schemeClr val="tx1"/>
                </a:solidFill>
              </a:rPr>
              <a:t>: operation of a manufacturing enterprise can be viewed as three </a:t>
            </a:r>
            <a:r>
              <a:rPr lang="en-US" dirty="0" smtClean="0">
                <a:solidFill>
                  <a:schemeClr val="tx1"/>
                </a:solidFill>
              </a:rPr>
              <a:t>interrelated processes: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b="1" dirty="0" smtClean="0">
                <a:solidFill>
                  <a:schemeClr val="tx1"/>
                </a:solidFill>
              </a:rPr>
              <a:t>Physical flow </a:t>
            </a:r>
            <a:r>
              <a:rPr lang="en-US" sz="2000" b="1" dirty="0">
                <a:solidFill>
                  <a:schemeClr val="tx1"/>
                </a:solidFill>
              </a:rPr>
              <a:t>of materials</a:t>
            </a:r>
            <a:r>
              <a:rPr lang="en-US" sz="2000" dirty="0">
                <a:solidFill>
                  <a:schemeClr val="tx1"/>
                </a:solidFill>
              </a:rPr>
              <a:t>; </a:t>
            </a:r>
            <a:r>
              <a:rPr lang="en-US" sz="2000" dirty="0" smtClean="0">
                <a:solidFill>
                  <a:schemeClr val="tx1"/>
                </a:solidFill>
              </a:rPr>
              <a:t>e.g. input materials </a:t>
            </a:r>
            <a:r>
              <a:rPr lang="en-US" sz="2000" dirty="0">
                <a:solidFill>
                  <a:schemeClr val="tx1"/>
                </a:solidFill>
              </a:rPr>
              <a:t>from </a:t>
            </a:r>
            <a:r>
              <a:rPr lang="en-US" sz="2000" dirty="0" smtClean="0">
                <a:solidFill>
                  <a:schemeClr val="tx1"/>
                </a:solidFill>
              </a:rPr>
              <a:t>vendors is </a:t>
            </a:r>
            <a:r>
              <a:rPr lang="en-US" sz="2000" dirty="0">
                <a:solidFill>
                  <a:schemeClr val="tx1"/>
                </a:solidFill>
              </a:rPr>
              <a:t>transformed (i.e. the manufacturing process) </a:t>
            </a:r>
            <a:r>
              <a:rPr lang="en-US" sz="2000" dirty="0" smtClean="0">
                <a:solidFill>
                  <a:schemeClr val="tx1"/>
                </a:solidFill>
              </a:rPr>
              <a:t>into </a:t>
            </a:r>
            <a:r>
              <a:rPr lang="en-US" sz="2000" dirty="0">
                <a:solidFill>
                  <a:schemeClr val="tx1"/>
                </a:solidFill>
              </a:rPr>
              <a:t>the output shipped </a:t>
            </a:r>
            <a:r>
              <a:rPr lang="en-US" sz="2000" dirty="0" smtClean="0">
                <a:solidFill>
                  <a:schemeClr val="tx1"/>
                </a:solidFill>
              </a:rPr>
              <a:t>product</a:t>
            </a:r>
          </a:p>
          <a:p>
            <a:pPr marL="914400" lvl="1" indent="-457200">
              <a:buFont typeface="+mj-lt"/>
              <a:buAutoNum type="arabicPeriod"/>
            </a:pPr>
            <a:endParaRPr lang="en-US" dirty="0" smtClean="0">
              <a:solidFill>
                <a:schemeClr val="tx1"/>
              </a:solidFill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US" sz="2000" b="1" dirty="0" smtClean="0">
                <a:solidFill>
                  <a:schemeClr val="tx1"/>
                </a:solidFill>
              </a:rPr>
              <a:t>Information flow</a:t>
            </a:r>
            <a:r>
              <a:rPr lang="en-US" sz="2000" dirty="0">
                <a:solidFill>
                  <a:schemeClr val="tx1"/>
                </a:solidFill>
              </a:rPr>
              <a:t>; e.g. vendor information and </a:t>
            </a:r>
            <a:r>
              <a:rPr lang="en-US" sz="2000" dirty="0" smtClean="0">
                <a:solidFill>
                  <a:schemeClr val="tx1"/>
                </a:solidFill>
              </a:rPr>
              <a:t>quotation to </a:t>
            </a:r>
            <a:r>
              <a:rPr lang="en-US" sz="2000" dirty="0">
                <a:solidFill>
                  <a:schemeClr val="tx1"/>
                </a:solidFill>
              </a:rPr>
              <a:t>customers</a:t>
            </a:r>
            <a:endParaRPr lang="en-US" sz="2000" dirty="0" smtClean="0">
              <a:solidFill>
                <a:schemeClr val="tx1"/>
              </a:solidFill>
            </a:endParaRPr>
          </a:p>
          <a:p>
            <a:pPr marL="914400" lvl="1" indent="-457200">
              <a:buFont typeface="+mj-lt"/>
              <a:buAutoNum type="arabicPeriod"/>
            </a:pPr>
            <a:endParaRPr lang="en-US" dirty="0" smtClean="0">
              <a:solidFill>
                <a:schemeClr val="tx1"/>
              </a:solidFill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US" sz="2000" b="1" dirty="0">
                <a:solidFill>
                  <a:schemeClr val="tx1"/>
                </a:solidFill>
              </a:rPr>
              <a:t>Financial flow</a:t>
            </a:r>
            <a:r>
              <a:rPr lang="en-US" sz="2000" dirty="0">
                <a:solidFill>
                  <a:schemeClr val="tx1"/>
                </a:solidFill>
              </a:rPr>
              <a:t>; </a:t>
            </a:r>
            <a:r>
              <a:rPr lang="en-US" sz="2000" dirty="0" smtClean="0">
                <a:solidFill>
                  <a:schemeClr val="tx1"/>
                </a:solidFill>
              </a:rPr>
              <a:t>e.g. payments </a:t>
            </a:r>
            <a:r>
              <a:rPr lang="en-US" sz="2000" dirty="0">
                <a:solidFill>
                  <a:schemeClr val="tx1"/>
                </a:solidFill>
              </a:rPr>
              <a:t>from customers and </a:t>
            </a:r>
            <a:r>
              <a:rPr lang="en-US" sz="2000" dirty="0" smtClean="0">
                <a:solidFill>
                  <a:schemeClr val="tx1"/>
                </a:solidFill>
              </a:rPr>
              <a:t>payments to vendors</a:t>
            </a:r>
          </a:p>
          <a:p>
            <a:pPr marL="914400" lvl="1" indent="-457200">
              <a:buFont typeface="+mj-lt"/>
              <a:buAutoNum type="arabicPeriod"/>
            </a:pPr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Outside </a:t>
            </a:r>
            <a:r>
              <a:rPr lang="en-US" b="1" dirty="0" smtClean="0">
                <a:solidFill>
                  <a:schemeClr val="tx1"/>
                </a:solidFill>
              </a:rPr>
              <a:t>controls</a:t>
            </a:r>
            <a:r>
              <a:rPr lang="en-US" dirty="0" smtClean="0">
                <a:solidFill>
                  <a:schemeClr val="tx1"/>
                </a:solidFill>
              </a:rPr>
              <a:t>: USDA, </a:t>
            </a:r>
            <a:r>
              <a:rPr lang="en-US" dirty="0">
                <a:solidFill>
                  <a:schemeClr val="tx1"/>
                </a:solidFill>
              </a:rPr>
              <a:t>FDA (important class of standards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Mechanisms</a:t>
            </a:r>
            <a:r>
              <a:rPr lang="en-US" dirty="0" smtClean="0">
                <a:solidFill>
                  <a:schemeClr val="tx1"/>
                </a:solidFill>
              </a:rPr>
              <a:t>: </a:t>
            </a:r>
            <a:r>
              <a:rPr lang="en-US" dirty="0">
                <a:solidFill>
                  <a:schemeClr val="tx1"/>
                </a:solidFill>
              </a:rPr>
              <a:t>human resources and equipment </a:t>
            </a:r>
            <a:r>
              <a:rPr lang="en-US" dirty="0" smtClean="0">
                <a:solidFill>
                  <a:schemeClr val="tx1"/>
                </a:solidFill>
              </a:rPr>
              <a:t>resources; these convert </a:t>
            </a:r>
            <a:r>
              <a:rPr lang="en-US" dirty="0">
                <a:solidFill>
                  <a:schemeClr val="tx1"/>
                </a:solidFill>
              </a:rPr>
              <a:t>inputs to </a:t>
            </a:r>
            <a:r>
              <a:rPr lang="en-US" dirty="0" smtClean="0">
                <a:solidFill>
                  <a:schemeClr val="tx1"/>
                </a:solidFill>
              </a:rPr>
              <a:t>outputs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CCB25-BC2F-427E-BC6C-CC42D844B27C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457200" y="274638"/>
            <a:ext cx="8382000" cy="72547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  <a:lvl2pPr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2pPr>
            <a:lvl3pPr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3pPr>
            <a:lvl4pPr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4pPr>
            <a:lvl5pPr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5pPr>
            <a:lvl6pPr marL="457200"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6pPr>
            <a:lvl7pPr marL="914400"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7pPr>
            <a:lvl8pPr marL="1371600"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8pPr>
            <a:lvl9pPr marL="1828800"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9pPr>
          </a:lstStyle>
          <a:p>
            <a:r>
              <a:rPr lang="en-US" sz="3200" b="1" dirty="0"/>
              <a:t>Elements of the A0 Activity</a:t>
            </a:r>
          </a:p>
        </p:txBody>
      </p:sp>
    </p:spTree>
    <p:extLst>
      <p:ext uri="{BB962C8B-B14F-4D97-AF65-F5344CB8AC3E}">
        <p14:creationId xmlns:p14="http://schemas.microsoft.com/office/powerpoint/2010/main" val="228369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447800"/>
            <a:ext cx="8572560" cy="504351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Decomposing node A0 identifies four major activities at the next level: 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A1: Manage Sales and Orders Process, 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A2: Plan for Manufacture, 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A3: Manufacture Product, and 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A4: Control Finished Goods</a:t>
            </a:r>
          </a:p>
          <a:p>
            <a:pPr lvl="1"/>
            <a:endParaRPr lang="en-US" sz="3200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Inputs and outputs of the </a:t>
            </a:r>
            <a:r>
              <a:rPr lang="en-US" i="1" dirty="0">
                <a:solidFill>
                  <a:schemeClr val="tx1"/>
                </a:solidFill>
              </a:rPr>
              <a:t>parent</a:t>
            </a:r>
            <a:r>
              <a:rPr lang="en-US" dirty="0">
                <a:solidFill>
                  <a:schemeClr val="tx1"/>
                </a:solidFill>
              </a:rPr>
              <a:t> activity are </a:t>
            </a:r>
            <a:r>
              <a:rPr lang="en-US" i="1" dirty="0">
                <a:solidFill>
                  <a:schemeClr val="tx1"/>
                </a:solidFill>
              </a:rPr>
              <a:t>inherited</a:t>
            </a:r>
            <a:r>
              <a:rPr lang="en-US" dirty="0">
                <a:solidFill>
                  <a:schemeClr val="tx1"/>
                </a:solidFill>
              </a:rPr>
              <a:t> by the </a:t>
            </a:r>
            <a:r>
              <a:rPr lang="en-US" i="1" dirty="0">
                <a:solidFill>
                  <a:schemeClr val="tx1"/>
                </a:solidFill>
              </a:rPr>
              <a:t>child</a:t>
            </a:r>
            <a:r>
              <a:rPr lang="en-US" dirty="0">
                <a:solidFill>
                  <a:schemeClr val="tx1"/>
                </a:solidFill>
              </a:rPr>
              <a:t>)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e.g. </a:t>
            </a:r>
            <a:r>
              <a:rPr lang="en-US" sz="2000" i="1" dirty="0">
                <a:solidFill>
                  <a:schemeClr val="tx1"/>
                </a:solidFill>
                <a:hlinkClick r:id="rId2" action="ppaction://hlinksldjump"/>
              </a:rPr>
              <a:t>customer inquiries</a:t>
            </a:r>
            <a:r>
              <a:rPr lang="en-US" sz="2000" dirty="0">
                <a:solidFill>
                  <a:schemeClr val="tx1"/>
                </a:solidFill>
              </a:rPr>
              <a:t> and </a:t>
            </a:r>
            <a:r>
              <a:rPr lang="en-US" sz="2000" i="1" dirty="0">
                <a:solidFill>
                  <a:schemeClr val="tx1"/>
                </a:solidFill>
                <a:hlinkClick r:id="rId2" action="ppaction://hlinksldjump"/>
              </a:rPr>
              <a:t>customer orders</a:t>
            </a:r>
            <a:r>
              <a:rPr lang="en-US" sz="2000" dirty="0">
                <a:solidFill>
                  <a:schemeClr val="tx1"/>
                </a:solidFill>
              </a:rPr>
              <a:t> are handled by the sales organization and are inputs to </a:t>
            </a:r>
            <a:r>
              <a:rPr lang="en-US" sz="2000" dirty="0">
                <a:solidFill>
                  <a:schemeClr val="tx1"/>
                </a:solidFill>
                <a:hlinkClick r:id="rId3" action="ppaction://hlinksldjump"/>
              </a:rPr>
              <a:t>node A1</a:t>
            </a:r>
            <a:endParaRPr lang="en-US" sz="2000" dirty="0">
              <a:solidFill>
                <a:schemeClr val="tx1"/>
              </a:solidFill>
            </a:endParaRP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e.g. </a:t>
            </a:r>
            <a:r>
              <a:rPr lang="en-US" sz="2000" i="1" dirty="0">
                <a:solidFill>
                  <a:schemeClr val="tx1"/>
                </a:solidFill>
                <a:hlinkClick r:id="rId2" action="ppaction://hlinksldjump"/>
              </a:rPr>
              <a:t>finished product</a:t>
            </a:r>
            <a:r>
              <a:rPr lang="en-US" sz="2000" dirty="0">
                <a:solidFill>
                  <a:schemeClr val="tx1"/>
                </a:solidFill>
              </a:rPr>
              <a:t> leaves the enterprise from finished goods inventory (shown as an output of activity </a:t>
            </a:r>
            <a:r>
              <a:rPr lang="en-US" sz="2000" dirty="0">
                <a:solidFill>
                  <a:schemeClr val="tx1"/>
                </a:solidFill>
                <a:hlinkClick r:id="rId3" action="ppaction://hlinksldjump"/>
              </a:rPr>
              <a:t>A4</a:t>
            </a:r>
            <a:r>
              <a:rPr lang="en-US" sz="2000" dirty="0">
                <a:solidFill>
                  <a:schemeClr val="tx1"/>
                </a:solidFill>
              </a:rPr>
              <a:t>)</a:t>
            </a:r>
          </a:p>
          <a:p>
            <a:endParaRPr lang="en-US" sz="2800" dirty="0" smtClean="0">
              <a:solidFill>
                <a:schemeClr val="tx1"/>
              </a:solidFill>
            </a:endParaRPr>
          </a:p>
          <a:p>
            <a:pPr lvl="1"/>
            <a:endParaRPr lang="en-US" sz="2000" dirty="0">
              <a:solidFill>
                <a:schemeClr val="tx1"/>
              </a:solidFill>
            </a:endParaRPr>
          </a:p>
          <a:p>
            <a:pPr lvl="1"/>
            <a:endParaRPr lang="en-US" sz="2000" dirty="0" smtClean="0">
              <a:solidFill>
                <a:schemeClr val="tx1"/>
              </a:solidFill>
            </a:endParaRPr>
          </a:p>
          <a:p>
            <a:endParaRPr lang="en-US" sz="2000" dirty="0" smtClean="0">
              <a:solidFill>
                <a:schemeClr val="tx1"/>
              </a:solidFill>
            </a:endParaRPr>
          </a:p>
          <a:p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CCB25-BC2F-427E-BC6C-CC42D844B27C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7" name="Title 3"/>
          <p:cNvSpPr txBox="1">
            <a:spLocks/>
          </p:cNvSpPr>
          <p:nvPr/>
        </p:nvSpPr>
        <p:spPr>
          <a:xfrm>
            <a:off x="457200" y="274638"/>
            <a:ext cx="8382000" cy="72547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  <a:lvl2pPr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2pPr>
            <a:lvl3pPr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3pPr>
            <a:lvl4pPr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4pPr>
            <a:lvl5pPr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5pPr>
            <a:lvl6pPr marL="457200"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6pPr>
            <a:lvl7pPr marL="914400"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7pPr>
            <a:lvl8pPr marL="1371600"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8pPr>
            <a:lvl9pPr marL="1828800"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9pPr>
          </a:lstStyle>
          <a:p>
            <a:r>
              <a:rPr lang="en-US" sz="3200" b="1" dirty="0"/>
              <a:t>Decomposition of </a:t>
            </a:r>
            <a:r>
              <a:rPr lang="en-US" sz="3200" b="1" dirty="0" smtClean="0"/>
              <a:t>Node </a:t>
            </a:r>
            <a:r>
              <a:rPr lang="en-US" sz="3200" b="1" dirty="0"/>
              <a:t>A0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6594" y="2438400"/>
            <a:ext cx="2985006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638800" y="3962400"/>
            <a:ext cx="3429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Simple output/input relationship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8282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785794"/>
            <a:ext cx="8715436" cy="578647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CCB25-BC2F-427E-BC6C-CC42D844B27C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7" name="Title 3"/>
          <p:cNvSpPr txBox="1">
            <a:spLocks/>
          </p:cNvSpPr>
          <p:nvPr/>
        </p:nvSpPr>
        <p:spPr>
          <a:xfrm>
            <a:off x="457200" y="274638"/>
            <a:ext cx="8382000" cy="72547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  <a:lvl2pPr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2pPr>
            <a:lvl3pPr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3pPr>
            <a:lvl4pPr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4pPr>
            <a:lvl5pPr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5pPr>
            <a:lvl6pPr marL="457200"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6pPr>
            <a:lvl7pPr marL="914400"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7pPr>
            <a:lvl8pPr marL="1371600"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8pPr>
            <a:lvl9pPr marL="1828800"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9pPr>
          </a:lstStyle>
          <a:p>
            <a:r>
              <a:rPr lang="en-US" sz="3200" b="1" dirty="0"/>
              <a:t>Decomposition of node A0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07280"/>
            <a:ext cx="9144000" cy="526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50526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80592"/>
            <a:ext cx="8229600" cy="5472608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Note </a:t>
            </a:r>
            <a:r>
              <a:rPr lang="en-US" dirty="0">
                <a:solidFill>
                  <a:schemeClr val="tx1"/>
                </a:solidFill>
              </a:rPr>
              <a:t>the </a:t>
            </a:r>
            <a:r>
              <a:rPr lang="en-US" i="1" dirty="0" smtClean="0">
                <a:solidFill>
                  <a:schemeClr val="tx1"/>
                </a:solidFill>
              </a:rPr>
              <a:t>activity flow relationship: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When several activity boxes are drawn at the same level of decomposition, they are ordered by sequential order/dominance </a:t>
            </a:r>
            <a:endParaRPr lang="en-US" sz="2000" dirty="0" smtClean="0">
              <a:solidFill>
                <a:schemeClr val="tx1"/>
              </a:solidFill>
            </a:endParaRPr>
          </a:p>
          <a:p>
            <a:pPr lvl="1"/>
            <a:endParaRPr lang="en-US" dirty="0">
              <a:solidFill>
                <a:schemeClr val="tx1"/>
              </a:solidFill>
            </a:endParaRP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e.g. “</a:t>
            </a:r>
            <a:r>
              <a:rPr lang="en-US" sz="2000" dirty="0">
                <a:solidFill>
                  <a:schemeClr val="tx1"/>
                </a:solidFill>
                <a:hlinkClick r:id="rId2" action="ppaction://hlinksldjump"/>
              </a:rPr>
              <a:t>Manage Sales and Order Processes</a:t>
            </a:r>
            <a:r>
              <a:rPr lang="en-US" sz="2000" dirty="0">
                <a:solidFill>
                  <a:schemeClr val="tx1"/>
                </a:solidFill>
              </a:rPr>
              <a:t>” </a:t>
            </a:r>
            <a:r>
              <a:rPr lang="en-US" sz="2000" dirty="0" smtClean="0">
                <a:solidFill>
                  <a:schemeClr val="tx1"/>
                </a:solidFill>
              </a:rPr>
              <a:t>activity precedes “</a:t>
            </a:r>
            <a:r>
              <a:rPr lang="en-US" sz="2000" dirty="0">
                <a:solidFill>
                  <a:schemeClr val="tx1"/>
                </a:solidFill>
              </a:rPr>
              <a:t>Plan for Manufacture” </a:t>
            </a:r>
            <a:r>
              <a:rPr lang="en-US" sz="2000" dirty="0" smtClean="0">
                <a:solidFill>
                  <a:schemeClr val="tx1"/>
                </a:solidFill>
              </a:rPr>
              <a:t>activity, etc. </a:t>
            </a:r>
          </a:p>
          <a:p>
            <a:pPr lvl="1"/>
            <a:endParaRPr lang="en-US" dirty="0">
              <a:solidFill>
                <a:schemeClr val="tx1"/>
              </a:solidFill>
            </a:endParaRP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For </a:t>
            </a:r>
            <a:r>
              <a:rPr lang="en-US" sz="2000" dirty="0">
                <a:solidFill>
                  <a:schemeClr val="tx1"/>
                </a:solidFill>
              </a:rPr>
              <a:t>ease of diagramming, </a:t>
            </a:r>
            <a:r>
              <a:rPr lang="en-US" sz="2000" dirty="0" smtClean="0">
                <a:solidFill>
                  <a:schemeClr val="tx1"/>
                </a:solidFill>
              </a:rPr>
              <a:t>IDEF0 </a:t>
            </a:r>
            <a:r>
              <a:rPr lang="en-US" sz="2000" dirty="0">
                <a:solidFill>
                  <a:schemeClr val="tx1"/>
                </a:solidFill>
              </a:rPr>
              <a:t>methodology </a:t>
            </a:r>
            <a:r>
              <a:rPr lang="en-US" sz="2000" dirty="0" smtClean="0">
                <a:solidFill>
                  <a:schemeClr val="tx1"/>
                </a:solidFill>
              </a:rPr>
              <a:t>recommends using </a:t>
            </a:r>
            <a:r>
              <a:rPr lang="en-US" sz="2000" dirty="0">
                <a:solidFill>
                  <a:schemeClr val="tx1"/>
                </a:solidFill>
              </a:rPr>
              <a:t>a </a:t>
            </a:r>
            <a:r>
              <a:rPr lang="en-US" sz="2000" i="1" dirty="0">
                <a:solidFill>
                  <a:schemeClr val="tx1"/>
                </a:solidFill>
              </a:rPr>
              <a:t>staircase pattern </a:t>
            </a:r>
            <a:r>
              <a:rPr lang="en-US" sz="2000" dirty="0">
                <a:solidFill>
                  <a:schemeClr val="tx1"/>
                </a:solidFill>
              </a:rPr>
              <a:t>whenever </a:t>
            </a:r>
            <a:r>
              <a:rPr lang="en-US" sz="2000" dirty="0" smtClean="0">
                <a:solidFill>
                  <a:schemeClr val="tx1"/>
                </a:solidFill>
              </a:rPr>
              <a:t>possible</a:t>
            </a:r>
          </a:p>
          <a:p>
            <a:pPr lvl="1"/>
            <a:endParaRPr lang="en-US" dirty="0" smtClean="0">
              <a:solidFill>
                <a:schemeClr val="tx1"/>
              </a:solidFill>
            </a:endParaRP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Also </a:t>
            </a:r>
            <a:r>
              <a:rPr lang="en-US" sz="2000" dirty="0" smtClean="0">
                <a:solidFill>
                  <a:schemeClr val="tx1"/>
                </a:solidFill>
              </a:rPr>
              <a:t>recommended: at </a:t>
            </a:r>
            <a:r>
              <a:rPr lang="en-US" sz="2000" dirty="0">
                <a:solidFill>
                  <a:schemeClr val="tx1"/>
                </a:solidFill>
              </a:rPr>
              <a:t>each level of </a:t>
            </a:r>
            <a:r>
              <a:rPr lang="en-US" sz="2000" dirty="0" smtClean="0">
                <a:solidFill>
                  <a:schemeClr val="tx1"/>
                </a:solidFill>
              </a:rPr>
              <a:t>decomposition, </a:t>
            </a:r>
            <a:r>
              <a:rPr lang="en-US" sz="2000" dirty="0">
                <a:solidFill>
                  <a:schemeClr val="tx1"/>
                </a:solidFill>
              </a:rPr>
              <a:t>from </a:t>
            </a:r>
            <a:r>
              <a:rPr lang="en-US" sz="2000" b="1" dirty="0">
                <a:solidFill>
                  <a:schemeClr val="tx1"/>
                </a:solidFill>
              </a:rPr>
              <a:t>three to six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i="1" dirty="0">
                <a:solidFill>
                  <a:schemeClr val="tx1"/>
                </a:solidFill>
              </a:rPr>
              <a:t>child</a:t>
            </a:r>
            <a:r>
              <a:rPr lang="en-US" sz="2000" dirty="0">
                <a:solidFill>
                  <a:schemeClr val="tx1"/>
                </a:solidFill>
              </a:rPr>
              <a:t> activities be created from each </a:t>
            </a:r>
            <a:r>
              <a:rPr lang="en-US" sz="2000" i="1" dirty="0">
                <a:solidFill>
                  <a:schemeClr val="tx1"/>
                </a:solidFill>
              </a:rPr>
              <a:t>parent</a:t>
            </a:r>
          </a:p>
          <a:p>
            <a:pPr marL="0" indent="0">
              <a:buNone/>
            </a:pP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CCB25-BC2F-427E-BC6C-CC42D844B27C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7" name="Title 3"/>
          <p:cNvSpPr txBox="1">
            <a:spLocks/>
          </p:cNvSpPr>
          <p:nvPr/>
        </p:nvSpPr>
        <p:spPr>
          <a:xfrm>
            <a:off x="457200" y="274638"/>
            <a:ext cx="8382000" cy="72547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  <a:lvl2pPr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2pPr>
            <a:lvl3pPr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3pPr>
            <a:lvl4pPr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4pPr>
            <a:lvl5pPr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5pPr>
            <a:lvl6pPr marL="457200"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6pPr>
            <a:lvl7pPr marL="914400"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7pPr>
            <a:lvl8pPr marL="1371600"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8pPr>
            <a:lvl9pPr marL="1828800"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9pPr>
          </a:lstStyle>
          <a:p>
            <a:r>
              <a:rPr lang="en-US" sz="3200" b="1" dirty="0"/>
              <a:t>Decomposition of </a:t>
            </a:r>
            <a:r>
              <a:rPr lang="en-US" sz="3200" b="1" dirty="0" smtClean="0"/>
              <a:t>Node </a:t>
            </a:r>
            <a:r>
              <a:rPr lang="en-US" sz="3200" b="1" dirty="0"/>
              <a:t>A0</a:t>
            </a:r>
          </a:p>
        </p:txBody>
      </p:sp>
    </p:spTree>
    <p:extLst>
      <p:ext uri="{BB962C8B-B14F-4D97-AF65-F5344CB8AC3E}">
        <p14:creationId xmlns:p14="http://schemas.microsoft.com/office/powerpoint/2010/main" val="1938146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80592"/>
            <a:ext cx="8229600" cy="547260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Decomposition of a parent activity is determined by the analyst in conjunction with enterprise personnel</a:t>
            </a:r>
          </a:p>
          <a:p>
            <a:endParaRPr lang="en-US" sz="2000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The breakdown structure of an activity into its main child activities is usually written in an indented list</a:t>
            </a:r>
          </a:p>
          <a:p>
            <a:endParaRPr lang="en-US" sz="2000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The following indented list applies at this point:</a:t>
            </a:r>
          </a:p>
          <a:p>
            <a:pPr lvl="1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A0 — Operate a Food Manufacturing Enterprise</a:t>
            </a:r>
          </a:p>
          <a:p>
            <a:pPr lvl="1" indent="557213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A1 — Manage Sales and Orders Process</a:t>
            </a:r>
          </a:p>
          <a:p>
            <a:pPr lvl="1" indent="557213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A2 — Plan for Manufacture</a:t>
            </a:r>
          </a:p>
          <a:p>
            <a:pPr lvl="1" indent="557213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A3 — Manufacture Product</a:t>
            </a:r>
          </a:p>
          <a:p>
            <a:pPr lvl="1" indent="557213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A4 — Control Finished Goods</a:t>
            </a:r>
            <a:endParaRPr lang="ar-SA" sz="24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CCB25-BC2F-427E-BC6C-CC42D844B27C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7" name="Title 3"/>
          <p:cNvSpPr txBox="1">
            <a:spLocks/>
          </p:cNvSpPr>
          <p:nvPr/>
        </p:nvSpPr>
        <p:spPr>
          <a:xfrm>
            <a:off x="457200" y="274638"/>
            <a:ext cx="8382000" cy="72547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  <a:lvl2pPr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2pPr>
            <a:lvl3pPr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3pPr>
            <a:lvl4pPr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4pPr>
            <a:lvl5pPr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5pPr>
            <a:lvl6pPr marL="457200"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6pPr>
            <a:lvl7pPr marL="914400"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7pPr>
            <a:lvl8pPr marL="1371600"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8pPr>
            <a:lvl9pPr marL="1828800"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9pPr>
          </a:lstStyle>
          <a:p>
            <a:r>
              <a:rPr lang="en-US" sz="3200" b="1" dirty="0"/>
              <a:t>Decomposition of </a:t>
            </a:r>
            <a:r>
              <a:rPr lang="en-US" sz="3200" b="1" dirty="0" smtClean="0"/>
              <a:t>Node </a:t>
            </a:r>
            <a:r>
              <a:rPr lang="en-US" sz="3200" b="1" dirty="0"/>
              <a:t>A0</a:t>
            </a:r>
          </a:p>
        </p:txBody>
      </p:sp>
    </p:spTree>
    <p:extLst>
      <p:ext uri="{BB962C8B-B14F-4D97-AF65-F5344CB8AC3E}">
        <p14:creationId xmlns:p14="http://schemas.microsoft.com/office/powerpoint/2010/main" val="3566690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600200"/>
            <a:ext cx="8643998" cy="4972072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Parallelism</a:t>
            </a:r>
            <a:r>
              <a:rPr lang="en-US" dirty="0" smtClean="0">
                <a:solidFill>
                  <a:schemeClr val="tx1"/>
                </a:solidFill>
              </a:rPr>
              <a:t>: simultaneous flow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to more than one activity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This is more common with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a </a:t>
            </a:r>
            <a:r>
              <a:rPr lang="en-US" i="1" dirty="0" smtClean="0">
                <a:solidFill>
                  <a:schemeClr val="tx1"/>
                </a:solidFill>
              </a:rPr>
              <a:t>flow of information</a:t>
            </a: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than with a </a:t>
            </a:r>
            <a:r>
              <a:rPr lang="en-US" i="1" dirty="0" smtClean="0">
                <a:solidFill>
                  <a:schemeClr val="tx1"/>
                </a:solidFill>
              </a:rPr>
              <a:t>flow of </a:t>
            </a:r>
            <a:br>
              <a:rPr lang="en-US" i="1" dirty="0" smtClean="0">
                <a:solidFill>
                  <a:schemeClr val="tx1"/>
                </a:solidFill>
              </a:rPr>
            </a:br>
            <a:r>
              <a:rPr lang="en-US" i="1" dirty="0" smtClean="0">
                <a:solidFill>
                  <a:schemeClr val="tx1"/>
                </a:solidFill>
              </a:rPr>
              <a:t>physical entities</a:t>
            </a:r>
            <a:endParaRPr lang="en-US" i="1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CCB25-BC2F-427E-BC6C-CC42D844B27C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457200" y="274638"/>
            <a:ext cx="8382000" cy="72547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  <a:lvl2pPr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2pPr>
            <a:lvl3pPr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3pPr>
            <a:lvl4pPr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4pPr>
            <a:lvl5pPr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5pPr>
            <a:lvl6pPr marL="457200"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6pPr>
            <a:lvl7pPr marL="914400"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7pPr>
            <a:lvl8pPr marL="1371600"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8pPr>
            <a:lvl9pPr marL="1828800"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9pPr>
          </a:lstStyle>
          <a:p>
            <a:r>
              <a:rPr lang="en-US" sz="3200" b="1" dirty="0"/>
              <a:t>Connecting flows between activities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2126328"/>
            <a:ext cx="4267200" cy="3020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16155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Distribution of flows</a:t>
            </a:r>
            <a:r>
              <a:rPr lang="en-US" dirty="0" smtClean="0">
                <a:solidFill>
                  <a:schemeClr val="tx1"/>
                </a:solidFill>
              </a:rPr>
              <a:t> to more than one activity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CCB25-BC2F-427E-BC6C-CC42D844B27C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7" name="Title 3"/>
          <p:cNvSpPr txBox="1">
            <a:spLocks/>
          </p:cNvSpPr>
          <p:nvPr/>
        </p:nvSpPr>
        <p:spPr>
          <a:xfrm>
            <a:off x="457200" y="274638"/>
            <a:ext cx="8382000" cy="72547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  <a:lvl2pPr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2pPr>
            <a:lvl3pPr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3pPr>
            <a:lvl4pPr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4pPr>
            <a:lvl5pPr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5pPr>
            <a:lvl6pPr marL="457200"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6pPr>
            <a:lvl7pPr marL="914400"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7pPr>
            <a:lvl8pPr marL="1371600"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8pPr>
            <a:lvl9pPr marL="1828800"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9pPr>
          </a:lstStyle>
          <a:p>
            <a:r>
              <a:rPr lang="en-US" sz="3200" b="1" dirty="0"/>
              <a:t>Connecting flows between activities</a:t>
            </a: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209800"/>
            <a:ext cx="4905375" cy="330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76322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071546"/>
            <a:ext cx="8643998" cy="5429288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One activity can provide inputs, controls, or both to other activities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CCB25-BC2F-427E-BC6C-CC42D844B27C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8" name="Title 3"/>
          <p:cNvSpPr txBox="1">
            <a:spLocks/>
          </p:cNvSpPr>
          <p:nvPr/>
        </p:nvSpPr>
        <p:spPr>
          <a:xfrm>
            <a:off x="457200" y="274638"/>
            <a:ext cx="8382000" cy="72547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  <a:lvl2pPr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2pPr>
            <a:lvl3pPr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3pPr>
            <a:lvl4pPr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4pPr>
            <a:lvl5pPr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5pPr>
            <a:lvl6pPr marL="457200"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6pPr>
            <a:lvl7pPr marL="914400"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7pPr>
            <a:lvl8pPr marL="1371600"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8pPr>
            <a:lvl9pPr marL="1828800"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9pPr>
          </a:lstStyle>
          <a:p>
            <a:r>
              <a:rPr lang="en-US" sz="3200" b="1" dirty="0"/>
              <a:t>Connecting flows between activities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4652" y="1828800"/>
            <a:ext cx="3457575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5105400" y="3200400"/>
            <a:ext cx="23622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activity An 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controlling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activity An+1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905000"/>
            <a:ext cx="4114800" cy="2245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76200" y="3733800"/>
            <a:ext cx="3429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Simple output/input relationship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9360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3920" y="984920"/>
            <a:ext cx="8740080" cy="556828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This is first </a:t>
            </a:r>
            <a:r>
              <a:rPr lang="en-US" dirty="0">
                <a:solidFill>
                  <a:schemeClr val="tx1"/>
                </a:solidFill>
              </a:rPr>
              <a:t>step in </a:t>
            </a:r>
            <a:r>
              <a:rPr lang="en-US" dirty="0" smtClean="0">
                <a:solidFill>
                  <a:schemeClr val="tx1"/>
                </a:solidFill>
              </a:rPr>
              <a:t>design of IIS for an industrial enterprise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The </a:t>
            </a:r>
            <a:r>
              <a:rPr lang="en-US" dirty="0">
                <a:solidFill>
                  <a:schemeClr val="tx1"/>
                </a:solidFill>
              </a:rPr>
              <a:t>design proceeds from a </a:t>
            </a:r>
            <a:r>
              <a:rPr lang="en-US" b="1" dirty="0" smtClean="0">
                <a:solidFill>
                  <a:schemeClr val="tx1"/>
                </a:solidFill>
              </a:rPr>
              <a:t>definition </a:t>
            </a:r>
            <a:r>
              <a:rPr lang="en-US" b="1" dirty="0">
                <a:solidFill>
                  <a:schemeClr val="tx1"/>
                </a:solidFill>
              </a:rPr>
              <a:t>of a business model</a:t>
            </a:r>
            <a:r>
              <a:rPr lang="en-US" dirty="0">
                <a:solidFill>
                  <a:schemeClr val="tx1"/>
                </a:solidFill>
              </a:rPr>
              <a:t> of the </a:t>
            </a:r>
            <a:r>
              <a:rPr lang="en-US" dirty="0" smtClean="0">
                <a:solidFill>
                  <a:schemeClr val="tx1"/>
                </a:solidFill>
              </a:rPr>
              <a:t>enterprise; this business model (IS model ) is </a:t>
            </a:r>
            <a:r>
              <a:rPr lang="en-US" dirty="0">
                <a:solidFill>
                  <a:schemeClr val="tx1"/>
                </a:solidFill>
              </a:rPr>
              <a:t>a description of </a:t>
            </a:r>
            <a:endParaRPr lang="en-US" dirty="0" smtClean="0">
              <a:solidFill>
                <a:schemeClr val="tx1"/>
              </a:solidFill>
            </a:endParaRP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the </a:t>
            </a:r>
            <a:r>
              <a:rPr lang="en-US" sz="2000" b="1" dirty="0">
                <a:solidFill>
                  <a:schemeClr val="tx1"/>
                </a:solidFill>
              </a:rPr>
              <a:t>functions of the business</a:t>
            </a:r>
            <a:r>
              <a:rPr lang="en-US" sz="2000" dirty="0" smtClean="0">
                <a:solidFill>
                  <a:schemeClr val="tx1"/>
                </a:solidFill>
              </a:rPr>
              <a:t>, (or manufacturing operations) 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the </a:t>
            </a:r>
            <a:r>
              <a:rPr lang="en-US" sz="2000" b="1" dirty="0">
                <a:solidFill>
                  <a:schemeClr val="tx1"/>
                </a:solidFill>
              </a:rPr>
              <a:t>data requirements</a:t>
            </a:r>
            <a:r>
              <a:rPr lang="en-US" sz="2000" dirty="0">
                <a:solidFill>
                  <a:schemeClr val="tx1"/>
                </a:solidFill>
              </a:rPr>
              <a:t>, and </a:t>
            </a:r>
            <a:endParaRPr lang="en-US" sz="2000" dirty="0" smtClean="0">
              <a:solidFill>
                <a:schemeClr val="tx1"/>
              </a:solidFill>
            </a:endParaRP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the </a:t>
            </a:r>
            <a:r>
              <a:rPr lang="en-US" sz="2000" b="1" dirty="0" smtClean="0">
                <a:solidFill>
                  <a:schemeClr val="tx1"/>
                </a:solidFill>
              </a:rPr>
              <a:t>interactions</a:t>
            </a:r>
            <a:r>
              <a:rPr lang="en-US" sz="2000" dirty="0" smtClean="0">
                <a:solidFill>
                  <a:schemeClr val="tx1"/>
                </a:solidFill>
              </a:rPr>
              <a:t> between </a:t>
            </a:r>
            <a:r>
              <a:rPr lang="en-US" sz="2000" dirty="0">
                <a:solidFill>
                  <a:schemeClr val="tx1"/>
                </a:solidFill>
              </a:rPr>
              <a:t>the functions and data </a:t>
            </a:r>
            <a:r>
              <a:rPr lang="en-US" sz="2000" dirty="0" smtClean="0">
                <a:solidFill>
                  <a:schemeClr val="tx1"/>
                </a:solidFill>
              </a:rPr>
              <a:t>requirements</a:t>
            </a:r>
          </a:p>
          <a:p>
            <a:endParaRPr lang="en-US" b="1" u="sng" dirty="0" smtClean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Functional </a:t>
            </a:r>
            <a:r>
              <a:rPr lang="en-US" b="1" dirty="0">
                <a:solidFill>
                  <a:schemeClr val="tx1"/>
                </a:solidFill>
              </a:rPr>
              <a:t>or activity </a:t>
            </a:r>
            <a:r>
              <a:rPr lang="en-US" b="1" dirty="0" smtClean="0">
                <a:solidFill>
                  <a:schemeClr val="tx1"/>
                </a:solidFill>
              </a:rPr>
              <a:t>architecture </a:t>
            </a:r>
            <a:r>
              <a:rPr lang="en-US" dirty="0" smtClean="0">
                <a:solidFill>
                  <a:schemeClr val="tx1"/>
                </a:solidFill>
              </a:rPr>
              <a:t>describes </a:t>
            </a:r>
            <a:r>
              <a:rPr lang="en-US" dirty="0">
                <a:solidFill>
                  <a:schemeClr val="tx1"/>
                </a:solidFill>
              </a:rPr>
              <a:t>a conceptual model of the activities that operate the </a:t>
            </a:r>
            <a:r>
              <a:rPr lang="en-US" dirty="0" smtClean="0">
                <a:solidFill>
                  <a:schemeClr val="tx1"/>
                </a:solidFill>
              </a:rPr>
              <a:t>business (or manufacturing operations) </a:t>
            </a:r>
            <a:r>
              <a:rPr lang="en-US" dirty="0">
                <a:solidFill>
                  <a:schemeClr val="tx1"/>
                </a:solidFill>
              </a:rPr>
              <a:t>and </a:t>
            </a:r>
            <a:r>
              <a:rPr lang="en-US" dirty="0" smtClean="0">
                <a:solidFill>
                  <a:schemeClr val="tx1"/>
                </a:solidFill>
              </a:rPr>
              <a:t>the relationships </a:t>
            </a:r>
            <a:r>
              <a:rPr lang="en-US" dirty="0">
                <a:solidFill>
                  <a:schemeClr val="tx1"/>
                </a:solidFill>
              </a:rPr>
              <a:t>between those </a:t>
            </a:r>
            <a:r>
              <a:rPr lang="en-US" dirty="0" smtClean="0">
                <a:solidFill>
                  <a:schemeClr val="tx1"/>
                </a:solidFill>
              </a:rPr>
              <a:t>activities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CCB25-BC2F-427E-BC6C-CC42D844B27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71596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  <a:lvl2pPr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2pPr>
            <a:lvl3pPr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3pPr>
            <a:lvl4pPr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4pPr>
            <a:lvl5pPr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5pPr>
            <a:lvl6pPr marL="457200"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6pPr>
            <a:lvl7pPr marL="914400"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7pPr>
            <a:lvl8pPr marL="1371600"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8pPr>
            <a:lvl9pPr marL="1828800"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9pPr>
          </a:lstStyle>
          <a:p>
            <a:r>
              <a:rPr lang="en-US" sz="3200" b="1" dirty="0"/>
              <a:t>Modeling IIS</a:t>
            </a:r>
          </a:p>
        </p:txBody>
      </p:sp>
    </p:spTree>
    <p:extLst>
      <p:ext uri="{BB962C8B-B14F-4D97-AF65-F5344CB8AC3E}">
        <p14:creationId xmlns:p14="http://schemas.microsoft.com/office/powerpoint/2010/main" val="1451541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071546"/>
            <a:ext cx="8643998" cy="5429288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Q</a:t>
            </a:r>
            <a:r>
              <a:rPr lang="en-US" dirty="0">
                <a:solidFill>
                  <a:schemeClr val="tx1"/>
                </a:solidFill>
              </a:rPr>
              <a:t>: how to avoid confusion in deciding whether an arc is either an </a:t>
            </a:r>
            <a:r>
              <a:rPr lang="en-US" i="1" dirty="0" smtClean="0">
                <a:solidFill>
                  <a:schemeClr val="tx1"/>
                </a:solidFill>
              </a:rPr>
              <a:t>input</a:t>
            </a:r>
            <a:r>
              <a:rPr lang="en-US" dirty="0" smtClean="0">
                <a:solidFill>
                  <a:schemeClr val="tx1"/>
                </a:solidFill>
              </a:rPr>
              <a:t> to </a:t>
            </a:r>
            <a:r>
              <a:rPr lang="en-US" dirty="0">
                <a:solidFill>
                  <a:schemeClr val="tx1"/>
                </a:solidFill>
              </a:rPr>
              <a:t>an activity or a </a:t>
            </a:r>
            <a:r>
              <a:rPr lang="en-US" i="1" dirty="0" smtClean="0">
                <a:solidFill>
                  <a:schemeClr val="tx1"/>
                </a:solidFill>
              </a:rPr>
              <a:t>control</a:t>
            </a:r>
            <a:r>
              <a:rPr lang="en-US" dirty="0" smtClean="0">
                <a:solidFill>
                  <a:schemeClr val="tx1"/>
                </a:solidFill>
              </a:rPr>
              <a:t>?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If </a:t>
            </a:r>
            <a:r>
              <a:rPr lang="en-US" sz="2000" dirty="0" smtClean="0">
                <a:solidFill>
                  <a:schemeClr val="tx1"/>
                </a:solidFill>
              </a:rPr>
              <a:t>entity </a:t>
            </a:r>
            <a:r>
              <a:rPr lang="en-US" sz="2000" dirty="0">
                <a:solidFill>
                  <a:schemeClr val="tx1"/>
                </a:solidFill>
              </a:rPr>
              <a:t>represented by </a:t>
            </a:r>
            <a:r>
              <a:rPr lang="en-US" sz="2000" dirty="0" smtClean="0">
                <a:solidFill>
                  <a:schemeClr val="tx1"/>
                </a:solidFill>
              </a:rPr>
              <a:t>arc </a:t>
            </a:r>
            <a:r>
              <a:rPr lang="en-US" sz="2000" dirty="0">
                <a:solidFill>
                  <a:schemeClr val="tx1"/>
                </a:solidFill>
              </a:rPr>
              <a:t>is </a:t>
            </a:r>
            <a:r>
              <a:rPr lang="en-US" sz="2000" b="1" i="1" dirty="0">
                <a:solidFill>
                  <a:schemeClr val="tx1"/>
                </a:solidFill>
              </a:rPr>
              <a:t>converted</a:t>
            </a:r>
            <a:r>
              <a:rPr lang="en-US" sz="2000" dirty="0">
                <a:solidFill>
                  <a:schemeClr val="tx1"/>
                </a:solidFill>
              </a:rPr>
              <a:t> into some other form by the activity, it is clearly an </a:t>
            </a:r>
            <a:r>
              <a:rPr lang="en-US" sz="2000" b="1" i="1" dirty="0" smtClean="0">
                <a:solidFill>
                  <a:schemeClr val="tx1"/>
                </a:solidFill>
              </a:rPr>
              <a:t>input</a:t>
            </a:r>
            <a:r>
              <a:rPr lang="en-US" sz="2000" dirty="0" smtClean="0">
                <a:solidFill>
                  <a:schemeClr val="tx1"/>
                </a:solidFill>
              </a:rPr>
              <a:t>; e.g</a:t>
            </a:r>
            <a:r>
              <a:rPr lang="en-US" sz="2000" dirty="0">
                <a:solidFill>
                  <a:schemeClr val="tx1"/>
                </a:solidFill>
              </a:rPr>
              <a:t>. activity </a:t>
            </a:r>
            <a:r>
              <a:rPr lang="en-US" sz="2000" dirty="0">
                <a:solidFill>
                  <a:schemeClr val="tx1"/>
                </a:solidFill>
                <a:hlinkClick r:id="rId2" action="ppaction://hlinksldjump"/>
              </a:rPr>
              <a:t>A4</a:t>
            </a:r>
            <a:r>
              <a:rPr lang="en-US" sz="2000" dirty="0">
                <a:solidFill>
                  <a:schemeClr val="tx1"/>
                </a:solidFill>
              </a:rPr>
              <a:t> converts </a:t>
            </a:r>
            <a:r>
              <a:rPr lang="en-US" sz="2000" i="1" dirty="0" smtClean="0">
                <a:solidFill>
                  <a:schemeClr val="tx1"/>
                </a:solidFill>
              </a:rPr>
              <a:t>finished product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into </a:t>
            </a:r>
            <a:r>
              <a:rPr lang="en-US" sz="2000" i="1" dirty="0">
                <a:solidFill>
                  <a:schemeClr val="tx1"/>
                </a:solidFill>
              </a:rPr>
              <a:t>shipped </a:t>
            </a:r>
            <a:r>
              <a:rPr lang="en-US" sz="2000" i="1" dirty="0" smtClean="0">
                <a:solidFill>
                  <a:schemeClr val="tx1"/>
                </a:solidFill>
              </a:rPr>
              <a:t>product</a:t>
            </a:r>
            <a:endParaRPr lang="en-US" sz="2000" dirty="0" smtClean="0">
              <a:solidFill>
                <a:schemeClr val="tx1"/>
              </a:solidFill>
            </a:endParaRPr>
          </a:p>
          <a:p>
            <a:pPr lvl="1"/>
            <a:endParaRPr lang="en-US" dirty="0" smtClean="0">
              <a:solidFill>
                <a:schemeClr val="tx1"/>
              </a:solidFill>
            </a:endParaRP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If </a:t>
            </a:r>
            <a:r>
              <a:rPr lang="en-US" sz="2000" dirty="0" smtClean="0">
                <a:solidFill>
                  <a:schemeClr val="tx1"/>
                </a:solidFill>
              </a:rPr>
              <a:t>entity </a:t>
            </a:r>
            <a:r>
              <a:rPr lang="en-US" sz="2000" dirty="0">
                <a:solidFill>
                  <a:schemeClr val="tx1"/>
                </a:solidFill>
              </a:rPr>
              <a:t>represented by </a:t>
            </a:r>
            <a:r>
              <a:rPr lang="en-US" sz="2000" dirty="0" smtClean="0">
                <a:solidFill>
                  <a:schemeClr val="tx1"/>
                </a:solidFill>
              </a:rPr>
              <a:t>arc </a:t>
            </a:r>
            <a:r>
              <a:rPr lang="en-US" sz="2000" b="1" i="1" dirty="0">
                <a:solidFill>
                  <a:schemeClr val="tx1"/>
                </a:solidFill>
              </a:rPr>
              <a:t>directs</a:t>
            </a:r>
            <a:r>
              <a:rPr lang="en-US" sz="2000" dirty="0">
                <a:solidFill>
                  <a:schemeClr val="tx1"/>
                </a:solidFill>
              </a:rPr>
              <a:t> the </a:t>
            </a:r>
            <a:r>
              <a:rPr lang="en-US" sz="2000" dirty="0" smtClean="0">
                <a:solidFill>
                  <a:schemeClr val="tx1"/>
                </a:solidFill>
              </a:rPr>
              <a:t>activity as </a:t>
            </a:r>
            <a:r>
              <a:rPr lang="en-US" sz="2000" dirty="0">
                <a:solidFill>
                  <a:schemeClr val="tx1"/>
                </a:solidFill>
              </a:rPr>
              <a:t>to how it will perform its function, it is clearly a </a:t>
            </a:r>
            <a:r>
              <a:rPr lang="en-US" sz="2000" b="1" i="1" dirty="0" smtClean="0">
                <a:solidFill>
                  <a:schemeClr val="tx1"/>
                </a:solidFill>
              </a:rPr>
              <a:t>control</a:t>
            </a:r>
            <a:r>
              <a:rPr lang="en-US" sz="2000" dirty="0" smtClean="0">
                <a:solidFill>
                  <a:schemeClr val="tx1"/>
                </a:solidFill>
              </a:rPr>
              <a:t>; e.g</a:t>
            </a:r>
            <a:r>
              <a:rPr lang="en-US" sz="2000" dirty="0">
                <a:solidFill>
                  <a:schemeClr val="tx1"/>
                </a:solidFill>
              </a:rPr>
              <a:t>. “production schedule and recipe” </a:t>
            </a:r>
            <a:r>
              <a:rPr lang="en-US" sz="2000" dirty="0" smtClean="0">
                <a:solidFill>
                  <a:schemeClr val="tx1"/>
                </a:solidFill>
              </a:rPr>
              <a:t>is information </a:t>
            </a:r>
            <a:r>
              <a:rPr lang="en-US" sz="2000" dirty="0">
                <a:solidFill>
                  <a:schemeClr val="tx1"/>
                </a:solidFill>
              </a:rPr>
              <a:t>that </a:t>
            </a:r>
            <a:r>
              <a:rPr lang="en-US" sz="2000" i="1" dirty="0" smtClean="0">
                <a:solidFill>
                  <a:schemeClr val="tx1"/>
                </a:solidFill>
              </a:rPr>
              <a:t>tells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>
                <a:solidFill>
                  <a:schemeClr val="tx1"/>
                </a:solidFill>
              </a:rPr>
              <a:t>activity </a:t>
            </a:r>
            <a:r>
              <a:rPr lang="en-US" sz="2000" dirty="0">
                <a:solidFill>
                  <a:schemeClr val="tx1"/>
                </a:solidFill>
                <a:hlinkClick r:id="rId2" action="ppaction://hlinksldjump"/>
              </a:rPr>
              <a:t>A3</a:t>
            </a:r>
            <a:r>
              <a:rPr lang="en-US" sz="2000" dirty="0">
                <a:solidFill>
                  <a:schemeClr val="tx1"/>
                </a:solidFill>
              </a:rPr>
              <a:t> what products will be </a:t>
            </a:r>
            <a:r>
              <a:rPr lang="en-US" sz="2000" dirty="0" smtClean="0">
                <a:solidFill>
                  <a:schemeClr val="tx1"/>
                </a:solidFill>
              </a:rPr>
              <a:t>produced on </a:t>
            </a:r>
            <a:r>
              <a:rPr lang="en-US" sz="2000" dirty="0">
                <a:solidFill>
                  <a:schemeClr val="tx1"/>
                </a:solidFill>
              </a:rPr>
              <a:t>a </a:t>
            </a:r>
            <a:r>
              <a:rPr lang="en-US" sz="2000" dirty="0" smtClean="0">
                <a:solidFill>
                  <a:schemeClr val="tx1"/>
                </a:solidFill>
              </a:rPr>
              <a:t>specific </a:t>
            </a:r>
            <a:r>
              <a:rPr lang="en-US" sz="2000" dirty="0">
                <a:solidFill>
                  <a:schemeClr val="tx1"/>
                </a:solidFill>
              </a:rPr>
              <a:t>day (production schedule) and how these products will be produced (recipe</a:t>
            </a:r>
            <a:r>
              <a:rPr lang="en-US" sz="2000" dirty="0" smtClean="0">
                <a:solidFill>
                  <a:schemeClr val="tx1"/>
                </a:solidFill>
              </a:rPr>
              <a:t>)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CCB25-BC2F-427E-BC6C-CC42D844B27C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8" name="Title 3"/>
          <p:cNvSpPr txBox="1">
            <a:spLocks/>
          </p:cNvSpPr>
          <p:nvPr/>
        </p:nvSpPr>
        <p:spPr>
          <a:xfrm>
            <a:off x="457200" y="274638"/>
            <a:ext cx="8382000" cy="72547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  <a:lvl2pPr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2pPr>
            <a:lvl3pPr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3pPr>
            <a:lvl4pPr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4pPr>
            <a:lvl5pPr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5pPr>
            <a:lvl6pPr marL="457200"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6pPr>
            <a:lvl7pPr marL="914400"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7pPr>
            <a:lvl8pPr marL="1371600"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8pPr>
            <a:lvl9pPr marL="1828800"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9pPr>
          </a:lstStyle>
          <a:p>
            <a:r>
              <a:rPr lang="en-US" sz="3200" b="1" dirty="0"/>
              <a:t>Connecting flows between activities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514" t="64068"/>
          <a:stretch/>
        </p:blipFill>
        <p:spPr bwMode="auto">
          <a:xfrm>
            <a:off x="685800" y="4800600"/>
            <a:ext cx="3153398" cy="18904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253" t="46850" r="21308" b="20177"/>
          <a:stretch/>
        </p:blipFill>
        <p:spPr bwMode="auto">
          <a:xfrm>
            <a:off x="5715000" y="4876800"/>
            <a:ext cx="2691925" cy="17347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94504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071546"/>
            <a:ext cx="4210080" cy="5429288"/>
          </a:xfrm>
        </p:spPr>
        <p:txBody>
          <a:bodyPr>
            <a:normAutofit/>
          </a:bodyPr>
          <a:lstStyle/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Feedback</a:t>
            </a:r>
            <a:r>
              <a:rPr lang="en-US" dirty="0">
                <a:solidFill>
                  <a:schemeClr val="tx1"/>
                </a:solidFill>
              </a:rPr>
              <a:t>: </a:t>
            </a:r>
            <a:r>
              <a:rPr lang="en-US" dirty="0" smtClean="0">
                <a:solidFill>
                  <a:schemeClr val="tx1"/>
                </a:solidFill>
              </a:rPr>
              <a:t>occurs </a:t>
            </a:r>
            <a:r>
              <a:rPr lang="en-US" dirty="0">
                <a:solidFill>
                  <a:schemeClr val="tx1"/>
                </a:solidFill>
              </a:rPr>
              <a:t>when information generated in a subsequent activity is used by a prior </a:t>
            </a:r>
            <a:r>
              <a:rPr lang="en-US" dirty="0" smtClean="0">
                <a:solidFill>
                  <a:schemeClr val="tx1"/>
                </a:solidFill>
              </a:rPr>
              <a:t>activity in </a:t>
            </a:r>
            <a:r>
              <a:rPr lang="en-US" dirty="0">
                <a:solidFill>
                  <a:schemeClr val="tx1"/>
                </a:solidFill>
              </a:rPr>
              <a:t>the activity </a:t>
            </a:r>
            <a:r>
              <a:rPr lang="en-US" dirty="0" smtClean="0">
                <a:solidFill>
                  <a:schemeClr val="tx1"/>
                </a:solidFill>
              </a:rPr>
              <a:t>diagram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e.g. </a:t>
            </a:r>
            <a:r>
              <a:rPr lang="en-US" sz="2000" dirty="0" smtClean="0">
                <a:solidFill>
                  <a:schemeClr val="tx1"/>
                </a:solidFill>
              </a:rPr>
              <a:t>relationship between </a:t>
            </a:r>
            <a:r>
              <a:rPr lang="en-US" sz="2000" i="1" dirty="0">
                <a:solidFill>
                  <a:schemeClr val="tx1"/>
                </a:solidFill>
                <a:hlinkClick r:id="rId3" action="ppaction://hlinksldjump"/>
              </a:rPr>
              <a:t>A1: Manage Sales and Order Process</a:t>
            </a:r>
            <a:r>
              <a:rPr lang="en-US" sz="2000" dirty="0">
                <a:solidFill>
                  <a:schemeClr val="tx1"/>
                </a:solidFill>
              </a:rPr>
              <a:t> and </a:t>
            </a:r>
            <a:r>
              <a:rPr lang="en-US" sz="2000" i="1" dirty="0">
                <a:solidFill>
                  <a:schemeClr val="tx1"/>
                </a:solidFill>
              </a:rPr>
              <a:t>A2: Plan for </a:t>
            </a:r>
            <a:r>
              <a:rPr lang="en-US" sz="2000" i="1" dirty="0" smtClean="0">
                <a:solidFill>
                  <a:schemeClr val="tx1"/>
                </a:solidFill>
              </a:rPr>
              <a:t>Manufacture </a:t>
            </a:r>
            <a:r>
              <a:rPr lang="en-US" sz="2000" dirty="0" smtClean="0">
                <a:solidFill>
                  <a:schemeClr val="tx1"/>
                </a:solidFill>
              </a:rPr>
              <a:t>(i.e. to know delivery dates for customer quotation, you must know planned mfg. schedule)*</a:t>
            </a:r>
            <a:endParaRPr lang="en-US" sz="2000" i="1" dirty="0">
              <a:solidFill>
                <a:schemeClr val="tx1"/>
              </a:solidFill>
            </a:endParaRP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8200" y="1303946"/>
            <a:ext cx="4000528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CCB25-BC2F-427E-BC6C-CC42D844B27C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8" name="Title 3"/>
          <p:cNvSpPr txBox="1">
            <a:spLocks/>
          </p:cNvSpPr>
          <p:nvPr/>
        </p:nvSpPr>
        <p:spPr>
          <a:xfrm>
            <a:off x="457200" y="274638"/>
            <a:ext cx="8382000" cy="72547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  <a:lvl2pPr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2pPr>
            <a:lvl3pPr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3pPr>
            <a:lvl4pPr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4pPr>
            <a:lvl5pPr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5pPr>
            <a:lvl6pPr marL="457200"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6pPr>
            <a:lvl7pPr marL="914400"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7pPr>
            <a:lvl8pPr marL="1371600"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8pPr>
            <a:lvl9pPr marL="1828800"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9pPr>
          </a:lstStyle>
          <a:p>
            <a:r>
              <a:rPr lang="en-US" sz="3200" b="1" dirty="0"/>
              <a:t>Connecting flows between activities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724400" y="2667000"/>
            <a:ext cx="2362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activity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An + 1 providing 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feedback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to activity An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5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80592"/>
            <a:ext cx="8229600" cy="5472608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Note, we </a:t>
            </a:r>
            <a:r>
              <a:rPr lang="en-US" dirty="0">
                <a:solidFill>
                  <a:schemeClr val="tx1"/>
                </a:solidFill>
              </a:rPr>
              <a:t>have not shown </a:t>
            </a:r>
            <a:r>
              <a:rPr lang="en-US" dirty="0" smtClean="0">
                <a:solidFill>
                  <a:schemeClr val="tx1"/>
                </a:solidFill>
              </a:rPr>
              <a:t>mechanisms in </a:t>
            </a:r>
            <a:r>
              <a:rPr lang="en-US" dirty="0">
                <a:solidFill>
                  <a:schemeClr val="tx1"/>
                </a:solidFill>
              </a:rPr>
              <a:t>the </a:t>
            </a:r>
            <a:r>
              <a:rPr lang="en-US" dirty="0" smtClean="0">
                <a:solidFill>
                  <a:schemeClr val="tx1"/>
                </a:solidFill>
              </a:rPr>
              <a:t>decomposition </a:t>
            </a:r>
            <a:r>
              <a:rPr lang="en-US" dirty="0">
                <a:solidFill>
                  <a:schemeClr val="tx1"/>
                </a:solidFill>
              </a:rPr>
              <a:t>of </a:t>
            </a:r>
            <a:r>
              <a:rPr lang="en-US" dirty="0" smtClean="0">
                <a:solidFill>
                  <a:schemeClr val="tx1"/>
                </a:solidFill>
              </a:rPr>
              <a:t>node A0</a:t>
            </a:r>
          </a:p>
          <a:p>
            <a:endParaRPr lang="en-US" sz="2000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Mechanisms are only required </a:t>
            </a:r>
            <a:r>
              <a:rPr lang="en-US" dirty="0">
                <a:solidFill>
                  <a:schemeClr val="tx1"/>
                </a:solidFill>
              </a:rPr>
              <a:t>at the </a:t>
            </a:r>
            <a:r>
              <a:rPr lang="en-US" b="1" dirty="0">
                <a:solidFill>
                  <a:schemeClr val="tx1"/>
                </a:solidFill>
              </a:rPr>
              <a:t>elemental level</a:t>
            </a:r>
            <a:r>
              <a:rPr lang="en-US" dirty="0">
                <a:solidFill>
                  <a:schemeClr val="tx1"/>
                </a:solidFill>
              </a:rPr>
              <a:t> of the modeling </a:t>
            </a:r>
            <a:r>
              <a:rPr lang="en-US" dirty="0" smtClean="0">
                <a:solidFill>
                  <a:schemeClr val="tx1"/>
                </a:solidFill>
              </a:rPr>
              <a:t>process (i.e. </a:t>
            </a:r>
            <a:r>
              <a:rPr lang="en-US" dirty="0">
                <a:solidFill>
                  <a:schemeClr val="tx1"/>
                </a:solidFill>
              </a:rPr>
              <a:t>when </a:t>
            </a:r>
            <a:r>
              <a:rPr lang="en-US" dirty="0" smtClean="0">
                <a:solidFill>
                  <a:schemeClr val="tx1"/>
                </a:solidFill>
              </a:rPr>
              <a:t>a specific </a:t>
            </a:r>
            <a:r>
              <a:rPr lang="en-US" dirty="0">
                <a:solidFill>
                  <a:schemeClr val="tx1"/>
                </a:solidFill>
              </a:rPr>
              <a:t>activity is </a:t>
            </a:r>
            <a:r>
              <a:rPr lang="en-US" dirty="0" smtClean="0">
                <a:solidFill>
                  <a:schemeClr val="tx1"/>
                </a:solidFill>
              </a:rPr>
              <a:t>identified </a:t>
            </a:r>
            <a:r>
              <a:rPr lang="en-US" dirty="0">
                <a:solidFill>
                  <a:schemeClr val="tx1"/>
                </a:solidFill>
              </a:rPr>
              <a:t>at the </a:t>
            </a:r>
            <a:r>
              <a:rPr lang="en-US" i="1" dirty="0">
                <a:solidFill>
                  <a:schemeClr val="tx1"/>
                </a:solidFill>
              </a:rPr>
              <a:t>lowest level</a:t>
            </a:r>
            <a:r>
              <a:rPr lang="en-US" dirty="0">
                <a:solidFill>
                  <a:schemeClr val="tx1"/>
                </a:solidFill>
              </a:rPr>
              <a:t> of the hierarchy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  <a:endParaRPr lang="en-US" sz="2000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CCB25-BC2F-427E-BC6C-CC42D844B27C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7" name="Title 3"/>
          <p:cNvSpPr txBox="1">
            <a:spLocks/>
          </p:cNvSpPr>
          <p:nvPr/>
        </p:nvSpPr>
        <p:spPr>
          <a:xfrm>
            <a:off x="457200" y="274638"/>
            <a:ext cx="8382000" cy="72547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  <a:lvl2pPr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2pPr>
            <a:lvl3pPr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3pPr>
            <a:lvl4pPr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4pPr>
            <a:lvl5pPr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5pPr>
            <a:lvl6pPr marL="457200"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6pPr>
            <a:lvl7pPr marL="914400"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7pPr>
            <a:lvl8pPr marL="1371600"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8pPr>
            <a:lvl9pPr marL="1828800"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9pPr>
          </a:lstStyle>
          <a:p>
            <a:r>
              <a:rPr lang="en-US" sz="3200" b="1" dirty="0"/>
              <a:t>Connecting flows between activities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3589514"/>
            <a:ext cx="2829210" cy="25064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17745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686800" cy="792162"/>
          </a:xfrm>
        </p:spPr>
        <p:txBody>
          <a:bodyPr>
            <a:noAutofit/>
          </a:bodyPr>
          <a:lstStyle/>
          <a:p>
            <a:r>
              <a:rPr lang="en-US" sz="3200" b="1" dirty="0"/>
              <a:t>Sources</a:t>
            </a:r>
            <a:endParaRPr lang="ar-SA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hlinkClick r:id="rId2"/>
              </a:rPr>
              <a:t>Design of Industrial Information Systems</a:t>
            </a:r>
            <a:r>
              <a:rPr lang="en-US" dirty="0">
                <a:solidFill>
                  <a:schemeClr val="tx1"/>
                </a:solidFill>
              </a:rPr>
              <a:t>. Thomas </a:t>
            </a:r>
            <a:r>
              <a:rPr lang="en-US" dirty="0" smtClean="0">
                <a:solidFill>
                  <a:schemeClr val="tx1"/>
                </a:solidFill>
              </a:rPr>
              <a:t>Boucher, and Ali </a:t>
            </a:r>
            <a:r>
              <a:rPr lang="en-US" dirty="0" err="1">
                <a:solidFill>
                  <a:schemeClr val="tx1"/>
                </a:solidFill>
              </a:rPr>
              <a:t>Yalcin</a:t>
            </a:r>
            <a:r>
              <a:rPr lang="en-US" dirty="0">
                <a:solidFill>
                  <a:schemeClr val="tx1"/>
                </a:solidFill>
              </a:rPr>
              <a:t>. Academic Press. </a:t>
            </a:r>
            <a:r>
              <a:rPr lang="en-US" dirty="0" smtClean="0">
                <a:solidFill>
                  <a:schemeClr val="tx1"/>
                </a:solidFill>
              </a:rPr>
              <a:t>First </a:t>
            </a:r>
            <a:r>
              <a:rPr lang="en-US" dirty="0">
                <a:solidFill>
                  <a:schemeClr val="tx1"/>
                </a:solidFill>
              </a:rPr>
              <a:t>Ed. </a:t>
            </a:r>
            <a:r>
              <a:rPr lang="en-US" dirty="0" smtClean="0">
                <a:solidFill>
                  <a:schemeClr val="tx1"/>
                </a:solidFill>
              </a:rPr>
              <a:t>2006. </a:t>
            </a:r>
            <a:r>
              <a:rPr lang="en-US" dirty="0">
                <a:solidFill>
                  <a:schemeClr val="tx1"/>
                </a:solidFill>
              </a:rPr>
              <a:t>Chapter </a:t>
            </a:r>
            <a:r>
              <a:rPr lang="en-US" dirty="0" smtClean="0">
                <a:solidFill>
                  <a:schemeClr val="tx1"/>
                </a:solidFill>
              </a:rPr>
              <a:t>4.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Some useful videos:</a:t>
            </a:r>
          </a:p>
          <a:p>
            <a:pPr lvl="1" indent="-342900">
              <a:buFontTx/>
              <a:buChar char="-"/>
            </a:pPr>
            <a:r>
              <a:rPr lang="en-US" sz="2400" dirty="0" smtClean="0">
                <a:solidFill>
                  <a:schemeClr val="tx1"/>
                </a:solidFill>
              </a:rPr>
              <a:t>Function </a:t>
            </a:r>
            <a:r>
              <a:rPr lang="en-US" sz="2400" dirty="0">
                <a:solidFill>
                  <a:schemeClr val="tx1"/>
                </a:solidFill>
              </a:rPr>
              <a:t>modelling using IDEF0: The basics of functions, inputs, outputs, mechanisms and controls (</a:t>
            </a:r>
            <a:r>
              <a:rPr lang="en-US" sz="2400" dirty="0">
                <a:solidFill>
                  <a:schemeClr val="tx1"/>
                </a:solidFill>
                <a:hlinkClick r:id="rId3"/>
              </a:rPr>
              <a:t>https://</a:t>
            </a:r>
            <a:r>
              <a:rPr lang="en-US" sz="2400" dirty="0" smtClean="0">
                <a:solidFill>
                  <a:schemeClr val="tx1"/>
                </a:solidFill>
                <a:hlinkClick r:id="rId3"/>
              </a:rPr>
              <a:t>youtu.be/xyO5n6Ay-1I</a:t>
            </a:r>
            <a:r>
              <a:rPr lang="en-US" sz="2400" dirty="0" smtClean="0">
                <a:solidFill>
                  <a:schemeClr val="tx1"/>
                </a:solidFill>
              </a:rPr>
              <a:t>)</a:t>
            </a:r>
          </a:p>
          <a:p>
            <a:pPr lvl="1" indent="-342900">
              <a:buFontTx/>
              <a:buChar char="-"/>
            </a:pPr>
            <a:r>
              <a:rPr lang="en-US" sz="2400" dirty="0">
                <a:solidFill>
                  <a:schemeClr val="tx1"/>
                </a:solidFill>
              </a:rPr>
              <a:t>AI0Win Tutorial - Manage a Coffee Shop (</a:t>
            </a:r>
            <a:r>
              <a:rPr lang="en-US" sz="2400" dirty="0">
                <a:solidFill>
                  <a:schemeClr val="tx1"/>
                </a:solidFill>
                <a:hlinkClick r:id="rId4"/>
              </a:rPr>
              <a:t>https://</a:t>
            </a:r>
            <a:r>
              <a:rPr lang="en-US" sz="2400" dirty="0" smtClean="0">
                <a:solidFill>
                  <a:schemeClr val="tx1"/>
                </a:solidFill>
                <a:hlinkClick r:id="rId4"/>
              </a:rPr>
              <a:t>youtu.be/kHDNlFclsiY</a:t>
            </a:r>
            <a:r>
              <a:rPr lang="en-US" sz="2400" dirty="0" smtClean="0">
                <a:solidFill>
                  <a:schemeClr val="tx1"/>
                </a:solidFill>
              </a:rPr>
              <a:t>)</a:t>
            </a:r>
            <a:endParaRPr lang="en-US" sz="2400" dirty="0">
              <a:solidFill>
                <a:schemeClr val="tx1"/>
              </a:solidFill>
            </a:endParaRPr>
          </a:p>
          <a:p>
            <a:pPr lvl="1" indent="-342900">
              <a:buFontTx/>
              <a:buChar char="-"/>
            </a:pPr>
            <a:endParaRPr lang="en-US" sz="2400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07326-AFAE-4236-83EB-1396E33F6E14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IE462     </a:t>
            </a:r>
          </a:p>
        </p:txBody>
      </p:sp>
    </p:spTree>
    <p:extLst>
      <p:ext uri="{BB962C8B-B14F-4D97-AF65-F5344CB8AC3E}">
        <p14:creationId xmlns:p14="http://schemas.microsoft.com/office/powerpoint/2010/main" val="1816469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363272" cy="5616624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The word </a:t>
            </a:r>
            <a:r>
              <a:rPr lang="en-US" b="1" dirty="0">
                <a:solidFill>
                  <a:schemeClr val="tx1"/>
                </a:solidFill>
              </a:rPr>
              <a:t>architecture</a:t>
            </a:r>
            <a:r>
              <a:rPr lang="en-US" dirty="0">
                <a:solidFill>
                  <a:schemeClr val="tx1"/>
                </a:solidFill>
              </a:rPr>
              <a:t> denotes the fact that the model </a:t>
            </a:r>
            <a:r>
              <a:rPr lang="en-US" dirty="0" smtClean="0">
                <a:solidFill>
                  <a:schemeClr val="tx1"/>
                </a:solidFill>
              </a:rPr>
              <a:t>has a </a:t>
            </a:r>
            <a:r>
              <a:rPr lang="en-US" b="1" dirty="0">
                <a:solidFill>
                  <a:schemeClr val="tx1"/>
                </a:solidFill>
              </a:rPr>
              <a:t>layered </a:t>
            </a:r>
            <a:r>
              <a:rPr lang="en-US" b="1" dirty="0" smtClean="0">
                <a:solidFill>
                  <a:schemeClr val="tx1"/>
                </a:solidFill>
              </a:rPr>
              <a:t>structure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A </a:t>
            </a:r>
            <a:r>
              <a:rPr lang="en-US" dirty="0">
                <a:solidFill>
                  <a:schemeClr val="tx1"/>
                </a:solidFill>
              </a:rPr>
              <a:t>related conceptual model of the </a:t>
            </a:r>
            <a:r>
              <a:rPr lang="en-US" dirty="0" smtClean="0">
                <a:solidFill>
                  <a:schemeClr val="tx1"/>
                </a:solidFill>
              </a:rPr>
              <a:t>firm </a:t>
            </a:r>
            <a:r>
              <a:rPr lang="en-US" dirty="0">
                <a:solidFill>
                  <a:schemeClr val="tx1"/>
                </a:solidFill>
              </a:rPr>
              <a:t>is the </a:t>
            </a:r>
            <a:r>
              <a:rPr lang="en-US" b="1" dirty="0">
                <a:solidFill>
                  <a:schemeClr val="tx1"/>
                </a:solidFill>
              </a:rPr>
              <a:t>informational or data </a:t>
            </a:r>
            <a:r>
              <a:rPr lang="en-US" b="1" dirty="0" smtClean="0">
                <a:solidFill>
                  <a:schemeClr val="tx1"/>
                </a:solidFill>
              </a:rPr>
              <a:t>architecture</a:t>
            </a:r>
            <a:r>
              <a:rPr lang="en-US" dirty="0" smtClean="0">
                <a:solidFill>
                  <a:schemeClr val="tx1"/>
                </a:solidFill>
              </a:rPr>
              <a:t>; this </a:t>
            </a:r>
            <a:r>
              <a:rPr lang="en-US" dirty="0">
                <a:solidFill>
                  <a:schemeClr val="tx1"/>
                </a:solidFill>
              </a:rPr>
              <a:t>is </a:t>
            </a:r>
            <a:r>
              <a:rPr lang="en-US" dirty="0" smtClean="0">
                <a:solidFill>
                  <a:schemeClr val="tx1"/>
                </a:solidFill>
              </a:rPr>
              <a:t>a model </a:t>
            </a:r>
            <a:r>
              <a:rPr lang="en-US" dirty="0">
                <a:solidFill>
                  <a:schemeClr val="tx1"/>
                </a:solidFill>
              </a:rPr>
              <a:t>of the information requirements needed to perform the functions of the </a:t>
            </a:r>
            <a:r>
              <a:rPr lang="en-US" dirty="0" smtClean="0">
                <a:solidFill>
                  <a:schemeClr val="tx1"/>
                </a:solidFill>
              </a:rPr>
              <a:t>business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Functional and </a:t>
            </a:r>
            <a:r>
              <a:rPr lang="en-US" dirty="0">
                <a:solidFill>
                  <a:schemeClr val="tx1"/>
                </a:solidFill>
              </a:rPr>
              <a:t>informational architectures, when taken together, form a high-level blueprint for </a:t>
            </a:r>
            <a:r>
              <a:rPr lang="en-US" dirty="0" smtClean="0">
                <a:solidFill>
                  <a:schemeClr val="tx1"/>
                </a:solidFill>
              </a:rPr>
              <a:t>the implementation </a:t>
            </a:r>
            <a:r>
              <a:rPr lang="en-US" dirty="0">
                <a:solidFill>
                  <a:schemeClr val="tx1"/>
                </a:solidFill>
              </a:rPr>
              <a:t>of computer integration in the enterprise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CCB25-BC2F-427E-BC6C-CC42D844B27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274638"/>
            <a:ext cx="8229600" cy="71596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  <a:lvl2pPr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2pPr>
            <a:lvl3pPr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3pPr>
            <a:lvl4pPr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4pPr>
            <a:lvl5pPr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5pPr>
            <a:lvl6pPr marL="457200"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6pPr>
            <a:lvl7pPr marL="914400"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7pPr>
            <a:lvl8pPr marL="1371600"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8pPr>
            <a:lvl9pPr marL="1828800"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9pPr>
          </a:lstStyle>
          <a:p>
            <a:r>
              <a:rPr lang="en-US" sz="3200" b="1" dirty="0"/>
              <a:t>Modeling IIS</a:t>
            </a:r>
          </a:p>
        </p:txBody>
      </p:sp>
    </p:spTree>
    <p:extLst>
      <p:ext uri="{BB962C8B-B14F-4D97-AF65-F5344CB8AC3E}">
        <p14:creationId xmlns:p14="http://schemas.microsoft.com/office/powerpoint/2010/main" val="4017611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214422"/>
            <a:ext cx="8643998" cy="5491178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There </a:t>
            </a:r>
            <a:r>
              <a:rPr lang="en-US" dirty="0">
                <a:solidFill>
                  <a:schemeClr val="tx1"/>
                </a:solidFill>
              </a:rPr>
              <a:t>are </a:t>
            </a:r>
            <a:r>
              <a:rPr lang="en-US" b="1" dirty="0">
                <a:solidFill>
                  <a:schemeClr val="tx1"/>
                </a:solidFill>
              </a:rPr>
              <a:t>three layers</a:t>
            </a:r>
            <a:r>
              <a:rPr lang="en-US" dirty="0">
                <a:solidFill>
                  <a:schemeClr val="tx1"/>
                </a:solidFill>
              </a:rPr>
              <a:t> of system design to consider in an information </a:t>
            </a:r>
            <a:r>
              <a:rPr lang="en-US" dirty="0" smtClean="0">
                <a:solidFill>
                  <a:schemeClr val="tx1"/>
                </a:solidFill>
              </a:rPr>
              <a:t>system project: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Conceptual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Implementation and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Execution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Conceptual </a:t>
            </a:r>
            <a:r>
              <a:rPr lang="en-US" dirty="0">
                <a:solidFill>
                  <a:schemeClr val="tx1"/>
                </a:solidFill>
              </a:rPr>
              <a:t>layer </a:t>
            </a:r>
            <a:r>
              <a:rPr lang="en-US" dirty="0" smtClean="0">
                <a:solidFill>
                  <a:schemeClr val="tx1"/>
                </a:solidFill>
              </a:rPr>
              <a:t>consists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of </a:t>
            </a:r>
            <a:r>
              <a:rPr lang="en-US" b="1" dirty="0" smtClean="0">
                <a:solidFill>
                  <a:schemeClr val="tx1"/>
                </a:solidFill>
              </a:rPr>
              <a:t>logical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design of </a:t>
            </a: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functional and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data requirements</a:t>
            </a:r>
          </a:p>
          <a:p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CCB25-BC2F-427E-BC6C-CC42D844B27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274638"/>
            <a:ext cx="8229600" cy="71596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  <a:lvl2pPr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2pPr>
            <a:lvl3pPr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3pPr>
            <a:lvl4pPr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4pPr>
            <a:lvl5pPr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5pPr>
            <a:lvl6pPr marL="457200"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6pPr>
            <a:lvl7pPr marL="914400"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7pPr>
            <a:lvl8pPr marL="1371600"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8pPr>
            <a:lvl9pPr marL="1828800"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9pPr>
          </a:lstStyle>
          <a:p>
            <a:r>
              <a:rPr lang="en-US" sz="3200" b="1" dirty="0"/>
              <a:t>Modeling IIS</a:t>
            </a:r>
          </a:p>
        </p:txBody>
      </p:sp>
      <p:pic>
        <p:nvPicPr>
          <p:cNvPr id="7" name="Picture 7" descr="Noname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1198" y="2590800"/>
            <a:ext cx="4466602" cy="2877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Straight Arrow Connector 8"/>
          <p:cNvCxnSpPr/>
          <p:nvPr/>
        </p:nvCxnSpPr>
        <p:spPr>
          <a:xfrm flipV="1">
            <a:off x="5334000" y="4029542"/>
            <a:ext cx="762000" cy="618658"/>
          </a:xfrm>
          <a:prstGeom prst="straightConnector1">
            <a:avLst/>
          </a:prstGeom>
          <a:ln w="412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0084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Autofit/>
          </a:bodyPr>
          <a:lstStyle/>
          <a:p>
            <a:r>
              <a:rPr lang="en-US" sz="3200" b="1" dirty="0"/>
              <a:t>Layers of </a:t>
            </a:r>
            <a:r>
              <a:rPr lang="en-US" sz="3200" b="1" dirty="0" smtClean="0"/>
              <a:t>IS Design Process</a:t>
            </a:r>
            <a:endParaRPr lang="en-US" sz="3200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CCB25-BC2F-427E-BC6C-CC42D844B27C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143000"/>
            <a:ext cx="69342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30937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214422"/>
            <a:ext cx="8643998" cy="5491178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When </a:t>
            </a:r>
            <a:r>
              <a:rPr lang="en-US" dirty="0">
                <a:solidFill>
                  <a:schemeClr val="tx1"/>
                </a:solidFill>
              </a:rPr>
              <a:t>a conceptual design is complete, the next </a:t>
            </a:r>
            <a:r>
              <a:rPr lang="en-US" dirty="0" smtClean="0">
                <a:solidFill>
                  <a:schemeClr val="tx1"/>
                </a:solidFill>
              </a:rPr>
              <a:t>step is </a:t>
            </a:r>
            <a:r>
              <a:rPr lang="en-US" dirty="0">
                <a:solidFill>
                  <a:schemeClr val="tx1"/>
                </a:solidFill>
              </a:rPr>
              <a:t>to </a:t>
            </a:r>
            <a:r>
              <a:rPr lang="en-US" b="1" dirty="0">
                <a:solidFill>
                  <a:schemeClr val="tx1"/>
                </a:solidFill>
              </a:rPr>
              <a:t>implement</a:t>
            </a:r>
            <a:r>
              <a:rPr lang="en-US" dirty="0">
                <a:solidFill>
                  <a:schemeClr val="tx1"/>
                </a:solidFill>
              </a:rPr>
              <a:t> the blueprint in hardware and </a:t>
            </a:r>
            <a:r>
              <a:rPr lang="en-US" dirty="0" smtClean="0">
                <a:solidFill>
                  <a:schemeClr val="tx1"/>
                </a:solidFill>
              </a:rPr>
              <a:t>software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This is the </a:t>
            </a:r>
            <a:r>
              <a:rPr lang="en-US" dirty="0">
                <a:solidFill>
                  <a:schemeClr val="tx1"/>
                </a:solidFill>
              </a:rPr>
              <a:t>implementation layer </a:t>
            </a:r>
            <a:r>
              <a:rPr lang="en-US" dirty="0" smtClean="0">
                <a:solidFill>
                  <a:schemeClr val="tx1"/>
                </a:solidFill>
              </a:rPr>
              <a:t>that requires the selection of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database </a:t>
            </a:r>
            <a:r>
              <a:rPr lang="en-US" sz="2000" dirty="0">
                <a:solidFill>
                  <a:schemeClr val="tx1"/>
                </a:solidFill>
              </a:rPr>
              <a:t>management </a:t>
            </a:r>
            <a:r>
              <a:rPr lang="en-US" sz="2000" dirty="0" smtClean="0">
                <a:solidFill>
                  <a:schemeClr val="tx1"/>
                </a:solidFill>
              </a:rPr>
              <a:t>system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hardware </a:t>
            </a:r>
            <a:r>
              <a:rPr lang="en-US" sz="2000" dirty="0">
                <a:solidFill>
                  <a:schemeClr val="tx1"/>
                </a:solidFill>
              </a:rPr>
              <a:t>platforms, and </a:t>
            </a:r>
            <a:endParaRPr lang="en-US" sz="2000" dirty="0" smtClean="0">
              <a:solidFill>
                <a:schemeClr val="tx1"/>
              </a:solidFill>
            </a:endParaRP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communication medium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CCB25-BC2F-427E-BC6C-CC42D844B27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274638"/>
            <a:ext cx="8229600" cy="71596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  <a:lvl2pPr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2pPr>
            <a:lvl3pPr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3pPr>
            <a:lvl4pPr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4pPr>
            <a:lvl5pPr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5pPr>
            <a:lvl6pPr marL="457200"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6pPr>
            <a:lvl7pPr marL="914400"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7pPr>
            <a:lvl8pPr marL="1371600"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8pPr>
            <a:lvl9pPr marL="1828800"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9pPr>
          </a:lstStyle>
          <a:p>
            <a:r>
              <a:rPr lang="en-US" sz="3200" b="1" dirty="0"/>
              <a:t>Modeling IIS</a:t>
            </a:r>
          </a:p>
        </p:txBody>
      </p:sp>
    </p:spTree>
    <p:extLst>
      <p:ext uri="{BB962C8B-B14F-4D97-AF65-F5344CB8AC3E}">
        <p14:creationId xmlns:p14="http://schemas.microsoft.com/office/powerpoint/2010/main" val="2472116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328592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At the </a:t>
            </a:r>
            <a:r>
              <a:rPr lang="en-US" b="1" dirty="0">
                <a:solidFill>
                  <a:schemeClr val="tx1"/>
                </a:solidFill>
              </a:rPr>
              <a:t>execution</a:t>
            </a:r>
            <a:r>
              <a:rPr lang="en-US" dirty="0">
                <a:solidFill>
                  <a:schemeClr val="tx1"/>
                </a:solidFill>
              </a:rPr>
              <a:t> layer, the </a:t>
            </a:r>
            <a:r>
              <a:rPr lang="en-US" dirty="0" smtClean="0">
                <a:solidFill>
                  <a:schemeClr val="tx1"/>
                </a:solidFill>
              </a:rPr>
              <a:t>conceptual model and implementation techniques are </a:t>
            </a:r>
            <a:r>
              <a:rPr lang="en-US" dirty="0">
                <a:solidFill>
                  <a:schemeClr val="tx1"/>
                </a:solidFill>
              </a:rPr>
              <a:t>coded in </a:t>
            </a:r>
            <a:r>
              <a:rPr lang="en-US" b="1" dirty="0">
                <a:solidFill>
                  <a:schemeClr val="tx1"/>
                </a:solidFill>
              </a:rPr>
              <a:t>software</a:t>
            </a:r>
            <a:r>
              <a:rPr lang="en-US" dirty="0">
                <a:solidFill>
                  <a:schemeClr val="tx1"/>
                </a:solidFill>
              </a:rPr>
              <a:t> in terms of </a:t>
            </a:r>
            <a:r>
              <a:rPr lang="en-US" dirty="0" smtClean="0">
                <a:solidFill>
                  <a:schemeClr val="tx1"/>
                </a:solidFill>
              </a:rPr>
              <a:t>forms and </a:t>
            </a:r>
            <a:r>
              <a:rPr lang="en-US" dirty="0">
                <a:solidFill>
                  <a:schemeClr val="tx1"/>
                </a:solidFill>
              </a:rPr>
              <a:t>reports 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Forms and reports are used to </a:t>
            </a:r>
            <a:r>
              <a:rPr lang="en-US" dirty="0">
                <a:solidFill>
                  <a:schemeClr val="tx1"/>
                </a:solidFill>
              </a:rPr>
              <a:t>interface with the individuals performing the functions </a:t>
            </a:r>
            <a:r>
              <a:rPr lang="en-US" dirty="0" smtClean="0">
                <a:solidFill>
                  <a:schemeClr val="tx1"/>
                </a:solidFill>
              </a:rPr>
              <a:t>defined </a:t>
            </a:r>
            <a:r>
              <a:rPr lang="en-US" dirty="0">
                <a:solidFill>
                  <a:schemeClr val="tx1"/>
                </a:solidFill>
              </a:rPr>
              <a:t>in the </a:t>
            </a:r>
            <a:r>
              <a:rPr lang="en-US" dirty="0" smtClean="0">
                <a:solidFill>
                  <a:schemeClr val="tx1"/>
                </a:solidFill>
              </a:rPr>
              <a:t>functional architecture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CCB25-BC2F-427E-BC6C-CC42D844B27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274638"/>
            <a:ext cx="8229600" cy="71596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  <a:lvl2pPr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2pPr>
            <a:lvl3pPr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3pPr>
            <a:lvl4pPr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4pPr>
            <a:lvl5pPr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5pPr>
            <a:lvl6pPr marL="457200"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6pPr>
            <a:lvl7pPr marL="914400"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7pPr>
            <a:lvl8pPr marL="1371600"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8pPr>
            <a:lvl9pPr marL="1828800"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9pPr>
          </a:lstStyle>
          <a:p>
            <a:r>
              <a:rPr lang="en-US" sz="3200" b="1" dirty="0"/>
              <a:t>Modeling IIS</a:t>
            </a:r>
          </a:p>
        </p:txBody>
      </p:sp>
    </p:spTree>
    <p:extLst>
      <p:ext uri="{BB962C8B-B14F-4D97-AF65-F5344CB8AC3E}">
        <p14:creationId xmlns:p14="http://schemas.microsoft.com/office/powerpoint/2010/main" val="1542280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328592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Two </a:t>
            </a:r>
            <a:r>
              <a:rPr lang="en-US" dirty="0">
                <a:solidFill>
                  <a:schemeClr val="tx1"/>
                </a:solidFill>
              </a:rPr>
              <a:t>methodologies </a:t>
            </a:r>
            <a:r>
              <a:rPr lang="en-US" dirty="0" smtClean="0">
                <a:solidFill>
                  <a:schemeClr val="tx1"/>
                </a:solidFill>
              </a:rPr>
              <a:t>for </a:t>
            </a:r>
            <a:r>
              <a:rPr lang="en-US" dirty="0">
                <a:solidFill>
                  <a:schemeClr val="tx1"/>
                </a:solidFill>
              </a:rPr>
              <a:t>designing a functional </a:t>
            </a:r>
            <a:r>
              <a:rPr lang="en-US" dirty="0" smtClean="0">
                <a:solidFill>
                  <a:schemeClr val="tx1"/>
                </a:solidFill>
              </a:rPr>
              <a:t>architecture, known </a:t>
            </a:r>
            <a:r>
              <a:rPr lang="en-US" dirty="0">
                <a:solidFill>
                  <a:schemeClr val="tx1"/>
                </a:solidFill>
              </a:rPr>
              <a:t>as “structured analysis” </a:t>
            </a:r>
            <a:r>
              <a:rPr lang="en-US" dirty="0" smtClean="0">
                <a:solidFill>
                  <a:schemeClr val="tx1"/>
                </a:solidFill>
              </a:rPr>
              <a:t>techniques:</a:t>
            </a:r>
          </a:p>
          <a:p>
            <a:pPr lvl="1"/>
            <a:endParaRPr lang="en-US" b="1" i="1" dirty="0" smtClean="0">
              <a:solidFill>
                <a:schemeClr val="tx1"/>
              </a:solidFill>
            </a:endParaRPr>
          </a:p>
          <a:p>
            <a:pPr lvl="1"/>
            <a:r>
              <a:rPr lang="en-US" sz="2000" b="1" i="1" dirty="0" smtClean="0">
                <a:solidFill>
                  <a:schemeClr val="tx1"/>
                </a:solidFill>
              </a:rPr>
              <a:t>data flow diagrams</a:t>
            </a:r>
            <a:r>
              <a:rPr lang="en-US" sz="2000" dirty="0" smtClean="0">
                <a:solidFill>
                  <a:schemeClr val="tx1"/>
                </a:solidFill>
              </a:rPr>
              <a:t> (1979), widely </a:t>
            </a:r>
            <a:r>
              <a:rPr lang="en-US" sz="2000" dirty="0">
                <a:solidFill>
                  <a:schemeClr val="tx1"/>
                </a:solidFill>
              </a:rPr>
              <a:t>used by information </a:t>
            </a:r>
            <a:r>
              <a:rPr lang="en-US" sz="2000" dirty="0" smtClean="0">
                <a:solidFill>
                  <a:schemeClr val="tx1"/>
                </a:solidFill>
              </a:rPr>
              <a:t>system professionals </a:t>
            </a:r>
            <a:r>
              <a:rPr lang="en-US" sz="2000" dirty="0">
                <a:solidFill>
                  <a:schemeClr val="tx1"/>
                </a:solidFill>
              </a:rPr>
              <a:t>in all </a:t>
            </a:r>
            <a:r>
              <a:rPr lang="en-US" sz="2000" dirty="0" smtClean="0">
                <a:solidFill>
                  <a:schemeClr val="tx1"/>
                </a:solidFill>
              </a:rPr>
              <a:t>industries</a:t>
            </a:r>
          </a:p>
          <a:p>
            <a:pPr lvl="1"/>
            <a:endParaRPr lang="en-US" dirty="0" smtClean="0">
              <a:solidFill>
                <a:schemeClr val="tx1"/>
              </a:solidFill>
            </a:endParaRPr>
          </a:p>
          <a:p>
            <a:pPr lvl="1"/>
            <a:r>
              <a:rPr lang="en-US" sz="2000" b="1" i="1" dirty="0">
                <a:solidFill>
                  <a:schemeClr val="tx1"/>
                </a:solidFill>
              </a:rPr>
              <a:t>structured analysis and design </a:t>
            </a:r>
            <a:r>
              <a:rPr lang="en-US" sz="2000" b="1" i="1" dirty="0" smtClean="0">
                <a:solidFill>
                  <a:schemeClr val="tx1"/>
                </a:solidFill>
              </a:rPr>
              <a:t>technique</a:t>
            </a:r>
            <a:r>
              <a:rPr lang="en-US" sz="2000" dirty="0" smtClean="0">
                <a:solidFill>
                  <a:schemeClr val="tx1"/>
                </a:solidFill>
              </a:rPr>
              <a:t> (</a:t>
            </a:r>
            <a:r>
              <a:rPr lang="en-US" sz="2000" dirty="0">
                <a:solidFill>
                  <a:schemeClr val="tx1"/>
                </a:solidFill>
              </a:rPr>
              <a:t>SADT) </a:t>
            </a:r>
            <a:r>
              <a:rPr lang="en-US" sz="2000" dirty="0" smtClean="0">
                <a:solidFill>
                  <a:schemeClr val="tx1"/>
                </a:solidFill>
              </a:rPr>
              <a:t>(1988</a:t>
            </a:r>
            <a:r>
              <a:rPr lang="en-US" sz="2000" dirty="0">
                <a:solidFill>
                  <a:schemeClr val="tx1"/>
                </a:solidFill>
              </a:rPr>
              <a:t>), </a:t>
            </a:r>
            <a:r>
              <a:rPr lang="en-US" sz="2000" dirty="0" smtClean="0">
                <a:solidFill>
                  <a:schemeClr val="tx1"/>
                </a:solidFill>
              </a:rPr>
              <a:t>adapted </a:t>
            </a:r>
            <a:r>
              <a:rPr lang="en-US" sz="2000" dirty="0">
                <a:solidFill>
                  <a:schemeClr val="tx1"/>
                </a:solidFill>
              </a:rPr>
              <a:t>for manufacturing enterprises under </a:t>
            </a:r>
            <a:r>
              <a:rPr lang="en-US" sz="2000" dirty="0" smtClean="0">
                <a:solidFill>
                  <a:schemeClr val="tx1"/>
                </a:solidFill>
              </a:rPr>
              <a:t>the name </a:t>
            </a:r>
            <a:r>
              <a:rPr lang="en-US" sz="2000" b="1" i="1" dirty="0">
                <a:solidFill>
                  <a:schemeClr val="tx1"/>
                </a:solidFill>
              </a:rPr>
              <a:t>integrated computer-aided manufacturing </a:t>
            </a:r>
            <a:r>
              <a:rPr lang="en-US" sz="2000" b="1" i="1" dirty="0" smtClean="0">
                <a:solidFill>
                  <a:schemeClr val="tx1"/>
                </a:solidFill>
              </a:rPr>
              <a:t>definition </a:t>
            </a:r>
            <a:r>
              <a:rPr lang="en-US" sz="2000" b="1" i="1" dirty="0">
                <a:solidFill>
                  <a:schemeClr val="tx1"/>
                </a:solidFill>
              </a:rPr>
              <a:t>0</a:t>
            </a:r>
            <a:r>
              <a:rPr lang="en-US" sz="2000" dirty="0">
                <a:solidFill>
                  <a:schemeClr val="tx1"/>
                </a:solidFill>
              </a:rPr>
              <a:t> (IDEF0</a:t>
            </a:r>
            <a:r>
              <a:rPr lang="en-US" sz="2000" dirty="0" smtClean="0">
                <a:solidFill>
                  <a:schemeClr val="tx1"/>
                </a:solidFill>
              </a:rPr>
              <a:t>)</a:t>
            </a:r>
          </a:p>
          <a:p>
            <a:pPr lvl="1"/>
            <a:endParaRPr lang="en-US" dirty="0" smtClean="0">
              <a:solidFill>
                <a:schemeClr val="tx1"/>
              </a:solidFill>
            </a:endParaRP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Both </a:t>
            </a:r>
            <a:r>
              <a:rPr lang="en-US" sz="2000" dirty="0" smtClean="0">
                <a:solidFill>
                  <a:schemeClr val="tx1"/>
                </a:solidFill>
              </a:rPr>
              <a:t>methodologies are </a:t>
            </a:r>
            <a:r>
              <a:rPr lang="en-US" sz="2000" dirty="0">
                <a:solidFill>
                  <a:schemeClr val="tx1"/>
                </a:solidFill>
              </a:rPr>
              <a:t>based on graphical notations used to describe information </a:t>
            </a:r>
            <a:r>
              <a:rPr lang="en-US" sz="2000" dirty="0" smtClean="0">
                <a:solidFill>
                  <a:schemeClr val="tx1"/>
                </a:solidFill>
              </a:rPr>
              <a:t>flows </a:t>
            </a:r>
            <a:r>
              <a:rPr lang="en-US" sz="2000" dirty="0">
                <a:solidFill>
                  <a:schemeClr val="tx1"/>
                </a:solidFill>
              </a:rPr>
              <a:t>among processes of </a:t>
            </a:r>
            <a:r>
              <a:rPr lang="en-US" sz="2000" dirty="0" smtClean="0">
                <a:solidFill>
                  <a:schemeClr val="tx1"/>
                </a:solidFill>
              </a:rPr>
              <a:t>the enterprise </a:t>
            </a:r>
            <a:r>
              <a:rPr lang="en-US" sz="2000" dirty="0">
                <a:solidFill>
                  <a:schemeClr val="tx1"/>
                </a:solidFill>
              </a:rPr>
              <a:t>being </a:t>
            </a:r>
            <a:r>
              <a:rPr lang="en-US" sz="2000" dirty="0" smtClean="0">
                <a:solidFill>
                  <a:schemeClr val="tx1"/>
                </a:solidFill>
              </a:rPr>
              <a:t>documented (described next)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CCB25-BC2F-427E-BC6C-CC42D844B27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274638"/>
            <a:ext cx="8229600" cy="71596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  <a:lvl2pPr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2pPr>
            <a:lvl3pPr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3pPr>
            <a:lvl4pPr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4pPr>
            <a:lvl5pPr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5pPr>
            <a:lvl6pPr marL="457200"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6pPr>
            <a:lvl7pPr marL="914400"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7pPr>
            <a:lvl8pPr marL="1371600"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8pPr>
            <a:lvl9pPr marL="1828800" algn="ctr" rtl="0" fontAlgn="base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pitchFamily="18" charset="0"/>
              </a:defRPr>
            </a:lvl9pPr>
          </a:lstStyle>
          <a:p>
            <a:r>
              <a:rPr lang="en-US" sz="3200" b="1" dirty="0"/>
              <a:t>Modeling IIS</a:t>
            </a:r>
          </a:p>
        </p:txBody>
      </p:sp>
    </p:spTree>
    <p:extLst>
      <p:ext uri="{BB962C8B-B14F-4D97-AF65-F5344CB8AC3E}">
        <p14:creationId xmlns:p14="http://schemas.microsoft.com/office/powerpoint/2010/main" val="1622624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2_Concourse">
  <a:themeElements>
    <a:clrScheme name="2_Concourse 1">
      <a:dk1>
        <a:srgbClr val="000000"/>
      </a:dk1>
      <a:lt1>
        <a:srgbClr val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FFFFFF"/>
      </a:accent3>
      <a:accent4>
        <a:srgbClr val="000000"/>
      </a:accent4>
      <a:accent5>
        <a:srgbClr val="ADCEDC"/>
      </a:accent5>
      <a:accent6>
        <a:srgbClr val="C51B23"/>
      </a:accent6>
      <a:hlink>
        <a:srgbClr val="FF8119"/>
      </a:hlink>
      <a:folHlink>
        <a:srgbClr val="44B9E8"/>
      </a:folHlink>
    </a:clrScheme>
    <a:fontScheme name="2_Concourse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Concourse 1">
        <a:dk1>
          <a:srgbClr val="000000"/>
        </a:dk1>
        <a:lt1>
          <a:srgbClr val="FFFFFF"/>
        </a:lt1>
        <a:dk2>
          <a:srgbClr val="464646"/>
        </a:dk2>
        <a:lt2>
          <a:srgbClr val="DEF5FA"/>
        </a:lt2>
        <a:accent1>
          <a:srgbClr val="2DA2BF"/>
        </a:accent1>
        <a:accent2>
          <a:srgbClr val="DA1F28"/>
        </a:accent2>
        <a:accent3>
          <a:srgbClr val="FFFFFF"/>
        </a:accent3>
        <a:accent4>
          <a:srgbClr val="000000"/>
        </a:accent4>
        <a:accent5>
          <a:srgbClr val="ADCEDC"/>
        </a:accent5>
        <a:accent6>
          <a:srgbClr val="C51B23"/>
        </a:accent6>
        <a:hlink>
          <a:srgbClr val="FF8119"/>
        </a:hlink>
        <a:folHlink>
          <a:srgbClr val="44B9E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9_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9_Concourse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14027</TotalTime>
  <Words>1752</Words>
  <Application>Microsoft Office PowerPoint</Application>
  <PresentationFormat>On-screen Show (4:3)</PresentationFormat>
  <Paragraphs>262</Paragraphs>
  <Slides>33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33</vt:i4>
      </vt:variant>
    </vt:vector>
  </HeadingPairs>
  <TitlesOfParts>
    <vt:vector size="36" baseType="lpstr">
      <vt:lpstr>2_Concourse</vt:lpstr>
      <vt:lpstr>9_Concourse</vt:lpstr>
      <vt:lpstr>Executive</vt:lpstr>
      <vt:lpstr>King Saud University   College of Engineering  IE – 462: “Industrial Information Systems”  Fall – 2018 (1st Sem. 1439-40H)</vt:lpstr>
      <vt:lpstr>Lesson Overview</vt:lpstr>
      <vt:lpstr>PowerPoint Presentation</vt:lpstr>
      <vt:lpstr>PowerPoint Presentation</vt:lpstr>
      <vt:lpstr>PowerPoint Presentation</vt:lpstr>
      <vt:lpstr>Layers of IS Design Process</vt:lpstr>
      <vt:lpstr>PowerPoint Presentation</vt:lpstr>
      <vt:lpstr>PowerPoint Presentation</vt:lpstr>
      <vt:lpstr>PowerPoint Presentation</vt:lpstr>
      <vt:lpstr>Functional Modeling   Integrated Computer-Aided Manufacturing Definition 0 (IDEF0)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Sources</vt:lpstr>
    </vt:vector>
  </TitlesOfParts>
  <Company>IMedia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Photo Album</dc:title>
  <dc:creator>IMedia</dc:creator>
  <cp:lastModifiedBy>User</cp:lastModifiedBy>
  <cp:revision>1299</cp:revision>
  <dcterms:created xsi:type="dcterms:W3CDTF">2008-11-10T19:40:45Z</dcterms:created>
  <dcterms:modified xsi:type="dcterms:W3CDTF">2018-10-02T04:44:15Z</dcterms:modified>
</cp:coreProperties>
</file>