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8"/>
  </p:notesMasterIdLst>
  <p:sldIdLst>
    <p:sldId id="466" r:id="rId2"/>
    <p:sldId id="472" r:id="rId3"/>
    <p:sldId id="471" r:id="rId4"/>
    <p:sldId id="473" r:id="rId5"/>
    <p:sldId id="485" r:id="rId6"/>
    <p:sldId id="486" r:id="rId7"/>
    <p:sldId id="487" r:id="rId8"/>
    <p:sldId id="488" r:id="rId9"/>
    <p:sldId id="489" r:id="rId10"/>
    <p:sldId id="474" r:id="rId11"/>
    <p:sldId id="490" r:id="rId12"/>
    <p:sldId id="477" r:id="rId13"/>
    <p:sldId id="491" r:id="rId14"/>
    <p:sldId id="475" r:id="rId15"/>
    <p:sldId id="496" r:id="rId16"/>
    <p:sldId id="492" r:id="rId17"/>
    <p:sldId id="476" r:id="rId18"/>
    <p:sldId id="493" r:id="rId19"/>
    <p:sldId id="495" r:id="rId20"/>
    <p:sldId id="498" r:id="rId21"/>
    <p:sldId id="500" r:id="rId22"/>
    <p:sldId id="504" r:id="rId23"/>
    <p:sldId id="510" r:id="rId24"/>
    <p:sldId id="517" r:id="rId25"/>
    <p:sldId id="518" r:id="rId26"/>
    <p:sldId id="519" r:id="rId27"/>
    <p:sldId id="520" r:id="rId28"/>
    <p:sldId id="521" r:id="rId29"/>
    <p:sldId id="522" r:id="rId30"/>
    <p:sldId id="523" r:id="rId31"/>
    <p:sldId id="515" r:id="rId32"/>
    <p:sldId id="516" r:id="rId33"/>
    <p:sldId id="524" r:id="rId34"/>
    <p:sldId id="525" r:id="rId35"/>
    <p:sldId id="526" r:id="rId36"/>
    <p:sldId id="52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5" autoAdjust="0"/>
    <p:restoredTop sz="89371" autoAdjust="0"/>
  </p:normalViewPr>
  <p:slideViewPr>
    <p:cSldViewPr snapToGrid="0">
      <p:cViewPr varScale="1">
        <p:scale>
          <a:sx n="104" d="100"/>
          <a:sy n="104" d="100"/>
        </p:scale>
        <p:origin x="-588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87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F619D-1965-48CE-BD9B-F7DC33C82029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38CD-7C26-4363-83AB-BDAD5204E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27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eometric-Dimensioning-Tolerancing-David-Madsen/dp/1566379776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s://www.google.com/url?sa=t&amp;rct=j&amp;q=&amp;esrc=s&amp;source=web&amp;cd=1&amp;cad=rja&amp;uact=8&amp;ved=0ahUKEwisto-g--LKAhWhg3IKHUKtCNoQFggcMAA&amp;url=http%3A%2F%2Fwww.endustri.anadolu.edu.tr%2Fmumtaze%2FENM208%2Ficerik%2FLecture-3_Tolerances_and_Surfaces.ppt&amp;usg=AFQjCNFR_ATYTlWDdlFETfrnMt3fxHvRcw&amp;sig2=mEVXyZRTxT0HEWU0WiupUA&amp;bvm=bv.113370389,d.bGQ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38CD-7C26-4363-83AB-BDAD5204E26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http://www.gdandtbasics.com/concentricity/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38CD-7C26-4363-83AB-BDAD5204E26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20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http://www.gdandtbasics.com/concentricity/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38CD-7C26-4363-83AB-BDAD5204E26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70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http://www.gdandtbasics.com/profile-of-a-line/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38CD-7C26-4363-83AB-BDAD5204E26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11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http://www.gdandtbasics.com/profile-of-a-line/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38CD-7C26-4363-83AB-BDAD5204E26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11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http://www.gdandtbasics.com/runout/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38CD-7C26-4363-83AB-BDAD5204E26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11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http://www.gdandtbasics.com/runout/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38CD-7C26-4363-83AB-BDAD5204E26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11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http://www.gdandtbasics.com/profile-of-a-line/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38CD-7C26-4363-83AB-BDAD5204E26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11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http://www.gdandtbasics.com/profile-of-a-line/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38CD-7C26-4363-83AB-BDAD5204E26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11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http://www.engineeringessentials.com/gdt/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38CD-7C26-4363-83AB-BDAD5204E26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26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http://www.practicalmachinist.com/vb/general-archive/flatness-vs-straightness-74599/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look under geometric dimensioning and </a:t>
            </a:r>
            <a:r>
              <a:rPr lang="en-GB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Link added by VigLink"/>
              </a:rPr>
              <a:t>tolerancing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a.k.a.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gd&amp;t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flatness tolerance specifies how much a part surface is allowed to vary from the perfect plane implied by the print.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flatness tolerance zone is the distance between two parallel planes; the part surface must lie between them.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flatness </a:t>
            </a:r>
            <a:r>
              <a:rPr lang="en-GB" sz="1200" b="0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Link added by VigLink"/>
              </a:rPr>
              <a:t>tolerancing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typically used for sliding surfaces, sealing surfaces, and appearance, etc.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straightness tolerance is used to control the straightness of a surface or an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axis.it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specifies how much the surface or axis is allowed to vary from the perfect straight line implied by the print.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straightness 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tolerancing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typically applied to a cylindrical features (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pins,shafts,bars,etc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.) to control bowing and other distortions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may also be applied to flat surfaces.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straight out of my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gd&amp;t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book,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hope it helps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straightness tolerance of a flat surface means that each longitudinal element of the surface must lie within the tolerance zone specified on the print in the direction indicated.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38CD-7C26-4363-83AB-BDAD5204E26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http://www.engineeringessentials.com/gdt/</a:t>
            </a:r>
          </a:p>
          <a:p>
            <a:endParaRPr lang="en-GB" dirty="0" smtClean="0"/>
          </a:p>
          <a:p>
            <a:r>
              <a:rPr lang="en-GB" dirty="0" smtClean="0"/>
              <a:t>https://www.pmpa.org/docs/technical-conference/gaining-confidence-with-gd-t---part-1.pdf?sfvrsn=0 (</a:t>
            </a:r>
            <a:r>
              <a:rPr lang="en-GB" b="1" dirty="0" smtClean="0"/>
              <a:t>HOW TO MEASURE GEO TOLERANCES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38CD-7C26-4363-83AB-BDAD5204E26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https://www.pmpa.org/docs/technical-conference/gaining-confidence-with-gd-t---part-1.pdf?sfvrsn=0 (</a:t>
            </a:r>
            <a:r>
              <a:rPr lang="en-GB" b="1" dirty="0" smtClean="0"/>
              <a:t>HOW TO MEASURE GEO TOLERANCES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38CD-7C26-4363-83AB-BDAD5204E26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http://www.engineeringessentials.com/gdt/cylindricity/cylindricity.htm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38CD-7C26-4363-83AB-BDAD5204E26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99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http://www.engineeringessentials.com/gdt/cylindricity/cylindricity.htm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38CD-7C26-4363-83AB-BDAD5204E26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99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http://www.gdandtbasics.com/true-position/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38CD-7C26-4363-83AB-BDAD5204E26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57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http://www.gdandtbasics.com/concentricity/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38CD-7C26-4363-83AB-BDAD5204E26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27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7F38074-2A0A-4E02-AE8D-F378FCD731D2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41A5E27-B155-45EF-8FA5-79BEB77704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8074-2A0A-4E02-AE8D-F378FCD731D2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5E27-B155-45EF-8FA5-79BEB7770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8074-2A0A-4E02-AE8D-F378FCD731D2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5E27-B155-45EF-8FA5-79BEB7770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A3AF5D9-DC21-4B00-B8E4-7D96178CDA10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8074-2A0A-4E02-AE8D-F378FCD731D2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5E27-B155-45EF-8FA5-79BEB7770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8074-2A0A-4E02-AE8D-F378FCD731D2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5E27-B155-45EF-8FA5-79BEB7770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8074-2A0A-4E02-AE8D-F378FCD731D2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5E27-B155-45EF-8FA5-79BEB77704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8074-2A0A-4E02-AE8D-F378FCD731D2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5E27-B155-45EF-8FA5-79BEB7770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8074-2A0A-4E02-AE8D-F378FCD731D2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5E27-B155-45EF-8FA5-79BEB7770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8074-2A0A-4E02-AE8D-F378FCD731D2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5E27-B155-45EF-8FA5-79BEB7770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8074-2A0A-4E02-AE8D-F378FCD731D2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5E27-B155-45EF-8FA5-79BEB77704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8074-2A0A-4E02-AE8D-F378FCD731D2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5E27-B155-45EF-8FA5-79BEB7770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7F38074-2A0A-4E02-AE8D-F378FCD731D2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41A5E27-B155-45EF-8FA5-79BEB7770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1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dandtbasics.com/gdt-symbols/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engineeringessentials.com/gdt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engineeringessentials.com/gdt/links/tol-zone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dandtbasics.com/datu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dandtbasics.com/datum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m5be1CWYRc0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dandtbasics.com/datu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dandtbasics.com/datu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17511" y="4099604"/>
            <a:ext cx="9950539" cy="12878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CHAPTER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TWO</a:t>
            </a:r>
            <a:endParaRPr lang="en-US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sz="7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Geometric </a:t>
            </a:r>
            <a:r>
              <a:rPr lang="en-US" sz="7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Tolerances</a:t>
            </a:r>
            <a:endParaRPr lang="en-US" sz="7200" b="1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1779" y="1416677"/>
            <a:ext cx="1283235" cy="14553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sz="138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endParaRPr lang="en-US" sz="13800" b="1" dirty="0">
              <a:ln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731100" y="0"/>
            <a:ext cx="5592839" cy="669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>
              <a:lnSpc>
                <a:spcPct val="20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CHAPTER </a:t>
            </a: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TWO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Geometric Tolerances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Bevel 3">
            <a:hlinkClick r:id="rId2" action="ppaction://hlinksldjump"/>
          </p:cNvPr>
          <p:cNvSpPr/>
          <p:nvPr/>
        </p:nvSpPr>
        <p:spPr>
          <a:xfrm>
            <a:off x="9515475" y="5743575"/>
            <a:ext cx="1928813" cy="642938"/>
          </a:xfrm>
          <a:prstGeom prst="beve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CONTENTS</a:t>
            </a:r>
            <a:endParaRPr lang="ar-SA" dirty="0"/>
          </a:p>
        </p:txBody>
      </p:sp>
      <p:sp>
        <p:nvSpPr>
          <p:cNvPr id="2" name="TextBox 1"/>
          <p:cNvSpPr txBox="1"/>
          <p:nvPr/>
        </p:nvSpPr>
        <p:spPr>
          <a:xfrm>
            <a:off x="1943100" y="5238750"/>
            <a:ext cx="6286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 references: </a:t>
            </a:r>
          </a:p>
          <a:p>
            <a:r>
              <a:rPr lang="en-US" dirty="0">
                <a:hlinkClick r:id="rId3"/>
              </a:rPr>
              <a:t>http://www.gdandtbasics.com/gdt-symbols/</a:t>
            </a:r>
            <a:endParaRPr lang="en-US" dirty="0"/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://www.engineeringessentials.com/gdt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62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47700" y="40005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b="1" dirty="0">
                <a:solidFill>
                  <a:srgbClr val="CC3300"/>
                </a:solidFill>
                <a:latin typeface="Tahoma" pitchFamily="34" charset="0"/>
              </a:rPr>
              <a:t>Geometrical Tolerances (Form)</a:t>
            </a:r>
          </a:p>
        </p:txBody>
      </p:sp>
      <p:pic>
        <p:nvPicPr>
          <p:cNvPr id="14777" name="Picture 441" descr="Flatn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12192000" cy="5715000"/>
          </a:xfrm>
          <a:prstGeom prst="rect">
            <a:avLst/>
          </a:prstGeom>
          <a:noFill/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6438900" y="5086350"/>
            <a:ext cx="57531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>
                <a:latin typeface="Times"/>
              </a:rPr>
              <a:t>The </a:t>
            </a:r>
            <a:r>
              <a:rPr lang="en-US" sz="2400" b="1" dirty="0">
                <a:solidFill>
                  <a:srgbClr val="A50021"/>
                </a:solidFill>
                <a:latin typeface="Times"/>
              </a:rPr>
              <a:t>flatness</a:t>
            </a:r>
            <a:r>
              <a:rPr lang="en-US" sz="2400" b="1" dirty="0">
                <a:latin typeface="Times"/>
              </a:rPr>
              <a:t> tolerance defines a distance between parallel planes that must contain the highest and lowest points on a face</a:t>
            </a:r>
            <a:r>
              <a:rPr lang="en-US" sz="2400" b="1" dirty="0" smtClean="0">
                <a:latin typeface="Times"/>
              </a:rPr>
              <a:t>.</a:t>
            </a:r>
            <a:endParaRPr lang="en-US" sz="2400" b="1" dirty="0">
              <a:latin typeface="Time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31100" y="0"/>
            <a:ext cx="5592839" cy="669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>
              <a:lnSpc>
                <a:spcPct val="20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CHAPTER </a:t>
            </a: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TWO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Geometric Tolerances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866774"/>
            <a:ext cx="5562600" cy="4902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60424" y="263545"/>
            <a:ext cx="2468244" cy="13234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1">
              <a:spcBef>
                <a:spcPct val="0"/>
              </a:spcBef>
            </a:pPr>
            <a:r>
              <a:rPr lang="en-US" sz="40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Flatness</a:t>
            </a:r>
            <a:endParaRPr lang="en-GB" sz="40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148" name="Picture 4" descr="Flatness Tolerance Z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0" y="925264"/>
            <a:ext cx="4600575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eature Control Fra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4" y="5768974"/>
            <a:ext cx="5000625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731100" y="0"/>
            <a:ext cx="5592839" cy="669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>
              <a:lnSpc>
                <a:spcPct val="20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CHAPTER </a:t>
            </a: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TWO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Geometric Tolerances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715000" y="1028700"/>
            <a:ext cx="6477000" cy="523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971550" y="32385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b="1" dirty="0">
                <a:solidFill>
                  <a:srgbClr val="CC3300"/>
                </a:solidFill>
                <a:latin typeface="Tahoma" pitchFamily="34" charset="0"/>
              </a:rPr>
              <a:t>Geometrical Tolerances (Form)</a:t>
            </a:r>
          </a:p>
        </p:txBody>
      </p:sp>
      <p:pic>
        <p:nvPicPr>
          <p:cNvPr id="50192" name="Picture 16" descr="Straightness"/>
          <p:cNvPicPr>
            <a:picLocks noChangeAspect="1" noChangeArrowheads="1"/>
          </p:cNvPicPr>
          <p:nvPr/>
        </p:nvPicPr>
        <p:blipFill>
          <a:blip r:embed="rId2" cstate="print"/>
          <a:srcRect l="53696" t="37859" b="20917"/>
          <a:stretch>
            <a:fillRect/>
          </a:stretch>
        </p:blipFill>
        <p:spPr bwMode="auto">
          <a:xfrm>
            <a:off x="800100" y="1409700"/>
            <a:ext cx="4533900" cy="1866900"/>
          </a:xfrm>
          <a:prstGeom prst="rect">
            <a:avLst/>
          </a:prstGeom>
          <a:noFill/>
        </p:spPr>
      </p:pic>
      <p:pic>
        <p:nvPicPr>
          <p:cNvPr id="11" name="Picture 16" descr="Straightness"/>
          <p:cNvPicPr>
            <a:picLocks noChangeAspect="1" noChangeArrowheads="1"/>
          </p:cNvPicPr>
          <p:nvPr/>
        </p:nvPicPr>
        <p:blipFill>
          <a:blip r:embed="rId2" cstate="print"/>
          <a:srcRect l="26070" t="6310" r="27237" b="74761"/>
          <a:stretch>
            <a:fillRect/>
          </a:stretch>
        </p:blipFill>
        <p:spPr bwMode="auto">
          <a:xfrm>
            <a:off x="704850" y="781050"/>
            <a:ext cx="4572000" cy="857250"/>
          </a:xfrm>
          <a:prstGeom prst="rect">
            <a:avLst/>
          </a:prstGeom>
          <a:noFill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63124" y="1200151"/>
            <a:ext cx="6757426" cy="492502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731100" y="0"/>
            <a:ext cx="5592839" cy="669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>
              <a:lnSpc>
                <a:spcPct val="20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CHAPTER </a:t>
            </a: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TWO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Geometric Tolerances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52600" y="1028700"/>
            <a:ext cx="9677400" cy="582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971550" y="32385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b="1" dirty="0">
                <a:solidFill>
                  <a:srgbClr val="CC3300"/>
                </a:solidFill>
                <a:latin typeface="Tahoma" pitchFamily="34" charset="0"/>
              </a:rPr>
              <a:t>Geometrical Tolerances (Form)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85950" y="1277107"/>
            <a:ext cx="7962900" cy="5580893"/>
          </a:xfrm>
          <a:prstGeom prst="rect">
            <a:avLst/>
          </a:prstGeom>
          <a:noFill/>
        </p:spPr>
      </p:pic>
      <p:pic>
        <p:nvPicPr>
          <p:cNvPr id="11" name="Picture 16" descr="Straightness"/>
          <p:cNvPicPr>
            <a:picLocks noChangeAspect="1" noChangeArrowheads="1"/>
          </p:cNvPicPr>
          <p:nvPr/>
        </p:nvPicPr>
        <p:blipFill>
          <a:blip r:embed="rId4" cstate="print"/>
          <a:srcRect l="31935" t="6310" r="27237" b="77108"/>
          <a:stretch>
            <a:fillRect/>
          </a:stretch>
        </p:blipFill>
        <p:spPr bwMode="auto">
          <a:xfrm>
            <a:off x="857250" y="723900"/>
            <a:ext cx="3448050" cy="647700"/>
          </a:xfrm>
          <a:prstGeom prst="rect">
            <a:avLst/>
          </a:prstGeom>
          <a:noFill/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9848850" y="2112824"/>
            <a:ext cx="19431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dirty="0">
                <a:latin typeface="Times"/>
              </a:rPr>
              <a:t>  Add the straightness tolerance to the maximum shaft size (MMC) to obtain a “</a:t>
            </a:r>
            <a:r>
              <a:rPr lang="en-US" dirty="0">
                <a:solidFill>
                  <a:srgbClr val="A50021"/>
                </a:solidFill>
                <a:latin typeface="Times"/>
              </a:rPr>
              <a:t>virtual condition” Vc</a:t>
            </a:r>
            <a:r>
              <a:rPr lang="en-US" dirty="0">
                <a:latin typeface="Times"/>
              </a:rPr>
              <a:t>, or virtual hole, that the shaft must fit to be acceptable.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9353550" y="2400300"/>
            <a:ext cx="514350" cy="400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5731100" y="0"/>
            <a:ext cx="5592839" cy="669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>
              <a:lnSpc>
                <a:spcPct val="20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CHAPTER </a:t>
            </a: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TWO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Geometric Tolerances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857250" y="4191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b="1" dirty="0">
                <a:solidFill>
                  <a:srgbClr val="CC3300"/>
                </a:solidFill>
                <a:latin typeface="Tahoma" pitchFamily="34" charset="0"/>
              </a:rPr>
              <a:t>Geometrical Tolerances (Form)</a:t>
            </a:r>
          </a:p>
        </p:txBody>
      </p:sp>
      <p:pic>
        <p:nvPicPr>
          <p:cNvPr id="48138" name="Picture 10" descr="Circular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12192000" cy="5715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6667500" y="5367635"/>
            <a:ext cx="5353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 </a:t>
            </a:r>
            <a:r>
              <a:rPr lang="en-US" b="1" dirty="0"/>
              <a:t>circularity </a:t>
            </a:r>
            <a:r>
              <a:rPr lang="en-US" b="1" dirty="0" smtClean="0"/>
              <a:t>control</a:t>
            </a:r>
            <a:r>
              <a:rPr lang="en-US" dirty="0" smtClean="0"/>
              <a:t> </a:t>
            </a:r>
            <a:r>
              <a:rPr lang="en-US" dirty="0"/>
              <a:t>defines how much each circular cross-sections of a cylinder, sphere or cone may deviate from its perfect circular form.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31100" y="0"/>
            <a:ext cx="5592839" cy="669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>
              <a:lnSpc>
                <a:spcPct val="20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CHAPTER </a:t>
            </a: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TWO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Geometric Tolerances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220" y="246614"/>
            <a:ext cx="9366325" cy="1143000"/>
          </a:xfrm>
        </p:spPr>
        <p:txBody>
          <a:bodyPr/>
          <a:lstStyle/>
          <a:p>
            <a:r>
              <a:rPr lang="en-GB" dirty="0" smtClean="0"/>
              <a:t>Circularity</a:t>
            </a:r>
            <a:endParaRPr lang="en-GB" dirty="0"/>
          </a:p>
        </p:txBody>
      </p:sp>
      <p:pic>
        <p:nvPicPr>
          <p:cNvPr id="5122" name="Picture 2" descr="Circularity Tolerance Z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521616"/>
            <a:ext cx="5730670" cy="430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ircularity int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507" y="1521616"/>
            <a:ext cx="2943225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eature Control Fra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507" y="3013470"/>
            <a:ext cx="5354843" cy="137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Feature Control Frame Placeme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507" y="4438649"/>
            <a:ext cx="5354843" cy="201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731100" y="0"/>
            <a:ext cx="5592839" cy="669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>
              <a:lnSpc>
                <a:spcPct val="20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CHAPTER </a:t>
            </a: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TWO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Geometric Tolerances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09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220" y="246614"/>
            <a:ext cx="9366325" cy="1143000"/>
          </a:xfrm>
        </p:spPr>
        <p:txBody>
          <a:bodyPr/>
          <a:lstStyle/>
          <a:p>
            <a:r>
              <a:rPr lang="en-GB" dirty="0" smtClean="0"/>
              <a:t>Circularity</a:t>
            </a: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616"/>
          <a:stretch>
            <a:fillRect/>
          </a:stretch>
        </p:blipFill>
        <p:spPr bwMode="auto">
          <a:xfrm>
            <a:off x="3638550" y="781049"/>
            <a:ext cx="5657850" cy="5787419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731100" y="0"/>
            <a:ext cx="5592839" cy="669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>
              <a:lnSpc>
                <a:spcPct val="20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CHAPTER </a:t>
            </a: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TWO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Geometric Tolerances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66750" y="40005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b="1" dirty="0">
                <a:solidFill>
                  <a:srgbClr val="CC3300"/>
                </a:solidFill>
                <a:latin typeface="Tahoma" pitchFamily="34" charset="0"/>
              </a:rPr>
              <a:t>Geometrical Tolerances (Form)</a:t>
            </a:r>
          </a:p>
        </p:txBody>
      </p:sp>
      <p:pic>
        <p:nvPicPr>
          <p:cNvPr id="49162" name="Picture 10" descr="Cylindric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12192000" cy="56388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6591300" y="5325370"/>
            <a:ext cx="5600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 </a:t>
            </a:r>
            <a:r>
              <a:rPr lang="en-US" b="1" dirty="0"/>
              <a:t>cylindricity control</a:t>
            </a:r>
            <a:r>
              <a:rPr lang="en-US" dirty="0"/>
              <a:t> </a:t>
            </a:r>
            <a:r>
              <a:rPr lang="en-US" dirty="0" smtClean="0"/>
              <a:t>defines </a:t>
            </a:r>
            <a:r>
              <a:rPr lang="en-US" dirty="0"/>
              <a:t>how much a cylindrical surface on a real part may vary from an ideal cylinder that is perfectly round, perfectly straight and has no taper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31100" y="0"/>
            <a:ext cx="5592839" cy="669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>
              <a:lnSpc>
                <a:spcPct val="20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CHAPTER </a:t>
            </a: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TWO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Geometric Tolerances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371" y="0"/>
            <a:ext cx="3542630" cy="1143000"/>
          </a:xfrm>
        </p:spPr>
        <p:txBody>
          <a:bodyPr/>
          <a:lstStyle/>
          <a:p>
            <a:r>
              <a:rPr lang="en-US" dirty="0" smtClean="0"/>
              <a:t>Cylindricity</a:t>
            </a:r>
            <a:endParaRPr lang="en-US" dirty="0"/>
          </a:p>
        </p:txBody>
      </p:sp>
      <p:pic>
        <p:nvPicPr>
          <p:cNvPr id="1026" name="Picture 2" descr="Cylindricity Tolerance Z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1601787"/>
            <a:ext cx="4752975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eature Control Fra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892175"/>
            <a:ext cx="517207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ylindricity Tolerance Z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2343148"/>
            <a:ext cx="5172075" cy="400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731100" y="0"/>
            <a:ext cx="5592839" cy="669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>
              <a:lnSpc>
                <a:spcPct val="20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CHAPTER </a:t>
            </a: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TWO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Geometric Tolerances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84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371" y="0"/>
            <a:ext cx="3542630" cy="1143000"/>
          </a:xfrm>
        </p:spPr>
        <p:txBody>
          <a:bodyPr/>
          <a:lstStyle/>
          <a:p>
            <a:r>
              <a:rPr lang="en-US" dirty="0" smtClean="0"/>
              <a:t>Cylindricity</a:t>
            </a:r>
            <a:endParaRPr lang="en-US" dirty="0"/>
          </a:p>
        </p:txBody>
      </p:sp>
      <p:pic>
        <p:nvPicPr>
          <p:cNvPr id="2050" name="Picture 2" descr="Inspecting Cylindric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1447798"/>
            <a:ext cx="5248275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specting Cylindric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518" y="1598609"/>
            <a:ext cx="5703557" cy="414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731100" y="0"/>
            <a:ext cx="5592839" cy="669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>
              <a:lnSpc>
                <a:spcPct val="20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CHAPTER </a:t>
            </a: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TWO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Geometric Tolerances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26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609600" y="1219201"/>
            <a:ext cx="1102995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rtl="0">
              <a:spcBef>
                <a:spcPct val="20000"/>
              </a:spcBef>
            </a:pPr>
            <a:r>
              <a:rPr lang="en-US" sz="2400" b="1" dirty="0"/>
              <a:t>A </a:t>
            </a:r>
            <a:r>
              <a:rPr lang="en-US" sz="2800" b="1" i="1" u="sng" dirty="0">
                <a:solidFill>
                  <a:schemeClr val="hlink"/>
                </a:solidFill>
              </a:rPr>
              <a:t>dimension</a:t>
            </a:r>
            <a:r>
              <a:rPr lang="en-US" sz="2400" b="1" dirty="0"/>
              <a:t> is "a numerical value expressed in appropriate units of measure and indicated on a drawing and in other documents along with lines, symbols, and notes to define the 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size or geometric characteristic</a:t>
            </a:r>
            <a:r>
              <a:rPr lang="en-US" sz="2400" b="1" dirty="0"/>
              <a:t>, or both, 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of a part or part feature</a:t>
            </a:r>
            <a:r>
              <a:rPr lang="en-US" sz="2400" b="1" dirty="0"/>
              <a:t>" 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812800" y="3505201"/>
            <a:ext cx="1076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Low" rtl="0">
              <a:spcBef>
                <a:spcPct val="20000"/>
              </a:spcBef>
            </a:pPr>
            <a:r>
              <a:rPr lang="en-US" sz="2400" b="1" dirty="0"/>
              <a:t>Dimensions on part drawings represent nominal or basic sizes of the part and its features. 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812800" y="4800600"/>
            <a:ext cx="1076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rtl="0"/>
            <a:r>
              <a:rPr lang="en-US" sz="2400" b="1"/>
              <a:t>The dimension indicates the part size desired by the designer, if the part could be made with no errors or variations in the manufacturing process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74436" y="539234"/>
            <a:ext cx="2402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u="sng" dirty="0" smtClean="0">
                <a:solidFill>
                  <a:schemeClr val="accent1"/>
                </a:solidFill>
              </a:rPr>
              <a:t>Dimension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731100" y="0"/>
            <a:ext cx="5592839" cy="669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>
              <a:lnSpc>
                <a:spcPct val="20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CHAPTER </a:t>
            </a: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TWO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Geometric Tolerances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5751" y="457200"/>
            <a:ext cx="4809067" cy="5791200"/>
          </a:xfrm>
          <a:prstGeom prst="rect">
            <a:avLst/>
          </a:prstGeom>
          <a:noFill/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00770" y="227564"/>
            <a:ext cx="9366325" cy="1143000"/>
          </a:xfrm>
        </p:spPr>
        <p:txBody>
          <a:bodyPr/>
          <a:lstStyle/>
          <a:p>
            <a:r>
              <a:rPr lang="en-US" sz="4000" dirty="0"/>
              <a:t>Parallelism Tolerance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882649" y="1657350"/>
            <a:ext cx="5975351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 eaLnBrk="0" hangingPunct="0"/>
            <a:r>
              <a:rPr lang="en-US" sz="2000" dirty="0"/>
              <a:t>A parallelism tolerance is measured relative to a datum specified in the control frame.</a:t>
            </a:r>
          </a:p>
          <a:p>
            <a:pPr marL="228600" indent="-228600" eaLnBrk="0" hangingPunct="0"/>
            <a:r>
              <a:rPr lang="en-US" sz="2000" dirty="0"/>
              <a:t>If there is no material condition (i.e.. regardless of feature size), then the tolerance defines parallel planes that must contain the maximum and minimum points on the face.</a:t>
            </a:r>
          </a:p>
          <a:p>
            <a:pPr marL="228600" indent="-228600" eaLnBrk="0" hangingPunct="0"/>
            <a:r>
              <a:rPr lang="en-US" sz="2000" dirty="0"/>
              <a:t> It relates the orientation of one surface plane parallel to another datum plane in a 3-Dimensional tolerance zone. The tolerance indirectly controls the 0° angle between the parts by controlling where the surface can lie based on the datum</a:t>
            </a:r>
            <a:r>
              <a:rPr lang="en-US" sz="2400" dirty="0">
                <a:latin typeface="Times"/>
              </a:rPr>
              <a:t>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31100" y="0"/>
            <a:ext cx="5592839" cy="669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>
              <a:lnSpc>
                <a:spcPct val="20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CHAPTER </a:t>
            </a: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TWO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Geometric Tolerances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20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0" y="-228599"/>
            <a:ext cx="9366325" cy="1143000"/>
          </a:xfrm>
        </p:spPr>
        <p:txBody>
          <a:bodyPr/>
          <a:lstStyle/>
          <a:p>
            <a:r>
              <a:rPr lang="en-US" dirty="0"/>
              <a:t>Perpendicularity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602163" y="882374"/>
            <a:ext cx="11310436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dirty="0" smtClean="0"/>
              <a:t>It describes </a:t>
            </a:r>
            <a:r>
              <a:rPr lang="en-US" dirty="0"/>
              <a:t>the orientation of one surface plane perpendicular to another datum plane. The tolerance of the perpendicularity callout indirectly controls the 90° angle between the parts by controlling the location where the surfaces have to lie.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998"/>
          <a:stretch/>
        </p:blipFill>
        <p:spPr bwMode="auto">
          <a:xfrm>
            <a:off x="2307681" y="4743450"/>
            <a:ext cx="8432800" cy="1778000"/>
          </a:xfrm>
          <a:prstGeom prst="rect">
            <a:avLst/>
          </a:prstGeom>
          <a:noFill/>
        </p:spPr>
      </p:pic>
      <p:pic>
        <p:nvPicPr>
          <p:cNvPr id="15362" name="Picture 2" descr="Perpendicularity-surface drawing callou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4" t="12995" r="10309" b="7409"/>
          <a:stretch/>
        </p:blipFill>
        <p:spPr bwMode="auto">
          <a:xfrm>
            <a:off x="2724150" y="1994573"/>
            <a:ext cx="2904948" cy="245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Perpendicularity axis drawing callou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2" t="3526" r="6982" b="5651"/>
          <a:stretch/>
        </p:blipFill>
        <p:spPr bwMode="auto">
          <a:xfrm>
            <a:off x="6974368" y="1838534"/>
            <a:ext cx="2531582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731100" y="0"/>
            <a:ext cx="5592839" cy="669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>
              <a:lnSpc>
                <a:spcPct val="20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CHAPTER </a:t>
            </a: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TWO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Geometric Tolerances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46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91220" y="-133349"/>
            <a:ext cx="9366325" cy="1143000"/>
          </a:xfrm>
        </p:spPr>
        <p:txBody>
          <a:bodyPr/>
          <a:lstStyle/>
          <a:p>
            <a:r>
              <a:rPr lang="en-US" dirty="0"/>
              <a:t>Angularity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812800" y="1123950"/>
            <a:ext cx="10579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en-US" dirty="0"/>
              <a:t>Angularity is the symbol that describes the specific orientation of one feature to another at a referenced </a:t>
            </a:r>
            <a:r>
              <a:rPr lang="en-US" dirty="0" smtClean="0"/>
              <a:t>angle</a:t>
            </a:r>
          </a:p>
          <a:p>
            <a:pPr marL="457200" indent="-457200" eaLnBrk="0" hangingPunct="0"/>
            <a:r>
              <a:rPr lang="en-US" dirty="0"/>
              <a:t>Angularity does not directly control the angle of the referenced surface; it controls the envelope (like flatness) that the entire surface can lie.</a:t>
            </a:r>
            <a:endParaRPr lang="en-US" dirty="0">
              <a:latin typeface="+mj-lt"/>
            </a:endParaRPr>
          </a:p>
        </p:txBody>
      </p:sp>
      <p:pic>
        <p:nvPicPr>
          <p:cNvPr id="16386" name="Picture 2" descr="Angularity Drawing Call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819400"/>
            <a:ext cx="41529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Angularity Tolerance Z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2652712"/>
            <a:ext cx="615315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731100" y="0"/>
            <a:ext cx="5592839" cy="669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>
              <a:lnSpc>
                <a:spcPct val="20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CHAPTER </a:t>
            </a: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TWO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Geometric Tolerances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81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91220" y="-133349"/>
            <a:ext cx="9366325" cy="1143000"/>
          </a:xfrm>
        </p:spPr>
        <p:txBody>
          <a:bodyPr/>
          <a:lstStyle/>
          <a:p>
            <a:r>
              <a:rPr lang="en-US" dirty="0"/>
              <a:t>Angularity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812800" y="1123950"/>
            <a:ext cx="4445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en-US" dirty="0" smtClean="0"/>
              <a:t>Angularity </a:t>
            </a:r>
            <a:r>
              <a:rPr lang="en-US" dirty="0"/>
              <a:t>does not directly control the angle of the referenced surface; it controls the envelope (like flatness) that the entire surface can lie.</a:t>
            </a:r>
            <a:endParaRPr lang="en-US" dirty="0">
              <a:latin typeface="+mj-lt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99101" y="609600"/>
            <a:ext cx="4632067" cy="592455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731100" y="0"/>
            <a:ext cx="5592839" cy="669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>
              <a:lnSpc>
                <a:spcPct val="20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CHAPTER </a:t>
            </a: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TWO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Geometric Tolerances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70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6250"/>
            <a:ext cx="9366325" cy="875264"/>
          </a:xfrm>
        </p:spPr>
        <p:txBody>
          <a:bodyPr/>
          <a:lstStyle/>
          <a:p>
            <a:r>
              <a:rPr lang="en-US" dirty="0" smtClean="0"/>
              <a:t>Position</a:t>
            </a:r>
            <a:endParaRPr lang="en-US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62000" y="36195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b="1" dirty="0">
                <a:solidFill>
                  <a:srgbClr val="CC3300"/>
                </a:solidFill>
                <a:latin typeface="Tahoma" pitchFamily="34" charset="0"/>
              </a:rPr>
              <a:t>Geometrical Tolerances (Location)</a:t>
            </a:r>
          </a:p>
        </p:txBody>
      </p:sp>
      <p:sp>
        <p:nvSpPr>
          <p:cNvPr id="6" name="Rectangle 5"/>
          <p:cNvSpPr/>
          <p:nvPr/>
        </p:nvSpPr>
        <p:spPr>
          <a:xfrm>
            <a:off x="895350" y="1209586"/>
            <a:ext cx="10439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position tolerance can control a </a:t>
            </a:r>
            <a:r>
              <a:rPr lang="en-US" sz="2000" i="1" dirty="0"/>
              <a:t>center point</a:t>
            </a:r>
            <a:r>
              <a:rPr lang="en-US" sz="2000" dirty="0"/>
              <a:t>, </a:t>
            </a:r>
            <a:r>
              <a:rPr lang="en-US" sz="2000" i="1" dirty="0"/>
              <a:t>axis</a:t>
            </a:r>
            <a:r>
              <a:rPr lang="en-US" sz="2000" dirty="0"/>
              <a:t>, or </a:t>
            </a:r>
            <a:r>
              <a:rPr lang="en-US" sz="2000" i="1" dirty="0"/>
              <a:t>center plane</a:t>
            </a:r>
            <a:r>
              <a:rPr lang="en-US" sz="2000" dirty="0"/>
              <a:t>. The </a:t>
            </a:r>
            <a:r>
              <a:rPr lang="en-US" sz="2000" b="1" dirty="0"/>
              <a:t>position </a:t>
            </a:r>
            <a:r>
              <a:rPr lang="en-US" sz="2000" b="1" dirty="0" smtClean="0"/>
              <a:t>tolerance</a:t>
            </a:r>
            <a:r>
              <a:rPr lang="en-US" sz="2000" dirty="0" smtClean="0"/>
              <a:t> </a:t>
            </a:r>
            <a:r>
              <a:rPr lang="en-US" sz="2000" dirty="0"/>
              <a:t>defines how much the location of a feature may deviate from its true position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The </a:t>
            </a:r>
            <a:r>
              <a:rPr lang="en-US" sz="2000" b="1" dirty="0"/>
              <a:t>position tolerance zone</a:t>
            </a:r>
            <a:r>
              <a:rPr lang="en-US" sz="2000" dirty="0"/>
              <a:t> for a controlled axis is the volume defined by a cylinder. The diameter of the cylinder is the stated value of the </a:t>
            </a:r>
            <a:r>
              <a:rPr lang="en-US" sz="2000" b="1" dirty="0"/>
              <a:t>position control tolerance</a:t>
            </a:r>
            <a:r>
              <a:rPr lang="en-US" sz="2000" dirty="0"/>
              <a:t>. The axis being controlled must lie with in the volume defined by the </a:t>
            </a:r>
            <a:r>
              <a:rPr lang="en-US" sz="2000" b="1" dirty="0">
                <a:hlinkClick r:id="rId2"/>
              </a:rPr>
              <a:t>tolerance zone</a:t>
            </a:r>
            <a:r>
              <a:rPr lang="en-US" sz="2000" dirty="0"/>
              <a:t>.</a:t>
            </a:r>
          </a:p>
        </p:txBody>
      </p:sp>
      <p:pic>
        <p:nvPicPr>
          <p:cNvPr id="7170" name="Picture 2" descr="Position Tolerance Z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5399"/>
            <a:ext cx="489585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eature Control Fra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3742105"/>
            <a:ext cx="5305425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731100" y="0"/>
            <a:ext cx="5592839" cy="669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>
              <a:lnSpc>
                <a:spcPct val="20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CHAPTER </a:t>
            </a: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TWO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Geometric Tolerances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5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90550"/>
            <a:ext cx="9366325" cy="875264"/>
          </a:xfrm>
        </p:spPr>
        <p:txBody>
          <a:bodyPr/>
          <a:lstStyle/>
          <a:p>
            <a:r>
              <a:rPr lang="en-US" dirty="0" smtClean="0"/>
              <a:t>Position</a:t>
            </a:r>
            <a:endParaRPr lang="en-US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62000" y="36195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b="1" dirty="0">
                <a:solidFill>
                  <a:srgbClr val="CC3300"/>
                </a:solidFill>
                <a:latin typeface="Tahoma" pitchFamily="34" charset="0"/>
              </a:rPr>
              <a:t>Geometrical Tolerances (Location)</a:t>
            </a:r>
          </a:p>
        </p:txBody>
      </p:sp>
      <p:pic>
        <p:nvPicPr>
          <p:cNvPr id="12290" name="Picture 2" descr="True Position Drawing Call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49" y="1463726"/>
            <a:ext cx="5127625" cy="484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731100" y="0"/>
            <a:ext cx="5592839" cy="669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>
              <a:lnSpc>
                <a:spcPct val="20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CHAPTER </a:t>
            </a: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TWO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Geometric Tolerances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92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90550"/>
            <a:ext cx="9366325" cy="875264"/>
          </a:xfrm>
        </p:spPr>
        <p:txBody>
          <a:bodyPr/>
          <a:lstStyle/>
          <a:p>
            <a:r>
              <a:rPr lang="en-US" dirty="0" smtClean="0"/>
              <a:t>Position</a:t>
            </a:r>
            <a:endParaRPr lang="en-US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62000" y="36195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b="1" dirty="0">
                <a:solidFill>
                  <a:srgbClr val="CC3300"/>
                </a:solidFill>
                <a:latin typeface="Tahoma" pitchFamily="34" charset="0"/>
              </a:rPr>
              <a:t>Geometrical Tolerances (Location)</a:t>
            </a:r>
          </a:p>
        </p:txBody>
      </p:sp>
      <p:pic>
        <p:nvPicPr>
          <p:cNvPr id="14338" name="Picture 2" descr="True Position Tolerance Z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1833563"/>
            <a:ext cx="9621944" cy="355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731100" y="0"/>
            <a:ext cx="5592839" cy="669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>
              <a:lnSpc>
                <a:spcPct val="20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CHAPTER </a:t>
            </a: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TWO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Geometric Tolerances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55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93675" y="1300162"/>
            <a:ext cx="7996121" cy="5500688"/>
            <a:chOff x="193675" y="1300162"/>
            <a:chExt cx="7996121" cy="5500688"/>
          </a:xfrm>
        </p:grpSpPr>
        <p:pic>
          <p:nvPicPr>
            <p:cNvPr id="7174" name="Picture 6" descr="True Position Exampl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675" y="1300162"/>
              <a:ext cx="7996121" cy="5500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5867400" y="6115050"/>
              <a:ext cx="13716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90550"/>
            <a:ext cx="9366325" cy="875264"/>
          </a:xfrm>
        </p:spPr>
        <p:txBody>
          <a:bodyPr/>
          <a:lstStyle/>
          <a:p>
            <a:r>
              <a:rPr lang="en-US" dirty="0" smtClean="0"/>
              <a:t>Position</a:t>
            </a:r>
            <a:endParaRPr lang="en-US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62000" y="36195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b="1" dirty="0">
                <a:solidFill>
                  <a:srgbClr val="CC3300"/>
                </a:solidFill>
                <a:latin typeface="Tahoma" pitchFamily="34" charset="0"/>
              </a:rPr>
              <a:t>Geometrical Tolerances (Location)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819150"/>
            <a:ext cx="3995737" cy="6096000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731100" y="0"/>
            <a:ext cx="5592839" cy="669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>
              <a:lnSpc>
                <a:spcPct val="20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CHAPTER </a:t>
            </a: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TWO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Geometric Tolerances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6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381000" y="3810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b="1" dirty="0">
                <a:solidFill>
                  <a:srgbClr val="CC3300"/>
                </a:solidFill>
                <a:latin typeface="Tahoma" pitchFamily="34" charset="0"/>
              </a:rPr>
              <a:t>Geometrical Tolerances (Location)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0" y="590550"/>
            <a:ext cx="9366325" cy="875264"/>
          </a:xfrm>
        </p:spPr>
        <p:txBody>
          <a:bodyPr/>
          <a:lstStyle/>
          <a:p>
            <a:r>
              <a:rPr lang="en-US" dirty="0"/>
              <a:t>Concentricity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876300" y="1543049"/>
            <a:ext cx="1036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Concentricity, sometimes called coaxially, is a tolerance that controls the central axis of the referenced feature, to a </a:t>
            </a:r>
            <a:r>
              <a:rPr lang="en-US" dirty="0">
                <a:hlinkClick r:id="rId3" tooltip="Datum"/>
              </a:rPr>
              <a:t>datum axis</a:t>
            </a:r>
            <a:r>
              <a:rPr lang="en-US" dirty="0"/>
              <a:t>. </a:t>
            </a:r>
          </a:p>
        </p:txBody>
      </p:sp>
      <p:pic>
        <p:nvPicPr>
          <p:cNvPr id="8194" name="Picture 2" descr="concentricity tolerance z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2189380"/>
            <a:ext cx="10156825" cy="369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731100" y="0"/>
            <a:ext cx="5592839" cy="669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>
              <a:lnSpc>
                <a:spcPct val="20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CHAPTER </a:t>
            </a: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TWO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Geometric Tolerances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9030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381000" y="3810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b="1" dirty="0">
                <a:solidFill>
                  <a:srgbClr val="CC3300"/>
                </a:solidFill>
                <a:latin typeface="Tahoma" pitchFamily="34" charset="0"/>
              </a:rPr>
              <a:t>Geometrical Tolerances (Location)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0" y="590550"/>
            <a:ext cx="9366325" cy="875264"/>
          </a:xfrm>
        </p:spPr>
        <p:txBody>
          <a:bodyPr/>
          <a:lstStyle/>
          <a:p>
            <a:r>
              <a:rPr lang="en-US" dirty="0"/>
              <a:t>Concentricity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876300" y="1543049"/>
            <a:ext cx="1036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concentricity tolerance specifies a cylindrical tolerance zone whose axis coincides with a datum axis and within which all cross-sectional axes of the feature being controlled must lie.</a:t>
            </a:r>
          </a:p>
        </p:txBody>
      </p:sp>
      <p:pic>
        <p:nvPicPr>
          <p:cNvPr id="7" name="Picture 2" descr="concentricity exampl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7" y="2246530"/>
            <a:ext cx="6753225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731100" y="0"/>
            <a:ext cx="5592839" cy="669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>
              <a:lnSpc>
                <a:spcPct val="20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CHAPTER </a:t>
            </a: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TWO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Geometric Tolerances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3301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819150" y="5334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b="1" dirty="0">
                <a:solidFill>
                  <a:schemeClr val="accent1"/>
                </a:solidFill>
              </a:rPr>
              <a:t>Tolerances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812800" y="1066800"/>
            <a:ext cx="105981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rtl="0"/>
            <a:r>
              <a:rPr lang="en-US" sz="2400" b="1" dirty="0"/>
              <a:t>A </a:t>
            </a:r>
            <a:r>
              <a:rPr lang="en-US" sz="2400" b="1" i="1" u="sng" dirty="0"/>
              <a:t>tolerance</a:t>
            </a:r>
            <a:r>
              <a:rPr lang="en-US" sz="2400" b="1" dirty="0"/>
              <a:t> is "the total amount by which a specific dimension is permitted to vary. The tolerance is the difference between the maximum and minimum limits"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711200" y="2971801"/>
            <a:ext cx="108331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rtl="0">
              <a:spcBef>
                <a:spcPct val="20000"/>
              </a:spcBef>
            </a:pPr>
            <a:r>
              <a:rPr lang="en-US" sz="2400" b="1" dirty="0"/>
              <a:t>Variations occur in any manufacturing process, which are manifested as variations in part size </a:t>
            </a: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1645792" y="4602164"/>
            <a:ext cx="95798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 rtl="0"/>
            <a:r>
              <a:rPr lang="en-US" sz="2400" b="1" dirty="0"/>
              <a:t>Tolerances are used to define the limits of the allowed variation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731100" y="0"/>
            <a:ext cx="5592839" cy="669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>
              <a:lnSpc>
                <a:spcPct val="20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CHAPTER </a:t>
            </a: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TWO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Geometric Tolerances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381000" y="3810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b="1" dirty="0">
                <a:solidFill>
                  <a:srgbClr val="CC3300"/>
                </a:solidFill>
                <a:latin typeface="Tahoma" pitchFamily="34" charset="0"/>
              </a:rPr>
              <a:t>Geometrical Tolerances (Location)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0" y="590550"/>
            <a:ext cx="9366325" cy="875264"/>
          </a:xfrm>
        </p:spPr>
        <p:txBody>
          <a:bodyPr/>
          <a:lstStyle/>
          <a:p>
            <a:r>
              <a:rPr lang="en-US" dirty="0"/>
              <a:t>Concentricity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876300" y="1543049"/>
            <a:ext cx="1036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concentricity tolerance specifies a cylindrical tolerance zone whose axis coincides with a datum axis and within which all cross-sectional axes of the feature being controlled must lie</a:t>
            </a:r>
            <a:r>
              <a:rPr lang="en-US" dirty="0" smtClean="0"/>
              <a:t>.</a:t>
            </a:r>
          </a:p>
        </p:txBody>
      </p:sp>
      <p:pic>
        <p:nvPicPr>
          <p:cNvPr id="11266" name="Picture 2" descr="Concentricity gaug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2189380"/>
            <a:ext cx="9080500" cy="449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731100" y="0"/>
            <a:ext cx="5592839" cy="669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>
              <a:lnSpc>
                <a:spcPct val="20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CHAPTER </a:t>
            </a: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TWO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Geometric Tolerances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949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ymmetry Tolerance Zo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" t="5224" r="760"/>
          <a:stretch/>
        </p:blipFill>
        <p:spPr bwMode="auto">
          <a:xfrm>
            <a:off x="1205118" y="1990814"/>
            <a:ext cx="9794463" cy="466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91220" y="-133349"/>
            <a:ext cx="936632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Symmetry</a:t>
            </a:r>
            <a:endParaRPr lang="en-US" dirty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812800" y="1123950"/>
            <a:ext cx="10579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en-US" dirty="0"/>
              <a:t>Symmetry is a 3-Dimensional tolerance that is used to ensure that two features on a part are uniform across a </a:t>
            </a:r>
            <a:r>
              <a:rPr lang="en-US" dirty="0">
                <a:hlinkClick r:id="rId4" tooltip="Datum"/>
              </a:rPr>
              <a:t>datum plane</a:t>
            </a:r>
            <a:r>
              <a:rPr lang="en-US" dirty="0" smtClean="0"/>
              <a:t>.</a:t>
            </a:r>
          </a:p>
          <a:p>
            <a:pPr marL="457200" indent="-457200" eaLnBrk="0" hangingPunct="0"/>
            <a:r>
              <a:rPr lang="en-US" dirty="0" smtClean="0"/>
              <a:t>Symmetry is </a:t>
            </a:r>
            <a:r>
              <a:rPr lang="en-US" dirty="0"/>
              <a:t>very difficult to measure. Due its tolerance zone being constrained to a virtual plane</a:t>
            </a:r>
            <a:endParaRPr lang="en-US" dirty="0">
              <a:latin typeface="+mj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31100" y="0"/>
            <a:ext cx="5592839" cy="669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>
              <a:lnSpc>
                <a:spcPct val="20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CHAPTER </a:t>
            </a: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TWO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Geometric Tolerances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75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91220" y="-133349"/>
            <a:ext cx="936632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Symmetry</a:t>
            </a:r>
            <a:endParaRPr lang="en-US" dirty="0"/>
          </a:p>
        </p:txBody>
      </p:sp>
      <p:pic>
        <p:nvPicPr>
          <p:cNvPr id="2050" name="Picture 2" descr="Symmetry Gaug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0"/>
          <a:stretch/>
        </p:blipFill>
        <p:spPr bwMode="auto">
          <a:xfrm>
            <a:off x="812801" y="1516062"/>
            <a:ext cx="10369550" cy="48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812800" y="915897"/>
            <a:ext cx="10579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en-US" dirty="0" smtClean="0"/>
              <a:t>Symmetry is </a:t>
            </a:r>
            <a:r>
              <a:rPr lang="en-US" dirty="0"/>
              <a:t>very difficult to measure. Due its tolerance zone being constrained to a virtual plane</a:t>
            </a:r>
            <a:endParaRPr lang="en-US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2678" y="6173569"/>
            <a:ext cx="75969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CMM Video: 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www.youtube.com/watch?v=m5be1CWYRc0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31100" y="0"/>
            <a:ext cx="5592839" cy="669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>
              <a:lnSpc>
                <a:spcPct val="20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CHAPTER </a:t>
            </a: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TWO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Geometric Tolerances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1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91220" y="-133349"/>
            <a:ext cx="9366325" cy="1143000"/>
          </a:xfrm>
        </p:spPr>
        <p:txBody>
          <a:bodyPr/>
          <a:lstStyle/>
          <a:p>
            <a:r>
              <a:rPr lang="en-US" dirty="0" smtClean="0"/>
              <a:t>Runout</a:t>
            </a:r>
            <a:endParaRPr lang="en-US" dirty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812800" y="1123950"/>
            <a:ext cx="105791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en-US" dirty="0"/>
              <a:t>Runout is how much one given reference feature or features vary </a:t>
            </a:r>
            <a:r>
              <a:rPr lang="en-US" dirty="0" smtClean="0"/>
              <a:t> in its form and orientation with </a:t>
            </a:r>
            <a:r>
              <a:rPr lang="en-US" dirty="0"/>
              <a:t>respect to another </a:t>
            </a:r>
            <a:r>
              <a:rPr lang="en-US" dirty="0">
                <a:hlinkClick r:id="rId3"/>
              </a:rPr>
              <a:t>datum</a:t>
            </a:r>
            <a:r>
              <a:rPr lang="en-US" dirty="0"/>
              <a:t> when the part is rotated 360° around the datum axis. It is essentially a control of a circular feature, and how much variation it has with the rotational axis. </a:t>
            </a:r>
            <a:endParaRPr lang="en-US" dirty="0" smtClean="0"/>
          </a:p>
          <a:p>
            <a:pPr marL="457200" indent="-457200" eaLnBrk="0" hangingPunct="0"/>
            <a:r>
              <a:rPr lang="en-US" dirty="0" smtClean="0"/>
              <a:t>Tolerance </a:t>
            </a:r>
            <a:r>
              <a:rPr lang="en-US" dirty="0"/>
              <a:t>zone </a:t>
            </a:r>
            <a:r>
              <a:rPr lang="en-US" dirty="0" smtClean="0"/>
              <a:t>is </a:t>
            </a:r>
            <a:r>
              <a:rPr lang="en-US" dirty="0"/>
              <a:t>defined by a datum axis where all points on the called surface must fall into. The zone is a direct reference to the </a:t>
            </a:r>
            <a:r>
              <a:rPr lang="en-US" dirty="0">
                <a:hlinkClick r:id="rId3" tooltip="Datum"/>
              </a:rPr>
              <a:t>datum feature</a:t>
            </a:r>
            <a:r>
              <a:rPr lang="en-US" dirty="0"/>
              <a:t>. Runout is the total variation that the reference surface can have, when the part is rotated around the datum’s true axis.</a:t>
            </a:r>
            <a:endParaRPr lang="en-US" dirty="0">
              <a:latin typeface="+mj-lt"/>
            </a:endParaRPr>
          </a:p>
        </p:txBody>
      </p:sp>
      <p:pic>
        <p:nvPicPr>
          <p:cNvPr id="17410" name="Picture 2" descr="runout Tolerance Zon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8" t="10887" b="15397"/>
          <a:stretch/>
        </p:blipFill>
        <p:spPr bwMode="auto">
          <a:xfrm>
            <a:off x="1107840" y="3155275"/>
            <a:ext cx="4086459" cy="326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Runout Example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" r="28929"/>
          <a:stretch/>
        </p:blipFill>
        <p:spPr bwMode="auto">
          <a:xfrm>
            <a:off x="5707865" y="3473906"/>
            <a:ext cx="5684035" cy="262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731100" y="0"/>
            <a:ext cx="5592839" cy="669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>
              <a:lnSpc>
                <a:spcPct val="20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CHAPTER </a:t>
            </a: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TWO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Geometric Tolerances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91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91220" y="-133349"/>
            <a:ext cx="9366325" cy="1143000"/>
          </a:xfrm>
        </p:spPr>
        <p:txBody>
          <a:bodyPr/>
          <a:lstStyle/>
          <a:p>
            <a:r>
              <a:rPr lang="en-US" dirty="0" smtClean="0"/>
              <a:t>Runout</a:t>
            </a:r>
            <a:endParaRPr lang="en-US" dirty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812800" y="1123950"/>
            <a:ext cx="10579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en-US" dirty="0" smtClean="0"/>
              <a:t>Tolerance </a:t>
            </a:r>
            <a:r>
              <a:rPr lang="en-US" dirty="0"/>
              <a:t>zone </a:t>
            </a:r>
            <a:r>
              <a:rPr lang="en-US" dirty="0" smtClean="0"/>
              <a:t>is </a:t>
            </a:r>
            <a:r>
              <a:rPr lang="en-US" dirty="0"/>
              <a:t>defined by a datum axis where all points on the called surface must fall into. The zone is a direct reference to the </a:t>
            </a:r>
            <a:r>
              <a:rPr lang="en-US" dirty="0">
                <a:hlinkClick r:id="rId3" tooltip="Datum"/>
              </a:rPr>
              <a:t>datum feature</a:t>
            </a:r>
            <a:r>
              <a:rPr lang="en-US" dirty="0"/>
              <a:t>. Runout is the total variation that the reference surface can have, when the part is rotated around the datum’s true axis.</a:t>
            </a:r>
            <a:endParaRPr lang="en-US" dirty="0"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75215" y="2247900"/>
            <a:ext cx="8538735" cy="4052211"/>
            <a:chOff x="1475215" y="2247900"/>
            <a:chExt cx="8538735" cy="4052211"/>
          </a:xfrm>
        </p:grpSpPr>
        <p:pic>
          <p:nvPicPr>
            <p:cNvPr id="17412" name="Picture 4" descr="Runout Exampl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215" y="2324100"/>
              <a:ext cx="8538735" cy="374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57" name="Picture 1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431" b="67333"/>
            <a:stretch/>
          </p:blipFill>
          <p:spPr bwMode="auto">
            <a:xfrm>
              <a:off x="5168900" y="5833386"/>
              <a:ext cx="1390650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0103" y="2247900"/>
              <a:ext cx="358110" cy="67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Elbow Connector 2"/>
            <p:cNvCxnSpPr>
              <a:stCxn id="19457" idx="3"/>
            </p:cNvCxnSpPr>
            <p:nvPr/>
          </p:nvCxnSpPr>
          <p:spPr>
            <a:xfrm flipV="1">
              <a:off x="6559550" y="4914900"/>
              <a:ext cx="146050" cy="1151849"/>
            </a:xfrm>
            <a:prstGeom prst="bentConnector2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5572125" y="5947299"/>
              <a:ext cx="6223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0.03</a:t>
              </a:r>
              <a:endParaRPr lang="en-US" dirty="0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5731100" y="0"/>
            <a:ext cx="5592839" cy="669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>
              <a:lnSpc>
                <a:spcPct val="20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CHAPTER </a:t>
            </a: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TWO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Geometric Tolerances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74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91220" y="-133349"/>
            <a:ext cx="9366325" cy="1143000"/>
          </a:xfrm>
        </p:spPr>
        <p:txBody>
          <a:bodyPr>
            <a:normAutofit/>
          </a:bodyPr>
          <a:lstStyle/>
          <a:p>
            <a:r>
              <a:rPr lang="en-US" dirty="0"/>
              <a:t>Profile of a </a:t>
            </a:r>
            <a:r>
              <a:rPr lang="en-US" dirty="0" smtClean="0"/>
              <a:t>Line</a:t>
            </a:r>
            <a:endParaRPr lang="en-US" dirty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812800" y="1123950"/>
            <a:ext cx="10579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en-US" dirty="0"/>
              <a:t>Profile of a line describes a tolerance zone around any line in any feature, usually of a curved shape</a:t>
            </a:r>
            <a:r>
              <a:rPr lang="en-US" dirty="0" smtClean="0"/>
              <a:t>. </a:t>
            </a:r>
          </a:p>
          <a:p>
            <a:pPr marL="457200" indent="-457200" eaLnBrk="0" hangingPunct="0"/>
            <a:r>
              <a:rPr lang="en-US" dirty="0" smtClean="0"/>
              <a:t>Tolerance </a:t>
            </a:r>
            <a:r>
              <a:rPr lang="en-US" dirty="0"/>
              <a:t>zone </a:t>
            </a:r>
            <a:r>
              <a:rPr lang="en-US" dirty="0" smtClean="0"/>
              <a:t>is defined by two</a:t>
            </a:r>
            <a:r>
              <a:rPr lang="en-US" dirty="0"/>
              <a:t> parallel curves that follow the contour of the true surface profile.</a:t>
            </a:r>
            <a:endParaRPr lang="en-US" dirty="0">
              <a:latin typeface="+mj-lt"/>
            </a:endParaRPr>
          </a:p>
        </p:txBody>
      </p:sp>
      <p:pic>
        <p:nvPicPr>
          <p:cNvPr id="20482" name="Picture 2" descr="profile-of-line-Drawing Callo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3224212"/>
            <a:ext cx="426720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profile-of-line-tolerance z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393" y="2971800"/>
            <a:ext cx="7345908" cy="346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731100" y="0"/>
            <a:ext cx="5592839" cy="669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>
              <a:lnSpc>
                <a:spcPct val="20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CHAPTER </a:t>
            </a: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TWO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Geometric Tolerances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29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91220" y="-133349"/>
            <a:ext cx="9366325" cy="1143000"/>
          </a:xfrm>
        </p:spPr>
        <p:txBody>
          <a:bodyPr>
            <a:normAutofit/>
          </a:bodyPr>
          <a:lstStyle/>
          <a:p>
            <a:r>
              <a:rPr lang="en-US" dirty="0"/>
              <a:t>Profile of a </a:t>
            </a:r>
            <a:r>
              <a:rPr lang="en-US" dirty="0" smtClean="0"/>
              <a:t>Line</a:t>
            </a:r>
            <a:endParaRPr lang="en-US" dirty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812800" y="1123950"/>
            <a:ext cx="10579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en-US" dirty="0"/>
              <a:t>Profile of a line is measured using a gauge that is referenced to the true profile at the given specific cross section.</a:t>
            </a:r>
            <a:endParaRPr lang="en-US" dirty="0">
              <a:latin typeface="+mj-lt"/>
            </a:endParaRPr>
          </a:p>
        </p:txBody>
      </p:sp>
      <p:pic>
        <p:nvPicPr>
          <p:cNvPr id="21506" name="Picture 2" descr="profile-of-line-gaug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25" y="2057400"/>
            <a:ext cx="6136203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731100" y="0"/>
            <a:ext cx="5592839" cy="669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>
              <a:lnSpc>
                <a:spcPct val="20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CHAPTER </a:t>
            </a: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TWO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Geometric Tolerances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69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85800" y="533400"/>
            <a:ext cx="609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3200" b="1" dirty="0">
                <a:solidFill>
                  <a:schemeClr val="accent1"/>
                </a:solidFill>
              </a:rPr>
              <a:t>Types of Tolerances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609600" y="1403350"/>
            <a:ext cx="108394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rtl="0"/>
            <a:r>
              <a:rPr lang="en-US" sz="2400" b="1" dirty="0"/>
              <a:t>A </a:t>
            </a:r>
            <a:r>
              <a:rPr lang="en-US" sz="2400" b="1" i="1" u="sng" dirty="0">
                <a:solidFill>
                  <a:schemeClr val="hlink"/>
                </a:solidFill>
              </a:rPr>
              <a:t>Dimensional tolerance</a:t>
            </a:r>
            <a:r>
              <a:rPr lang="en-US" sz="2400" b="1" dirty="0"/>
              <a:t> is the total amount a specific dimension is permitted to vary, which is the difference between maximum and minimum permitted limits of size.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609600" y="3143250"/>
            <a:ext cx="108394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rtl="0"/>
            <a:r>
              <a:rPr lang="en-US" sz="2400" b="1" dirty="0"/>
              <a:t>A </a:t>
            </a:r>
            <a:r>
              <a:rPr lang="en-US" sz="2400" b="1" u="sng" dirty="0">
                <a:solidFill>
                  <a:schemeClr val="hlink"/>
                </a:solidFill>
              </a:rPr>
              <a:t>Geometric tolerance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is the maximum or minimum variation from true geometric form or position that may be permitted in manufacture. </a:t>
            </a:r>
          </a:p>
          <a:p>
            <a:pPr algn="just" rtl="0"/>
            <a:endParaRPr lang="en-US" sz="2400" b="1" dirty="0"/>
          </a:p>
          <a:p>
            <a:pPr algn="just" rtl="0"/>
            <a:r>
              <a:rPr lang="en-US" sz="2400" b="1" dirty="0"/>
              <a:t>Geometric tolerance should be employed only for those requirements of a part critical to its functioning or interchangeability</a:t>
            </a:r>
            <a:r>
              <a:rPr lang="en-US" sz="2400" b="1" dirty="0" smtClean="0"/>
              <a:t>. </a:t>
            </a:r>
            <a:r>
              <a:rPr lang="en-US" sz="2400" b="1" dirty="0" smtClean="0">
                <a:solidFill>
                  <a:srgbClr val="FF0000"/>
                </a:solidFill>
              </a:rPr>
              <a:t>These much more difficult to measure/verify as compared to dimensional tolerances.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31100" y="0"/>
            <a:ext cx="5592839" cy="669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>
              <a:lnSpc>
                <a:spcPct val="20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CHAPTER </a:t>
            </a: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TWO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Geometric Tolerances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670" y="494264"/>
            <a:ext cx="9366325" cy="1143000"/>
          </a:xfrm>
        </p:spPr>
        <p:txBody>
          <a:bodyPr/>
          <a:lstStyle/>
          <a:p>
            <a:r>
              <a:rPr lang="en-US" sz="4000" dirty="0"/>
              <a:t>Overview of Geometric Tolerances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990600" y="2076450"/>
            <a:ext cx="105664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/>
            <a:r>
              <a:rPr lang="en-US" sz="2800" dirty="0">
                <a:latin typeface="Times"/>
              </a:rPr>
              <a:t>Geometric tolerances define the shape of a feature as opposed to its size.</a:t>
            </a:r>
          </a:p>
          <a:p>
            <a:pPr marL="457200" indent="-457200" eaLnBrk="0" hangingPunct="0"/>
            <a:endParaRPr lang="en-US" sz="2800" dirty="0">
              <a:latin typeface="Times"/>
            </a:endParaRPr>
          </a:p>
          <a:p>
            <a:pPr marL="457200" indent="-457200" eaLnBrk="0" hangingPunct="0"/>
            <a:r>
              <a:rPr lang="en-US" sz="2400" dirty="0">
                <a:latin typeface="Times"/>
              </a:rPr>
              <a:t>We will focus on three basic types of </a:t>
            </a:r>
            <a:r>
              <a:rPr lang="en-US" sz="2400" dirty="0" smtClean="0">
                <a:latin typeface="Times"/>
              </a:rPr>
              <a:t>geometric </a:t>
            </a:r>
            <a:r>
              <a:rPr lang="en-US" sz="2400" dirty="0">
                <a:latin typeface="Times"/>
              </a:rPr>
              <a:t>tolerances:</a:t>
            </a:r>
          </a:p>
          <a:p>
            <a:pPr marL="457200" indent="-457200" eaLnBrk="0" hangingPunct="0"/>
            <a:endParaRPr lang="en-US" sz="2400" dirty="0">
              <a:latin typeface="Times"/>
            </a:endParaRPr>
          </a:p>
          <a:p>
            <a:pPr marL="457200" indent="-457200" eaLnBrk="0" hangingPunct="0">
              <a:buFontTx/>
              <a:buAutoNum type="arabicPeriod"/>
            </a:pPr>
            <a:r>
              <a:rPr lang="en-US" sz="2400" b="1" dirty="0">
                <a:solidFill>
                  <a:schemeClr val="tx2"/>
                </a:solidFill>
                <a:latin typeface="Times"/>
              </a:rPr>
              <a:t>Form tolerances:</a:t>
            </a:r>
            <a:r>
              <a:rPr lang="en-US" sz="2400" dirty="0">
                <a:latin typeface="Times"/>
              </a:rPr>
              <a:t>  straightness, circularity, flatness, cylindricity;</a:t>
            </a:r>
          </a:p>
          <a:p>
            <a:pPr marL="457200" indent="-457200" eaLnBrk="0" hangingPunct="0">
              <a:buFont typeface="Times"/>
              <a:buAutoNum type="arabicPeriod"/>
            </a:pPr>
            <a:r>
              <a:rPr lang="en-US" sz="2400" b="1" dirty="0">
                <a:solidFill>
                  <a:schemeClr val="tx2"/>
                </a:solidFill>
                <a:latin typeface="Times"/>
              </a:rPr>
              <a:t>Orientation tolerances;</a:t>
            </a:r>
            <a:r>
              <a:rPr lang="en-US" sz="2400" dirty="0">
                <a:latin typeface="Times"/>
              </a:rPr>
              <a:t>  perpendicularity, parallelism, angularity;</a:t>
            </a:r>
          </a:p>
          <a:p>
            <a:pPr marL="457200" indent="-457200" eaLnBrk="0" hangingPunct="0">
              <a:buFont typeface="Times"/>
              <a:buAutoNum type="arabicPeriod"/>
            </a:pPr>
            <a:r>
              <a:rPr lang="en-US" sz="2400" b="1" dirty="0" smtClean="0">
                <a:solidFill>
                  <a:schemeClr val="tx2"/>
                </a:solidFill>
                <a:latin typeface="Times"/>
              </a:rPr>
              <a:t>Location </a:t>
            </a:r>
            <a:r>
              <a:rPr lang="en-US" sz="2400" b="1" dirty="0">
                <a:solidFill>
                  <a:schemeClr val="tx2"/>
                </a:solidFill>
                <a:latin typeface="Times"/>
              </a:rPr>
              <a:t>tolerances:</a:t>
            </a:r>
            <a:r>
              <a:rPr lang="en-US" sz="2400" dirty="0">
                <a:latin typeface="Times"/>
              </a:rPr>
              <a:t>  position, symmetry, concentricity.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9427634" y="5076825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2400" dirty="0">
              <a:latin typeface="Time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31100" y="0"/>
            <a:ext cx="5592839" cy="669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>
              <a:lnSpc>
                <a:spcPct val="20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CHAPTER </a:t>
            </a: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TWO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Geometric Tolerances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38250"/>
            <a:ext cx="9448800" cy="5143500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67420" y="76200"/>
            <a:ext cx="9366325" cy="1143000"/>
          </a:xfrm>
        </p:spPr>
        <p:txBody>
          <a:bodyPr/>
          <a:lstStyle/>
          <a:p>
            <a:r>
              <a:rPr lang="en-US" sz="4000" dirty="0"/>
              <a:t>Symbols for Geometric Tolerances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0668001" y="3676650"/>
            <a:ext cx="612668" cy="3077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A50021"/>
                </a:solidFill>
                <a:latin typeface="Times"/>
              </a:rPr>
              <a:t>Form</a:t>
            </a:r>
            <a:endParaRPr lang="en-US" sz="2400" b="1" dirty="0">
              <a:solidFill>
                <a:srgbClr val="A50021"/>
              </a:solidFill>
              <a:latin typeface="Times"/>
            </a:endParaRP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10295467" y="4362450"/>
            <a:ext cx="1080745" cy="3077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tx2"/>
                </a:solidFill>
                <a:latin typeface="Times"/>
              </a:rPr>
              <a:t>Orientation</a:t>
            </a:r>
            <a:endParaRPr lang="en-US" sz="2400" b="1" dirty="0">
              <a:solidFill>
                <a:schemeClr val="tx2"/>
              </a:solidFill>
              <a:latin typeface="Times"/>
            </a:endParaRP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10330485" y="4895851"/>
            <a:ext cx="862737" cy="3077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smtClean="0">
                <a:solidFill>
                  <a:srgbClr val="000099"/>
                </a:solidFill>
                <a:latin typeface="Times"/>
              </a:rPr>
              <a:t>Location</a:t>
            </a:r>
            <a:endParaRPr lang="en-US" sz="2400" b="1" dirty="0">
              <a:solidFill>
                <a:srgbClr val="000099"/>
              </a:solidFill>
              <a:latin typeface="Times"/>
            </a:endParaRP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5911850" y="3517921"/>
            <a:ext cx="5327650" cy="73152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dirty="0"/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5875867" y="4269601"/>
            <a:ext cx="5458883" cy="548640"/>
          </a:xfrm>
          <a:prstGeom prst="rect">
            <a:avLst/>
          </a:prstGeom>
          <a:noFill/>
          <a:ln w="1905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dirty="0"/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5892800" y="4847451"/>
            <a:ext cx="5422900" cy="548640"/>
          </a:xfrm>
          <a:prstGeom prst="rect">
            <a:avLst/>
          </a:prstGeom>
          <a:noFill/>
          <a:ln w="19050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731100" y="0"/>
            <a:ext cx="5592839" cy="669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>
              <a:lnSpc>
                <a:spcPct val="20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CHAPTER </a:t>
            </a: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TWO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Geometric Tolerances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15020" y="0"/>
            <a:ext cx="9366325" cy="1143000"/>
          </a:xfrm>
        </p:spPr>
        <p:txBody>
          <a:bodyPr/>
          <a:lstStyle/>
          <a:p>
            <a:r>
              <a:rPr lang="en-US" dirty="0"/>
              <a:t>Most Common Symbols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2667" y="1054100"/>
            <a:ext cx="8750300" cy="534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731100" y="0"/>
            <a:ext cx="5592839" cy="669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>
              <a:lnSpc>
                <a:spcPct val="20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CHAPTER </a:t>
            </a: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TWO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Geometric Tolerances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914400" y="1066800"/>
            <a:ext cx="8242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latin typeface="Times"/>
              </a:rPr>
              <a:t>A geometric tolerance is prescribed using a feature control frame.</a:t>
            </a:r>
          </a:p>
          <a:p>
            <a:pPr eaLnBrk="0" hangingPunct="0"/>
            <a:r>
              <a:rPr lang="en-US" sz="2000" dirty="0">
                <a:latin typeface="Times"/>
              </a:rPr>
              <a:t>It has three components:</a:t>
            </a:r>
          </a:p>
          <a:p>
            <a:pPr eaLnBrk="0" hangingPunct="0"/>
            <a:r>
              <a:rPr lang="en-US" sz="2000" dirty="0">
                <a:latin typeface="Times"/>
              </a:rPr>
              <a:t>	1. the tolerance symbol,</a:t>
            </a:r>
          </a:p>
          <a:p>
            <a:pPr eaLnBrk="0" hangingPunct="0"/>
            <a:r>
              <a:rPr lang="en-US" sz="2000" dirty="0">
                <a:latin typeface="Times"/>
              </a:rPr>
              <a:t>	2. the tolerance value,</a:t>
            </a:r>
          </a:p>
          <a:p>
            <a:pPr eaLnBrk="0" hangingPunct="0"/>
            <a:r>
              <a:rPr lang="en-US" sz="2000" dirty="0">
                <a:latin typeface="Times"/>
              </a:rPr>
              <a:t>	3. the datum labels for the reference frame.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91220" y="-76200"/>
            <a:ext cx="9366325" cy="1143000"/>
          </a:xfrm>
        </p:spPr>
        <p:txBody>
          <a:bodyPr/>
          <a:lstStyle/>
          <a:p>
            <a:r>
              <a:rPr lang="en-US" sz="4000" dirty="0"/>
              <a:t>Feature Control Frame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43200"/>
            <a:ext cx="6502400" cy="2679700"/>
          </a:xfrm>
          <a:prstGeom prst="rect">
            <a:avLst/>
          </a:prstGeom>
          <a:noFill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2384426"/>
            <a:ext cx="5994400" cy="3819525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731100" y="0"/>
            <a:ext cx="5592839" cy="669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>
              <a:lnSpc>
                <a:spcPct val="20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CHAPTER </a:t>
            </a: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TWO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Geometric Tolerances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590550" y="11114"/>
            <a:ext cx="10972800" cy="1139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1">
              <a:spcBef>
                <a:spcPct val="0"/>
              </a:spcBef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Feature Control Frame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609600" y="1371600"/>
            <a:ext cx="1097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/>
              <a:t>How do you read this feature control frame?</a:t>
            </a:r>
          </a:p>
        </p:txBody>
      </p:sp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1" y="2667000"/>
            <a:ext cx="6896100" cy="2751138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</p:pic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2946400" y="4419600"/>
            <a:ext cx="2438400" cy="5334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7010400" y="4800600"/>
            <a:ext cx="2438400" cy="6096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7620000" y="4191000"/>
            <a:ext cx="2336800" cy="6096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3556000" y="2438400"/>
            <a:ext cx="1930400" cy="9144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6807200" y="3048000"/>
            <a:ext cx="1320800" cy="3048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3260" name="Picture 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1" y="2667000"/>
            <a:ext cx="6896100" cy="2751138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</p:pic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711200" y="1828801"/>
            <a:ext cx="10566400" cy="874713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600" b="1" dirty="0">
                <a:solidFill>
                  <a:srgbClr val="A50021"/>
                </a:solidFill>
              </a:rPr>
              <a:t>“The specified feature must lie </a:t>
            </a:r>
            <a:r>
              <a:rPr lang="en-US" sz="1600" b="1" i="1" dirty="0">
                <a:solidFill>
                  <a:srgbClr val="A50021"/>
                </a:solidFill>
              </a:rPr>
              <a:t>perpendicular </a:t>
            </a:r>
            <a:r>
              <a:rPr lang="en-US" sz="1600" b="1" dirty="0">
                <a:solidFill>
                  <a:srgbClr val="A50021"/>
                </a:solidFill>
              </a:rPr>
              <a:t>within a tolerance zone of </a:t>
            </a:r>
            <a:r>
              <a:rPr lang="en-US" sz="1600" b="1" i="1" dirty="0">
                <a:solidFill>
                  <a:srgbClr val="A50021"/>
                </a:solidFill>
              </a:rPr>
              <a:t>0.05 diameter </a:t>
            </a:r>
            <a:r>
              <a:rPr lang="en-US" sz="1600" b="1" dirty="0">
                <a:solidFill>
                  <a:srgbClr val="A50021"/>
                </a:solidFill>
              </a:rPr>
              <a:t>at the </a:t>
            </a:r>
            <a:r>
              <a:rPr lang="en-US" sz="1600" b="1" i="1" dirty="0">
                <a:solidFill>
                  <a:srgbClr val="A50021"/>
                </a:solidFill>
              </a:rPr>
              <a:t>maximum material condition</a:t>
            </a:r>
            <a:r>
              <a:rPr lang="en-US" sz="1600" b="1" dirty="0">
                <a:solidFill>
                  <a:srgbClr val="A50021"/>
                </a:solidFill>
              </a:rPr>
              <a:t>, with respect to </a:t>
            </a:r>
            <a:r>
              <a:rPr lang="en-US" sz="1600" b="1" i="1" dirty="0">
                <a:solidFill>
                  <a:srgbClr val="A50021"/>
                </a:solidFill>
              </a:rPr>
              <a:t>datum axis C</a:t>
            </a:r>
            <a:r>
              <a:rPr lang="en-US" sz="1600" b="1" dirty="0">
                <a:solidFill>
                  <a:srgbClr val="A50021"/>
                </a:solidFill>
              </a:rPr>
              <a:t>.”</a:t>
            </a:r>
            <a:r>
              <a:rPr lang="en-US" sz="1600" b="1" dirty="0"/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1600" b="1" dirty="0"/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914400" y="5562600"/>
            <a:ext cx="10464800" cy="738664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400" dirty="0"/>
              <a:t>In other words, this places a limit on the amount of variation in perpendicularity between the feature axis and the datum axis. In a drawing, this feature control frame would accompany dimensional tolerances that control the feature size and position.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731100" y="0"/>
            <a:ext cx="5592839" cy="669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>
              <a:lnSpc>
                <a:spcPct val="20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CHAPTER </a:t>
            </a: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TWO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ar-SA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Geometric Tolerances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1" grpId="0"/>
      <p:bldP spid="5326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3">
      <a:dk1>
        <a:sysClr val="windowText" lastClr="000000"/>
      </a:dk1>
      <a:lt1>
        <a:sysClr val="window" lastClr="FFFFFF"/>
      </a:lt1>
      <a:dk2>
        <a:srgbClr val="666666"/>
      </a:dk2>
      <a:lt2>
        <a:srgbClr val="002676"/>
      </a:lt2>
      <a:accent1>
        <a:srgbClr val="FF388C"/>
      </a:accent1>
      <a:accent2>
        <a:srgbClr val="B0C9FF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2208</TotalTime>
  <Words>1281</Words>
  <Application>Microsoft Office PowerPoint</Application>
  <PresentationFormat>Custom</PresentationFormat>
  <Paragraphs>177</Paragraphs>
  <Slides>36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Austin</vt:lpstr>
      <vt:lpstr>PowerPoint Presentation</vt:lpstr>
      <vt:lpstr>PowerPoint Presentation</vt:lpstr>
      <vt:lpstr>PowerPoint Presentation</vt:lpstr>
      <vt:lpstr>PowerPoint Presentation</vt:lpstr>
      <vt:lpstr>Overview of Geometric Tolerances</vt:lpstr>
      <vt:lpstr>Symbols for Geometric Tolerances</vt:lpstr>
      <vt:lpstr>Most Common Symbols</vt:lpstr>
      <vt:lpstr>Feature Control 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Circularity</vt:lpstr>
      <vt:lpstr>Circularity</vt:lpstr>
      <vt:lpstr>PowerPoint Presentation</vt:lpstr>
      <vt:lpstr>Cylindricity</vt:lpstr>
      <vt:lpstr>Cylindricity</vt:lpstr>
      <vt:lpstr>Parallelism Tolerance</vt:lpstr>
      <vt:lpstr>Perpendicularity</vt:lpstr>
      <vt:lpstr>Angularity</vt:lpstr>
      <vt:lpstr>Angularity</vt:lpstr>
      <vt:lpstr>Position</vt:lpstr>
      <vt:lpstr>Position</vt:lpstr>
      <vt:lpstr>Position</vt:lpstr>
      <vt:lpstr>Position</vt:lpstr>
      <vt:lpstr>Concentricity</vt:lpstr>
      <vt:lpstr>Concentricity</vt:lpstr>
      <vt:lpstr>Concentricity</vt:lpstr>
      <vt:lpstr>Symmetry</vt:lpstr>
      <vt:lpstr>Symmetry</vt:lpstr>
      <vt:lpstr>Runout</vt:lpstr>
      <vt:lpstr>Runout</vt:lpstr>
      <vt:lpstr>Profile of a Line</vt:lpstr>
      <vt:lpstr>Profile of a Line</vt:lpstr>
    </vt:vector>
  </TitlesOfParts>
  <Company>King Saud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Selection of Manufacturing Engineering Processes   By Dr. Saied Darwish (Prof.  Industrial Engineering Department, KSU)</dc:title>
  <dc:creator>Mohammed Ali Elmeligy</dc:creator>
  <cp:lastModifiedBy>User</cp:lastModifiedBy>
  <cp:revision>226</cp:revision>
  <dcterms:created xsi:type="dcterms:W3CDTF">2014-07-08T07:30:00Z</dcterms:created>
  <dcterms:modified xsi:type="dcterms:W3CDTF">2016-02-08T20:18:27Z</dcterms:modified>
</cp:coreProperties>
</file>