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2" r:id="rId4"/>
    <p:sldId id="283" r:id="rId5"/>
    <p:sldId id="272" r:id="rId6"/>
    <p:sldId id="261" r:id="rId7"/>
    <p:sldId id="314" r:id="rId8"/>
    <p:sldId id="297" r:id="rId9"/>
    <p:sldId id="298" r:id="rId10"/>
    <p:sldId id="315" r:id="rId11"/>
    <p:sldId id="316" r:id="rId12"/>
    <p:sldId id="299" r:id="rId13"/>
    <p:sldId id="317" r:id="rId14"/>
    <p:sldId id="262" r:id="rId15"/>
    <p:sldId id="318" r:id="rId16"/>
    <p:sldId id="319" r:id="rId17"/>
    <p:sldId id="320" r:id="rId18"/>
    <p:sldId id="300" r:id="rId19"/>
    <p:sldId id="263" r:id="rId20"/>
    <p:sldId id="301" r:id="rId21"/>
    <p:sldId id="30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3A414-CC6C-4392-96CC-06BE248F9BA7}" type="datetimeFigureOut">
              <a:rPr lang="en-GB" smtClean="0"/>
              <a:t>17/10/2016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7B35C-4248-4D4B-859E-B82D44302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43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051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8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8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8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8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05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055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05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055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055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184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875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47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63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641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8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8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8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8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مفاهيم كيميائية </a:t>
            </a:r>
            <a:r>
              <a:rPr lang="ar-AE" dirty="0" smtClean="0">
                <a:solidFill>
                  <a:schemeClr val="tx2"/>
                </a:solidFill>
              </a:rPr>
              <a:t>عامة</a:t>
            </a:r>
            <a:r>
              <a:rPr lang="ar-AE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نفس حيوي (نفس 368)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5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AE" b="1" dirty="0" smtClean="0"/>
              <a:t>4-طاقة </a:t>
            </a:r>
            <a:r>
              <a:rPr lang="ar-AE" b="1" dirty="0"/>
              <a:t>كهربائية </a:t>
            </a:r>
            <a:r>
              <a:rPr lang="fr-FR" b="1" dirty="0"/>
              <a:t>Electric</a:t>
            </a:r>
            <a:r>
              <a:rPr lang="en-GB" b="1" dirty="0"/>
              <a:t>a</a:t>
            </a:r>
            <a:r>
              <a:rPr lang="fr-FR" b="1" dirty="0"/>
              <a:t>l </a:t>
            </a:r>
            <a:r>
              <a:rPr lang="fr-FR" b="1" dirty="0" err="1"/>
              <a:t>Energy</a:t>
            </a:r>
            <a:r>
              <a:rPr lang="fr-FR" b="1" dirty="0"/>
              <a:t> </a:t>
            </a:r>
            <a:r>
              <a:rPr lang="ar-AE" b="1" dirty="0"/>
              <a:t> :</a:t>
            </a:r>
            <a:endParaRPr lang="en-GB" b="1" dirty="0"/>
          </a:p>
          <a:p>
            <a:pPr marL="0" indent="0" algn="just" rtl="1">
              <a:buNone/>
            </a:pPr>
            <a:r>
              <a:rPr lang="ar-AE" dirty="0"/>
              <a:t>الطاقة الكهربائية هي انتقال التيار الكهربائي خلال المواد التي لا تقاوم انتقاله </a:t>
            </a:r>
            <a:r>
              <a:rPr lang="ar-AE" dirty="0" smtClean="0"/>
              <a:t>.</a:t>
            </a:r>
          </a:p>
          <a:p>
            <a:pPr marL="0" indent="0" algn="just" rtl="1">
              <a:buNone/>
            </a:pPr>
            <a:r>
              <a:rPr lang="ar-AE" dirty="0" smtClean="0"/>
              <a:t>من أمثلة المواد الموصلة للتيار الكهربائي : النحاس .</a:t>
            </a:r>
          </a:p>
          <a:p>
            <a:pPr marL="0" indent="0" algn="just" rtl="1">
              <a:buNone/>
            </a:pPr>
            <a:endParaRPr lang="ar-AE" dirty="0"/>
          </a:p>
          <a:p>
            <a:pPr marL="0" indent="0" algn="just" rtl="1">
              <a:buNone/>
            </a:pPr>
            <a:r>
              <a:rPr lang="ar-AE" dirty="0" smtClean="0"/>
              <a:t>ما هي وحدة قياس الطاقة الكهربائية ؟</a:t>
            </a:r>
          </a:p>
          <a:p>
            <a:pPr marL="0" indent="0" algn="just" rtl="1">
              <a:buNone/>
            </a:pPr>
            <a:r>
              <a:rPr lang="ar-AE" dirty="0" smtClean="0"/>
              <a:t>وحدة قياس الطاقة الكهربائية هي الفولت .</a:t>
            </a:r>
            <a:endParaRPr lang="en-GB" dirty="0"/>
          </a:p>
          <a:p>
            <a:pPr marL="0" indent="0" algn="just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365010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ar-SA" b="1" u="sng" dirty="0"/>
              <a:t>الطاقة الكهربائية وخلايا جسم الإنسان </a:t>
            </a:r>
            <a:r>
              <a:rPr lang="ar-SA" b="1" u="sng" dirty="0" smtClean="0"/>
              <a:t>:</a:t>
            </a:r>
            <a:endParaRPr lang="ar-AE" b="1" u="sng" dirty="0" smtClean="0"/>
          </a:p>
          <a:p>
            <a:pPr algn="just" rtl="1"/>
            <a:r>
              <a:rPr lang="ar-AE" b="1" dirty="0" smtClean="0"/>
              <a:t>يحتوي جسم الإنسان على قدر معين من الطاقة الكهربائية في خلاياه العصبية . وهذه الطاقة ضرورية لنقل الإشارات الحسية والحركية . ولكن إذا زادت الطاقة الكهربائية أو نقصت فإن ذلك يسبب خلل عمل الجهاز العصبي .</a:t>
            </a:r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11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AE" dirty="0" smtClean="0"/>
              <a:t>5</a:t>
            </a:r>
            <a:r>
              <a:rPr lang="ar-AE" b="1" dirty="0" smtClean="0"/>
              <a:t>-طاقة </a:t>
            </a:r>
            <a:r>
              <a:rPr lang="ar-AE" b="1" dirty="0"/>
              <a:t>ضوئية </a:t>
            </a:r>
            <a:r>
              <a:rPr lang="en-GB" b="1" dirty="0"/>
              <a:t>Light Energy </a:t>
            </a:r>
            <a:r>
              <a:rPr lang="ar-AE" b="1" dirty="0"/>
              <a:t> :</a:t>
            </a:r>
            <a:endParaRPr lang="en-GB" b="1" dirty="0"/>
          </a:p>
          <a:p>
            <a:pPr marL="0" indent="0" algn="just" rtl="1">
              <a:buNone/>
            </a:pPr>
            <a:r>
              <a:rPr lang="ar-AE" dirty="0"/>
              <a:t>الطاقة الضوئية هي طاقة حرة لا ترتبط بجزيئات محددة </a:t>
            </a:r>
            <a:r>
              <a:rPr lang="ar-AE" dirty="0" smtClean="0"/>
              <a:t>. ولا يكون لها كتلة عندما تكون ثابتة .</a:t>
            </a:r>
          </a:p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AE" dirty="0" smtClean="0"/>
              <a:t>ما هي وحدة قياس الطاقة الضوئية ؟</a:t>
            </a:r>
          </a:p>
          <a:p>
            <a:pPr marL="0" indent="0" algn="just" rtl="1">
              <a:buNone/>
            </a:pPr>
            <a:r>
              <a:rPr lang="ar-AE" dirty="0" smtClean="0"/>
              <a:t>وحدة قياس الطاقة الضوئية هي الفوتونات .</a:t>
            </a:r>
            <a:endParaRPr lang="en-GB" dirty="0"/>
          </a:p>
          <a:p>
            <a:pPr algn="just" rtl="1"/>
            <a:endParaRPr lang="ar-AE" dirty="0" smtClean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868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 rtl="1"/>
            <a:r>
              <a:rPr lang="ar-SA" b="1" dirty="0"/>
              <a:t>ما هي التأثيرات النفسية والجسمية للضوء على الإنسان </a:t>
            </a:r>
            <a:r>
              <a:rPr lang="ar-SA" b="1" dirty="0" smtClean="0"/>
              <a:t>؟</a:t>
            </a:r>
            <a:endParaRPr lang="ar-AE" b="1" dirty="0" smtClean="0"/>
          </a:p>
          <a:p>
            <a:pPr algn="just" rtl="1"/>
            <a:r>
              <a:rPr lang="ar-AE" dirty="0" smtClean="0"/>
              <a:t>عندما يصاب الرضيع بمرض جاونديس </a:t>
            </a:r>
            <a:r>
              <a:rPr lang="en-GB" dirty="0" smtClean="0"/>
              <a:t>Jaundice </a:t>
            </a:r>
            <a:r>
              <a:rPr lang="ar-AE" dirty="0" smtClean="0"/>
              <a:t> نتيجة ضعف كريات الدم الحمراء ونشوء مادة برتقالية تتراكم تحت الجلد فيظهر الاصفرار على الطفل ؛ يستخدم ضوء بموجات معينة لتحويل المادة البرتقالية لمواد أخرى يمكن للجسم التخلص منها .</a:t>
            </a:r>
          </a:p>
          <a:p>
            <a:pPr algn="just" rtl="1"/>
            <a:r>
              <a:rPr lang="ar-AE" dirty="0" smtClean="0"/>
              <a:t>في المناطق التي تغيب عنها الشمس أشهرا طويلة تتعرض نسب كبيرة من الناس للاكتئاب . و تستخدم صناديق الضوء الصناعي لعلاج الاكتئاب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46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dirty="0" smtClean="0"/>
              <a:t>6</a:t>
            </a:r>
            <a:r>
              <a:rPr lang="ar-AE" b="1" dirty="0" smtClean="0"/>
              <a:t>-طاقة </a:t>
            </a:r>
            <a:r>
              <a:rPr lang="ar-AE" b="1" dirty="0"/>
              <a:t>الصوت </a:t>
            </a:r>
            <a:r>
              <a:rPr lang="fr-FR" b="1" dirty="0"/>
              <a:t>Sound </a:t>
            </a:r>
            <a:r>
              <a:rPr lang="fr-FR" b="1" dirty="0" err="1"/>
              <a:t>Energy</a:t>
            </a:r>
            <a:r>
              <a:rPr lang="fr-FR" b="1" dirty="0"/>
              <a:t> </a:t>
            </a:r>
            <a:r>
              <a:rPr lang="ar-AE" b="1" dirty="0"/>
              <a:t>  :</a:t>
            </a:r>
            <a:endParaRPr lang="en-GB" b="1" dirty="0"/>
          </a:p>
          <a:p>
            <a:pPr marL="0" indent="0" algn="just" rtl="1">
              <a:buNone/>
            </a:pPr>
            <a:r>
              <a:rPr lang="ar-AE" dirty="0"/>
              <a:t>طاقة الصوت هي محصلة تغير الطاقة الكامنة وطاقة الحركة في المادة بحيث تتشكل ذبذبات نستطيع سماعها </a:t>
            </a:r>
            <a:r>
              <a:rPr lang="ar-A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5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b="1" dirty="0"/>
              <a:t>أمثلة على مدى تأثير الطاقة الصوتية في البيئة المحيطة وعلى الإنسان :</a:t>
            </a:r>
            <a:endParaRPr lang="en-GB" b="1" dirty="0"/>
          </a:p>
          <a:p>
            <a:pPr marL="0" indent="0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SA" b="1" dirty="0" smtClean="0"/>
              <a:t>استخدام </a:t>
            </a:r>
            <a:r>
              <a:rPr lang="ar-SA" b="1" dirty="0"/>
              <a:t>الطاقة الصوتية في المجال الطبي :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998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b="1" u="sng" dirty="0"/>
              <a:t>أمثلة على مدى تأثير الطاقة الصوتية في البيئة المحيطة وعلى الإنسان </a:t>
            </a:r>
            <a:r>
              <a:rPr lang="ar-SA" b="1" u="sng" dirty="0" smtClean="0"/>
              <a:t>:</a:t>
            </a:r>
            <a:endParaRPr lang="ar-AE" b="1" u="sng" dirty="0" smtClean="0"/>
          </a:p>
          <a:p>
            <a:pPr algn="just" rtl="1"/>
            <a:r>
              <a:rPr lang="ar-AE" dirty="0"/>
              <a:t>لا نستطيع سماع الصوت إذا كان أقل من 20 ذبذبة في الثانية .</a:t>
            </a:r>
            <a:endParaRPr lang="en-GB" dirty="0"/>
          </a:p>
          <a:p>
            <a:pPr algn="just" rtl="1"/>
            <a:r>
              <a:rPr lang="ar-AE" dirty="0"/>
              <a:t>ولا نستطيع سماع الصوت إذا كان أعلى من 20000 ذبذبة في الثانية .</a:t>
            </a:r>
            <a:endParaRPr lang="en-GB" dirty="0"/>
          </a:p>
          <a:p>
            <a:pPr algn="just" rtl="1"/>
            <a:r>
              <a:rPr lang="ar-AE" dirty="0"/>
              <a:t>الصوت القوي يسبب تمزق الأغشية وتكسر الزجاج .</a:t>
            </a:r>
            <a:endParaRPr lang="en-GB" dirty="0"/>
          </a:p>
          <a:p>
            <a:pPr algn="just" rtl="1"/>
            <a:r>
              <a:rPr lang="ar-AE" dirty="0"/>
              <a:t>الصوت القوي يسبب ارتفاع ضغط الدم .</a:t>
            </a:r>
            <a:endParaRPr lang="en-GB" dirty="0"/>
          </a:p>
          <a:p>
            <a:pPr marL="0" indent="0" algn="just" rtl="1">
              <a:buNone/>
            </a:pPr>
            <a:endParaRPr lang="en-GB" b="1" dirty="0"/>
          </a:p>
          <a:p>
            <a:pPr marL="0" indent="0" algn="just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31861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b="1" u="sng" dirty="0" smtClean="0"/>
              <a:t>استخدام </a:t>
            </a:r>
            <a:r>
              <a:rPr lang="ar-SA" b="1" u="sng" dirty="0"/>
              <a:t>الطاقة الصوتية في المجال الطبي </a:t>
            </a:r>
            <a:r>
              <a:rPr lang="ar-SA" b="1" u="sng" dirty="0" smtClean="0"/>
              <a:t>:</a:t>
            </a:r>
            <a:endParaRPr lang="ar-AE" b="1" u="sng" dirty="0" smtClean="0"/>
          </a:p>
          <a:p>
            <a:pPr algn="just" rtl="1"/>
            <a:r>
              <a:rPr lang="ar-AE" dirty="0"/>
              <a:t>تستخدم الذبذبات الصوتية العالية لعمل الأشعة فوق الصوتية حيث يمكنها اختراق طبقات الجلد والوصول للأحشاء .</a:t>
            </a:r>
            <a:endParaRPr lang="en-GB" dirty="0"/>
          </a:p>
          <a:p>
            <a:pPr algn="just" rtl="1"/>
            <a:r>
              <a:rPr lang="ar-AE" dirty="0"/>
              <a:t>تستخدم الذبذبات الصوتية العالية لاستئصال أجزاء من الأعضاء مثل استئصال جزء من الكبد .</a:t>
            </a:r>
            <a:endParaRPr lang="en-GB" dirty="0"/>
          </a:p>
          <a:p>
            <a:pPr algn="just" rtl="1"/>
            <a:r>
              <a:rPr lang="ar-AE" dirty="0"/>
              <a:t>تستخدم الذبذبات الصوتية العالية في تعقيم الأدوات .</a:t>
            </a:r>
            <a:endParaRPr lang="en-GB" dirty="0"/>
          </a:p>
          <a:p>
            <a:pPr marL="0" indent="0" algn="just" rtl="1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017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 algn="just" rtl="1">
              <a:buNone/>
            </a:pPr>
            <a:r>
              <a:rPr lang="ar-AE" b="1" dirty="0" smtClean="0"/>
              <a:t>7-طاقة </a:t>
            </a:r>
            <a:r>
              <a:rPr lang="ar-AE" b="1" dirty="0"/>
              <a:t>نووية </a:t>
            </a:r>
            <a:r>
              <a:rPr lang="en-GB" b="1" dirty="0"/>
              <a:t>Nuclear Energy </a:t>
            </a:r>
            <a:r>
              <a:rPr lang="ar-AE" b="1" dirty="0"/>
              <a:t>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الطاقة النووية تنتج نتيجة انقسام النواة داخل الذرة ،وهذا ينتج طاقة كبيرة جدا </a:t>
            </a:r>
            <a:r>
              <a:rPr lang="ar-AE" dirty="0" smtClean="0"/>
              <a:t>.</a:t>
            </a:r>
          </a:p>
          <a:p>
            <a:pPr marL="0" indent="0" algn="just" rtl="1">
              <a:buNone/>
            </a:pPr>
            <a:endParaRPr lang="ar-AE" dirty="0"/>
          </a:p>
          <a:p>
            <a:pPr marL="0" indent="0" algn="just" rtl="1">
              <a:buNone/>
            </a:pPr>
            <a:r>
              <a:rPr lang="ar-SA" b="1" dirty="0"/>
              <a:t>أضرار الطاقة النووية </a:t>
            </a:r>
            <a:r>
              <a:rPr lang="ar-SA" b="1" dirty="0" smtClean="0"/>
              <a:t>:</a:t>
            </a:r>
            <a:endParaRPr lang="ar-AE" b="1" dirty="0" smtClean="0"/>
          </a:p>
          <a:p>
            <a:pPr algn="just" rtl="1"/>
            <a:r>
              <a:rPr lang="ar-AE" dirty="0"/>
              <a:t>ضعف كريات الدم الحمراء وازدياد خطر الإصابة بسرطان </a:t>
            </a:r>
            <a:r>
              <a:rPr lang="ar-AE" dirty="0" smtClean="0"/>
              <a:t>الدم.</a:t>
            </a:r>
            <a:endParaRPr lang="en-GB" dirty="0"/>
          </a:p>
          <a:p>
            <a:pPr algn="just" rtl="1"/>
            <a:r>
              <a:rPr lang="ar-AE" dirty="0"/>
              <a:t>يقتل الخلايا العصبية في الدماغ ،وقد يسبب الصرع .</a:t>
            </a:r>
            <a:endParaRPr lang="en-GB" dirty="0"/>
          </a:p>
          <a:p>
            <a:pPr algn="just" rtl="1"/>
            <a:r>
              <a:rPr lang="ar-AE" dirty="0"/>
              <a:t>الغدة الدرقية قد تتلف بالكامل بسبب الإشعاع .</a:t>
            </a:r>
            <a:endParaRPr lang="en-GB" dirty="0"/>
          </a:p>
          <a:p>
            <a:pPr marL="0" indent="0" algn="just" rtl="1">
              <a:buNone/>
            </a:pPr>
            <a:endParaRPr lang="en-GB" b="1" dirty="0"/>
          </a:p>
          <a:p>
            <a:pPr marL="0" indent="0" algn="just" rtl="1">
              <a:buNone/>
            </a:pP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69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قانون حفظ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قانون حفظ الطاقة :</a:t>
            </a:r>
            <a:endParaRPr lang="en-GB" u="sng" dirty="0"/>
          </a:p>
          <a:p>
            <a:pPr marL="0" indent="0" algn="just" rtl="1">
              <a:buNone/>
            </a:pPr>
            <a:r>
              <a:rPr lang="ar-AE" dirty="0"/>
              <a:t>الطاقة في النظام لا تفنى ولا تستحدث وإنما تتحول من شكل لآخر من أشكال الطاقة </a:t>
            </a:r>
            <a:r>
              <a:rPr lang="ar-AE" dirty="0" smtClean="0"/>
              <a:t>.</a:t>
            </a:r>
          </a:p>
          <a:p>
            <a:pPr marL="0" indent="0" algn="just" rtl="1">
              <a:buNone/>
            </a:pPr>
            <a:endParaRPr lang="ar-AE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5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أهداف المحاضرة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AE" smtClean="0"/>
              <a:t>التعريف </a:t>
            </a:r>
            <a:r>
              <a:rPr lang="ar-AE" dirty="0" smtClean="0"/>
              <a:t>بمفهوم الطاقة </a:t>
            </a:r>
          </a:p>
          <a:p>
            <a:pPr algn="r" rtl="1"/>
            <a:r>
              <a:rPr lang="ar-AE" dirty="0" smtClean="0"/>
              <a:t>التعريف بأشكال الطاقة </a:t>
            </a:r>
          </a:p>
        </p:txBody>
      </p:sp>
    </p:spTree>
    <p:extLst>
      <p:ext uri="{BB962C8B-B14F-4D97-AF65-F5344CB8AC3E}">
        <p14:creationId xmlns:p14="http://schemas.microsoft.com/office/powerpoint/2010/main" val="31298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هل العبارات التالية صحيحة أم خاطئة 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 algn="r" rtl="1">
              <a:buFont typeface="+mj-lt"/>
              <a:buAutoNum type="arabicPeriod"/>
            </a:pPr>
            <a:r>
              <a:rPr lang="ar-SA" sz="3000" b="1" dirty="0" smtClean="0"/>
              <a:t>أهم </a:t>
            </a:r>
            <a:r>
              <a:rPr lang="ar-SA" sz="3000" b="1" dirty="0"/>
              <a:t>ما يميز علم الكيمياء تجاهله للصلة المتبادلة التي تربط فيما بين المادة والطاقة وبشكل تجريبي (</a:t>
            </a:r>
            <a:r>
              <a:rPr lang="ar-AE" sz="3000" b="1" dirty="0"/>
              <a:t>.........</a:t>
            </a:r>
            <a:r>
              <a:rPr lang="ar-SA" sz="3000" b="1" dirty="0" smtClean="0"/>
              <a:t>).</a:t>
            </a:r>
            <a:endParaRPr lang="en-US" sz="30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000" b="1" dirty="0" smtClean="0"/>
              <a:t>الحرارة والطاقة عبارة عن وجهتين لعملة واحدة (</a:t>
            </a:r>
            <a:r>
              <a:rPr lang="ar-AE" sz="3000" b="1" dirty="0" smtClean="0"/>
              <a:t>.........</a:t>
            </a:r>
            <a:r>
              <a:rPr lang="ar-SA" sz="3000" b="1" dirty="0" smtClean="0"/>
              <a:t>).</a:t>
            </a:r>
            <a:endParaRPr lang="en-US" sz="30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000" b="1" dirty="0" smtClean="0"/>
              <a:t>تقسم </a:t>
            </a:r>
            <a:r>
              <a:rPr lang="ar-SA" sz="3000" b="1" dirty="0"/>
              <a:t>خواص المادة إلى ثلاثة أقسام رئيسية هي الخواص الكيميائية، والخواص الفيزيائية، والخواص </a:t>
            </a:r>
            <a:r>
              <a:rPr lang="ar-AE" sz="3000" b="1" dirty="0"/>
              <a:t>الغازية </a:t>
            </a:r>
            <a:r>
              <a:rPr lang="ar-SA" sz="3000" b="1" dirty="0"/>
              <a:t>(</a:t>
            </a:r>
            <a:r>
              <a:rPr lang="ar-AE" sz="3000" b="1" dirty="0"/>
              <a:t>...........</a:t>
            </a:r>
            <a:r>
              <a:rPr lang="ar-SA" sz="3000" b="1" dirty="0"/>
              <a:t>).</a:t>
            </a:r>
            <a:endParaRPr lang="en-US" sz="3000" dirty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000" b="1" dirty="0" smtClean="0"/>
              <a:t>هناك </a:t>
            </a:r>
            <a:r>
              <a:rPr lang="ar-SA" sz="3000" b="1" dirty="0"/>
              <a:t>بعض الخصائص يمكن ملاحظتها مباشرة مثل اللون، وأخرى لابد قياسها مثل الحجم (</a:t>
            </a:r>
            <a:r>
              <a:rPr lang="ar-AE" sz="3000" b="1" dirty="0"/>
              <a:t>.........</a:t>
            </a:r>
            <a:r>
              <a:rPr lang="ar-SA" sz="3000" b="1" dirty="0"/>
              <a:t>).</a:t>
            </a:r>
            <a:endParaRPr lang="en-US" sz="3000" dirty="0"/>
          </a:p>
          <a:p>
            <a:pPr marL="514350" lvl="0" indent="-514350" algn="r" rtl="1">
              <a:buFont typeface="+mj-lt"/>
              <a:buAutoNum type="arabicPeriod"/>
            </a:pPr>
            <a:r>
              <a:rPr lang="ar-AE" sz="3000" b="1" dirty="0" smtClean="0"/>
              <a:t>الحجم </a:t>
            </a:r>
            <a:r>
              <a:rPr lang="ar-AE" sz="3000" b="1" dirty="0"/>
              <a:t>يقاس بالكيلوجرام </a:t>
            </a:r>
            <a:r>
              <a:rPr lang="ar-SA" sz="3000" b="1" dirty="0"/>
              <a:t>(</a:t>
            </a:r>
            <a:r>
              <a:rPr lang="ar-AE" sz="3000" b="1" dirty="0"/>
              <a:t>...........</a:t>
            </a:r>
            <a:r>
              <a:rPr lang="ar-SA" sz="3000" b="1" dirty="0"/>
              <a:t>).</a:t>
            </a:r>
            <a:endParaRPr lang="en-US" sz="3000" dirty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000" b="1" dirty="0" smtClean="0"/>
              <a:t>الكتلة </a:t>
            </a:r>
            <a:r>
              <a:rPr lang="ar-SA" sz="3000" b="1" dirty="0"/>
              <a:t>تقاس بقوة جذب الأرض للجسم (</a:t>
            </a:r>
            <a:r>
              <a:rPr lang="ar-AE" sz="3000" b="1" dirty="0"/>
              <a:t>.........</a:t>
            </a:r>
            <a:r>
              <a:rPr lang="ar-SA" sz="3000" b="1" dirty="0"/>
              <a:t>).</a:t>
            </a:r>
            <a:endParaRPr lang="en-US" sz="3000" dirty="0"/>
          </a:p>
          <a:p>
            <a:pPr marL="514350" indent="-514350" algn="r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69813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انتهت المحاضرة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5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تعريف الطاقة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AE" dirty="0"/>
              <a:t>الطاقة هي الوجه الآخر للمادة </a:t>
            </a:r>
            <a:r>
              <a:rPr lang="ar-AE" dirty="0" smtClean="0"/>
              <a:t>وهي لا </a:t>
            </a:r>
            <a:r>
              <a:rPr lang="ar-AE" dirty="0"/>
              <a:t>تشغل حيزا في الفراغ ولكنها قادرة على التأثير في المواد .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6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أشكال الطاقة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dirty="0" smtClean="0"/>
              <a:t>1-الطاقة الميكانيكية : وتشمل : </a:t>
            </a:r>
          </a:p>
          <a:p>
            <a:pPr marL="0" indent="0" algn="just" rtl="1">
              <a:buNone/>
            </a:pPr>
            <a:r>
              <a:rPr lang="ar-AE" b="1" dirty="0" smtClean="0"/>
              <a:t>أ-طاقة </a:t>
            </a:r>
            <a:r>
              <a:rPr lang="ar-AE" b="1" dirty="0"/>
              <a:t>كامنة </a:t>
            </a:r>
            <a:r>
              <a:rPr lang="ar-AE" b="1" dirty="0" smtClean="0"/>
              <a:t>(طاقة الوضع) </a:t>
            </a:r>
            <a:r>
              <a:rPr lang="en-GB" b="1" dirty="0" smtClean="0"/>
              <a:t>Potential </a:t>
            </a:r>
            <a:r>
              <a:rPr lang="en-GB" b="1" dirty="0"/>
              <a:t>Energy</a:t>
            </a:r>
            <a:r>
              <a:rPr lang="ar-AE" b="1" dirty="0"/>
              <a:t>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الطاقة الكامنة هي التي تجعل </a:t>
            </a:r>
            <a:r>
              <a:rPr lang="ar-AE" dirty="0" smtClean="0"/>
              <a:t>الأجسام مستقرة </a:t>
            </a:r>
            <a:r>
              <a:rPr lang="ar-AE" dirty="0"/>
              <a:t>في </a:t>
            </a:r>
            <a:r>
              <a:rPr lang="ar-AE" dirty="0" smtClean="0"/>
              <a:t>أماكنها </a:t>
            </a:r>
            <a:r>
              <a:rPr lang="ar-AE" dirty="0"/>
              <a:t>،وتجعل أجزاء الجسم الواحد متصلة ببعضها </a:t>
            </a:r>
            <a:r>
              <a:rPr lang="ar-AE" dirty="0" smtClean="0"/>
              <a:t>.</a:t>
            </a:r>
            <a:endParaRPr lang="ar-AE" dirty="0"/>
          </a:p>
          <a:p>
            <a:pPr marL="0" indent="0" algn="just" rtl="1">
              <a:buNone/>
            </a:pPr>
            <a:r>
              <a:rPr lang="ar-AE" b="1" dirty="0"/>
              <a:t>ب</a:t>
            </a:r>
            <a:r>
              <a:rPr lang="ar-AE" b="1" dirty="0" smtClean="0"/>
              <a:t>-طاقة </a:t>
            </a:r>
            <a:r>
              <a:rPr lang="ar-AE" b="1" dirty="0"/>
              <a:t>حركة </a:t>
            </a:r>
            <a:r>
              <a:rPr lang="en-GB" b="1" dirty="0" smtClean="0"/>
              <a:t>Kinetic </a:t>
            </a:r>
            <a:r>
              <a:rPr lang="en-GB" b="1" dirty="0"/>
              <a:t>Energy</a:t>
            </a:r>
            <a:r>
              <a:rPr lang="ar-AE" b="1" dirty="0"/>
              <a:t>: 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الطاقة </a:t>
            </a:r>
            <a:r>
              <a:rPr lang="ar-AE" dirty="0" smtClean="0"/>
              <a:t>التي تحرك المواد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4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الطاقة الكامنة وطاقة الحركة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3" descr="C:\Users\Sumyah\Documents\KSU\term 2 year 1434-1435\Courses\PSY 368 biological Psychology\lectures\1\pend.gif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2858293"/>
            <a:ext cx="3600000" cy="36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93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dirty="0" smtClean="0"/>
              <a:t>2- </a:t>
            </a:r>
            <a:r>
              <a:rPr lang="ar-AE" b="1" dirty="0"/>
              <a:t>طاقة حرارية </a:t>
            </a:r>
            <a:r>
              <a:rPr lang="en-GB" b="1" dirty="0"/>
              <a:t>Heat Energy 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الطاقة الحرارية هي محصلة ما يوجد بين الجزيئات من طاقة حركة وطاقة وضع </a:t>
            </a:r>
            <a:r>
              <a:rPr lang="ar-AE" dirty="0" smtClean="0"/>
              <a:t>.</a:t>
            </a:r>
          </a:p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AE" dirty="0" smtClean="0"/>
              <a:t>متى تزداد درجة حرارة المادة ؟</a:t>
            </a:r>
          </a:p>
          <a:p>
            <a:pPr marL="0" indent="0" algn="just" rtl="1">
              <a:buNone/>
            </a:pPr>
            <a:r>
              <a:rPr lang="ar-AE" dirty="0" smtClean="0"/>
              <a:t> </a:t>
            </a:r>
            <a:r>
              <a:rPr lang="ar-AE" dirty="0"/>
              <a:t>تزداد درجة حرارة المادة كلما زادت قوة طاقة الحركة والوضع .</a:t>
            </a:r>
            <a:endParaRPr lang="en-GB" dirty="0"/>
          </a:p>
          <a:p>
            <a:pPr algn="just" rtl="1"/>
            <a:endParaRPr lang="ar-AE" dirty="0" smtClean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51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ar-SA" b="1" dirty="0" smtClean="0"/>
              <a:t>ما أضرار ارتفاع درجة الحرارة على خلايا جسم الإنسان ؟</a:t>
            </a:r>
            <a:endParaRPr lang="ar-AE" b="1" dirty="0" smtClean="0"/>
          </a:p>
          <a:p>
            <a:pPr algn="just" rtl="1"/>
            <a:r>
              <a:rPr lang="ar-AE" b="1" dirty="0" smtClean="0"/>
              <a:t>أرتفاع درجة الحرارة الخارجي كالتعرض المباشر للشمس قد يؤدي لاحتراق الجلد أو للإصابة بضربات الشمس.</a:t>
            </a:r>
          </a:p>
          <a:p>
            <a:pPr algn="just" rtl="1"/>
            <a:r>
              <a:rPr lang="ar-AE" b="1" dirty="0" smtClean="0"/>
              <a:t>الحرارة الداخلية : في حال ارتفاع درجة حرارة الجسم عن 41 درجة سلسيوس يفقد الجسم القدرة على تنظيم درجة حرارته ،ويؤدي ذلك إلى وفاة الإنسان بسبب توقف قدرة الخلايا عن العمل .</a:t>
            </a:r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35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dirty="0" smtClean="0"/>
              <a:t>3-طاقة </a:t>
            </a:r>
            <a:r>
              <a:rPr lang="ar-AE" b="1" dirty="0"/>
              <a:t>كيميائية </a:t>
            </a:r>
            <a:r>
              <a:rPr lang="en-GB" b="1" dirty="0"/>
              <a:t>Chemical Energy  </a:t>
            </a:r>
            <a:r>
              <a:rPr lang="ar-AE" b="1" dirty="0"/>
              <a:t>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الطاقة الكيميائية هي حصيلة ما يوجد بين المواد المختلفة من طاقة كامنة ،هذه الطاقة تجعل الأجزاء الدقيقة من المادة تتجاذب مع بعضها مما يؤدي لحدوث تفاعلات كيميائية فيما بينها </a:t>
            </a:r>
            <a:r>
              <a:rPr lang="ar-A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86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ar-SA" b="1" dirty="0"/>
              <a:t>أمثلة لدور الطاقة الكيميائية في جسم الإنسان </a:t>
            </a:r>
            <a:r>
              <a:rPr lang="ar-SA" b="1" dirty="0" smtClean="0"/>
              <a:t>:</a:t>
            </a:r>
            <a:endParaRPr lang="ar-AE" b="1" dirty="0" smtClean="0"/>
          </a:p>
          <a:p>
            <a:pPr algn="just" rtl="1">
              <a:buFontTx/>
              <a:buChar char="-"/>
            </a:pPr>
            <a:r>
              <a:rPr lang="ar-AE" dirty="0" smtClean="0"/>
              <a:t>الخلايا تحتوي على عناصر مثل الكالسيوم والبوتاسيوم والصوديوم .. ،وهذه المعادن تتجاذب وتتنافر بشحنها الموجبة والسالبة لتعطي الطاقة لعمل خلايا الجسم .</a:t>
            </a:r>
          </a:p>
          <a:p>
            <a:pPr algn="just" rtl="1">
              <a:buFontTx/>
              <a:buChar char="-"/>
            </a:pPr>
            <a:r>
              <a:rPr lang="ar-AE" dirty="0" smtClean="0"/>
              <a:t>الأغذية التي يتناولها الإنسان عبارة عن مواد كيميائية يحولها الجسم لأشكال أخرى من الطاقة مثل الطاقة الحرارية .</a:t>
            </a:r>
          </a:p>
          <a:p>
            <a:pPr marL="0" indent="0" algn="just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19486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788</Words>
  <Application>Microsoft Office PowerPoint</Application>
  <PresentationFormat>On-screen Show (4:3)</PresentationFormat>
  <Paragraphs>112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مفاهيم كيميائية عامة </vt:lpstr>
      <vt:lpstr>أهداف المحاضرة </vt:lpstr>
      <vt:lpstr>تعريف الطاقة </vt:lpstr>
      <vt:lpstr>أشكال الطاقة </vt:lpstr>
      <vt:lpstr>الطاقة الكامنة وطاقة الحركة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قانون حفظ الطاقة </vt:lpstr>
      <vt:lpstr>هل العبارات التالية صحيحة أم خاطئة ؟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مفاهيم كيميائية عامة </dc:title>
  <dc:creator>Sumyah</dc:creator>
  <cp:lastModifiedBy>Sumyah</cp:lastModifiedBy>
  <cp:revision>116</cp:revision>
  <dcterms:created xsi:type="dcterms:W3CDTF">2006-08-16T00:00:00Z</dcterms:created>
  <dcterms:modified xsi:type="dcterms:W3CDTF">2016-10-17T17:49:42Z</dcterms:modified>
</cp:coreProperties>
</file>