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258" r:id="rId4"/>
    <p:sldId id="303" r:id="rId5"/>
    <p:sldId id="259" r:id="rId6"/>
    <p:sldId id="260" r:id="rId7"/>
    <p:sldId id="261" r:id="rId8"/>
    <p:sldId id="300" r:id="rId9"/>
    <p:sldId id="263" r:id="rId10"/>
    <p:sldId id="266" r:id="rId11"/>
    <p:sldId id="267" r:id="rId12"/>
    <p:sldId id="268" r:id="rId13"/>
    <p:sldId id="302" r:id="rId14"/>
    <p:sldId id="339" r:id="rId15"/>
    <p:sldId id="269" r:id="rId16"/>
    <p:sldId id="270" r:id="rId17"/>
    <p:sldId id="271" r:id="rId18"/>
    <p:sldId id="272" r:id="rId19"/>
    <p:sldId id="298" r:id="rId20"/>
    <p:sldId id="273" r:id="rId21"/>
    <p:sldId id="301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340" r:id="rId30"/>
    <p:sldId id="341" r:id="rId31"/>
    <p:sldId id="282" r:id="rId32"/>
    <p:sldId id="313" r:id="rId33"/>
    <p:sldId id="304" r:id="rId34"/>
    <p:sldId id="284" r:id="rId35"/>
    <p:sldId id="314" r:id="rId36"/>
    <p:sldId id="305" r:id="rId37"/>
    <p:sldId id="286" r:id="rId38"/>
    <p:sldId id="350" r:id="rId39"/>
    <p:sldId id="342" r:id="rId40"/>
    <p:sldId id="343" r:id="rId41"/>
    <p:sldId id="287" r:id="rId42"/>
    <p:sldId id="315" r:id="rId43"/>
    <p:sldId id="306" r:id="rId44"/>
    <p:sldId id="289" r:id="rId45"/>
    <p:sldId id="316" r:id="rId46"/>
    <p:sldId id="317" r:id="rId47"/>
    <p:sldId id="291" r:id="rId48"/>
    <p:sldId id="292" r:id="rId49"/>
    <p:sldId id="344" r:id="rId50"/>
    <p:sldId id="346" r:id="rId51"/>
    <p:sldId id="345" r:id="rId52"/>
    <p:sldId id="347" r:id="rId53"/>
    <p:sldId id="293" r:id="rId54"/>
    <p:sldId id="318" r:id="rId55"/>
    <p:sldId id="307" r:id="rId56"/>
    <p:sldId id="294" r:id="rId57"/>
    <p:sldId id="348" r:id="rId58"/>
    <p:sldId id="349" r:id="rId59"/>
    <p:sldId id="312" r:id="rId60"/>
    <p:sldId id="320" r:id="rId61"/>
    <p:sldId id="321" r:id="rId62"/>
    <p:sldId id="322" r:id="rId63"/>
    <p:sldId id="323" r:id="rId64"/>
    <p:sldId id="327" r:id="rId65"/>
    <p:sldId id="324" r:id="rId66"/>
    <p:sldId id="338" r:id="rId67"/>
    <p:sldId id="325" r:id="rId68"/>
    <p:sldId id="326" r:id="rId69"/>
    <p:sldId id="328" r:id="rId70"/>
    <p:sldId id="329" r:id="rId71"/>
    <p:sldId id="330" r:id="rId72"/>
    <p:sldId id="331" r:id="rId73"/>
    <p:sldId id="332" r:id="rId74"/>
    <p:sldId id="337" r:id="rId75"/>
    <p:sldId id="333" r:id="rId76"/>
    <p:sldId id="334" r:id="rId77"/>
    <p:sldId id="336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67581-116D-43F5-A947-BFD1FB70B06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9E147CC-C5FE-4F92-B803-B7CEDBEC8987}">
      <dgm:prSet phldrT="[Text]"/>
      <dgm:spPr>
        <a:solidFill>
          <a:schemeClr val="tx2"/>
        </a:solidFill>
      </dgm:spPr>
      <dgm:t>
        <a:bodyPr/>
        <a:lstStyle/>
        <a:p>
          <a:r>
            <a:rPr lang="ar-AE" b="1" dirty="0" smtClean="0"/>
            <a:t>نظرية دارون </a:t>
          </a:r>
          <a:endParaRPr lang="en-GB" b="1" dirty="0"/>
        </a:p>
      </dgm:t>
    </dgm:pt>
    <dgm:pt modelId="{E0452778-2AE6-4A51-B4BB-93D72DDE32FC}" type="parTrans" cxnId="{7FC34AC0-E8C1-42C6-B3AB-DB3CC7D6C896}">
      <dgm:prSet/>
      <dgm:spPr/>
      <dgm:t>
        <a:bodyPr/>
        <a:lstStyle/>
        <a:p>
          <a:endParaRPr lang="en-GB"/>
        </a:p>
      </dgm:t>
    </dgm:pt>
    <dgm:pt modelId="{3182C71F-2D6A-4DF9-BBA7-CBA9A5E92433}" type="sibTrans" cxnId="{7FC34AC0-E8C1-42C6-B3AB-DB3CC7D6C896}">
      <dgm:prSet/>
      <dgm:spPr>
        <a:solidFill>
          <a:schemeClr val="tx2"/>
        </a:solidFill>
      </dgm:spPr>
      <dgm:t>
        <a:bodyPr/>
        <a:lstStyle/>
        <a:p>
          <a:endParaRPr lang="en-GB"/>
        </a:p>
      </dgm:t>
    </dgm:pt>
    <dgm:pt modelId="{3B2FA6E2-9F3A-4469-934A-5457CFEEE096}">
      <dgm:prSet phldrT="[Text]"/>
      <dgm:spPr>
        <a:solidFill>
          <a:schemeClr val="tx2"/>
        </a:solidFill>
      </dgm:spPr>
      <dgm:t>
        <a:bodyPr/>
        <a:lstStyle/>
        <a:p>
          <a:r>
            <a:rPr lang="ar-AE" dirty="0" smtClean="0"/>
            <a:t>فريز وباتيسون</a:t>
          </a:r>
          <a:endParaRPr lang="en-GB" dirty="0"/>
        </a:p>
      </dgm:t>
    </dgm:pt>
    <dgm:pt modelId="{0CD79EBF-C2C5-4B6B-9ECE-34F967EF8D99}" type="parTrans" cxnId="{9C94BFA2-46A0-433C-A5C7-E677A1BD5E59}">
      <dgm:prSet/>
      <dgm:spPr/>
      <dgm:t>
        <a:bodyPr/>
        <a:lstStyle/>
        <a:p>
          <a:endParaRPr lang="en-GB"/>
        </a:p>
      </dgm:t>
    </dgm:pt>
    <dgm:pt modelId="{8980C2B0-B682-4E06-8EBE-69CC5912D85B}" type="sibTrans" cxnId="{9C94BFA2-46A0-433C-A5C7-E677A1BD5E59}">
      <dgm:prSet/>
      <dgm:spPr>
        <a:solidFill>
          <a:schemeClr val="tx2"/>
        </a:solidFill>
      </dgm:spPr>
      <dgm:t>
        <a:bodyPr/>
        <a:lstStyle/>
        <a:p>
          <a:endParaRPr lang="en-GB"/>
        </a:p>
      </dgm:t>
    </dgm:pt>
    <dgm:pt modelId="{EE972886-5FD6-439C-8512-EAAB028C3AF5}">
      <dgm:prSet phldrT="[Text]"/>
      <dgm:spPr>
        <a:solidFill>
          <a:schemeClr val="tx2"/>
        </a:solidFill>
      </dgm:spPr>
      <dgm:t>
        <a:bodyPr/>
        <a:lstStyle/>
        <a:p>
          <a:r>
            <a:rPr lang="ar-AE" dirty="0" smtClean="0"/>
            <a:t>النظرية التركيبية الحديثة </a:t>
          </a:r>
          <a:endParaRPr lang="en-GB" dirty="0"/>
        </a:p>
      </dgm:t>
    </dgm:pt>
    <dgm:pt modelId="{86924DE5-40A9-4025-86F1-8FADD777AC77}" type="parTrans" cxnId="{06331A66-5DE6-47EB-B84F-CFCA431E396E}">
      <dgm:prSet/>
      <dgm:spPr/>
      <dgm:t>
        <a:bodyPr/>
        <a:lstStyle/>
        <a:p>
          <a:endParaRPr lang="en-GB"/>
        </a:p>
      </dgm:t>
    </dgm:pt>
    <dgm:pt modelId="{B0201DAE-96A0-46A9-8B5E-BB91F6BC41D2}" type="sibTrans" cxnId="{06331A66-5DE6-47EB-B84F-CFCA431E396E}">
      <dgm:prSet/>
      <dgm:spPr/>
      <dgm:t>
        <a:bodyPr/>
        <a:lstStyle/>
        <a:p>
          <a:endParaRPr lang="en-GB"/>
        </a:p>
      </dgm:t>
    </dgm:pt>
    <dgm:pt modelId="{042564F8-F687-4D82-BC2E-290765024FA1}">
      <dgm:prSet/>
      <dgm:spPr>
        <a:solidFill>
          <a:schemeClr val="tx2"/>
        </a:solidFill>
      </dgm:spPr>
      <dgm:t>
        <a:bodyPr/>
        <a:lstStyle/>
        <a:p>
          <a:r>
            <a:rPr lang="ar-AE" dirty="0" smtClean="0"/>
            <a:t>قوانين مندل </a:t>
          </a:r>
          <a:endParaRPr lang="en-GB" dirty="0"/>
        </a:p>
      </dgm:t>
    </dgm:pt>
    <dgm:pt modelId="{3FB5ABDD-848E-4138-A829-C7F426A7982A}" type="parTrans" cxnId="{A1A05274-9D2D-45E5-A4B2-BD88B164B158}">
      <dgm:prSet/>
      <dgm:spPr/>
      <dgm:t>
        <a:bodyPr/>
        <a:lstStyle/>
        <a:p>
          <a:endParaRPr lang="en-GB"/>
        </a:p>
      </dgm:t>
    </dgm:pt>
    <dgm:pt modelId="{8A13E552-74EA-49CB-8BC0-3ABE2CD3DBD6}" type="sibTrans" cxnId="{A1A05274-9D2D-45E5-A4B2-BD88B164B158}">
      <dgm:prSet/>
      <dgm:spPr>
        <a:solidFill>
          <a:schemeClr val="tx2"/>
        </a:solidFill>
      </dgm:spPr>
      <dgm:t>
        <a:bodyPr/>
        <a:lstStyle/>
        <a:p>
          <a:endParaRPr lang="en-GB"/>
        </a:p>
      </dgm:t>
    </dgm:pt>
    <dgm:pt modelId="{AFA0C483-9E7F-41DC-9E4B-988A118333CF}" type="pres">
      <dgm:prSet presAssocID="{A7967581-116D-43F5-A947-BFD1FB70B06B}" presName="Name0" presStyleCnt="0">
        <dgm:presLayoutVars>
          <dgm:dir/>
          <dgm:resizeHandles val="exact"/>
        </dgm:presLayoutVars>
      </dgm:prSet>
      <dgm:spPr/>
    </dgm:pt>
    <dgm:pt modelId="{0207FE7A-C219-43AE-AC4E-17ED14BB3006}" type="pres">
      <dgm:prSet presAssocID="{79E147CC-C5FE-4F92-B803-B7CEDBEC89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6FF16D-D71B-4F16-B9E8-FE122F94C0B2}" type="pres">
      <dgm:prSet presAssocID="{3182C71F-2D6A-4DF9-BBA7-CBA9A5E92433}" presName="sibTrans" presStyleLbl="sibTrans2D1" presStyleIdx="0" presStyleCnt="3"/>
      <dgm:spPr/>
      <dgm:t>
        <a:bodyPr/>
        <a:lstStyle/>
        <a:p>
          <a:endParaRPr lang="en-GB"/>
        </a:p>
      </dgm:t>
    </dgm:pt>
    <dgm:pt modelId="{1C1DEAF0-0261-4F1F-8286-F85A1BDABCEA}" type="pres">
      <dgm:prSet presAssocID="{3182C71F-2D6A-4DF9-BBA7-CBA9A5E92433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52B3DCCC-2C4F-4EBC-B91A-6610B6C502F8}" type="pres">
      <dgm:prSet presAssocID="{042564F8-F687-4D82-BC2E-290765024F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F4F00-4E95-478E-BC89-005E4D8BE9CD}" type="pres">
      <dgm:prSet presAssocID="{8A13E552-74EA-49CB-8BC0-3ABE2CD3DBD6}" presName="sibTrans" presStyleLbl="sibTrans2D1" presStyleIdx="1" presStyleCnt="3"/>
      <dgm:spPr/>
      <dgm:t>
        <a:bodyPr/>
        <a:lstStyle/>
        <a:p>
          <a:endParaRPr lang="en-GB"/>
        </a:p>
      </dgm:t>
    </dgm:pt>
    <dgm:pt modelId="{05C716C9-6773-4B50-A53B-C485089E67AA}" type="pres">
      <dgm:prSet presAssocID="{8A13E552-74EA-49CB-8BC0-3ABE2CD3DBD6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083DFBFB-4AD0-435D-B952-17015A6A14B2}" type="pres">
      <dgm:prSet presAssocID="{3B2FA6E2-9F3A-4469-934A-5457CFEEE0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F6181E-ECBC-4B37-AA93-6193CC667839}" type="pres">
      <dgm:prSet presAssocID="{8980C2B0-B682-4E06-8EBE-69CC5912D85B}" presName="sibTrans" presStyleLbl="sibTrans2D1" presStyleIdx="2" presStyleCnt="3"/>
      <dgm:spPr/>
      <dgm:t>
        <a:bodyPr/>
        <a:lstStyle/>
        <a:p>
          <a:endParaRPr lang="en-GB"/>
        </a:p>
      </dgm:t>
    </dgm:pt>
    <dgm:pt modelId="{DBE1B172-88BA-4508-9BEE-893C9F7D3455}" type="pres">
      <dgm:prSet presAssocID="{8980C2B0-B682-4E06-8EBE-69CC5912D85B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509D567C-F8C2-4DB3-8326-B20DC52A844E}" type="pres">
      <dgm:prSet presAssocID="{EE972886-5FD6-439C-8512-EAAB028C3A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AFD3617-ECC5-46FC-B267-A67173B3A1B6}" type="presOf" srcId="{3182C71F-2D6A-4DF9-BBA7-CBA9A5E92433}" destId="{1C1DEAF0-0261-4F1F-8286-F85A1BDABCEA}" srcOrd="1" destOrd="0" presId="urn:microsoft.com/office/officeart/2005/8/layout/process1"/>
    <dgm:cxn modelId="{1F6247DD-AA3C-4C09-BFE3-0CD595A03A6C}" type="presOf" srcId="{8980C2B0-B682-4E06-8EBE-69CC5912D85B}" destId="{9AF6181E-ECBC-4B37-AA93-6193CC667839}" srcOrd="0" destOrd="0" presId="urn:microsoft.com/office/officeart/2005/8/layout/process1"/>
    <dgm:cxn modelId="{5F48438E-54C3-460E-9A92-CCF6006B03BE}" type="presOf" srcId="{79E147CC-C5FE-4F92-B803-B7CEDBEC8987}" destId="{0207FE7A-C219-43AE-AC4E-17ED14BB3006}" srcOrd="0" destOrd="0" presId="urn:microsoft.com/office/officeart/2005/8/layout/process1"/>
    <dgm:cxn modelId="{299572E9-C683-485A-962B-C5F8FC806864}" type="presOf" srcId="{3182C71F-2D6A-4DF9-BBA7-CBA9A5E92433}" destId="{EE6FF16D-D71B-4F16-B9E8-FE122F94C0B2}" srcOrd="0" destOrd="0" presId="urn:microsoft.com/office/officeart/2005/8/layout/process1"/>
    <dgm:cxn modelId="{493DEBB6-A192-4EF7-A7EA-41B8CF9E1A9F}" type="presOf" srcId="{042564F8-F687-4D82-BC2E-290765024FA1}" destId="{52B3DCCC-2C4F-4EBC-B91A-6610B6C502F8}" srcOrd="0" destOrd="0" presId="urn:microsoft.com/office/officeart/2005/8/layout/process1"/>
    <dgm:cxn modelId="{67794B51-A589-415D-A0C2-5B8A5250329D}" type="presOf" srcId="{8A13E552-74EA-49CB-8BC0-3ABE2CD3DBD6}" destId="{05C716C9-6773-4B50-A53B-C485089E67AA}" srcOrd="1" destOrd="0" presId="urn:microsoft.com/office/officeart/2005/8/layout/process1"/>
    <dgm:cxn modelId="{7FC34AC0-E8C1-42C6-B3AB-DB3CC7D6C896}" srcId="{A7967581-116D-43F5-A947-BFD1FB70B06B}" destId="{79E147CC-C5FE-4F92-B803-B7CEDBEC8987}" srcOrd="0" destOrd="0" parTransId="{E0452778-2AE6-4A51-B4BB-93D72DDE32FC}" sibTransId="{3182C71F-2D6A-4DF9-BBA7-CBA9A5E92433}"/>
    <dgm:cxn modelId="{C4CB40B3-20D5-4C76-9AB5-6BD276D7DD36}" type="presOf" srcId="{A7967581-116D-43F5-A947-BFD1FB70B06B}" destId="{AFA0C483-9E7F-41DC-9E4B-988A118333CF}" srcOrd="0" destOrd="0" presId="urn:microsoft.com/office/officeart/2005/8/layout/process1"/>
    <dgm:cxn modelId="{9C94BFA2-46A0-433C-A5C7-E677A1BD5E59}" srcId="{A7967581-116D-43F5-A947-BFD1FB70B06B}" destId="{3B2FA6E2-9F3A-4469-934A-5457CFEEE096}" srcOrd="2" destOrd="0" parTransId="{0CD79EBF-C2C5-4B6B-9ECE-34F967EF8D99}" sibTransId="{8980C2B0-B682-4E06-8EBE-69CC5912D85B}"/>
    <dgm:cxn modelId="{7FEAD970-83C1-454E-9AEE-D4EEB5E338D3}" type="presOf" srcId="{8980C2B0-B682-4E06-8EBE-69CC5912D85B}" destId="{DBE1B172-88BA-4508-9BEE-893C9F7D3455}" srcOrd="1" destOrd="0" presId="urn:microsoft.com/office/officeart/2005/8/layout/process1"/>
    <dgm:cxn modelId="{C578D85F-1C85-46A0-B220-722C4FE7A28C}" type="presOf" srcId="{EE972886-5FD6-439C-8512-EAAB028C3AF5}" destId="{509D567C-F8C2-4DB3-8326-B20DC52A844E}" srcOrd="0" destOrd="0" presId="urn:microsoft.com/office/officeart/2005/8/layout/process1"/>
    <dgm:cxn modelId="{AB532497-C519-4D17-AC52-833C457049B1}" type="presOf" srcId="{8A13E552-74EA-49CB-8BC0-3ABE2CD3DBD6}" destId="{471F4F00-4E95-478E-BC89-005E4D8BE9CD}" srcOrd="0" destOrd="0" presId="urn:microsoft.com/office/officeart/2005/8/layout/process1"/>
    <dgm:cxn modelId="{06331A66-5DE6-47EB-B84F-CFCA431E396E}" srcId="{A7967581-116D-43F5-A947-BFD1FB70B06B}" destId="{EE972886-5FD6-439C-8512-EAAB028C3AF5}" srcOrd="3" destOrd="0" parTransId="{86924DE5-40A9-4025-86F1-8FADD777AC77}" sibTransId="{B0201DAE-96A0-46A9-8B5E-BB91F6BC41D2}"/>
    <dgm:cxn modelId="{A1A05274-9D2D-45E5-A4B2-BD88B164B158}" srcId="{A7967581-116D-43F5-A947-BFD1FB70B06B}" destId="{042564F8-F687-4D82-BC2E-290765024FA1}" srcOrd="1" destOrd="0" parTransId="{3FB5ABDD-848E-4138-A829-C7F426A7982A}" sibTransId="{8A13E552-74EA-49CB-8BC0-3ABE2CD3DBD6}"/>
    <dgm:cxn modelId="{B1D666C7-06C1-474E-8A64-7D044FFC1FCA}" type="presOf" srcId="{3B2FA6E2-9F3A-4469-934A-5457CFEEE096}" destId="{083DFBFB-4AD0-435D-B952-17015A6A14B2}" srcOrd="0" destOrd="0" presId="urn:microsoft.com/office/officeart/2005/8/layout/process1"/>
    <dgm:cxn modelId="{410842FF-963B-499D-8EC5-579B57B3D3D3}" type="presParOf" srcId="{AFA0C483-9E7F-41DC-9E4B-988A118333CF}" destId="{0207FE7A-C219-43AE-AC4E-17ED14BB3006}" srcOrd="0" destOrd="0" presId="urn:microsoft.com/office/officeart/2005/8/layout/process1"/>
    <dgm:cxn modelId="{321B77C3-C7C0-4BFB-89B7-F4AC8CD11EEE}" type="presParOf" srcId="{AFA0C483-9E7F-41DC-9E4B-988A118333CF}" destId="{EE6FF16D-D71B-4F16-B9E8-FE122F94C0B2}" srcOrd="1" destOrd="0" presId="urn:microsoft.com/office/officeart/2005/8/layout/process1"/>
    <dgm:cxn modelId="{5E178B36-E169-4601-8C10-9614EA67C8CC}" type="presParOf" srcId="{EE6FF16D-D71B-4F16-B9E8-FE122F94C0B2}" destId="{1C1DEAF0-0261-4F1F-8286-F85A1BDABCEA}" srcOrd="0" destOrd="0" presId="urn:microsoft.com/office/officeart/2005/8/layout/process1"/>
    <dgm:cxn modelId="{4ABDFA5C-AF8B-4202-AD2A-8328E6484089}" type="presParOf" srcId="{AFA0C483-9E7F-41DC-9E4B-988A118333CF}" destId="{52B3DCCC-2C4F-4EBC-B91A-6610B6C502F8}" srcOrd="2" destOrd="0" presId="urn:microsoft.com/office/officeart/2005/8/layout/process1"/>
    <dgm:cxn modelId="{DA01DFCE-8238-4E84-8346-F3434B42265C}" type="presParOf" srcId="{AFA0C483-9E7F-41DC-9E4B-988A118333CF}" destId="{471F4F00-4E95-478E-BC89-005E4D8BE9CD}" srcOrd="3" destOrd="0" presId="urn:microsoft.com/office/officeart/2005/8/layout/process1"/>
    <dgm:cxn modelId="{2DA2BE3B-DBF5-4417-91AD-F96941920CF4}" type="presParOf" srcId="{471F4F00-4E95-478E-BC89-005E4D8BE9CD}" destId="{05C716C9-6773-4B50-A53B-C485089E67AA}" srcOrd="0" destOrd="0" presId="urn:microsoft.com/office/officeart/2005/8/layout/process1"/>
    <dgm:cxn modelId="{DBCD3912-CFF9-43BD-9BEC-362BCB9CB6FA}" type="presParOf" srcId="{AFA0C483-9E7F-41DC-9E4B-988A118333CF}" destId="{083DFBFB-4AD0-435D-B952-17015A6A14B2}" srcOrd="4" destOrd="0" presId="urn:microsoft.com/office/officeart/2005/8/layout/process1"/>
    <dgm:cxn modelId="{9A3D907E-A99C-44BD-8ED9-81D8EECB26C5}" type="presParOf" srcId="{AFA0C483-9E7F-41DC-9E4B-988A118333CF}" destId="{9AF6181E-ECBC-4B37-AA93-6193CC667839}" srcOrd="5" destOrd="0" presId="urn:microsoft.com/office/officeart/2005/8/layout/process1"/>
    <dgm:cxn modelId="{B0EEF13C-0442-4BF4-9B2F-80051AA03851}" type="presParOf" srcId="{9AF6181E-ECBC-4B37-AA93-6193CC667839}" destId="{DBE1B172-88BA-4508-9BEE-893C9F7D3455}" srcOrd="0" destOrd="0" presId="urn:microsoft.com/office/officeart/2005/8/layout/process1"/>
    <dgm:cxn modelId="{2FF97C93-E88D-43FD-8318-140E6CDD3017}" type="presParOf" srcId="{AFA0C483-9E7F-41DC-9E4B-988A118333CF}" destId="{509D567C-F8C2-4DB3-8326-B20DC52A844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65F25-2277-4D20-A0BF-7755116F6EB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1A287B-78E2-4EEC-8FCD-C7E2F3D66DC7}">
      <dgm:prSet phldrT="[Text]"/>
      <dgm:spPr/>
      <dgm:t>
        <a:bodyPr/>
        <a:lstStyle/>
        <a:p>
          <a:r>
            <a:rPr lang="ar-AE" dirty="0" smtClean="0"/>
            <a:t>مستويات الطفرة </a:t>
          </a:r>
          <a:endParaRPr lang="en-GB" dirty="0"/>
        </a:p>
      </dgm:t>
    </dgm:pt>
    <dgm:pt modelId="{EAB974C6-7B6C-4FBA-82A6-F0B43A2F630E}" type="parTrans" cxnId="{CA634A4D-2DF6-43DC-9C70-D05E54F7054F}">
      <dgm:prSet/>
      <dgm:spPr/>
      <dgm:t>
        <a:bodyPr/>
        <a:lstStyle/>
        <a:p>
          <a:endParaRPr lang="en-GB"/>
        </a:p>
      </dgm:t>
    </dgm:pt>
    <dgm:pt modelId="{F112EB06-A323-49C5-8D45-44251832C0CA}" type="sibTrans" cxnId="{CA634A4D-2DF6-43DC-9C70-D05E54F7054F}">
      <dgm:prSet/>
      <dgm:spPr/>
      <dgm:t>
        <a:bodyPr/>
        <a:lstStyle/>
        <a:p>
          <a:endParaRPr lang="en-GB"/>
        </a:p>
      </dgm:t>
    </dgm:pt>
    <dgm:pt modelId="{39D49B71-E9AE-4FE7-B0B1-D302C1B1EA23}">
      <dgm:prSet phldrT="[Text]"/>
      <dgm:spPr/>
      <dgm:t>
        <a:bodyPr/>
        <a:lstStyle/>
        <a:p>
          <a:r>
            <a:rPr lang="ar-AE" dirty="0" smtClean="0"/>
            <a:t>الطفرة الكروموسومية </a:t>
          </a:r>
          <a:endParaRPr lang="en-GB" dirty="0"/>
        </a:p>
      </dgm:t>
    </dgm:pt>
    <dgm:pt modelId="{9E9ADAB5-6CB4-442D-A446-7D6F43FF11EF}" type="parTrans" cxnId="{1ADC5A1C-CE3C-4136-84F7-DC909A037234}">
      <dgm:prSet/>
      <dgm:spPr/>
      <dgm:t>
        <a:bodyPr/>
        <a:lstStyle/>
        <a:p>
          <a:endParaRPr lang="en-GB"/>
        </a:p>
      </dgm:t>
    </dgm:pt>
    <dgm:pt modelId="{4F567A27-0D7E-45A0-AF86-C058884E4F9E}" type="sibTrans" cxnId="{1ADC5A1C-CE3C-4136-84F7-DC909A037234}">
      <dgm:prSet/>
      <dgm:spPr/>
      <dgm:t>
        <a:bodyPr/>
        <a:lstStyle/>
        <a:p>
          <a:endParaRPr lang="en-GB"/>
        </a:p>
      </dgm:t>
    </dgm:pt>
    <dgm:pt modelId="{34997657-FB50-47B0-9AB0-11DCD032E14A}">
      <dgm:prSet phldrT="[Text]"/>
      <dgm:spPr/>
      <dgm:t>
        <a:bodyPr/>
        <a:lstStyle/>
        <a:p>
          <a:r>
            <a:rPr lang="ar-AE" dirty="0" smtClean="0"/>
            <a:t>تغير في شكل الكروموسومات </a:t>
          </a:r>
          <a:endParaRPr lang="en-GB" dirty="0"/>
        </a:p>
      </dgm:t>
    </dgm:pt>
    <dgm:pt modelId="{D0D62D9C-0F12-4C48-BE5A-0FE77F554159}" type="parTrans" cxnId="{6283AE5D-8AF7-4E1F-A854-DB49A6253999}">
      <dgm:prSet/>
      <dgm:spPr/>
      <dgm:t>
        <a:bodyPr/>
        <a:lstStyle/>
        <a:p>
          <a:endParaRPr lang="en-GB"/>
        </a:p>
      </dgm:t>
    </dgm:pt>
    <dgm:pt modelId="{6D6A61A7-1B3E-432E-BB51-FD86FCC2A130}" type="sibTrans" cxnId="{6283AE5D-8AF7-4E1F-A854-DB49A6253999}">
      <dgm:prSet/>
      <dgm:spPr/>
      <dgm:t>
        <a:bodyPr/>
        <a:lstStyle/>
        <a:p>
          <a:endParaRPr lang="en-GB"/>
        </a:p>
      </dgm:t>
    </dgm:pt>
    <dgm:pt modelId="{B34D7C04-93EE-46A0-9185-8BEF57CA5005}">
      <dgm:prSet phldrT="[Text]"/>
      <dgm:spPr/>
      <dgm:t>
        <a:bodyPr/>
        <a:lstStyle/>
        <a:p>
          <a:r>
            <a:rPr lang="ar-AE" dirty="0" smtClean="0"/>
            <a:t>تغير في عدد الكروموسومات </a:t>
          </a:r>
          <a:endParaRPr lang="en-GB" dirty="0"/>
        </a:p>
      </dgm:t>
    </dgm:pt>
    <dgm:pt modelId="{F331D7AF-496E-40BA-B3FE-8BD0E2311CBC}" type="parTrans" cxnId="{0C6F7710-2641-423E-96D0-FBE58DD9586B}">
      <dgm:prSet/>
      <dgm:spPr/>
      <dgm:t>
        <a:bodyPr/>
        <a:lstStyle/>
        <a:p>
          <a:endParaRPr lang="en-GB"/>
        </a:p>
      </dgm:t>
    </dgm:pt>
    <dgm:pt modelId="{EF2774CA-B62B-4329-886C-65029EE9C717}" type="sibTrans" cxnId="{0C6F7710-2641-423E-96D0-FBE58DD9586B}">
      <dgm:prSet/>
      <dgm:spPr/>
      <dgm:t>
        <a:bodyPr/>
        <a:lstStyle/>
        <a:p>
          <a:endParaRPr lang="en-GB"/>
        </a:p>
      </dgm:t>
    </dgm:pt>
    <dgm:pt modelId="{ACCF29F9-87FC-4B22-8357-2CF4F352EED4}">
      <dgm:prSet phldrT="[Text]"/>
      <dgm:spPr/>
      <dgm:t>
        <a:bodyPr/>
        <a:lstStyle/>
        <a:p>
          <a:r>
            <a:rPr lang="ar-AE" dirty="0" smtClean="0"/>
            <a:t>الطفرة الجينية </a:t>
          </a:r>
          <a:endParaRPr lang="en-GB" dirty="0"/>
        </a:p>
      </dgm:t>
    </dgm:pt>
    <dgm:pt modelId="{501C2563-64C9-4721-B119-8313CCF6265C}" type="parTrans" cxnId="{178ED026-7FC8-407F-A475-913309F184ED}">
      <dgm:prSet/>
      <dgm:spPr/>
      <dgm:t>
        <a:bodyPr/>
        <a:lstStyle/>
        <a:p>
          <a:endParaRPr lang="en-GB"/>
        </a:p>
      </dgm:t>
    </dgm:pt>
    <dgm:pt modelId="{8AFF818B-C45E-429A-804A-87F431B3BB33}" type="sibTrans" cxnId="{178ED026-7FC8-407F-A475-913309F184ED}">
      <dgm:prSet/>
      <dgm:spPr/>
      <dgm:t>
        <a:bodyPr/>
        <a:lstStyle/>
        <a:p>
          <a:endParaRPr lang="en-GB"/>
        </a:p>
      </dgm:t>
    </dgm:pt>
    <dgm:pt modelId="{FB192EB9-C237-4635-880E-9B22C133131A}">
      <dgm:prSet phldrT="[Text]"/>
      <dgm:spPr/>
      <dgm:t>
        <a:bodyPr/>
        <a:lstStyle/>
        <a:p>
          <a:r>
            <a:rPr lang="ar-AE" dirty="0" smtClean="0"/>
            <a:t>تغير في تنظيم القواعد النيتروجينية على الكروموسومات مما يؤدي إلى صنع تركيبات تظهر صفات لم تكن موجودة من قبل </a:t>
          </a:r>
          <a:endParaRPr lang="en-GB" dirty="0"/>
        </a:p>
      </dgm:t>
    </dgm:pt>
    <dgm:pt modelId="{634A46DB-E58B-449D-AB98-95721E942DB2}" type="parTrans" cxnId="{6D794EB6-1526-4426-90C2-6D553DCE08CD}">
      <dgm:prSet/>
      <dgm:spPr/>
      <dgm:t>
        <a:bodyPr/>
        <a:lstStyle/>
        <a:p>
          <a:endParaRPr lang="en-GB"/>
        </a:p>
      </dgm:t>
    </dgm:pt>
    <dgm:pt modelId="{D290CA17-65EC-4425-A889-1E9C5D413884}" type="sibTrans" cxnId="{6D794EB6-1526-4426-90C2-6D553DCE08CD}">
      <dgm:prSet/>
      <dgm:spPr/>
      <dgm:t>
        <a:bodyPr/>
        <a:lstStyle/>
        <a:p>
          <a:endParaRPr lang="en-GB"/>
        </a:p>
      </dgm:t>
    </dgm:pt>
    <dgm:pt modelId="{73373A8A-DA47-48A2-A6DD-95FCE821849C}" type="pres">
      <dgm:prSet presAssocID="{EEB65F25-2277-4D20-A0BF-7755116F6E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25FF59D-C5BC-4794-B9AD-F2C30330144C}" type="pres">
      <dgm:prSet presAssocID="{621A287B-78E2-4EEC-8FCD-C7E2F3D66DC7}" presName="hierRoot1" presStyleCnt="0"/>
      <dgm:spPr/>
    </dgm:pt>
    <dgm:pt modelId="{5A8E0903-5572-4D22-96F9-8671847BC47B}" type="pres">
      <dgm:prSet presAssocID="{621A287B-78E2-4EEC-8FCD-C7E2F3D66DC7}" presName="composite" presStyleCnt="0"/>
      <dgm:spPr/>
    </dgm:pt>
    <dgm:pt modelId="{F5C93B07-89D3-41F2-ABBD-83EBADDF3699}" type="pres">
      <dgm:prSet presAssocID="{621A287B-78E2-4EEC-8FCD-C7E2F3D66DC7}" presName="background" presStyleLbl="node0" presStyleIdx="0" presStyleCnt="1"/>
      <dgm:spPr/>
    </dgm:pt>
    <dgm:pt modelId="{CC819B01-1622-4635-99DB-19BD61D87052}" type="pres">
      <dgm:prSet presAssocID="{621A287B-78E2-4EEC-8FCD-C7E2F3D66DC7}" presName="text" presStyleLbl="fgAcc0" presStyleIdx="0" presStyleCnt="1" custScaleX="1595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E6F6AC-867A-40EC-A6CF-830CE67814A5}" type="pres">
      <dgm:prSet presAssocID="{621A287B-78E2-4EEC-8FCD-C7E2F3D66DC7}" presName="hierChild2" presStyleCnt="0"/>
      <dgm:spPr/>
    </dgm:pt>
    <dgm:pt modelId="{61BF4CE2-8EF4-4282-808B-93046187F637}" type="pres">
      <dgm:prSet presAssocID="{9E9ADAB5-6CB4-442D-A446-7D6F43FF11EF}" presName="Name10" presStyleLbl="parChTrans1D2" presStyleIdx="0" presStyleCnt="2"/>
      <dgm:spPr/>
      <dgm:t>
        <a:bodyPr/>
        <a:lstStyle/>
        <a:p>
          <a:endParaRPr lang="en-GB"/>
        </a:p>
      </dgm:t>
    </dgm:pt>
    <dgm:pt modelId="{8E5BA737-ED49-4483-A747-A845667C1EE5}" type="pres">
      <dgm:prSet presAssocID="{39D49B71-E9AE-4FE7-B0B1-D302C1B1EA23}" presName="hierRoot2" presStyleCnt="0"/>
      <dgm:spPr/>
    </dgm:pt>
    <dgm:pt modelId="{D73AFE39-FF44-4E33-8EDB-8064BFC2ECA9}" type="pres">
      <dgm:prSet presAssocID="{39D49B71-E9AE-4FE7-B0B1-D302C1B1EA23}" presName="composite2" presStyleCnt="0"/>
      <dgm:spPr/>
    </dgm:pt>
    <dgm:pt modelId="{2E717589-633D-499F-AB23-04515E33E1EB}" type="pres">
      <dgm:prSet presAssocID="{39D49B71-E9AE-4FE7-B0B1-D302C1B1EA23}" presName="background2" presStyleLbl="node2" presStyleIdx="0" presStyleCnt="2"/>
      <dgm:spPr/>
    </dgm:pt>
    <dgm:pt modelId="{E120DF7F-7AF9-42F1-AFD1-32ACB4AC4629}" type="pres">
      <dgm:prSet presAssocID="{39D49B71-E9AE-4FE7-B0B1-D302C1B1EA23}" presName="text2" presStyleLbl="fgAcc2" presStyleIdx="0" presStyleCnt="2" custScaleX="2191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8E2855-A000-4F58-A3D7-4FA56B20015C}" type="pres">
      <dgm:prSet presAssocID="{39D49B71-E9AE-4FE7-B0B1-D302C1B1EA23}" presName="hierChild3" presStyleCnt="0"/>
      <dgm:spPr/>
    </dgm:pt>
    <dgm:pt modelId="{B10BE853-6B80-4BBF-896A-64D85368F860}" type="pres">
      <dgm:prSet presAssocID="{D0D62D9C-0F12-4C48-BE5A-0FE77F554159}" presName="Name17" presStyleLbl="parChTrans1D3" presStyleIdx="0" presStyleCnt="3"/>
      <dgm:spPr/>
      <dgm:t>
        <a:bodyPr/>
        <a:lstStyle/>
        <a:p>
          <a:endParaRPr lang="en-GB"/>
        </a:p>
      </dgm:t>
    </dgm:pt>
    <dgm:pt modelId="{E32026BA-FBA0-461F-A402-CB6B03EE1700}" type="pres">
      <dgm:prSet presAssocID="{34997657-FB50-47B0-9AB0-11DCD032E14A}" presName="hierRoot3" presStyleCnt="0"/>
      <dgm:spPr/>
    </dgm:pt>
    <dgm:pt modelId="{75AFD479-046D-4BCA-AA18-89EB4AF529A7}" type="pres">
      <dgm:prSet presAssocID="{34997657-FB50-47B0-9AB0-11DCD032E14A}" presName="composite3" presStyleCnt="0"/>
      <dgm:spPr/>
    </dgm:pt>
    <dgm:pt modelId="{52FA2A5D-4BE3-4CD4-9635-BA0EC911616E}" type="pres">
      <dgm:prSet presAssocID="{34997657-FB50-47B0-9AB0-11DCD032E14A}" presName="background3" presStyleLbl="node3" presStyleIdx="0" presStyleCnt="3"/>
      <dgm:spPr/>
    </dgm:pt>
    <dgm:pt modelId="{E31923BA-D3E1-4D4B-8D7D-8D27A6E9A660}" type="pres">
      <dgm:prSet presAssocID="{34997657-FB50-47B0-9AB0-11DCD032E14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14DDAC-9531-4BBC-99EA-B351900E8E03}" type="pres">
      <dgm:prSet presAssocID="{34997657-FB50-47B0-9AB0-11DCD032E14A}" presName="hierChild4" presStyleCnt="0"/>
      <dgm:spPr/>
    </dgm:pt>
    <dgm:pt modelId="{7003BD46-FD83-4165-B9B5-2D3246697D46}" type="pres">
      <dgm:prSet presAssocID="{F331D7AF-496E-40BA-B3FE-8BD0E2311CBC}" presName="Name17" presStyleLbl="parChTrans1D3" presStyleIdx="1" presStyleCnt="3"/>
      <dgm:spPr/>
      <dgm:t>
        <a:bodyPr/>
        <a:lstStyle/>
        <a:p>
          <a:endParaRPr lang="en-GB"/>
        </a:p>
      </dgm:t>
    </dgm:pt>
    <dgm:pt modelId="{5E4A9CEE-D63A-4875-8E9F-13D74AAB927F}" type="pres">
      <dgm:prSet presAssocID="{B34D7C04-93EE-46A0-9185-8BEF57CA5005}" presName="hierRoot3" presStyleCnt="0"/>
      <dgm:spPr/>
    </dgm:pt>
    <dgm:pt modelId="{D2B43D30-EBA0-40C0-B137-268EF5E3E927}" type="pres">
      <dgm:prSet presAssocID="{B34D7C04-93EE-46A0-9185-8BEF57CA5005}" presName="composite3" presStyleCnt="0"/>
      <dgm:spPr/>
    </dgm:pt>
    <dgm:pt modelId="{D04B6DBB-3EAC-42E1-A571-24BA057E20B4}" type="pres">
      <dgm:prSet presAssocID="{B34D7C04-93EE-46A0-9185-8BEF57CA5005}" presName="background3" presStyleLbl="node3" presStyleIdx="1" presStyleCnt="3"/>
      <dgm:spPr/>
    </dgm:pt>
    <dgm:pt modelId="{EEEAB3AA-45BE-4402-9803-36318A0DFC12}" type="pres">
      <dgm:prSet presAssocID="{B34D7C04-93EE-46A0-9185-8BEF57CA500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5E6502-6610-4D4B-926F-96BB45333BEA}" type="pres">
      <dgm:prSet presAssocID="{B34D7C04-93EE-46A0-9185-8BEF57CA5005}" presName="hierChild4" presStyleCnt="0"/>
      <dgm:spPr/>
    </dgm:pt>
    <dgm:pt modelId="{346A67E0-FBD4-4A22-8E2A-8953DD72C447}" type="pres">
      <dgm:prSet presAssocID="{501C2563-64C9-4721-B119-8313CCF6265C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B77B10B-B83B-4FE7-8044-69E1F02D645A}" type="pres">
      <dgm:prSet presAssocID="{ACCF29F9-87FC-4B22-8357-2CF4F352EED4}" presName="hierRoot2" presStyleCnt="0"/>
      <dgm:spPr/>
    </dgm:pt>
    <dgm:pt modelId="{C2586145-AAF8-4334-97ED-D088113E4C25}" type="pres">
      <dgm:prSet presAssocID="{ACCF29F9-87FC-4B22-8357-2CF4F352EED4}" presName="composite2" presStyleCnt="0"/>
      <dgm:spPr/>
    </dgm:pt>
    <dgm:pt modelId="{C88AED40-FDDB-4502-95B0-DCBC1FBDE247}" type="pres">
      <dgm:prSet presAssocID="{ACCF29F9-87FC-4B22-8357-2CF4F352EED4}" presName="background2" presStyleLbl="node2" presStyleIdx="1" presStyleCnt="2"/>
      <dgm:spPr/>
    </dgm:pt>
    <dgm:pt modelId="{48E1E4C5-AA76-43A5-8BB9-71CFD3FF3042}" type="pres">
      <dgm:prSet presAssocID="{ACCF29F9-87FC-4B22-8357-2CF4F352EED4}" presName="text2" presStyleLbl="fgAcc2" presStyleIdx="1" presStyleCnt="2" custScaleX="21606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C4A692-3217-44E7-9E85-38DB4D95C50E}" type="pres">
      <dgm:prSet presAssocID="{ACCF29F9-87FC-4B22-8357-2CF4F352EED4}" presName="hierChild3" presStyleCnt="0"/>
      <dgm:spPr/>
    </dgm:pt>
    <dgm:pt modelId="{303B63CE-CDBC-49A5-A7E5-00E2A9078627}" type="pres">
      <dgm:prSet presAssocID="{634A46DB-E58B-449D-AB98-95721E942DB2}" presName="Name17" presStyleLbl="parChTrans1D3" presStyleIdx="2" presStyleCnt="3"/>
      <dgm:spPr/>
      <dgm:t>
        <a:bodyPr/>
        <a:lstStyle/>
        <a:p>
          <a:endParaRPr lang="en-GB"/>
        </a:p>
      </dgm:t>
    </dgm:pt>
    <dgm:pt modelId="{6B324F59-CD87-4844-9F9A-E3A29958554D}" type="pres">
      <dgm:prSet presAssocID="{FB192EB9-C237-4635-880E-9B22C133131A}" presName="hierRoot3" presStyleCnt="0"/>
      <dgm:spPr/>
    </dgm:pt>
    <dgm:pt modelId="{AAF5CF03-C12F-4052-A26C-29C7EC65A9F7}" type="pres">
      <dgm:prSet presAssocID="{FB192EB9-C237-4635-880E-9B22C133131A}" presName="composite3" presStyleCnt="0"/>
      <dgm:spPr/>
    </dgm:pt>
    <dgm:pt modelId="{18022C2C-940A-4233-99FA-EDC3DDE68626}" type="pres">
      <dgm:prSet presAssocID="{FB192EB9-C237-4635-880E-9B22C133131A}" presName="background3" presStyleLbl="node3" presStyleIdx="2" presStyleCnt="3"/>
      <dgm:spPr/>
    </dgm:pt>
    <dgm:pt modelId="{D4336B08-A793-45AC-A772-383ECEB9F88A}" type="pres">
      <dgm:prSet presAssocID="{FB192EB9-C237-4635-880E-9B22C133131A}" presName="text3" presStyleLbl="fgAcc3" presStyleIdx="2" presStyleCnt="3" custScaleX="2525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E3A1D7-1D2D-43FC-AFB0-14AA67274DFC}" type="pres">
      <dgm:prSet presAssocID="{FB192EB9-C237-4635-880E-9B22C133131A}" presName="hierChild4" presStyleCnt="0"/>
      <dgm:spPr/>
    </dgm:pt>
  </dgm:ptLst>
  <dgm:cxnLst>
    <dgm:cxn modelId="{C1CEEC7C-97ED-43B5-B835-5E0AB47576D0}" type="presOf" srcId="{39D49B71-E9AE-4FE7-B0B1-D302C1B1EA23}" destId="{E120DF7F-7AF9-42F1-AFD1-32ACB4AC4629}" srcOrd="0" destOrd="0" presId="urn:microsoft.com/office/officeart/2005/8/layout/hierarchy1"/>
    <dgm:cxn modelId="{CA634A4D-2DF6-43DC-9C70-D05E54F7054F}" srcId="{EEB65F25-2277-4D20-A0BF-7755116F6EB7}" destId="{621A287B-78E2-4EEC-8FCD-C7E2F3D66DC7}" srcOrd="0" destOrd="0" parTransId="{EAB974C6-7B6C-4FBA-82A6-F0B43A2F630E}" sibTransId="{F112EB06-A323-49C5-8D45-44251832C0CA}"/>
    <dgm:cxn modelId="{6283AE5D-8AF7-4E1F-A854-DB49A6253999}" srcId="{39D49B71-E9AE-4FE7-B0B1-D302C1B1EA23}" destId="{34997657-FB50-47B0-9AB0-11DCD032E14A}" srcOrd="0" destOrd="0" parTransId="{D0D62D9C-0F12-4C48-BE5A-0FE77F554159}" sibTransId="{6D6A61A7-1B3E-432E-BB51-FD86FCC2A130}"/>
    <dgm:cxn modelId="{178ED026-7FC8-407F-A475-913309F184ED}" srcId="{621A287B-78E2-4EEC-8FCD-C7E2F3D66DC7}" destId="{ACCF29F9-87FC-4B22-8357-2CF4F352EED4}" srcOrd="1" destOrd="0" parTransId="{501C2563-64C9-4721-B119-8313CCF6265C}" sibTransId="{8AFF818B-C45E-429A-804A-87F431B3BB33}"/>
    <dgm:cxn modelId="{F9040E11-9721-45F5-8E3E-93174D5DD464}" type="presOf" srcId="{B34D7C04-93EE-46A0-9185-8BEF57CA5005}" destId="{EEEAB3AA-45BE-4402-9803-36318A0DFC12}" srcOrd="0" destOrd="0" presId="urn:microsoft.com/office/officeart/2005/8/layout/hierarchy1"/>
    <dgm:cxn modelId="{04F2A807-9BC5-4883-BCD8-38FBF9343D75}" type="presOf" srcId="{9E9ADAB5-6CB4-442D-A446-7D6F43FF11EF}" destId="{61BF4CE2-8EF4-4282-808B-93046187F637}" srcOrd="0" destOrd="0" presId="urn:microsoft.com/office/officeart/2005/8/layout/hierarchy1"/>
    <dgm:cxn modelId="{24864F20-5756-4739-8D19-86EB6E24391A}" type="presOf" srcId="{34997657-FB50-47B0-9AB0-11DCD032E14A}" destId="{E31923BA-D3E1-4D4B-8D7D-8D27A6E9A660}" srcOrd="0" destOrd="0" presId="urn:microsoft.com/office/officeart/2005/8/layout/hierarchy1"/>
    <dgm:cxn modelId="{1ADC5A1C-CE3C-4136-84F7-DC909A037234}" srcId="{621A287B-78E2-4EEC-8FCD-C7E2F3D66DC7}" destId="{39D49B71-E9AE-4FE7-B0B1-D302C1B1EA23}" srcOrd="0" destOrd="0" parTransId="{9E9ADAB5-6CB4-442D-A446-7D6F43FF11EF}" sibTransId="{4F567A27-0D7E-45A0-AF86-C058884E4F9E}"/>
    <dgm:cxn modelId="{D0F2E158-09EF-4CA1-A393-D8EFBA35AF58}" type="presOf" srcId="{F331D7AF-496E-40BA-B3FE-8BD0E2311CBC}" destId="{7003BD46-FD83-4165-B9B5-2D3246697D46}" srcOrd="0" destOrd="0" presId="urn:microsoft.com/office/officeart/2005/8/layout/hierarchy1"/>
    <dgm:cxn modelId="{86117F27-770D-45DC-8CDC-4EFE834EDA64}" type="presOf" srcId="{EEB65F25-2277-4D20-A0BF-7755116F6EB7}" destId="{73373A8A-DA47-48A2-A6DD-95FCE821849C}" srcOrd="0" destOrd="0" presId="urn:microsoft.com/office/officeart/2005/8/layout/hierarchy1"/>
    <dgm:cxn modelId="{8F3D3CD3-02D2-46B6-8FA5-08E15B2A2EA6}" type="presOf" srcId="{FB192EB9-C237-4635-880E-9B22C133131A}" destId="{D4336B08-A793-45AC-A772-383ECEB9F88A}" srcOrd="0" destOrd="0" presId="urn:microsoft.com/office/officeart/2005/8/layout/hierarchy1"/>
    <dgm:cxn modelId="{8DF08583-93A3-402D-A827-FCF06AD41B69}" type="presOf" srcId="{634A46DB-E58B-449D-AB98-95721E942DB2}" destId="{303B63CE-CDBC-49A5-A7E5-00E2A9078627}" srcOrd="0" destOrd="0" presId="urn:microsoft.com/office/officeart/2005/8/layout/hierarchy1"/>
    <dgm:cxn modelId="{0C6F7710-2641-423E-96D0-FBE58DD9586B}" srcId="{39D49B71-E9AE-4FE7-B0B1-D302C1B1EA23}" destId="{B34D7C04-93EE-46A0-9185-8BEF57CA5005}" srcOrd="1" destOrd="0" parTransId="{F331D7AF-496E-40BA-B3FE-8BD0E2311CBC}" sibTransId="{EF2774CA-B62B-4329-886C-65029EE9C717}"/>
    <dgm:cxn modelId="{A4F45FD7-9BF1-4EE9-A251-1B8EDF5352D1}" type="presOf" srcId="{ACCF29F9-87FC-4B22-8357-2CF4F352EED4}" destId="{48E1E4C5-AA76-43A5-8BB9-71CFD3FF3042}" srcOrd="0" destOrd="0" presId="urn:microsoft.com/office/officeart/2005/8/layout/hierarchy1"/>
    <dgm:cxn modelId="{0555F966-8063-4EAD-8489-8BD2B7500DA7}" type="presOf" srcId="{D0D62D9C-0F12-4C48-BE5A-0FE77F554159}" destId="{B10BE853-6B80-4BBF-896A-64D85368F860}" srcOrd="0" destOrd="0" presId="urn:microsoft.com/office/officeart/2005/8/layout/hierarchy1"/>
    <dgm:cxn modelId="{80333318-A993-41FC-9094-F98B601DF08A}" type="presOf" srcId="{501C2563-64C9-4721-B119-8313CCF6265C}" destId="{346A67E0-FBD4-4A22-8E2A-8953DD72C447}" srcOrd="0" destOrd="0" presId="urn:microsoft.com/office/officeart/2005/8/layout/hierarchy1"/>
    <dgm:cxn modelId="{6D794EB6-1526-4426-90C2-6D553DCE08CD}" srcId="{ACCF29F9-87FC-4B22-8357-2CF4F352EED4}" destId="{FB192EB9-C237-4635-880E-9B22C133131A}" srcOrd="0" destOrd="0" parTransId="{634A46DB-E58B-449D-AB98-95721E942DB2}" sibTransId="{D290CA17-65EC-4425-A889-1E9C5D413884}"/>
    <dgm:cxn modelId="{A3461626-B762-4E96-B307-A1E1599FF2F9}" type="presOf" srcId="{621A287B-78E2-4EEC-8FCD-C7E2F3D66DC7}" destId="{CC819B01-1622-4635-99DB-19BD61D87052}" srcOrd="0" destOrd="0" presId="urn:microsoft.com/office/officeart/2005/8/layout/hierarchy1"/>
    <dgm:cxn modelId="{22A12BA5-894A-4E65-B4BF-22579CDBE5AF}" type="presParOf" srcId="{73373A8A-DA47-48A2-A6DD-95FCE821849C}" destId="{725FF59D-C5BC-4794-B9AD-F2C30330144C}" srcOrd="0" destOrd="0" presId="urn:microsoft.com/office/officeart/2005/8/layout/hierarchy1"/>
    <dgm:cxn modelId="{8B7C2B3E-1502-4A70-8EBC-9D49A66E9E7B}" type="presParOf" srcId="{725FF59D-C5BC-4794-B9AD-F2C30330144C}" destId="{5A8E0903-5572-4D22-96F9-8671847BC47B}" srcOrd="0" destOrd="0" presId="urn:microsoft.com/office/officeart/2005/8/layout/hierarchy1"/>
    <dgm:cxn modelId="{B86335A2-2ACE-42FF-9019-04586FBFF500}" type="presParOf" srcId="{5A8E0903-5572-4D22-96F9-8671847BC47B}" destId="{F5C93B07-89D3-41F2-ABBD-83EBADDF3699}" srcOrd="0" destOrd="0" presId="urn:microsoft.com/office/officeart/2005/8/layout/hierarchy1"/>
    <dgm:cxn modelId="{963A2166-0D6A-4A84-AB14-BA170CD7BDA8}" type="presParOf" srcId="{5A8E0903-5572-4D22-96F9-8671847BC47B}" destId="{CC819B01-1622-4635-99DB-19BD61D87052}" srcOrd="1" destOrd="0" presId="urn:microsoft.com/office/officeart/2005/8/layout/hierarchy1"/>
    <dgm:cxn modelId="{676FB6F4-1344-42F0-8731-7067D422BD56}" type="presParOf" srcId="{725FF59D-C5BC-4794-B9AD-F2C30330144C}" destId="{A8E6F6AC-867A-40EC-A6CF-830CE67814A5}" srcOrd="1" destOrd="0" presId="urn:microsoft.com/office/officeart/2005/8/layout/hierarchy1"/>
    <dgm:cxn modelId="{39F579FF-9A8E-4402-AF96-4FF6CA1BB08F}" type="presParOf" srcId="{A8E6F6AC-867A-40EC-A6CF-830CE67814A5}" destId="{61BF4CE2-8EF4-4282-808B-93046187F637}" srcOrd="0" destOrd="0" presId="urn:microsoft.com/office/officeart/2005/8/layout/hierarchy1"/>
    <dgm:cxn modelId="{8B52299D-BD8B-4E20-AB8B-99235189E432}" type="presParOf" srcId="{A8E6F6AC-867A-40EC-A6CF-830CE67814A5}" destId="{8E5BA737-ED49-4483-A747-A845667C1EE5}" srcOrd="1" destOrd="0" presId="urn:microsoft.com/office/officeart/2005/8/layout/hierarchy1"/>
    <dgm:cxn modelId="{7A2F579C-1DF5-4852-BC5B-8F8C22604010}" type="presParOf" srcId="{8E5BA737-ED49-4483-A747-A845667C1EE5}" destId="{D73AFE39-FF44-4E33-8EDB-8064BFC2ECA9}" srcOrd="0" destOrd="0" presId="urn:microsoft.com/office/officeart/2005/8/layout/hierarchy1"/>
    <dgm:cxn modelId="{90B09CD8-7149-4D58-9B0B-8B4DF597C450}" type="presParOf" srcId="{D73AFE39-FF44-4E33-8EDB-8064BFC2ECA9}" destId="{2E717589-633D-499F-AB23-04515E33E1EB}" srcOrd="0" destOrd="0" presId="urn:microsoft.com/office/officeart/2005/8/layout/hierarchy1"/>
    <dgm:cxn modelId="{087DC1BC-955E-4464-B474-CA515136F6B5}" type="presParOf" srcId="{D73AFE39-FF44-4E33-8EDB-8064BFC2ECA9}" destId="{E120DF7F-7AF9-42F1-AFD1-32ACB4AC4629}" srcOrd="1" destOrd="0" presId="urn:microsoft.com/office/officeart/2005/8/layout/hierarchy1"/>
    <dgm:cxn modelId="{F8CD7F15-1245-4544-BFBF-62833E21885F}" type="presParOf" srcId="{8E5BA737-ED49-4483-A747-A845667C1EE5}" destId="{E98E2855-A000-4F58-A3D7-4FA56B20015C}" srcOrd="1" destOrd="0" presId="urn:microsoft.com/office/officeart/2005/8/layout/hierarchy1"/>
    <dgm:cxn modelId="{DB95FA9F-80D9-4744-AAF7-125768505330}" type="presParOf" srcId="{E98E2855-A000-4F58-A3D7-4FA56B20015C}" destId="{B10BE853-6B80-4BBF-896A-64D85368F860}" srcOrd="0" destOrd="0" presId="urn:microsoft.com/office/officeart/2005/8/layout/hierarchy1"/>
    <dgm:cxn modelId="{2AE527AE-42C6-4C54-A363-0CC4873F13CF}" type="presParOf" srcId="{E98E2855-A000-4F58-A3D7-4FA56B20015C}" destId="{E32026BA-FBA0-461F-A402-CB6B03EE1700}" srcOrd="1" destOrd="0" presId="urn:microsoft.com/office/officeart/2005/8/layout/hierarchy1"/>
    <dgm:cxn modelId="{C0132BB3-0B79-483A-B279-6B55E9E91560}" type="presParOf" srcId="{E32026BA-FBA0-461F-A402-CB6B03EE1700}" destId="{75AFD479-046D-4BCA-AA18-89EB4AF529A7}" srcOrd="0" destOrd="0" presId="urn:microsoft.com/office/officeart/2005/8/layout/hierarchy1"/>
    <dgm:cxn modelId="{2CEA2813-2E55-41DB-B06B-37C9340E4A82}" type="presParOf" srcId="{75AFD479-046D-4BCA-AA18-89EB4AF529A7}" destId="{52FA2A5D-4BE3-4CD4-9635-BA0EC911616E}" srcOrd="0" destOrd="0" presId="urn:microsoft.com/office/officeart/2005/8/layout/hierarchy1"/>
    <dgm:cxn modelId="{1FBE2D59-3327-4FF9-9A55-8622056C8D1F}" type="presParOf" srcId="{75AFD479-046D-4BCA-AA18-89EB4AF529A7}" destId="{E31923BA-D3E1-4D4B-8D7D-8D27A6E9A660}" srcOrd="1" destOrd="0" presId="urn:microsoft.com/office/officeart/2005/8/layout/hierarchy1"/>
    <dgm:cxn modelId="{E0CD90D5-FE55-40EC-B221-B628056BE0E8}" type="presParOf" srcId="{E32026BA-FBA0-461F-A402-CB6B03EE1700}" destId="{A714DDAC-9531-4BBC-99EA-B351900E8E03}" srcOrd="1" destOrd="0" presId="urn:microsoft.com/office/officeart/2005/8/layout/hierarchy1"/>
    <dgm:cxn modelId="{0B2135F7-E3DE-4F45-B2F0-0F88E67476F4}" type="presParOf" srcId="{E98E2855-A000-4F58-A3D7-4FA56B20015C}" destId="{7003BD46-FD83-4165-B9B5-2D3246697D46}" srcOrd="2" destOrd="0" presId="urn:microsoft.com/office/officeart/2005/8/layout/hierarchy1"/>
    <dgm:cxn modelId="{63965306-7103-467D-A868-EBD0D0DC2C7B}" type="presParOf" srcId="{E98E2855-A000-4F58-A3D7-4FA56B20015C}" destId="{5E4A9CEE-D63A-4875-8E9F-13D74AAB927F}" srcOrd="3" destOrd="0" presId="urn:microsoft.com/office/officeart/2005/8/layout/hierarchy1"/>
    <dgm:cxn modelId="{77D3FCC5-0C6B-4903-B685-EDFE33CD0006}" type="presParOf" srcId="{5E4A9CEE-D63A-4875-8E9F-13D74AAB927F}" destId="{D2B43D30-EBA0-40C0-B137-268EF5E3E927}" srcOrd="0" destOrd="0" presId="urn:microsoft.com/office/officeart/2005/8/layout/hierarchy1"/>
    <dgm:cxn modelId="{D7A18241-7DAF-4FAF-AE0D-76B155C74BC5}" type="presParOf" srcId="{D2B43D30-EBA0-40C0-B137-268EF5E3E927}" destId="{D04B6DBB-3EAC-42E1-A571-24BA057E20B4}" srcOrd="0" destOrd="0" presId="urn:microsoft.com/office/officeart/2005/8/layout/hierarchy1"/>
    <dgm:cxn modelId="{646ABF52-6884-46F9-8900-440225162F88}" type="presParOf" srcId="{D2B43D30-EBA0-40C0-B137-268EF5E3E927}" destId="{EEEAB3AA-45BE-4402-9803-36318A0DFC12}" srcOrd="1" destOrd="0" presId="urn:microsoft.com/office/officeart/2005/8/layout/hierarchy1"/>
    <dgm:cxn modelId="{25B9FAB6-2583-4C6C-840D-3B80CD564E62}" type="presParOf" srcId="{5E4A9CEE-D63A-4875-8E9F-13D74AAB927F}" destId="{CA5E6502-6610-4D4B-926F-96BB45333BEA}" srcOrd="1" destOrd="0" presId="urn:microsoft.com/office/officeart/2005/8/layout/hierarchy1"/>
    <dgm:cxn modelId="{57C4A7F4-799F-45EC-95A1-7F8625A7088A}" type="presParOf" srcId="{A8E6F6AC-867A-40EC-A6CF-830CE67814A5}" destId="{346A67E0-FBD4-4A22-8E2A-8953DD72C447}" srcOrd="2" destOrd="0" presId="urn:microsoft.com/office/officeart/2005/8/layout/hierarchy1"/>
    <dgm:cxn modelId="{E9996406-6D98-4465-AE8B-E97104F48FC8}" type="presParOf" srcId="{A8E6F6AC-867A-40EC-A6CF-830CE67814A5}" destId="{1B77B10B-B83B-4FE7-8044-69E1F02D645A}" srcOrd="3" destOrd="0" presId="urn:microsoft.com/office/officeart/2005/8/layout/hierarchy1"/>
    <dgm:cxn modelId="{5FC2B62A-5E57-4AB7-A3F1-509161FAB130}" type="presParOf" srcId="{1B77B10B-B83B-4FE7-8044-69E1F02D645A}" destId="{C2586145-AAF8-4334-97ED-D088113E4C25}" srcOrd="0" destOrd="0" presId="urn:microsoft.com/office/officeart/2005/8/layout/hierarchy1"/>
    <dgm:cxn modelId="{F3F92617-252D-4DD7-9C5C-37F36F4F7D23}" type="presParOf" srcId="{C2586145-AAF8-4334-97ED-D088113E4C25}" destId="{C88AED40-FDDB-4502-95B0-DCBC1FBDE247}" srcOrd="0" destOrd="0" presId="urn:microsoft.com/office/officeart/2005/8/layout/hierarchy1"/>
    <dgm:cxn modelId="{AF5F3A47-B6F4-4B15-A3E2-F6D33220F988}" type="presParOf" srcId="{C2586145-AAF8-4334-97ED-D088113E4C25}" destId="{48E1E4C5-AA76-43A5-8BB9-71CFD3FF3042}" srcOrd="1" destOrd="0" presId="urn:microsoft.com/office/officeart/2005/8/layout/hierarchy1"/>
    <dgm:cxn modelId="{AF609916-E240-426B-B00B-647E853C5166}" type="presParOf" srcId="{1B77B10B-B83B-4FE7-8044-69E1F02D645A}" destId="{E1C4A692-3217-44E7-9E85-38DB4D95C50E}" srcOrd="1" destOrd="0" presId="urn:microsoft.com/office/officeart/2005/8/layout/hierarchy1"/>
    <dgm:cxn modelId="{C308D9BE-D0AD-41C4-94D0-E4CCB446299D}" type="presParOf" srcId="{E1C4A692-3217-44E7-9E85-38DB4D95C50E}" destId="{303B63CE-CDBC-49A5-A7E5-00E2A9078627}" srcOrd="0" destOrd="0" presId="urn:microsoft.com/office/officeart/2005/8/layout/hierarchy1"/>
    <dgm:cxn modelId="{66192F4D-4555-4ACF-93E6-46072B6F3CD0}" type="presParOf" srcId="{E1C4A692-3217-44E7-9E85-38DB4D95C50E}" destId="{6B324F59-CD87-4844-9F9A-E3A29958554D}" srcOrd="1" destOrd="0" presId="urn:microsoft.com/office/officeart/2005/8/layout/hierarchy1"/>
    <dgm:cxn modelId="{F68FFE81-2B9F-4D72-B402-B5C5618B6F13}" type="presParOf" srcId="{6B324F59-CD87-4844-9F9A-E3A29958554D}" destId="{AAF5CF03-C12F-4052-A26C-29C7EC65A9F7}" srcOrd="0" destOrd="0" presId="urn:microsoft.com/office/officeart/2005/8/layout/hierarchy1"/>
    <dgm:cxn modelId="{453AB873-A672-445E-9DDE-CAE273DCF454}" type="presParOf" srcId="{AAF5CF03-C12F-4052-A26C-29C7EC65A9F7}" destId="{18022C2C-940A-4233-99FA-EDC3DDE68626}" srcOrd="0" destOrd="0" presId="urn:microsoft.com/office/officeart/2005/8/layout/hierarchy1"/>
    <dgm:cxn modelId="{7E008691-C276-411C-A39F-C323223A9499}" type="presParOf" srcId="{AAF5CF03-C12F-4052-A26C-29C7EC65A9F7}" destId="{D4336B08-A793-45AC-A772-383ECEB9F88A}" srcOrd="1" destOrd="0" presId="urn:microsoft.com/office/officeart/2005/8/layout/hierarchy1"/>
    <dgm:cxn modelId="{E6209DD0-7C45-42E8-80C5-4B36FAF861BE}" type="presParOf" srcId="{6B324F59-CD87-4844-9F9A-E3A29958554D}" destId="{53E3A1D7-1D2D-43FC-AFB0-14AA67274D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C5774F-0063-4FB9-A4A0-F55DCAFEF2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3F4842-3D0C-4CDD-A11A-EA2647CA1A14}">
      <dgm:prSet phldrT="[Text]"/>
      <dgm:spPr/>
      <dgm:t>
        <a:bodyPr/>
        <a:lstStyle/>
        <a:p>
          <a:r>
            <a:rPr lang="ar-AE" dirty="0" smtClean="0"/>
            <a:t>تنقسم فصائل الدم حسب وجود عامل ريسس إلى قسمين</a:t>
          </a:r>
          <a:endParaRPr lang="en-GB" dirty="0"/>
        </a:p>
      </dgm:t>
    </dgm:pt>
    <dgm:pt modelId="{8BE594F3-37DC-4415-B8D0-49BFBC23D866}" type="parTrans" cxnId="{4867A44F-B10C-491C-B359-97F758BBDC77}">
      <dgm:prSet/>
      <dgm:spPr/>
      <dgm:t>
        <a:bodyPr/>
        <a:lstStyle/>
        <a:p>
          <a:endParaRPr lang="en-GB"/>
        </a:p>
      </dgm:t>
    </dgm:pt>
    <dgm:pt modelId="{F3057798-CD82-4E34-9485-E673AC26054E}" type="sibTrans" cxnId="{4867A44F-B10C-491C-B359-97F758BBDC77}">
      <dgm:prSet/>
      <dgm:spPr/>
      <dgm:t>
        <a:bodyPr/>
        <a:lstStyle/>
        <a:p>
          <a:endParaRPr lang="en-GB"/>
        </a:p>
      </dgm:t>
    </dgm:pt>
    <dgm:pt modelId="{2A5BE388-28E4-4E6F-AFCB-FBAD416796E8}">
      <dgm:prSet phldrT="[Text]"/>
      <dgm:spPr/>
      <dgm:t>
        <a:bodyPr/>
        <a:lstStyle/>
        <a:p>
          <a:r>
            <a:rPr lang="ar-AE" dirty="0" smtClean="0"/>
            <a:t>سالب </a:t>
          </a:r>
        </a:p>
        <a:p>
          <a:r>
            <a:rPr lang="en-GB" dirty="0" smtClean="0"/>
            <a:t>RH-</a:t>
          </a:r>
          <a:endParaRPr lang="en-GB" dirty="0"/>
        </a:p>
      </dgm:t>
    </dgm:pt>
    <dgm:pt modelId="{E153C575-549B-4488-8BFE-0D63AC9D254D}" type="parTrans" cxnId="{6F5396D6-35A2-47A5-8D9C-46D97B6A19BA}">
      <dgm:prSet/>
      <dgm:spPr/>
      <dgm:t>
        <a:bodyPr/>
        <a:lstStyle/>
        <a:p>
          <a:endParaRPr lang="en-GB"/>
        </a:p>
      </dgm:t>
    </dgm:pt>
    <dgm:pt modelId="{660799BD-AD8F-47C7-A658-CA7BDF19D858}" type="sibTrans" cxnId="{6F5396D6-35A2-47A5-8D9C-46D97B6A19BA}">
      <dgm:prSet/>
      <dgm:spPr/>
      <dgm:t>
        <a:bodyPr/>
        <a:lstStyle/>
        <a:p>
          <a:endParaRPr lang="en-GB"/>
        </a:p>
      </dgm:t>
    </dgm:pt>
    <dgm:pt modelId="{82A3ADFA-1C49-4C4E-BA1A-5B80FFCA9FE7}">
      <dgm:prSet phldrT="[Text]"/>
      <dgm:spPr/>
      <dgm:t>
        <a:bodyPr/>
        <a:lstStyle/>
        <a:p>
          <a:r>
            <a:rPr lang="ar-AE" dirty="0" smtClean="0"/>
            <a:t>نسبة الأشخاص السالبين 15%</a:t>
          </a:r>
          <a:endParaRPr lang="en-GB" dirty="0"/>
        </a:p>
      </dgm:t>
    </dgm:pt>
    <dgm:pt modelId="{1E558119-2ADB-49D7-8DDA-792A1A35419B}" type="parTrans" cxnId="{F54856F2-1CE2-4346-8772-85D368A2CF43}">
      <dgm:prSet/>
      <dgm:spPr/>
      <dgm:t>
        <a:bodyPr/>
        <a:lstStyle/>
        <a:p>
          <a:endParaRPr lang="en-GB"/>
        </a:p>
      </dgm:t>
    </dgm:pt>
    <dgm:pt modelId="{48E414D2-A3E0-4E16-BA74-0138774C3052}" type="sibTrans" cxnId="{F54856F2-1CE2-4346-8772-85D368A2CF43}">
      <dgm:prSet/>
      <dgm:spPr/>
      <dgm:t>
        <a:bodyPr/>
        <a:lstStyle/>
        <a:p>
          <a:endParaRPr lang="en-GB"/>
        </a:p>
      </dgm:t>
    </dgm:pt>
    <dgm:pt modelId="{66BFC661-3FC9-420E-8C6D-C4CDAF7AD858}">
      <dgm:prSet phldrT="[Text]"/>
      <dgm:spPr/>
      <dgm:t>
        <a:bodyPr/>
        <a:lstStyle/>
        <a:p>
          <a:r>
            <a:rPr lang="ar-AE" dirty="0" smtClean="0"/>
            <a:t>لا يحتوي على عامل ريسس</a:t>
          </a:r>
          <a:endParaRPr lang="en-GB" dirty="0"/>
        </a:p>
      </dgm:t>
    </dgm:pt>
    <dgm:pt modelId="{941F958B-2F66-4DCF-A4C8-9AC38A09F60A}" type="parTrans" cxnId="{AE8E1436-D05F-4AF6-99F1-076FA6E2FDC5}">
      <dgm:prSet/>
      <dgm:spPr/>
      <dgm:t>
        <a:bodyPr/>
        <a:lstStyle/>
        <a:p>
          <a:endParaRPr lang="en-GB"/>
        </a:p>
      </dgm:t>
    </dgm:pt>
    <dgm:pt modelId="{366E2D35-FED2-4644-99FD-E64DFEA1443B}" type="sibTrans" cxnId="{AE8E1436-D05F-4AF6-99F1-076FA6E2FDC5}">
      <dgm:prSet/>
      <dgm:spPr/>
      <dgm:t>
        <a:bodyPr/>
        <a:lstStyle/>
        <a:p>
          <a:endParaRPr lang="en-GB"/>
        </a:p>
      </dgm:t>
    </dgm:pt>
    <dgm:pt modelId="{7DE70228-60F9-4B15-B63C-D38EBC7BDFC0}">
      <dgm:prSet phldrT="[Text]"/>
      <dgm:spPr/>
      <dgm:t>
        <a:bodyPr/>
        <a:lstStyle/>
        <a:p>
          <a:r>
            <a:rPr lang="ar-AE" dirty="0" smtClean="0"/>
            <a:t>موجب</a:t>
          </a:r>
          <a:endParaRPr lang="en-GB" dirty="0" smtClean="0"/>
        </a:p>
        <a:p>
          <a:r>
            <a:rPr lang="en-GB" dirty="0" smtClean="0"/>
            <a:t>RH+</a:t>
          </a:r>
          <a:endParaRPr lang="en-GB" dirty="0"/>
        </a:p>
      </dgm:t>
    </dgm:pt>
    <dgm:pt modelId="{211CA94F-7F06-4435-A052-ACDFB83B7079}" type="parTrans" cxnId="{538FF54E-D92E-49FE-A28D-BAD920D9C172}">
      <dgm:prSet/>
      <dgm:spPr/>
      <dgm:t>
        <a:bodyPr/>
        <a:lstStyle/>
        <a:p>
          <a:endParaRPr lang="en-GB"/>
        </a:p>
      </dgm:t>
    </dgm:pt>
    <dgm:pt modelId="{8A67A1D7-1AD0-42D7-BEC4-5F6BE9F60D2F}" type="sibTrans" cxnId="{538FF54E-D92E-49FE-A28D-BAD920D9C172}">
      <dgm:prSet/>
      <dgm:spPr/>
      <dgm:t>
        <a:bodyPr/>
        <a:lstStyle/>
        <a:p>
          <a:endParaRPr lang="en-GB"/>
        </a:p>
      </dgm:t>
    </dgm:pt>
    <dgm:pt modelId="{921D1B5B-EB76-448E-8292-B0288AFE61CD}">
      <dgm:prSet phldrT="[Text]"/>
      <dgm:spPr/>
      <dgm:t>
        <a:bodyPr/>
        <a:lstStyle/>
        <a:p>
          <a:r>
            <a:rPr lang="ar-AE" dirty="0" smtClean="0"/>
            <a:t>نسبة الأشخاص الموجبين 85%</a:t>
          </a:r>
          <a:endParaRPr lang="en-GB" dirty="0"/>
        </a:p>
      </dgm:t>
    </dgm:pt>
    <dgm:pt modelId="{BC764B5A-98EF-44B9-BAA2-3C9ACB057C59}" type="parTrans" cxnId="{619309FC-764B-4A92-BC1B-152B191B0946}">
      <dgm:prSet/>
      <dgm:spPr/>
      <dgm:t>
        <a:bodyPr/>
        <a:lstStyle/>
        <a:p>
          <a:endParaRPr lang="en-GB"/>
        </a:p>
      </dgm:t>
    </dgm:pt>
    <dgm:pt modelId="{1304A076-F189-48BB-94A8-C235D3693ACE}" type="sibTrans" cxnId="{619309FC-764B-4A92-BC1B-152B191B0946}">
      <dgm:prSet/>
      <dgm:spPr/>
      <dgm:t>
        <a:bodyPr/>
        <a:lstStyle/>
        <a:p>
          <a:endParaRPr lang="en-GB"/>
        </a:p>
      </dgm:t>
    </dgm:pt>
    <dgm:pt modelId="{C39CBB29-0E38-49A4-99ED-503B184CCEEA}">
      <dgm:prSet/>
      <dgm:spPr/>
      <dgm:t>
        <a:bodyPr/>
        <a:lstStyle/>
        <a:p>
          <a:r>
            <a:rPr lang="ar-AE" dirty="0" smtClean="0"/>
            <a:t>يحتوي على عامل ريسس </a:t>
          </a:r>
          <a:endParaRPr lang="en-GB" dirty="0"/>
        </a:p>
      </dgm:t>
    </dgm:pt>
    <dgm:pt modelId="{AE5C6270-D326-4A49-AEEC-6628BE63D39D}" type="parTrans" cxnId="{F3124E4C-1EA8-4280-8C0D-79DF54219CEB}">
      <dgm:prSet/>
      <dgm:spPr/>
      <dgm:t>
        <a:bodyPr/>
        <a:lstStyle/>
        <a:p>
          <a:endParaRPr lang="en-GB"/>
        </a:p>
      </dgm:t>
    </dgm:pt>
    <dgm:pt modelId="{F1607601-71CB-4183-9F92-6FC75A2973D7}" type="sibTrans" cxnId="{F3124E4C-1EA8-4280-8C0D-79DF54219CEB}">
      <dgm:prSet/>
      <dgm:spPr/>
      <dgm:t>
        <a:bodyPr/>
        <a:lstStyle/>
        <a:p>
          <a:endParaRPr lang="en-GB"/>
        </a:p>
      </dgm:t>
    </dgm:pt>
    <dgm:pt modelId="{55CB1B00-15D5-4D19-A228-4ACD8ED8B0D0}" type="pres">
      <dgm:prSet presAssocID="{FFC5774F-0063-4FB9-A4A0-F55DCAFEF2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1C84586-3796-4E31-8FAA-796BEDE6ADDC}" type="pres">
      <dgm:prSet presAssocID="{9A3F4842-3D0C-4CDD-A11A-EA2647CA1A14}" presName="hierRoot1" presStyleCnt="0"/>
      <dgm:spPr/>
    </dgm:pt>
    <dgm:pt modelId="{4DAC2D4B-B9ED-4B32-B2E7-82BD27DED95A}" type="pres">
      <dgm:prSet presAssocID="{9A3F4842-3D0C-4CDD-A11A-EA2647CA1A14}" presName="composite" presStyleCnt="0"/>
      <dgm:spPr/>
    </dgm:pt>
    <dgm:pt modelId="{09CACC4D-6090-4F6C-97A1-81DEE9118014}" type="pres">
      <dgm:prSet presAssocID="{9A3F4842-3D0C-4CDD-A11A-EA2647CA1A14}" presName="background" presStyleLbl="node0" presStyleIdx="0" presStyleCnt="1"/>
      <dgm:spPr/>
    </dgm:pt>
    <dgm:pt modelId="{4AF6621B-162E-457E-A109-B5EFEB713DC3}" type="pres">
      <dgm:prSet presAssocID="{9A3F4842-3D0C-4CDD-A11A-EA2647CA1A14}" presName="text" presStyleLbl="fgAcc0" presStyleIdx="0" presStyleCnt="1" custScaleX="3644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88D264-D1B0-4672-A4B3-8D97AB3EE3DB}" type="pres">
      <dgm:prSet presAssocID="{9A3F4842-3D0C-4CDD-A11A-EA2647CA1A14}" presName="hierChild2" presStyleCnt="0"/>
      <dgm:spPr/>
    </dgm:pt>
    <dgm:pt modelId="{15E987F5-BB87-4250-8A17-C7B7EE32B2DC}" type="pres">
      <dgm:prSet presAssocID="{E153C575-549B-4488-8BFE-0D63AC9D254D}" presName="Name10" presStyleLbl="parChTrans1D2" presStyleIdx="0" presStyleCnt="2"/>
      <dgm:spPr/>
      <dgm:t>
        <a:bodyPr/>
        <a:lstStyle/>
        <a:p>
          <a:endParaRPr lang="en-GB"/>
        </a:p>
      </dgm:t>
    </dgm:pt>
    <dgm:pt modelId="{5F7F4D46-5BDC-421C-A0A5-1D6C8DB6C792}" type="pres">
      <dgm:prSet presAssocID="{2A5BE388-28E4-4E6F-AFCB-FBAD416796E8}" presName="hierRoot2" presStyleCnt="0"/>
      <dgm:spPr/>
    </dgm:pt>
    <dgm:pt modelId="{052514D9-A7E0-4CA4-A699-58A871DD13BD}" type="pres">
      <dgm:prSet presAssocID="{2A5BE388-28E4-4E6F-AFCB-FBAD416796E8}" presName="composite2" presStyleCnt="0"/>
      <dgm:spPr/>
    </dgm:pt>
    <dgm:pt modelId="{D64892F8-9938-453E-AC8D-DB1C4F3E5116}" type="pres">
      <dgm:prSet presAssocID="{2A5BE388-28E4-4E6F-AFCB-FBAD416796E8}" presName="background2" presStyleLbl="node2" presStyleIdx="0" presStyleCnt="2"/>
      <dgm:spPr/>
    </dgm:pt>
    <dgm:pt modelId="{9F01098A-2C51-4CEE-8089-52359ED48B2C}" type="pres">
      <dgm:prSet presAssocID="{2A5BE388-28E4-4E6F-AFCB-FBAD416796E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CD8376-3EE4-43A9-8658-73DB44A7667D}" type="pres">
      <dgm:prSet presAssocID="{2A5BE388-28E4-4E6F-AFCB-FBAD416796E8}" presName="hierChild3" presStyleCnt="0"/>
      <dgm:spPr/>
    </dgm:pt>
    <dgm:pt modelId="{BBDB0C3F-94B0-4963-AF9A-D4426BED8AF2}" type="pres">
      <dgm:prSet presAssocID="{1E558119-2ADB-49D7-8DDA-792A1A35419B}" presName="Name17" presStyleLbl="parChTrans1D3" presStyleIdx="0" presStyleCnt="4"/>
      <dgm:spPr/>
      <dgm:t>
        <a:bodyPr/>
        <a:lstStyle/>
        <a:p>
          <a:endParaRPr lang="en-GB"/>
        </a:p>
      </dgm:t>
    </dgm:pt>
    <dgm:pt modelId="{6163E7F9-F9B5-40BB-82F3-6AB4315FDB06}" type="pres">
      <dgm:prSet presAssocID="{82A3ADFA-1C49-4C4E-BA1A-5B80FFCA9FE7}" presName="hierRoot3" presStyleCnt="0"/>
      <dgm:spPr/>
    </dgm:pt>
    <dgm:pt modelId="{2FE5FC23-3C1D-4561-B936-2CF41527A72A}" type="pres">
      <dgm:prSet presAssocID="{82A3ADFA-1C49-4C4E-BA1A-5B80FFCA9FE7}" presName="composite3" presStyleCnt="0"/>
      <dgm:spPr/>
    </dgm:pt>
    <dgm:pt modelId="{165086B3-D151-44D2-A3E5-1737ACF99CDE}" type="pres">
      <dgm:prSet presAssocID="{82A3ADFA-1C49-4C4E-BA1A-5B80FFCA9FE7}" presName="background3" presStyleLbl="node3" presStyleIdx="0" presStyleCnt="4"/>
      <dgm:spPr/>
    </dgm:pt>
    <dgm:pt modelId="{12BADEE8-C552-4C01-960D-B7D90969F857}" type="pres">
      <dgm:prSet presAssocID="{82A3ADFA-1C49-4C4E-BA1A-5B80FFCA9FE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58F972-6282-4D76-8C75-136C59522489}" type="pres">
      <dgm:prSet presAssocID="{82A3ADFA-1C49-4C4E-BA1A-5B80FFCA9FE7}" presName="hierChild4" presStyleCnt="0"/>
      <dgm:spPr/>
    </dgm:pt>
    <dgm:pt modelId="{636B9118-FB50-4E6B-B2EE-1164915773E6}" type="pres">
      <dgm:prSet presAssocID="{941F958B-2F66-4DCF-A4C8-9AC38A09F60A}" presName="Name17" presStyleLbl="parChTrans1D3" presStyleIdx="1" presStyleCnt="4"/>
      <dgm:spPr/>
      <dgm:t>
        <a:bodyPr/>
        <a:lstStyle/>
        <a:p>
          <a:endParaRPr lang="en-GB"/>
        </a:p>
      </dgm:t>
    </dgm:pt>
    <dgm:pt modelId="{C0AF5435-E8D7-4A7E-AE1A-7D4F020F79D7}" type="pres">
      <dgm:prSet presAssocID="{66BFC661-3FC9-420E-8C6D-C4CDAF7AD858}" presName="hierRoot3" presStyleCnt="0"/>
      <dgm:spPr/>
    </dgm:pt>
    <dgm:pt modelId="{F43645BA-3388-4B5C-B312-643D07B492B7}" type="pres">
      <dgm:prSet presAssocID="{66BFC661-3FC9-420E-8C6D-C4CDAF7AD858}" presName="composite3" presStyleCnt="0"/>
      <dgm:spPr/>
    </dgm:pt>
    <dgm:pt modelId="{50D8D99A-BD32-46EC-9614-91C3C4503B14}" type="pres">
      <dgm:prSet presAssocID="{66BFC661-3FC9-420E-8C6D-C4CDAF7AD858}" presName="background3" presStyleLbl="node3" presStyleIdx="1" presStyleCnt="4"/>
      <dgm:spPr/>
    </dgm:pt>
    <dgm:pt modelId="{BFD79ABE-A216-4DA9-8F48-764D7236CE48}" type="pres">
      <dgm:prSet presAssocID="{66BFC661-3FC9-420E-8C6D-C4CDAF7AD85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B4042D-7560-4037-8F4F-07A8D3BFFEB8}" type="pres">
      <dgm:prSet presAssocID="{66BFC661-3FC9-420E-8C6D-C4CDAF7AD858}" presName="hierChild4" presStyleCnt="0"/>
      <dgm:spPr/>
    </dgm:pt>
    <dgm:pt modelId="{D805FB49-183E-43D6-A664-017327D5CAB1}" type="pres">
      <dgm:prSet presAssocID="{211CA94F-7F06-4435-A052-ACDFB83B7079}" presName="Name10" presStyleLbl="parChTrans1D2" presStyleIdx="1" presStyleCnt="2"/>
      <dgm:spPr/>
      <dgm:t>
        <a:bodyPr/>
        <a:lstStyle/>
        <a:p>
          <a:endParaRPr lang="en-GB"/>
        </a:p>
      </dgm:t>
    </dgm:pt>
    <dgm:pt modelId="{630C442C-7BB2-47DD-9F1D-E437B6B49D83}" type="pres">
      <dgm:prSet presAssocID="{7DE70228-60F9-4B15-B63C-D38EBC7BDFC0}" presName="hierRoot2" presStyleCnt="0"/>
      <dgm:spPr/>
    </dgm:pt>
    <dgm:pt modelId="{B3572428-489E-4716-B50E-5FCA8B956C20}" type="pres">
      <dgm:prSet presAssocID="{7DE70228-60F9-4B15-B63C-D38EBC7BDFC0}" presName="composite2" presStyleCnt="0"/>
      <dgm:spPr/>
    </dgm:pt>
    <dgm:pt modelId="{6DAA5B46-F2BE-49F9-BD92-C2C5110F2C04}" type="pres">
      <dgm:prSet presAssocID="{7DE70228-60F9-4B15-B63C-D38EBC7BDFC0}" presName="background2" presStyleLbl="node2" presStyleIdx="1" presStyleCnt="2"/>
      <dgm:spPr/>
    </dgm:pt>
    <dgm:pt modelId="{513BF07B-C5AF-4945-A059-BAE4CCC02571}" type="pres">
      <dgm:prSet presAssocID="{7DE70228-60F9-4B15-B63C-D38EBC7BDFC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ED9571-6720-4546-AD7C-4592348FAE94}" type="pres">
      <dgm:prSet presAssocID="{7DE70228-60F9-4B15-B63C-D38EBC7BDFC0}" presName="hierChild3" presStyleCnt="0"/>
      <dgm:spPr/>
    </dgm:pt>
    <dgm:pt modelId="{7C3A6D61-4BF0-4740-9198-FD2F8D1C86F0}" type="pres">
      <dgm:prSet presAssocID="{BC764B5A-98EF-44B9-BAA2-3C9ACB057C59}" presName="Name17" presStyleLbl="parChTrans1D3" presStyleIdx="2" presStyleCnt="4"/>
      <dgm:spPr/>
      <dgm:t>
        <a:bodyPr/>
        <a:lstStyle/>
        <a:p>
          <a:endParaRPr lang="en-GB"/>
        </a:p>
      </dgm:t>
    </dgm:pt>
    <dgm:pt modelId="{1224BECE-4FAD-49D7-B803-E3F15E00FD56}" type="pres">
      <dgm:prSet presAssocID="{921D1B5B-EB76-448E-8292-B0288AFE61CD}" presName="hierRoot3" presStyleCnt="0"/>
      <dgm:spPr/>
    </dgm:pt>
    <dgm:pt modelId="{5ED1E023-FB04-4EDE-A0F4-4B3B096077D7}" type="pres">
      <dgm:prSet presAssocID="{921D1B5B-EB76-448E-8292-B0288AFE61CD}" presName="composite3" presStyleCnt="0"/>
      <dgm:spPr/>
    </dgm:pt>
    <dgm:pt modelId="{36960D8A-97B7-433A-95F1-4E124CDDAD0A}" type="pres">
      <dgm:prSet presAssocID="{921D1B5B-EB76-448E-8292-B0288AFE61CD}" presName="background3" presStyleLbl="node3" presStyleIdx="2" presStyleCnt="4"/>
      <dgm:spPr/>
    </dgm:pt>
    <dgm:pt modelId="{C62E1DE3-FF69-4B5C-992A-D109CAC7DBA0}" type="pres">
      <dgm:prSet presAssocID="{921D1B5B-EB76-448E-8292-B0288AFE61C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4004D8-0F47-40DF-9E4F-C08840396A77}" type="pres">
      <dgm:prSet presAssocID="{921D1B5B-EB76-448E-8292-B0288AFE61CD}" presName="hierChild4" presStyleCnt="0"/>
      <dgm:spPr/>
    </dgm:pt>
    <dgm:pt modelId="{768BA3A4-5BD8-4F93-BC17-097A89454B44}" type="pres">
      <dgm:prSet presAssocID="{AE5C6270-D326-4A49-AEEC-6628BE63D39D}" presName="Name17" presStyleLbl="parChTrans1D3" presStyleIdx="3" presStyleCnt="4"/>
      <dgm:spPr/>
      <dgm:t>
        <a:bodyPr/>
        <a:lstStyle/>
        <a:p>
          <a:endParaRPr lang="en-GB"/>
        </a:p>
      </dgm:t>
    </dgm:pt>
    <dgm:pt modelId="{FB765453-4BF8-4FCC-BFFF-869893CDD9BF}" type="pres">
      <dgm:prSet presAssocID="{C39CBB29-0E38-49A4-99ED-503B184CCEEA}" presName="hierRoot3" presStyleCnt="0"/>
      <dgm:spPr/>
    </dgm:pt>
    <dgm:pt modelId="{3EAE628D-FC08-41E0-8352-840317CA9BB9}" type="pres">
      <dgm:prSet presAssocID="{C39CBB29-0E38-49A4-99ED-503B184CCEEA}" presName="composite3" presStyleCnt="0"/>
      <dgm:spPr/>
    </dgm:pt>
    <dgm:pt modelId="{12070312-B7A0-4DAE-B483-C27F48E0DEDC}" type="pres">
      <dgm:prSet presAssocID="{C39CBB29-0E38-49A4-99ED-503B184CCEEA}" presName="background3" presStyleLbl="node3" presStyleIdx="3" presStyleCnt="4"/>
      <dgm:spPr/>
    </dgm:pt>
    <dgm:pt modelId="{5A67DFE8-1CA6-4FA0-A7CA-F36A51CB48B4}" type="pres">
      <dgm:prSet presAssocID="{C39CBB29-0E38-49A4-99ED-503B184CCEE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518735-A6FA-4A92-9615-5B69FEC1B43E}" type="pres">
      <dgm:prSet presAssocID="{C39CBB29-0E38-49A4-99ED-503B184CCEEA}" presName="hierChild4" presStyleCnt="0"/>
      <dgm:spPr/>
    </dgm:pt>
  </dgm:ptLst>
  <dgm:cxnLst>
    <dgm:cxn modelId="{F3124E4C-1EA8-4280-8C0D-79DF54219CEB}" srcId="{7DE70228-60F9-4B15-B63C-D38EBC7BDFC0}" destId="{C39CBB29-0E38-49A4-99ED-503B184CCEEA}" srcOrd="1" destOrd="0" parTransId="{AE5C6270-D326-4A49-AEEC-6628BE63D39D}" sibTransId="{F1607601-71CB-4183-9F92-6FC75A2973D7}"/>
    <dgm:cxn modelId="{A38F7046-38B5-4CC6-B56D-2A48B93DB32F}" type="presOf" srcId="{FFC5774F-0063-4FB9-A4A0-F55DCAFEF250}" destId="{55CB1B00-15D5-4D19-A228-4ACD8ED8B0D0}" srcOrd="0" destOrd="0" presId="urn:microsoft.com/office/officeart/2005/8/layout/hierarchy1"/>
    <dgm:cxn modelId="{7C6DEEC3-039F-4D15-85CF-3D60C2B7B3F3}" type="presOf" srcId="{2A5BE388-28E4-4E6F-AFCB-FBAD416796E8}" destId="{9F01098A-2C51-4CEE-8089-52359ED48B2C}" srcOrd="0" destOrd="0" presId="urn:microsoft.com/office/officeart/2005/8/layout/hierarchy1"/>
    <dgm:cxn modelId="{619309FC-764B-4A92-BC1B-152B191B0946}" srcId="{7DE70228-60F9-4B15-B63C-D38EBC7BDFC0}" destId="{921D1B5B-EB76-448E-8292-B0288AFE61CD}" srcOrd="0" destOrd="0" parTransId="{BC764B5A-98EF-44B9-BAA2-3C9ACB057C59}" sibTransId="{1304A076-F189-48BB-94A8-C235D3693ACE}"/>
    <dgm:cxn modelId="{AE591EB1-C086-4936-8AE1-5794959E8417}" type="presOf" srcId="{7DE70228-60F9-4B15-B63C-D38EBC7BDFC0}" destId="{513BF07B-C5AF-4945-A059-BAE4CCC02571}" srcOrd="0" destOrd="0" presId="urn:microsoft.com/office/officeart/2005/8/layout/hierarchy1"/>
    <dgm:cxn modelId="{A3AA7C68-8FB9-45E0-954A-2E75FE3C6FF4}" type="presOf" srcId="{941F958B-2F66-4DCF-A4C8-9AC38A09F60A}" destId="{636B9118-FB50-4E6B-B2EE-1164915773E6}" srcOrd="0" destOrd="0" presId="urn:microsoft.com/office/officeart/2005/8/layout/hierarchy1"/>
    <dgm:cxn modelId="{82185DC2-B43D-4ADE-A226-804B9B9DAF06}" type="presOf" srcId="{1E558119-2ADB-49D7-8DDA-792A1A35419B}" destId="{BBDB0C3F-94B0-4963-AF9A-D4426BED8AF2}" srcOrd="0" destOrd="0" presId="urn:microsoft.com/office/officeart/2005/8/layout/hierarchy1"/>
    <dgm:cxn modelId="{BA4FE2CA-88ED-4305-BFCD-811D17FA7D56}" type="presOf" srcId="{211CA94F-7F06-4435-A052-ACDFB83B7079}" destId="{D805FB49-183E-43D6-A664-017327D5CAB1}" srcOrd="0" destOrd="0" presId="urn:microsoft.com/office/officeart/2005/8/layout/hierarchy1"/>
    <dgm:cxn modelId="{7D1254FD-6864-49A7-B13D-B7447D54529E}" type="presOf" srcId="{E153C575-549B-4488-8BFE-0D63AC9D254D}" destId="{15E987F5-BB87-4250-8A17-C7B7EE32B2DC}" srcOrd="0" destOrd="0" presId="urn:microsoft.com/office/officeart/2005/8/layout/hierarchy1"/>
    <dgm:cxn modelId="{538FF54E-D92E-49FE-A28D-BAD920D9C172}" srcId="{9A3F4842-3D0C-4CDD-A11A-EA2647CA1A14}" destId="{7DE70228-60F9-4B15-B63C-D38EBC7BDFC0}" srcOrd="1" destOrd="0" parTransId="{211CA94F-7F06-4435-A052-ACDFB83B7079}" sibTransId="{8A67A1D7-1AD0-42D7-BEC4-5F6BE9F60D2F}"/>
    <dgm:cxn modelId="{0E2EA5B5-8EE0-4357-BD13-E14C7B935FBF}" type="presOf" srcId="{82A3ADFA-1C49-4C4E-BA1A-5B80FFCA9FE7}" destId="{12BADEE8-C552-4C01-960D-B7D90969F857}" srcOrd="0" destOrd="0" presId="urn:microsoft.com/office/officeart/2005/8/layout/hierarchy1"/>
    <dgm:cxn modelId="{6488AE14-BFBE-401A-B878-D8D14A604DDF}" type="presOf" srcId="{9A3F4842-3D0C-4CDD-A11A-EA2647CA1A14}" destId="{4AF6621B-162E-457E-A109-B5EFEB713DC3}" srcOrd="0" destOrd="0" presId="urn:microsoft.com/office/officeart/2005/8/layout/hierarchy1"/>
    <dgm:cxn modelId="{BF1E07C6-465E-4C1D-A598-1E7B747F571B}" type="presOf" srcId="{AE5C6270-D326-4A49-AEEC-6628BE63D39D}" destId="{768BA3A4-5BD8-4F93-BC17-097A89454B44}" srcOrd="0" destOrd="0" presId="urn:microsoft.com/office/officeart/2005/8/layout/hierarchy1"/>
    <dgm:cxn modelId="{F54856F2-1CE2-4346-8772-85D368A2CF43}" srcId="{2A5BE388-28E4-4E6F-AFCB-FBAD416796E8}" destId="{82A3ADFA-1C49-4C4E-BA1A-5B80FFCA9FE7}" srcOrd="0" destOrd="0" parTransId="{1E558119-2ADB-49D7-8DDA-792A1A35419B}" sibTransId="{48E414D2-A3E0-4E16-BA74-0138774C3052}"/>
    <dgm:cxn modelId="{4867A44F-B10C-491C-B359-97F758BBDC77}" srcId="{FFC5774F-0063-4FB9-A4A0-F55DCAFEF250}" destId="{9A3F4842-3D0C-4CDD-A11A-EA2647CA1A14}" srcOrd="0" destOrd="0" parTransId="{8BE594F3-37DC-4415-B8D0-49BFBC23D866}" sibTransId="{F3057798-CD82-4E34-9485-E673AC26054E}"/>
    <dgm:cxn modelId="{77523081-CD1F-4896-B849-66EC19122FBA}" type="presOf" srcId="{921D1B5B-EB76-448E-8292-B0288AFE61CD}" destId="{C62E1DE3-FF69-4B5C-992A-D109CAC7DBA0}" srcOrd="0" destOrd="0" presId="urn:microsoft.com/office/officeart/2005/8/layout/hierarchy1"/>
    <dgm:cxn modelId="{B9A666DD-81DB-4C45-9FDF-189C08D607B0}" type="presOf" srcId="{C39CBB29-0E38-49A4-99ED-503B184CCEEA}" destId="{5A67DFE8-1CA6-4FA0-A7CA-F36A51CB48B4}" srcOrd="0" destOrd="0" presId="urn:microsoft.com/office/officeart/2005/8/layout/hierarchy1"/>
    <dgm:cxn modelId="{4FA65951-C470-43BE-964D-621B27E42AFC}" type="presOf" srcId="{BC764B5A-98EF-44B9-BAA2-3C9ACB057C59}" destId="{7C3A6D61-4BF0-4740-9198-FD2F8D1C86F0}" srcOrd="0" destOrd="0" presId="urn:microsoft.com/office/officeart/2005/8/layout/hierarchy1"/>
    <dgm:cxn modelId="{6F5396D6-35A2-47A5-8D9C-46D97B6A19BA}" srcId="{9A3F4842-3D0C-4CDD-A11A-EA2647CA1A14}" destId="{2A5BE388-28E4-4E6F-AFCB-FBAD416796E8}" srcOrd="0" destOrd="0" parTransId="{E153C575-549B-4488-8BFE-0D63AC9D254D}" sibTransId="{660799BD-AD8F-47C7-A658-CA7BDF19D858}"/>
    <dgm:cxn modelId="{AE8E1436-D05F-4AF6-99F1-076FA6E2FDC5}" srcId="{2A5BE388-28E4-4E6F-AFCB-FBAD416796E8}" destId="{66BFC661-3FC9-420E-8C6D-C4CDAF7AD858}" srcOrd="1" destOrd="0" parTransId="{941F958B-2F66-4DCF-A4C8-9AC38A09F60A}" sibTransId="{366E2D35-FED2-4644-99FD-E64DFEA1443B}"/>
    <dgm:cxn modelId="{14395BF8-E3BC-4205-8451-98F281A4A54A}" type="presOf" srcId="{66BFC661-3FC9-420E-8C6D-C4CDAF7AD858}" destId="{BFD79ABE-A216-4DA9-8F48-764D7236CE48}" srcOrd="0" destOrd="0" presId="urn:microsoft.com/office/officeart/2005/8/layout/hierarchy1"/>
    <dgm:cxn modelId="{3AAA645D-2971-4089-BDBA-4D8FD9C1BCA2}" type="presParOf" srcId="{55CB1B00-15D5-4D19-A228-4ACD8ED8B0D0}" destId="{D1C84586-3796-4E31-8FAA-796BEDE6ADDC}" srcOrd="0" destOrd="0" presId="urn:microsoft.com/office/officeart/2005/8/layout/hierarchy1"/>
    <dgm:cxn modelId="{1040B8D2-83E7-43C8-9036-987288E5336B}" type="presParOf" srcId="{D1C84586-3796-4E31-8FAA-796BEDE6ADDC}" destId="{4DAC2D4B-B9ED-4B32-B2E7-82BD27DED95A}" srcOrd="0" destOrd="0" presId="urn:microsoft.com/office/officeart/2005/8/layout/hierarchy1"/>
    <dgm:cxn modelId="{826D9D38-2E26-41AF-93EA-3D5022A93865}" type="presParOf" srcId="{4DAC2D4B-B9ED-4B32-B2E7-82BD27DED95A}" destId="{09CACC4D-6090-4F6C-97A1-81DEE9118014}" srcOrd="0" destOrd="0" presId="urn:microsoft.com/office/officeart/2005/8/layout/hierarchy1"/>
    <dgm:cxn modelId="{EEDA1639-9D1E-453B-B487-CB2BE9C5770E}" type="presParOf" srcId="{4DAC2D4B-B9ED-4B32-B2E7-82BD27DED95A}" destId="{4AF6621B-162E-457E-A109-B5EFEB713DC3}" srcOrd="1" destOrd="0" presId="urn:microsoft.com/office/officeart/2005/8/layout/hierarchy1"/>
    <dgm:cxn modelId="{41F02AE7-77D5-46DA-880F-01F1E51038C3}" type="presParOf" srcId="{D1C84586-3796-4E31-8FAA-796BEDE6ADDC}" destId="{0F88D264-D1B0-4672-A4B3-8D97AB3EE3DB}" srcOrd="1" destOrd="0" presId="urn:microsoft.com/office/officeart/2005/8/layout/hierarchy1"/>
    <dgm:cxn modelId="{867D88BA-94E8-453A-93F2-28BD97A7B13F}" type="presParOf" srcId="{0F88D264-D1B0-4672-A4B3-8D97AB3EE3DB}" destId="{15E987F5-BB87-4250-8A17-C7B7EE32B2DC}" srcOrd="0" destOrd="0" presId="urn:microsoft.com/office/officeart/2005/8/layout/hierarchy1"/>
    <dgm:cxn modelId="{09FCA77A-E531-4966-AEE5-46F7065B651B}" type="presParOf" srcId="{0F88D264-D1B0-4672-A4B3-8D97AB3EE3DB}" destId="{5F7F4D46-5BDC-421C-A0A5-1D6C8DB6C792}" srcOrd="1" destOrd="0" presId="urn:microsoft.com/office/officeart/2005/8/layout/hierarchy1"/>
    <dgm:cxn modelId="{C0A2B22D-9B1B-4573-8AD6-10DA3314402A}" type="presParOf" srcId="{5F7F4D46-5BDC-421C-A0A5-1D6C8DB6C792}" destId="{052514D9-A7E0-4CA4-A699-58A871DD13BD}" srcOrd="0" destOrd="0" presId="urn:microsoft.com/office/officeart/2005/8/layout/hierarchy1"/>
    <dgm:cxn modelId="{8ABE0991-7F85-4EF4-9706-09CF30985E0F}" type="presParOf" srcId="{052514D9-A7E0-4CA4-A699-58A871DD13BD}" destId="{D64892F8-9938-453E-AC8D-DB1C4F3E5116}" srcOrd="0" destOrd="0" presId="urn:microsoft.com/office/officeart/2005/8/layout/hierarchy1"/>
    <dgm:cxn modelId="{F51E6571-3237-4918-AE6A-3A3C0E30CEDF}" type="presParOf" srcId="{052514D9-A7E0-4CA4-A699-58A871DD13BD}" destId="{9F01098A-2C51-4CEE-8089-52359ED48B2C}" srcOrd="1" destOrd="0" presId="urn:microsoft.com/office/officeart/2005/8/layout/hierarchy1"/>
    <dgm:cxn modelId="{4CD80C67-490D-4620-AB92-5476C4C61293}" type="presParOf" srcId="{5F7F4D46-5BDC-421C-A0A5-1D6C8DB6C792}" destId="{12CD8376-3EE4-43A9-8658-73DB44A7667D}" srcOrd="1" destOrd="0" presId="urn:microsoft.com/office/officeart/2005/8/layout/hierarchy1"/>
    <dgm:cxn modelId="{7221562C-AC8E-453E-BC6D-8619B7DED424}" type="presParOf" srcId="{12CD8376-3EE4-43A9-8658-73DB44A7667D}" destId="{BBDB0C3F-94B0-4963-AF9A-D4426BED8AF2}" srcOrd="0" destOrd="0" presId="urn:microsoft.com/office/officeart/2005/8/layout/hierarchy1"/>
    <dgm:cxn modelId="{BB7AE081-95D7-4D6E-A134-956102AA4BC4}" type="presParOf" srcId="{12CD8376-3EE4-43A9-8658-73DB44A7667D}" destId="{6163E7F9-F9B5-40BB-82F3-6AB4315FDB06}" srcOrd="1" destOrd="0" presId="urn:microsoft.com/office/officeart/2005/8/layout/hierarchy1"/>
    <dgm:cxn modelId="{707BAA6A-01F1-4CFF-B187-21780242C6BB}" type="presParOf" srcId="{6163E7F9-F9B5-40BB-82F3-6AB4315FDB06}" destId="{2FE5FC23-3C1D-4561-B936-2CF41527A72A}" srcOrd="0" destOrd="0" presId="urn:microsoft.com/office/officeart/2005/8/layout/hierarchy1"/>
    <dgm:cxn modelId="{5C586221-F51C-4E8D-9D7A-528A4ED5A89A}" type="presParOf" srcId="{2FE5FC23-3C1D-4561-B936-2CF41527A72A}" destId="{165086B3-D151-44D2-A3E5-1737ACF99CDE}" srcOrd="0" destOrd="0" presId="urn:microsoft.com/office/officeart/2005/8/layout/hierarchy1"/>
    <dgm:cxn modelId="{34A45B05-6056-45B9-8A8A-1611CA9B8368}" type="presParOf" srcId="{2FE5FC23-3C1D-4561-B936-2CF41527A72A}" destId="{12BADEE8-C552-4C01-960D-B7D90969F857}" srcOrd="1" destOrd="0" presId="urn:microsoft.com/office/officeart/2005/8/layout/hierarchy1"/>
    <dgm:cxn modelId="{42AE23D7-8DA5-4BB1-B1CB-D3C13700F581}" type="presParOf" srcId="{6163E7F9-F9B5-40BB-82F3-6AB4315FDB06}" destId="{5158F972-6282-4D76-8C75-136C59522489}" srcOrd="1" destOrd="0" presId="urn:microsoft.com/office/officeart/2005/8/layout/hierarchy1"/>
    <dgm:cxn modelId="{825ADE39-99E2-4CB0-B2B2-7F78AE0368B8}" type="presParOf" srcId="{12CD8376-3EE4-43A9-8658-73DB44A7667D}" destId="{636B9118-FB50-4E6B-B2EE-1164915773E6}" srcOrd="2" destOrd="0" presId="urn:microsoft.com/office/officeart/2005/8/layout/hierarchy1"/>
    <dgm:cxn modelId="{567DAF47-B0A2-4569-AA63-325F7F0E37A5}" type="presParOf" srcId="{12CD8376-3EE4-43A9-8658-73DB44A7667D}" destId="{C0AF5435-E8D7-4A7E-AE1A-7D4F020F79D7}" srcOrd="3" destOrd="0" presId="urn:microsoft.com/office/officeart/2005/8/layout/hierarchy1"/>
    <dgm:cxn modelId="{73D521A5-0431-4316-987B-BFF71AAAFF68}" type="presParOf" srcId="{C0AF5435-E8D7-4A7E-AE1A-7D4F020F79D7}" destId="{F43645BA-3388-4B5C-B312-643D07B492B7}" srcOrd="0" destOrd="0" presId="urn:microsoft.com/office/officeart/2005/8/layout/hierarchy1"/>
    <dgm:cxn modelId="{325468D8-E656-4261-BC5A-0FF79E739E56}" type="presParOf" srcId="{F43645BA-3388-4B5C-B312-643D07B492B7}" destId="{50D8D99A-BD32-46EC-9614-91C3C4503B14}" srcOrd="0" destOrd="0" presId="urn:microsoft.com/office/officeart/2005/8/layout/hierarchy1"/>
    <dgm:cxn modelId="{27E31527-2BD3-469E-B6F9-5DC356A25417}" type="presParOf" srcId="{F43645BA-3388-4B5C-B312-643D07B492B7}" destId="{BFD79ABE-A216-4DA9-8F48-764D7236CE48}" srcOrd="1" destOrd="0" presId="urn:microsoft.com/office/officeart/2005/8/layout/hierarchy1"/>
    <dgm:cxn modelId="{68782489-34C1-47FC-AE7B-1B22428CB1C8}" type="presParOf" srcId="{C0AF5435-E8D7-4A7E-AE1A-7D4F020F79D7}" destId="{99B4042D-7560-4037-8F4F-07A8D3BFFEB8}" srcOrd="1" destOrd="0" presId="urn:microsoft.com/office/officeart/2005/8/layout/hierarchy1"/>
    <dgm:cxn modelId="{30B6534A-29A5-4B31-A31E-0CA0997DC6C4}" type="presParOf" srcId="{0F88D264-D1B0-4672-A4B3-8D97AB3EE3DB}" destId="{D805FB49-183E-43D6-A664-017327D5CAB1}" srcOrd="2" destOrd="0" presId="urn:microsoft.com/office/officeart/2005/8/layout/hierarchy1"/>
    <dgm:cxn modelId="{970990DD-6F1E-4DAE-BCFE-07E503BC0AE8}" type="presParOf" srcId="{0F88D264-D1B0-4672-A4B3-8D97AB3EE3DB}" destId="{630C442C-7BB2-47DD-9F1D-E437B6B49D83}" srcOrd="3" destOrd="0" presId="urn:microsoft.com/office/officeart/2005/8/layout/hierarchy1"/>
    <dgm:cxn modelId="{4B3F0260-2B50-4DB2-9870-A12A84DBD59B}" type="presParOf" srcId="{630C442C-7BB2-47DD-9F1D-E437B6B49D83}" destId="{B3572428-489E-4716-B50E-5FCA8B956C20}" srcOrd="0" destOrd="0" presId="urn:microsoft.com/office/officeart/2005/8/layout/hierarchy1"/>
    <dgm:cxn modelId="{5C12DF73-CD5A-4638-A7D5-4F3D4868F54D}" type="presParOf" srcId="{B3572428-489E-4716-B50E-5FCA8B956C20}" destId="{6DAA5B46-F2BE-49F9-BD92-C2C5110F2C04}" srcOrd="0" destOrd="0" presId="urn:microsoft.com/office/officeart/2005/8/layout/hierarchy1"/>
    <dgm:cxn modelId="{B1217DFE-D1C3-41AB-953A-19083BD05B23}" type="presParOf" srcId="{B3572428-489E-4716-B50E-5FCA8B956C20}" destId="{513BF07B-C5AF-4945-A059-BAE4CCC02571}" srcOrd="1" destOrd="0" presId="urn:microsoft.com/office/officeart/2005/8/layout/hierarchy1"/>
    <dgm:cxn modelId="{79B3F8B4-E6D6-4A32-896F-87A590B1DE7C}" type="presParOf" srcId="{630C442C-7BB2-47DD-9F1D-E437B6B49D83}" destId="{22ED9571-6720-4546-AD7C-4592348FAE94}" srcOrd="1" destOrd="0" presId="urn:microsoft.com/office/officeart/2005/8/layout/hierarchy1"/>
    <dgm:cxn modelId="{E2206463-0198-4A6C-9C2E-6BF11002EF77}" type="presParOf" srcId="{22ED9571-6720-4546-AD7C-4592348FAE94}" destId="{7C3A6D61-4BF0-4740-9198-FD2F8D1C86F0}" srcOrd="0" destOrd="0" presId="urn:microsoft.com/office/officeart/2005/8/layout/hierarchy1"/>
    <dgm:cxn modelId="{DF8E15C6-EF13-4F90-9F8E-26F08BA58FA8}" type="presParOf" srcId="{22ED9571-6720-4546-AD7C-4592348FAE94}" destId="{1224BECE-4FAD-49D7-B803-E3F15E00FD56}" srcOrd="1" destOrd="0" presId="urn:microsoft.com/office/officeart/2005/8/layout/hierarchy1"/>
    <dgm:cxn modelId="{DCA08DF0-023D-417B-B3E3-C369B16D2092}" type="presParOf" srcId="{1224BECE-4FAD-49D7-B803-E3F15E00FD56}" destId="{5ED1E023-FB04-4EDE-A0F4-4B3B096077D7}" srcOrd="0" destOrd="0" presId="urn:microsoft.com/office/officeart/2005/8/layout/hierarchy1"/>
    <dgm:cxn modelId="{2C4F4D6B-A7C8-46B6-8834-3206F28837BE}" type="presParOf" srcId="{5ED1E023-FB04-4EDE-A0F4-4B3B096077D7}" destId="{36960D8A-97B7-433A-95F1-4E124CDDAD0A}" srcOrd="0" destOrd="0" presId="urn:microsoft.com/office/officeart/2005/8/layout/hierarchy1"/>
    <dgm:cxn modelId="{BA4196FB-0DD6-43C2-A578-7DAD59B06F1A}" type="presParOf" srcId="{5ED1E023-FB04-4EDE-A0F4-4B3B096077D7}" destId="{C62E1DE3-FF69-4B5C-992A-D109CAC7DBA0}" srcOrd="1" destOrd="0" presId="urn:microsoft.com/office/officeart/2005/8/layout/hierarchy1"/>
    <dgm:cxn modelId="{618D0458-045F-4C15-8DF3-5C9D4A61319E}" type="presParOf" srcId="{1224BECE-4FAD-49D7-B803-E3F15E00FD56}" destId="{5A4004D8-0F47-40DF-9E4F-C08840396A77}" srcOrd="1" destOrd="0" presId="urn:microsoft.com/office/officeart/2005/8/layout/hierarchy1"/>
    <dgm:cxn modelId="{CB663503-E878-4211-89FE-479386813532}" type="presParOf" srcId="{22ED9571-6720-4546-AD7C-4592348FAE94}" destId="{768BA3A4-5BD8-4F93-BC17-097A89454B44}" srcOrd="2" destOrd="0" presId="urn:microsoft.com/office/officeart/2005/8/layout/hierarchy1"/>
    <dgm:cxn modelId="{BF12553C-54CA-4252-AB59-1730C8D5022B}" type="presParOf" srcId="{22ED9571-6720-4546-AD7C-4592348FAE94}" destId="{FB765453-4BF8-4FCC-BFFF-869893CDD9BF}" srcOrd="3" destOrd="0" presId="urn:microsoft.com/office/officeart/2005/8/layout/hierarchy1"/>
    <dgm:cxn modelId="{0D559B28-CF47-4649-9CD0-E0E9D661CEAB}" type="presParOf" srcId="{FB765453-4BF8-4FCC-BFFF-869893CDD9BF}" destId="{3EAE628D-FC08-41E0-8352-840317CA9BB9}" srcOrd="0" destOrd="0" presId="urn:microsoft.com/office/officeart/2005/8/layout/hierarchy1"/>
    <dgm:cxn modelId="{86E1F0E8-03E2-4035-B9A9-B65680822E5E}" type="presParOf" srcId="{3EAE628D-FC08-41E0-8352-840317CA9BB9}" destId="{12070312-B7A0-4DAE-B483-C27F48E0DEDC}" srcOrd="0" destOrd="0" presId="urn:microsoft.com/office/officeart/2005/8/layout/hierarchy1"/>
    <dgm:cxn modelId="{B0E63322-D029-47E6-919E-4C0372DAE675}" type="presParOf" srcId="{3EAE628D-FC08-41E0-8352-840317CA9BB9}" destId="{5A67DFE8-1CA6-4FA0-A7CA-F36A51CB48B4}" srcOrd="1" destOrd="0" presId="urn:microsoft.com/office/officeart/2005/8/layout/hierarchy1"/>
    <dgm:cxn modelId="{B63EED36-E7D1-477E-B891-7A9B1C70F574}" type="presParOf" srcId="{FB765453-4BF8-4FCC-BFFF-869893CDD9BF}" destId="{7E518735-A6FA-4A92-9615-5B69FEC1B4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7FE7A-C219-43AE-AC4E-17ED14BB3006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b="1" kern="1200" dirty="0" smtClean="0"/>
            <a:t>نظرية دارون </a:t>
          </a:r>
          <a:endParaRPr lang="en-GB" sz="2100" b="1" kern="1200" dirty="0"/>
        </a:p>
      </dsp:txBody>
      <dsp:txXfrm>
        <a:off x="31403" y="1816401"/>
        <a:ext cx="1525650" cy="893160"/>
      </dsp:txXfrm>
    </dsp:sp>
    <dsp:sp modelId="{EE6FF16D-D71B-4F16-B9E8-FE122F94C0B2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1742963" y="2145338"/>
        <a:ext cx="234653" cy="235285"/>
      </dsp:txXfrm>
    </dsp:sp>
    <dsp:sp modelId="{52B3DCCC-2C4F-4EBC-B91A-6610B6C502F8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قوانين مندل </a:t>
          </a:r>
          <a:endParaRPr lang="en-GB" sz="2100" kern="1200" dirty="0"/>
        </a:p>
      </dsp:txBody>
      <dsp:txXfrm>
        <a:off x="2245117" y="1816401"/>
        <a:ext cx="1525650" cy="893160"/>
      </dsp:txXfrm>
    </dsp:sp>
    <dsp:sp modelId="{471F4F00-4E95-478E-BC89-005E4D8BE9CD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956677" y="2145338"/>
        <a:ext cx="234653" cy="235285"/>
      </dsp:txXfrm>
    </dsp:sp>
    <dsp:sp modelId="{083DFBFB-4AD0-435D-B952-17015A6A14B2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فريز وباتيسون</a:t>
          </a:r>
          <a:endParaRPr lang="en-GB" sz="2100" kern="1200" dirty="0"/>
        </a:p>
      </dsp:txBody>
      <dsp:txXfrm>
        <a:off x="4458831" y="1816401"/>
        <a:ext cx="1525650" cy="893160"/>
      </dsp:txXfrm>
    </dsp:sp>
    <dsp:sp modelId="{9AF6181E-ECBC-4B37-AA93-6193CC667839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6170391" y="2145338"/>
        <a:ext cx="234653" cy="235285"/>
      </dsp:txXfrm>
    </dsp:sp>
    <dsp:sp modelId="{509D567C-F8C2-4DB3-8326-B20DC52A844E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النظرية التركيبية الحديثة </a:t>
          </a:r>
          <a:endParaRPr lang="en-GB" sz="2100" kern="1200" dirty="0"/>
        </a:p>
      </dsp:txBody>
      <dsp:txXfrm>
        <a:off x="6672546" y="1816401"/>
        <a:ext cx="1525650" cy="893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B63CE-CDBC-49A5-A7E5-00E2A9078627}">
      <dsp:nvSpPr>
        <dsp:cNvPr id="0" name=""/>
        <dsp:cNvSpPr/>
      </dsp:nvSpPr>
      <dsp:spPr>
        <a:xfrm>
          <a:off x="5957206" y="2691406"/>
          <a:ext cx="91440" cy="470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A67E0-FBD4-4A22-8E2A-8953DD72C447}">
      <dsp:nvSpPr>
        <dsp:cNvPr id="0" name=""/>
        <dsp:cNvSpPr/>
      </dsp:nvSpPr>
      <dsp:spPr>
        <a:xfrm>
          <a:off x="3889822" y="1193043"/>
          <a:ext cx="2113103" cy="47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56"/>
              </a:lnTo>
              <a:lnTo>
                <a:pt x="2113103" y="320756"/>
              </a:lnTo>
              <a:lnTo>
                <a:pt x="2113103" y="470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3BD46-FD83-4165-B9B5-2D3246697D46}">
      <dsp:nvSpPr>
        <dsp:cNvPr id="0" name=""/>
        <dsp:cNvSpPr/>
      </dsp:nvSpPr>
      <dsp:spPr>
        <a:xfrm>
          <a:off x="1801448" y="2691406"/>
          <a:ext cx="989018" cy="47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56"/>
              </a:lnTo>
              <a:lnTo>
                <a:pt x="989018" y="320756"/>
              </a:lnTo>
              <a:lnTo>
                <a:pt x="989018" y="470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BE853-6B80-4BBF-896A-64D85368F860}">
      <dsp:nvSpPr>
        <dsp:cNvPr id="0" name=""/>
        <dsp:cNvSpPr/>
      </dsp:nvSpPr>
      <dsp:spPr>
        <a:xfrm>
          <a:off x="812429" y="2691406"/>
          <a:ext cx="989018" cy="470682"/>
        </a:xfrm>
        <a:custGeom>
          <a:avLst/>
          <a:gdLst/>
          <a:ahLst/>
          <a:cxnLst/>
          <a:rect l="0" t="0" r="0" b="0"/>
          <a:pathLst>
            <a:path>
              <a:moveTo>
                <a:pt x="989018" y="0"/>
              </a:moveTo>
              <a:lnTo>
                <a:pt x="989018" y="320756"/>
              </a:lnTo>
              <a:lnTo>
                <a:pt x="0" y="320756"/>
              </a:lnTo>
              <a:lnTo>
                <a:pt x="0" y="470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F4CE2-8EF4-4282-808B-93046187F637}">
      <dsp:nvSpPr>
        <dsp:cNvPr id="0" name=""/>
        <dsp:cNvSpPr/>
      </dsp:nvSpPr>
      <dsp:spPr>
        <a:xfrm>
          <a:off x="1801448" y="1193043"/>
          <a:ext cx="2088374" cy="470682"/>
        </a:xfrm>
        <a:custGeom>
          <a:avLst/>
          <a:gdLst/>
          <a:ahLst/>
          <a:cxnLst/>
          <a:rect l="0" t="0" r="0" b="0"/>
          <a:pathLst>
            <a:path>
              <a:moveTo>
                <a:pt x="2088374" y="0"/>
              </a:moveTo>
              <a:lnTo>
                <a:pt x="2088374" y="320756"/>
              </a:lnTo>
              <a:lnTo>
                <a:pt x="0" y="320756"/>
              </a:lnTo>
              <a:lnTo>
                <a:pt x="0" y="470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93B07-89D3-41F2-ABBD-83EBADDF3699}">
      <dsp:nvSpPr>
        <dsp:cNvPr id="0" name=""/>
        <dsp:cNvSpPr/>
      </dsp:nvSpPr>
      <dsp:spPr>
        <a:xfrm>
          <a:off x="2598676" y="165362"/>
          <a:ext cx="2582293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19B01-1622-4635-99DB-19BD61D87052}">
      <dsp:nvSpPr>
        <dsp:cNvPr id="0" name=""/>
        <dsp:cNvSpPr/>
      </dsp:nvSpPr>
      <dsp:spPr>
        <a:xfrm>
          <a:off x="2778497" y="336193"/>
          <a:ext cx="2582293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مستويات الطفرة </a:t>
          </a:r>
          <a:endParaRPr lang="en-GB" sz="2000" kern="1200" dirty="0"/>
        </a:p>
      </dsp:txBody>
      <dsp:txXfrm>
        <a:off x="2808597" y="366293"/>
        <a:ext cx="2522093" cy="967480"/>
      </dsp:txXfrm>
    </dsp:sp>
    <dsp:sp modelId="{2E717589-633D-499F-AB23-04515E33E1EB}">
      <dsp:nvSpPr>
        <dsp:cNvPr id="0" name=""/>
        <dsp:cNvSpPr/>
      </dsp:nvSpPr>
      <dsp:spPr>
        <a:xfrm>
          <a:off x="28351" y="1663726"/>
          <a:ext cx="3546193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DF7F-7AF9-42F1-AFD1-32ACB4AC4629}">
      <dsp:nvSpPr>
        <dsp:cNvPr id="0" name=""/>
        <dsp:cNvSpPr/>
      </dsp:nvSpPr>
      <dsp:spPr>
        <a:xfrm>
          <a:off x="208173" y="1834556"/>
          <a:ext cx="3546193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الطفرة الكروموسومية </a:t>
          </a:r>
          <a:endParaRPr lang="en-GB" sz="2000" kern="1200" dirty="0"/>
        </a:p>
      </dsp:txBody>
      <dsp:txXfrm>
        <a:off x="238273" y="1864656"/>
        <a:ext cx="3485993" cy="967480"/>
      </dsp:txXfrm>
    </dsp:sp>
    <dsp:sp modelId="{52FA2A5D-4BE3-4CD4-9635-BA0EC911616E}">
      <dsp:nvSpPr>
        <dsp:cNvPr id="0" name=""/>
        <dsp:cNvSpPr/>
      </dsp:nvSpPr>
      <dsp:spPr>
        <a:xfrm>
          <a:off x="3232" y="3162089"/>
          <a:ext cx="1618394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923BA-D3E1-4D4B-8D7D-8D27A6E9A660}">
      <dsp:nvSpPr>
        <dsp:cNvPr id="0" name=""/>
        <dsp:cNvSpPr/>
      </dsp:nvSpPr>
      <dsp:spPr>
        <a:xfrm>
          <a:off x="183054" y="3332919"/>
          <a:ext cx="1618394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تغير في شكل الكروموسومات </a:t>
          </a:r>
          <a:endParaRPr lang="en-GB" sz="2000" kern="1200" dirty="0"/>
        </a:p>
      </dsp:txBody>
      <dsp:txXfrm>
        <a:off x="213154" y="3363019"/>
        <a:ext cx="1558194" cy="967480"/>
      </dsp:txXfrm>
    </dsp:sp>
    <dsp:sp modelId="{D04B6DBB-3EAC-42E1-A571-24BA057E20B4}">
      <dsp:nvSpPr>
        <dsp:cNvPr id="0" name=""/>
        <dsp:cNvSpPr/>
      </dsp:nvSpPr>
      <dsp:spPr>
        <a:xfrm>
          <a:off x="1981269" y="3162089"/>
          <a:ext cx="1618394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AB3AA-45BE-4402-9803-36318A0DFC12}">
      <dsp:nvSpPr>
        <dsp:cNvPr id="0" name=""/>
        <dsp:cNvSpPr/>
      </dsp:nvSpPr>
      <dsp:spPr>
        <a:xfrm>
          <a:off x="2161091" y="3332919"/>
          <a:ext cx="1618394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تغير في عدد الكروموسومات </a:t>
          </a:r>
          <a:endParaRPr lang="en-GB" sz="2000" kern="1200" dirty="0"/>
        </a:p>
      </dsp:txBody>
      <dsp:txXfrm>
        <a:off x="2191191" y="3363019"/>
        <a:ext cx="1558194" cy="967480"/>
      </dsp:txXfrm>
    </dsp:sp>
    <dsp:sp modelId="{C88AED40-FDDB-4502-95B0-DCBC1FBDE247}">
      <dsp:nvSpPr>
        <dsp:cNvPr id="0" name=""/>
        <dsp:cNvSpPr/>
      </dsp:nvSpPr>
      <dsp:spPr>
        <a:xfrm>
          <a:off x="4254559" y="1663726"/>
          <a:ext cx="3496734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1E4C5-AA76-43A5-8BB9-71CFD3FF3042}">
      <dsp:nvSpPr>
        <dsp:cNvPr id="0" name=""/>
        <dsp:cNvSpPr/>
      </dsp:nvSpPr>
      <dsp:spPr>
        <a:xfrm>
          <a:off x="4434380" y="1834556"/>
          <a:ext cx="3496734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الطفرة الجينية </a:t>
          </a:r>
          <a:endParaRPr lang="en-GB" sz="2000" kern="1200" dirty="0"/>
        </a:p>
      </dsp:txBody>
      <dsp:txXfrm>
        <a:off x="4464480" y="1864656"/>
        <a:ext cx="3436534" cy="967480"/>
      </dsp:txXfrm>
    </dsp:sp>
    <dsp:sp modelId="{18022C2C-940A-4233-99FA-EDC3DDE68626}">
      <dsp:nvSpPr>
        <dsp:cNvPr id="0" name=""/>
        <dsp:cNvSpPr/>
      </dsp:nvSpPr>
      <dsp:spPr>
        <a:xfrm>
          <a:off x="3959307" y="3162089"/>
          <a:ext cx="4087238" cy="1027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36B08-A793-45AC-A772-383ECEB9F88A}">
      <dsp:nvSpPr>
        <dsp:cNvPr id="0" name=""/>
        <dsp:cNvSpPr/>
      </dsp:nvSpPr>
      <dsp:spPr>
        <a:xfrm>
          <a:off x="4139128" y="3332919"/>
          <a:ext cx="4087238" cy="1027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dirty="0" smtClean="0"/>
            <a:t>تغير في تنظيم القواعد النيتروجينية على الكروموسومات مما يؤدي إلى صنع تركيبات تظهر صفات لم تكن موجودة من قبل </a:t>
          </a:r>
          <a:endParaRPr lang="en-GB" sz="2000" kern="1200" dirty="0"/>
        </a:p>
      </dsp:txBody>
      <dsp:txXfrm>
        <a:off x="4169228" y="3363019"/>
        <a:ext cx="4027038" cy="967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BA3A4-5BD8-4F93-BC17-097A89454B44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A6D61-4BF0-4740-9198-FD2F8D1C86F0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5FB49-183E-43D6-A664-017327D5CAB1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B9118-FB50-4E6B-B2EE-1164915773E6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B0C3F-94B0-4963-AF9A-D4426BED8AF2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987F5-BB87-4250-8A17-C7B7EE32B2DC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ACC4D-6090-4F6C-97A1-81DEE9118014}">
      <dsp:nvSpPr>
        <dsp:cNvPr id="0" name=""/>
        <dsp:cNvSpPr/>
      </dsp:nvSpPr>
      <dsp:spPr>
        <a:xfrm>
          <a:off x="882550" y="31771"/>
          <a:ext cx="627322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6621B-162E-457E-A109-B5EFEB713DC3}">
      <dsp:nvSpPr>
        <dsp:cNvPr id="0" name=""/>
        <dsp:cNvSpPr/>
      </dsp:nvSpPr>
      <dsp:spPr>
        <a:xfrm>
          <a:off x="1073824" y="213481"/>
          <a:ext cx="627322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تنقسم فصائل الدم حسب وجود عامل ريسس إلى قسمين</a:t>
          </a:r>
          <a:endParaRPr lang="en-GB" sz="2300" kern="1200" dirty="0"/>
        </a:p>
      </dsp:txBody>
      <dsp:txXfrm>
        <a:off x="1105841" y="245498"/>
        <a:ext cx="6209191" cy="1029096"/>
      </dsp:txXfrm>
    </dsp:sp>
    <dsp:sp modelId="{D64892F8-9938-453E-AC8D-DB1C4F3E5116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1098A-2C51-4CEE-8089-52359ED48B2C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سالب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RH-</a:t>
          </a:r>
          <a:endParaRPr lang="en-GB" sz="2300" kern="1200" dirty="0"/>
        </a:p>
      </dsp:txBody>
      <dsp:txXfrm>
        <a:off x="1277708" y="1839288"/>
        <a:ext cx="1657431" cy="1029096"/>
      </dsp:txXfrm>
    </dsp:sp>
    <dsp:sp modelId="{165086B3-D151-44D2-A3E5-1737ACF99CDE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ADEE8-C552-4C01-960D-B7D90969F857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نسبة الأشخاص السالبين 15%</a:t>
          </a:r>
          <a:endParaRPr lang="en-GB" sz="2300" kern="1200" dirty="0"/>
        </a:p>
      </dsp:txBody>
      <dsp:txXfrm>
        <a:off x="225701" y="3433078"/>
        <a:ext cx="1657431" cy="1029096"/>
      </dsp:txXfrm>
    </dsp:sp>
    <dsp:sp modelId="{50D8D99A-BD32-46EC-9614-91C3C4503B14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79ABE-A216-4DA9-8F48-764D7236CE48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لا يحتوي على عامل ريسس</a:t>
          </a:r>
          <a:endParaRPr lang="en-GB" sz="2300" kern="1200" dirty="0"/>
        </a:p>
      </dsp:txBody>
      <dsp:txXfrm>
        <a:off x="2329714" y="3433078"/>
        <a:ext cx="1657431" cy="1029096"/>
      </dsp:txXfrm>
    </dsp:sp>
    <dsp:sp modelId="{6DAA5B46-F2BE-49F9-BD92-C2C5110F2C04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BF07B-C5AF-4945-A059-BAE4CCC02571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موجب</a:t>
          </a:r>
          <a:endParaRPr lang="en-GB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RH+</a:t>
          </a:r>
          <a:endParaRPr lang="en-GB" sz="2300" kern="1200" dirty="0"/>
        </a:p>
      </dsp:txBody>
      <dsp:txXfrm>
        <a:off x="5485734" y="1839288"/>
        <a:ext cx="1657431" cy="1029096"/>
      </dsp:txXfrm>
    </dsp:sp>
    <dsp:sp modelId="{36960D8A-97B7-433A-95F1-4E124CDDAD0A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E1DE3-FF69-4B5C-992A-D109CAC7DBA0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نسبة الأشخاص الموجبين 85%</a:t>
          </a:r>
          <a:endParaRPr lang="en-GB" sz="2300" kern="1200" dirty="0"/>
        </a:p>
      </dsp:txBody>
      <dsp:txXfrm>
        <a:off x="4433727" y="3433078"/>
        <a:ext cx="1657431" cy="1029096"/>
      </dsp:txXfrm>
    </dsp:sp>
    <dsp:sp modelId="{12070312-B7A0-4DAE-B483-C27F48E0DEDC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7DFE8-1CA6-4FA0-A7CA-F36A51CB48B4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/>
            <a:t>يحتوي على عامل ريسس </a:t>
          </a:r>
          <a:endParaRPr lang="en-GB" sz="2300" kern="1200" dirty="0"/>
        </a:p>
      </dsp:txBody>
      <dsp:txXfrm>
        <a:off x="6537740" y="3433078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99988-F2D3-47D8-B3F9-64FAD1F97A4A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EA866-039B-4E29-A063-F5E694FB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4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699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32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26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29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8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55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24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54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98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42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1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9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48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838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917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373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15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0950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029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92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9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61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270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300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03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446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27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517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37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8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75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51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885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965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517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112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3368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342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6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864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98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50171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5422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922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8445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91651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49940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3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4730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96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5981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7497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178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709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7150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796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9836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7266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9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2393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6691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1834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2727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9339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0229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3120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2552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93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01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3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3975" cmpd="dbl">
            <a:solidFill>
              <a:schemeClr val="tx1"/>
            </a:solidFill>
          </a:ln>
        </p:spPr>
        <p:txBody>
          <a:bodyPr/>
          <a:lstStyle/>
          <a:p>
            <a:r>
              <a:rPr lang="ar-AE" dirty="0" smtClean="0"/>
              <a:t>الوراثة والسلوك الإنساني</a:t>
            </a:r>
            <a:br>
              <a:rPr lang="ar-AE" dirty="0" smtClean="0"/>
            </a:br>
            <a:r>
              <a:rPr lang="ar-AE" dirty="0" smtClean="0"/>
              <a:t> – العمليات الوراثية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en-GB" dirty="0" err="1" smtClean="0"/>
              <a:t>Ugl</a:t>
            </a:r>
            <a:r>
              <a:rPr lang="en-GB" dirty="0" smtClean="0"/>
              <a:t> </a:t>
            </a:r>
            <a:r>
              <a:rPr lang="en-GB" dirty="0" err="1" smtClean="0"/>
              <a:t>hgkts</a:t>
            </a:r>
            <a:r>
              <a:rPr lang="ar-AE" dirty="0" smtClean="0"/>
              <a:t>علم النفس الحيوي 2 (نفس 368)</a:t>
            </a:r>
          </a:p>
          <a:p>
            <a:pPr rtl="1"/>
            <a:endParaRPr lang="ar-AE" dirty="0"/>
          </a:p>
          <a:p>
            <a:pPr rtl="1"/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هناك عمليتان رئيسيتان لانتقال المادة الوراثية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rtl="1"/>
            <a:r>
              <a:rPr lang="ar-AE" dirty="0" smtClean="0"/>
              <a:t>الانقسام الميوزي الاختزالي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 algn="just" rtl="1"/>
            <a:r>
              <a:rPr lang="ar-SA" b="1" dirty="0"/>
              <a:t>ينتج عن الإنقسام الميوزى خلايا تناسلية ( أمشاج ) </a:t>
            </a:r>
            <a:r>
              <a:rPr lang="en-US" b="1" dirty="0"/>
              <a:t>Gametes</a:t>
            </a:r>
            <a:r>
              <a:rPr lang="ar-SA" b="1" dirty="0"/>
              <a:t> ولذلك فهو مهم لانتقال المادة الوراثية من كائن </a:t>
            </a:r>
            <a:r>
              <a:rPr lang="ar-SA" b="1" dirty="0" smtClean="0"/>
              <a:t>ح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الى آخر .</a:t>
            </a:r>
            <a:endParaRPr lang="en-GB" dirty="0"/>
          </a:p>
          <a:p>
            <a:pPr algn="just" rtl="1"/>
            <a:endParaRPr lang="en-GB" dirty="0"/>
          </a:p>
          <a:p>
            <a:pPr lvl="0" algn="just" rtl="1"/>
            <a:r>
              <a:rPr lang="ar-SA" b="1" dirty="0" smtClean="0"/>
              <a:t>يحدث </a:t>
            </a:r>
            <a:r>
              <a:rPr lang="ar-SA" b="1" dirty="0"/>
              <a:t>مايسمى بالعبور (وينتج كميات أكبر من التنوع الوراثى فى الأمشاج ).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 smtClean="0"/>
              <a:t>ينتج </a:t>
            </a:r>
            <a:r>
              <a:rPr lang="ar-SA" b="1" dirty="0"/>
              <a:t>أربعة خلايا كل واحدة تحتوى على نصف العدد من الكروموسومات الموجودة فى الخلية الأم .</a:t>
            </a:r>
            <a:endParaRPr lang="en-GB" dirty="0"/>
          </a:p>
          <a:p>
            <a:pPr algn="just" rt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الانقسام الميتوزي الغير المباشر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algn="just" rtl="1"/>
            <a:r>
              <a:rPr lang="ar-SA" b="1" dirty="0" smtClean="0"/>
              <a:t>يؤد</a:t>
            </a:r>
            <a:r>
              <a:rPr lang="ar-AE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الإنقسام </a:t>
            </a:r>
            <a:r>
              <a:rPr lang="ar-SA" b="1" dirty="0" smtClean="0"/>
              <a:t>الميتوزي </a:t>
            </a:r>
            <a:r>
              <a:rPr lang="ar-SA" b="1" dirty="0"/>
              <a:t>الى إنتاج خليتين متماثلتين بكمية ونوعية المادة الوراثية .</a:t>
            </a:r>
            <a:endParaRPr lang="en-GB" dirty="0"/>
          </a:p>
          <a:p>
            <a:pPr lvl="0" algn="just" rtl="1"/>
            <a:r>
              <a:rPr lang="ar-SA" b="1" dirty="0"/>
              <a:t>ت</a:t>
            </a:r>
            <a:r>
              <a:rPr lang="ar-SA" b="1" dirty="0" smtClean="0"/>
              <a:t>توزع </a:t>
            </a:r>
            <a:r>
              <a:rPr lang="ar-SA" b="1" dirty="0"/>
              <a:t>المادة الوراثية بالتساوى بين الخليتن وتصبح بكل خلية نفس العدد من الكروموسومات الموجودة بالخلية الأم  . </a:t>
            </a:r>
            <a:endParaRPr lang="en-GB" dirty="0"/>
          </a:p>
          <a:p>
            <a:pPr lvl="0" algn="just" rtl="1"/>
            <a:r>
              <a:rPr lang="ar-SA" b="1" dirty="0" smtClean="0"/>
              <a:t>إنتاج </a:t>
            </a:r>
            <a:r>
              <a:rPr lang="ar-SA" b="1" dirty="0"/>
              <a:t>الخلايا من أجل النمو واصلاح الخلايا التالفة .</a:t>
            </a:r>
            <a:r>
              <a:rPr lang="en-US" b="1" dirty="0"/>
              <a:t>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عن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هناك بعض الجينات تؤثر فى أكثر من صفة وراثية .</a:t>
            </a:r>
            <a:endParaRPr lang="en-GB" dirty="0"/>
          </a:p>
          <a:p>
            <a:pPr lvl="0" algn="just" rtl="1"/>
            <a:r>
              <a:rPr lang="ar-SA" dirty="0"/>
              <a:t>هناك جينات سائدة  تحمل الصفة الوراثية السائدة وجينات متنحية تحمل الصفات المتنحية  .</a:t>
            </a:r>
            <a:endParaRPr lang="en-GB" dirty="0"/>
          </a:p>
          <a:p>
            <a:pPr lvl="0" algn="just" rtl="1"/>
            <a:r>
              <a:rPr lang="ar-SA" dirty="0"/>
              <a:t>يحمل الإنسان فى المتوسط من4 -8 جينات متنحية قد </a:t>
            </a:r>
            <a:r>
              <a:rPr lang="ar-SA" dirty="0" smtClean="0"/>
              <a:t>يؤد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أى منها الى ظهور بعض المشاكل إذا كانت جينات مرضية فإذا مررت من قبل الوالدين الجين المتنحى الى طفلهما ظهر المرض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تصنيف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 algn="just" rtl="1">
              <a:buNone/>
            </a:pPr>
            <a:r>
              <a:rPr lang="ar-AE" b="1" dirty="0" smtClean="0"/>
              <a:t>الجينات حسب تشابهها :</a:t>
            </a:r>
          </a:p>
          <a:p>
            <a:pPr lvl="0" algn="just" rtl="1"/>
            <a:r>
              <a:rPr lang="ar-SA" dirty="0" smtClean="0"/>
              <a:t>نقية</a:t>
            </a:r>
            <a:r>
              <a:rPr lang="en-US" dirty="0"/>
              <a:t>Homozygous</a:t>
            </a:r>
            <a:r>
              <a:rPr lang="ar-SA" dirty="0"/>
              <a:t>  وهو يحمل الصفات السائدة (</a:t>
            </a:r>
            <a:r>
              <a:rPr lang="en-US" dirty="0"/>
              <a:t>AA</a:t>
            </a:r>
            <a:r>
              <a:rPr lang="ar-SA" dirty="0"/>
              <a:t>) أو الصفات المتنحية (</a:t>
            </a:r>
            <a:r>
              <a:rPr lang="en-US" dirty="0" err="1"/>
              <a:t>aa</a:t>
            </a:r>
            <a:r>
              <a:rPr lang="ar-SA" dirty="0"/>
              <a:t>) وتكون الجينات متشابهه .</a:t>
            </a:r>
            <a:endParaRPr lang="en-GB" dirty="0"/>
          </a:p>
          <a:p>
            <a:pPr lvl="0" algn="just" rtl="1"/>
            <a:r>
              <a:rPr lang="ar-SA" dirty="0" smtClean="0"/>
              <a:t>الجينات </a:t>
            </a:r>
            <a:r>
              <a:rPr lang="ar-SA" dirty="0"/>
              <a:t>مختلفة أو هجين </a:t>
            </a:r>
            <a:r>
              <a:rPr lang="en-US" dirty="0"/>
              <a:t>Heterozygous</a:t>
            </a:r>
            <a:r>
              <a:rPr lang="ar-SA" dirty="0"/>
              <a:t> وهى تحمل الصفات السائدة غير نقية (</a:t>
            </a:r>
            <a:r>
              <a:rPr lang="en-US" dirty="0" err="1"/>
              <a:t>Aa</a:t>
            </a:r>
            <a:r>
              <a:rPr lang="ar-SA" dirty="0"/>
              <a:t> ).</a:t>
            </a:r>
            <a:endParaRPr lang="en-GB" dirty="0"/>
          </a:p>
          <a:p>
            <a:pPr lvl="0" algn="just" rtl="1"/>
            <a:endParaRPr lang="ar-AE" dirty="0" smtClean="0"/>
          </a:p>
          <a:p>
            <a:pPr marL="0" lvl="0" indent="0" algn="just" rtl="1">
              <a:buNone/>
            </a:pPr>
            <a:r>
              <a:rPr lang="ar-AE" b="1" dirty="0" smtClean="0"/>
              <a:t>الجينات حسب وقت عملها :</a:t>
            </a:r>
          </a:p>
          <a:p>
            <a:pPr lvl="0" algn="just" rtl="1"/>
            <a:r>
              <a:rPr lang="ar-SA" dirty="0" smtClean="0"/>
              <a:t>بعض </a:t>
            </a:r>
            <a:r>
              <a:rPr lang="ar-SA" dirty="0"/>
              <a:t>الجينات تكون نشطة أثناء النمو الجنينى وتعمل </a:t>
            </a:r>
            <a:r>
              <a:rPr lang="ar-SA" dirty="0" smtClean="0"/>
              <a:t>على </a:t>
            </a:r>
            <a:r>
              <a:rPr lang="ar-SA" dirty="0"/>
              <a:t>اظهار صفات معينة وهناك جينات أخرى تظل خاملة ولا تنشط إلا عند سن البلوغ فتعطى صفات خاصة لتلك المرحلة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2860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667000" y="22098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22098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34200" y="22098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pp 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8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ما أنواع اجلينات التالية 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0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هو الهومو زيجوس والهيتروزيجوس؟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الهيتروزيجوس </a:t>
            </a:r>
          </a:p>
          <a:p>
            <a:pPr algn="r" rtl="1"/>
            <a:endParaRPr lang="ar-AE" dirty="0"/>
          </a:p>
          <a:p>
            <a:pPr algn="ctr" rtl="1"/>
            <a:r>
              <a:rPr lang="fr-FR" dirty="0" smtClean="0"/>
              <a:t>Aa</a:t>
            </a:r>
          </a:p>
          <a:p>
            <a:pPr algn="ctr" rtl="1"/>
            <a:r>
              <a:rPr lang="fr-FR" dirty="0" smtClean="0"/>
              <a:t>Ss</a:t>
            </a:r>
          </a:p>
          <a:p>
            <a:pPr algn="ctr" rtl="1"/>
            <a:r>
              <a:rPr lang="fr-FR" dirty="0" smtClean="0"/>
              <a:t>Tt</a:t>
            </a:r>
          </a:p>
          <a:p>
            <a:pPr algn="ctr" rtl="1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الهوموزيجوس :</a:t>
            </a:r>
          </a:p>
          <a:p>
            <a:pPr algn="r" rtl="1"/>
            <a:endParaRPr lang="ar-AE" dirty="0"/>
          </a:p>
          <a:p>
            <a:pPr algn="ctr" rtl="1"/>
            <a:r>
              <a:rPr lang="en-GB" dirty="0" smtClean="0"/>
              <a:t>AA</a:t>
            </a:r>
          </a:p>
          <a:p>
            <a:pPr algn="ctr" rtl="1"/>
            <a:r>
              <a:rPr lang="en-GB" dirty="0" smtClean="0"/>
              <a:t>TT</a:t>
            </a:r>
          </a:p>
          <a:p>
            <a:pPr algn="ctr" rtl="1"/>
            <a:r>
              <a:rPr lang="en-GB" dirty="0" smtClean="0"/>
              <a:t>SS</a:t>
            </a:r>
          </a:p>
          <a:p>
            <a:pPr algn="ctr" rtl="1"/>
            <a:r>
              <a:rPr lang="en-GB" dirty="0" err="1" smtClean="0"/>
              <a:t>aa</a:t>
            </a:r>
            <a:endParaRPr lang="en-GB" dirty="0" smtClean="0"/>
          </a:p>
          <a:p>
            <a:pPr algn="ctr" rtl="1"/>
            <a:r>
              <a:rPr lang="en-GB" dirty="0" err="1" smtClean="0"/>
              <a:t>ss</a:t>
            </a:r>
            <a:endParaRPr lang="en-GB" dirty="0" smtClean="0"/>
          </a:p>
          <a:p>
            <a:pPr algn="ctr" rtl="1"/>
            <a:r>
              <a:rPr lang="en-GB" dirty="0" err="1" smtClean="0"/>
              <a:t>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6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حول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 rtl="1"/>
            <a:endParaRPr lang="ar-AE" dirty="0" smtClean="0"/>
          </a:p>
          <a:p>
            <a:pPr marL="0" lvl="0" indent="0" algn="just" rtl="1">
              <a:buNone/>
            </a:pPr>
            <a:r>
              <a:rPr lang="ar-AE" b="1" dirty="0" smtClean="0"/>
              <a:t>الجينات حسب طريقة عملها :</a:t>
            </a:r>
          </a:p>
          <a:p>
            <a:pPr marL="0" lvl="0" indent="0" algn="just" rtl="1">
              <a:buNone/>
            </a:pPr>
            <a:r>
              <a:rPr lang="ar-AE" dirty="0" smtClean="0"/>
              <a:t>1-</a:t>
            </a:r>
            <a:r>
              <a:rPr lang="ar-SA" dirty="0" smtClean="0"/>
              <a:t>الجينات </a:t>
            </a:r>
            <a:r>
              <a:rPr lang="ar-SA" dirty="0"/>
              <a:t>المتكاملة </a:t>
            </a:r>
            <a:r>
              <a:rPr lang="en-US" dirty="0" err="1"/>
              <a:t>Complementry</a:t>
            </a:r>
            <a:r>
              <a:rPr lang="en-US" dirty="0"/>
              <a:t> 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هى الجينات </a:t>
            </a:r>
            <a:r>
              <a:rPr lang="ar-SA" dirty="0" smtClean="0"/>
              <a:t>ال</a:t>
            </a:r>
            <a:r>
              <a:rPr lang="ar-AE" dirty="0" smtClean="0"/>
              <a:t>تي</a:t>
            </a:r>
            <a:r>
              <a:rPr lang="ar-SA" dirty="0" smtClean="0"/>
              <a:t> </a:t>
            </a:r>
            <a:r>
              <a:rPr lang="ar-SA" dirty="0"/>
              <a:t>تنتج تأثير معين على الكائن </a:t>
            </a:r>
            <a:r>
              <a:rPr lang="ar-SA" dirty="0" smtClean="0"/>
              <a:t>الح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وذلك عند ارتباطها مع جينات أخرى فقط .</a:t>
            </a:r>
            <a:endParaRPr lang="en-GB" dirty="0"/>
          </a:p>
          <a:p>
            <a:pPr marL="0" lvl="0" indent="0" algn="just" rtl="1">
              <a:buNone/>
            </a:pPr>
            <a:r>
              <a:rPr lang="ar-AE" dirty="0" smtClean="0"/>
              <a:t>2-</a:t>
            </a:r>
            <a:r>
              <a:rPr lang="ar-SA" dirty="0" smtClean="0"/>
              <a:t>الجينات </a:t>
            </a:r>
            <a:r>
              <a:rPr lang="ar-SA" dirty="0"/>
              <a:t>المتراكمة </a:t>
            </a:r>
            <a:r>
              <a:rPr lang="en-US" dirty="0"/>
              <a:t>Cumulative 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اشتراك أكثر من زوج من الجينات فى إظهار الصفة نفسها بحيث يكون تأثير الجينات </a:t>
            </a:r>
            <a:r>
              <a:rPr lang="ar-SA" dirty="0" smtClean="0"/>
              <a:t>متماثلا</a:t>
            </a:r>
            <a:endParaRPr lang="ar-AE" dirty="0" smtClean="0"/>
          </a:p>
          <a:p>
            <a:pPr marL="0" lvl="0" indent="0" algn="just" rtl="1">
              <a:buNone/>
            </a:pPr>
            <a:r>
              <a:rPr lang="ar-SA" dirty="0" smtClean="0"/>
              <a:t>ولكن </a:t>
            </a:r>
            <a:r>
              <a:rPr lang="ar-SA" dirty="0"/>
              <a:t>تراكمها أو اجتماعها يؤدى الى تزايد درجة ظهور الصفة.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/>
              <a:t>مثال </a:t>
            </a:r>
            <a:r>
              <a:rPr lang="ar-SA" dirty="0"/>
              <a:t>: الجينات المسئولة عن طول القامة – لون البشرة </a:t>
            </a:r>
            <a:r>
              <a:rPr lang="ar-S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حول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/>
              <a:t>3-</a:t>
            </a:r>
            <a:r>
              <a:rPr lang="ar-SA" dirty="0"/>
              <a:t>الجينات المميته :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 smtClean="0"/>
              <a:t>هي </a:t>
            </a:r>
            <a:r>
              <a:rPr lang="ar-SA" dirty="0"/>
              <a:t>عبارة عن بعض الجينات </a:t>
            </a:r>
            <a:r>
              <a:rPr lang="ar-SA" dirty="0" smtClean="0"/>
              <a:t>التي </a:t>
            </a:r>
            <a:r>
              <a:rPr lang="ar-SA" dirty="0"/>
              <a:t>اذا وجدت بصورة نقية أي متماثلة أدت الى تعطيل النمو و توقف الحياة .</a:t>
            </a:r>
            <a:endParaRPr lang="en-GB" dirty="0"/>
          </a:p>
          <a:p>
            <a:pPr lvl="0" algn="just" rtl="1"/>
            <a:r>
              <a:rPr lang="ar-SA" dirty="0"/>
              <a:t>يوجد نوعان من الجينات المميته ( جينات مميته سائدة –جينات مميته متنحية ) .</a:t>
            </a:r>
            <a:endParaRPr lang="en-GB" dirty="0"/>
          </a:p>
          <a:p>
            <a:pPr lvl="0" algn="just" rtl="1"/>
            <a:r>
              <a:rPr lang="ar-SA" dirty="0"/>
              <a:t>مثال : مرض أنيميا الخلايا المنجلية</a:t>
            </a:r>
            <a:r>
              <a:rPr lang="en-US" dirty="0"/>
              <a:t> Sickle- cell </a:t>
            </a:r>
            <a:r>
              <a:rPr lang="en-US" dirty="0" err="1"/>
              <a:t>Anaemia</a:t>
            </a:r>
            <a:r>
              <a:rPr lang="en-US" dirty="0"/>
              <a:t> </a:t>
            </a:r>
            <a:r>
              <a:rPr lang="ar-AE" dirty="0"/>
              <a:t> </a:t>
            </a:r>
            <a:r>
              <a:rPr lang="ar-AE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حول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dirty="0"/>
              <a:t>4- الجينات المرتبطة بالجنس </a:t>
            </a:r>
            <a:endParaRPr lang="ar-AE" dirty="0" smtClean="0"/>
          </a:p>
          <a:p>
            <a:pPr algn="just" rtl="1"/>
            <a:r>
              <a:rPr lang="ar-SA" dirty="0" smtClean="0"/>
              <a:t>هي التي  </a:t>
            </a:r>
            <a:r>
              <a:rPr lang="ar-SA" dirty="0"/>
              <a:t>تقع على الكروموسومات المحددة للجنس وليس عل الكروموسومات الجسمية .</a:t>
            </a:r>
            <a:endParaRPr lang="en-GB" dirty="0"/>
          </a:p>
          <a:p>
            <a:pPr lvl="0" algn="just" rtl="1"/>
            <a:r>
              <a:rPr lang="ar-SA" dirty="0"/>
              <a:t>تختلف وراثتها عن الكروموسومات الجسمية وذلك لعدم تماثل فردى الكروموسومين فى الذكر الذى يكون ( </a:t>
            </a:r>
            <a:r>
              <a:rPr lang="en-US" dirty="0"/>
              <a:t>XY</a:t>
            </a:r>
            <a:r>
              <a:rPr lang="ar-SA" dirty="0"/>
              <a:t> ) اذ إنها تقع على الكروموسوم (ْ</a:t>
            </a:r>
            <a:r>
              <a:rPr lang="en-US" dirty="0"/>
              <a:t>X</a:t>
            </a:r>
            <a:r>
              <a:rPr lang="ar-SA" dirty="0"/>
              <a:t>) فى أغلب الأحيان ، ولذلك فإنها تتمثل مرة واحدة فى الذكر بينما تتمثل مرتين فى الأنثى لأنها تكون ( </a:t>
            </a:r>
            <a:r>
              <a:rPr lang="en-US" dirty="0"/>
              <a:t>XX</a:t>
            </a:r>
            <a:r>
              <a:rPr lang="ar-SA" dirty="0"/>
              <a:t>)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ملاحظات حول الجينات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/>
              <a:t>س/</a:t>
            </a:r>
            <a:r>
              <a:rPr lang="ar-SA" dirty="0" smtClean="0"/>
              <a:t>لماذا </a:t>
            </a:r>
            <a:r>
              <a:rPr lang="ar-SA" dirty="0"/>
              <a:t>تظهر تاثيرات الجينات المتنحية فى الذكور بصورة أكثر فاعلية من تأثيراتها على الإناث ؟</a:t>
            </a:r>
            <a:endParaRPr lang="en-GB" dirty="0"/>
          </a:p>
          <a:p>
            <a:pPr lvl="0" algn="just" rtl="1"/>
            <a:r>
              <a:rPr lang="ar-SA" dirty="0" smtClean="0"/>
              <a:t>تسمى </a:t>
            </a:r>
            <a:r>
              <a:rPr lang="ar-SA" dirty="0"/>
              <a:t>الأنثى </a:t>
            </a:r>
            <a:r>
              <a:rPr lang="ar-SA" dirty="0" smtClean="0"/>
              <a:t>التي </a:t>
            </a:r>
            <a:r>
              <a:rPr lang="ar-AE" dirty="0" smtClean="0"/>
              <a:t>ي</a:t>
            </a:r>
            <a:r>
              <a:rPr lang="ar-SA" dirty="0" smtClean="0"/>
              <a:t>حمل أحد </a:t>
            </a:r>
            <a:r>
              <a:rPr lang="ar-SA" dirty="0"/>
              <a:t>كروموسومات الجنس عندها جينا مرضيا بالأنثى الحاملة للمرض </a:t>
            </a:r>
            <a:r>
              <a:rPr lang="en-US" dirty="0" err="1"/>
              <a:t>Carier</a:t>
            </a:r>
            <a:r>
              <a:rPr lang="ar-SA" dirty="0"/>
              <a:t> ، ولا تظهر عليها اعراض المرض إذ أن تأثير الكروموسوم الآخر </a:t>
            </a:r>
            <a:r>
              <a:rPr lang="ar-SA" dirty="0" smtClean="0"/>
              <a:t>السو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يبطل تأثير الكروموسوم المصاب .</a:t>
            </a:r>
            <a:endParaRPr lang="en-GB" dirty="0"/>
          </a:p>
          <a:p>
            <a:pPr lvl="0" algn="just" rtl="1"/>
            <a:r>
              <a:rPr lang="ar-SA" dirty="0"/>
              <a:t>بينما فى الذكور </a:t>
            </a:r>
            <a:r>
              <a:rPr lang="ar-SA" dirty="0" smtClean="0"/>
              <a:t>يكف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وجود كروموسوم </a:t>
            </a:r>
            <a:r>
              <a:rPr lang="en-US" dirty="0"/>
              <a:t>X </a:t>
            </a:r>
            <a:r>
              <a:rPr lang="ar-SA" dirty="0"/>
              <a:t> مصابا فيظهر المرض 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2860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X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312670" y="228219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X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53050" y="2362200"/>
            <a:ext cx="1447800" cy="1447800"/>
          </a:xfrm>
          <a:prstGeom prst="ellipse">
            <a:avLst/>
          </a:prstGeom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X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00850" y="2301240"/>
            <a:ext cx="1447800" cy="1447800"/>
          </a:xfrm>
          <a:prstGeom prst="ellipse">
            <a:avLst/>
          </a:prstGeom>
          <a:noFill/>
          <a:ln w="793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Y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2100" y="411480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أنثى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477000" y="411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ذكر </a:t>
            </a:r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 flipH="1">
            <a:off x="1428750" y="1830705"/>
            <a:ext cx="266700" cy="3009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 flipH="1">
            <a:off x="3036570" y="1981200"/>
            <a:ext cx="266700" cy="3009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 flipH="1">
            <a:off x="5943600" y="1983105"/>
            <a:ext cx="266700" cy="3009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7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أهداف المحاضرة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algn="just" rtl="1"/>
            <a:endParaRPr lang="en-GB" dirty="0" smtClean="0"/>
          </a:p>
          <a:p>
            <a:pPr algn="just" rtl="1"/>
            <a:r>
              <a:rPr lang="ar-AE" dirty="0" smtClean="0"/>
              <a:t>التعرف على المراحل الهامة في تطور علم الوراثة </a:t>
            </a:r>
          </a:p>
          <a:p>
            <a:pPr algn="just" rtl="1"/>
            <a:r>
              <a:rPr lang="ar-AE" dirty="0" smtClean="0"/>
              <a:t>التعرف على المصطلحات الأساسية في الوراثة </a:t>
            </a:r>
            <a:endParaRPr lang="en-GB" dirty="0" smtClean="0"/>
          </a:p>
          <a:p>
            <a:pPr algn="just" rtl="1"/>
            <a:r>
              <a:rPr lang="ar-AE" dirty="0" smtClean="0"/>
              <a:t>التعريف بمفهوم الطفرة </a:t>
            </a:r>
          </a:p>
          <a:p>
            <a:pPr algn="just" rtl="1"/>
            <a:r>
              <a:rPr lang="ar-AE" dirty="0" smtClean="0"/>
              <a:t>التعريف بقوانين الوراثة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3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ط</a:t>
            </a:r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فرة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b="1" u="sng" dirty="0" smtClean="0"/>
              <a:t>تعريف الطفرة :</a:t>
            </a:r>
          </a:p>
          <a:p>
            <a:pPr lvl="0" algn="just" rtl="1"/>
            <a:r>
              <a:rPr lang="ar-SA" b="1" dirty="0" smtClean="0"/>
              <a:t>تغير </a:t>
            </a:r>
            <a:r>
              <a:rPr lang="ar-SA" b="1" dirty="0"/>
              <a:t>مفاجئ في طبيعة العوامل الوراثية التي تتحكم في صفات بعينها ، مما يؤدي إلي ظهور صفات غير مرغوبة .</a:t>
            </a:r>
            <a:endParaRPr lang="en-GB" b="1" dirty="0"/>
          </a:p>
          <a:p>
            <a:pPr lvl="0" algn="just" rtl="1"/>
            <a:r>
              <a:rPr lang="ar-SA" dirty="0"/>
              <a:t>مثال: </a:t>
            </a:r>
            <a:endParaRPr lang="ar-AE" dirty="0" smtClean="0"/>
          </a:p>
          <a:p>
            <a:pPr marL="0" lvl="0" indent="0" algn="just" rtl="1">
              <a:buNone/>
            </a:pPr>
            <a:r>
              <a:rPr lang="ar-SA" dirty="0" smtClean="0"/>
              <a:t>التشوهات </a:t>
            </a:r>
            <a:r>
              <a:rPr lang="ar-SA" dirty="0"/>
              <a:t>الخلقية في الأجنة البشرية </a:t>
            </a:r>
            <a:r>
              <a:rPr lang="ar-S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هناك مستويان لحدوث الطفرة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97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12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الطفرة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lvl="0" algn="just" rtl="1"/>
            <a:r>
              <a:rPr lang="ar-SA" dirty="0" smtClean="0"/>
              <a:t> </a:t>
            </a:r>
            <a:r>
              <a:rPr lang="ar-SA" dirty="0"/>
              <a:t>خلل فى إنقسام الخلية </a:t>
            </a:r>
            <a:endParaRPr lang="ar-AE" dirty="0" smtClean="0"/>
          </a:p>
          <a:p>
            <a:pPr lvl="0" algn="just" rtl="1"/>
            <a:r>
              <a:rPr lang="ar-SA" dirty="0" smtClean="0"/>
              <a:t>خلل </a:t>
            </a:r>
            <a:r>
              <a:rPr lang="ar-SA" dirty="0"/>
              <a:t>فى عملية نسخ الجين </a:t>
            </a:r>
            <a:endParaRPr lang="ar-AE" dirty="0" smtClean="0"/>
          </a:p>
          <a:p>
            <a:pPr lvl="0" algn="just" rtl="1"/>
            <a:r>
              <a:rPr lang="ar-SA" dirty="0" smtClean="0"/>
              <a:t>تحدث </a:t>
            </a:r>
            <a:r>
              <a:rPr lang="ar-SA" dirty="0"/>
              <a:t>صناعيا نتيجة للتعرض للإشعاعات </a:t>
            </a:r>
            <a:endParaRPr lang="ar-AE" dirty="0" smtClean="0"/>
          </a:p>
          <a:p>
            <a:pPr lvl="0" algn="just" rtl="1"/>
            <a:r>
              <a:rPr lang="ar-SA" dirty="0" smtClean="0"/>
              <a:t>تناول </a:t>
            </a:r>
            <a:r>
              <a:rPr lang="ar-SA" dirty="0"/>
              <a:t>مواد كيميائية تؤثر فى عمل الكروموسومات أو الجينات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قوانين الوراثة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AE" b="1" u="sng" dirty="0" smtClean="0"/>
              <a:t>قانون العزل </a:t>
            </a:r>
            <a:endParaRPr lang="ar-AE" dirty="0" smtClean="0"/>
          </a:p>
          <a:p>
            <a:pPr lvl="0" algn="just" rtl="1"/>
            <a:r>
              <a:rPr lang="ar-SA" dirty="0"/>
              <a:t>يعنى قانون العزلأن كل صفة وراثية يتحكم فيها عاملان ينعزلان عن بعضهما تماما أثناء تكوين الأمشاج أو الجاميتات ( الخلايا الجنسية ) .</a:t>
            </a:r>
            <a:endParaRPr lang="en-GB" dirty="0"/>
          </a:p>
          <a:p>
            <a:pPr lvl="0" algn="just" rtl="1"/>
            <a:r>
              <a:rPr lang="ar-SA" dirty="0"/>
              <a:t>مثال : إذا تزاوج فردان يحملان جينات من النوع المختلف (</a:t>
            </a:r>
            <a:r>
              <a:rPr lang="en-US" dirty="0" err="1" smtClean="0"/>
              <a:t>Aa</a:t>
            </a:r>
            <a:r>
              <a:rPr lang="ar-AE" dirty="0" smtClean="0"/>
              <a:t>)</a:t>
            </a:r>
          </a:p>
          <a:p>
            <a:pPr lvl="0" algn="just" rtl="1"/>
            <a:endParaRPr lang="ar-AE" dirty="0"/>
          </a:p>
          <a:p>
            <a:pPr lvl="0" algn="ctr" rtl="1"/>
            <a:r>
              <a:rPr lang="en-GB" dirty="0" err="1" smtClean="0"/>
              <a:t>Aa</a:t>
            </a:r>
            <a:r>
              <a:rPr lang="en-GB" dirty="0" smtClean="0"/>
              <a:t> + </a:t>
            </a:r>
            <a:r>
              <a:rPr lang="en-GB" dirty="0" err="1" smtClean="0"/>
              <a:t>Aa</a:t>
            </a:r>
            <a:r>
              <a:rPr lang="en-GB" dirty="0" smtClean="0"/>
              <a:t> = </a:t>
            </a:r>
          </a:p>
          <a:p>
            <a:pPr lvl="0" algn="just" rtl="1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قانون التماثل </a:t>
            </a:r>
            <a:r>
              <a:rPr lang="ar-SA" b="1" u="sng" dirty="0" smtClean="0"/>
              <a:t>:</a:t>
            </a:r>
            <a:endParaRPr lang="en-GB" b="1" u="sng" dirty="0" smtClean="0"/>
          </a:p>
          <a:p>
            <a:pPr marL="0" indent="0" algn="just" rtl="1">
              <a:buNone/>
            </a:pPr>
            <a:r>
              <a:rPr lang="ar-AE" dirty="0"/>
              <a:t>إذا كان الأبون يحملان جينات هوموزيجوس </a:t>
            </a:r>
            <a:r>
              <a:rPr lang="ar-AE" dirty="0" smtClean="0"/>
              <a:t>متماثلة </a:t>
            </a:r>
            <a:r>
              <a:rPr lang="ar-AE" dirty="0"/>
              <a:t>= الأبناء يحملون </a:t>
            </a:r>
            <a:r>
              <a:rPr lang="ar-AE"/>
              <a:t>جينات </a:t>
            </a:r>
            <a:r>
              <a:rPr lang="ar-AE" smtClean="0"/>
              <a:t>هوموزيجوس </a:t>
            </a:r>
            <a:r>
              <a:rPr lang="ar-AE" dirty="0"/>
              <a:t>.</a:t>
            </a:r>
          </a:p>
          <a:p>
            <a:pPr marL="0" indent="0" algn="ctr" rtl="1">
              <a:buNone/>
            </a:pPr>
            <a:r>
              <a:rPr lang="en-GB" dirty="0" smtClean="0"/>
              <a:t>AA+AA=AA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إذا كان الأبون يحملان جينات هوموزيجوس مختلفة = الأبناء يحملون جينات هيتروزيجوس 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ctr" rtl="1">
              <a:buNone/>
            </a:pPr>
            <a:r>
              <a:rPr lang="en-GB" dirty="0" err="1" smtClean="0"/>
              <a:t>AA+aa</a:t>
            </a:r>
            <a:r>
              <a:rPr lang="en-GB" dirty="0" smtClean="0"/>
              <a:t>=Aa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AE" dirty="0"/>
              <a:t>إذا كان الأب يحمل صفة مختلطة </a:t>
            </a:r>
            <a:r>
              <a:rPr lang="fr-FR" dirty="0"/>
              <a:t>(Aa) </a:t>
            </a:r>
            <a:r>
              <a:rPr lang="ar-AE" dirty="0"/>
              <a:t>والأم تحمل صفات مختلطة</a:t>
            </a:r>
            <a:r>
              <a:rPr lang="en-GB" dirty="0"/>
              <a:t>(</a:t>
            </a:r>
            <a:r>
              <a:rPr lang="en-GB" dirty="0" err="1"/>
              <a:t>Aa</a:t>
            </a:r>
            <a:r>
              <a:rPr lang="en-GB" dirty="0"/>
              <a:t>) </a:t>
            </a:r>
            <a:r>
              <a:rPr lang="ar-AE" dirty="0"/>
              <a:t> فما هو شكل جينات الأبناء 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9135" y="2667000"/>
            <a:ext cx="762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13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0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ما هو الفينوتايب والجينوتايب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AE" dirty="0" smtClean="0"/>
              <a:t>الجينوتايب </a:t>
            </a:r>
            <a:r>
              <a:rPr lang="en-GB" dirty="0" smtClean="0"/>
              <a:t>Genotype</a:t>
            </a:r>
            <a:r>
              <a:rPr lang="ar-AE" dirty="0" smtClean="0"/>
              <a:t> هو الجين الذي يحمله الكائن الحي.</a:t>
            </a:r>
          </a:p>
          <a:p>
            <a:pPr algn="just" rtl="1"/>
            <a:r>
              <a:rPr lang="ar-AE" dirty="0" smtClean="0"/>
              <a:t>الفيونتايب </a:t>
            </a:r>
            <a:r>
              <a:rPr lang="en-GB" dirty="0" smtClean="0"/>
              <a:t>Phenotype</a:t>
            </a:r>
            <a:r>
              <a:rPr lang="ar-AE" dirty="0" smtClean="0"/>
              <a:t> هو المظهر الخارجي للكا</a:t>
            </a:r>
            <a:r>
              <a:rPr lang="ar-AE" dirty="0"/>
              <a:t>ئ</a:t>
            </a:r>
            <a:r>
              <a:rPr lang="ar-AE" dirty="0" smtClean="0"/>
              <a:t>ن الحي .</a:t>
            </a:r>
          </a:p>
          <a:p>
            <a:pPr marL="0" indent="0" algn="just" rtl="1">
              <a:buNone/>
            </a:pPr>
            <a:r>
              <a:rPr lang="ar-AE" b="1" u="sng" dirty="0" smtClean="0"/>
              <a:t>مثلا : </a:t>
            </a:r>
          </a:p>
          <a:p>
            <a:pPr algn="just" rtl="1"/>
            <a:r>
              <a:rPr lang="ar-AE" dirty="0" smtClean="0"/>
              <a:t>صفة الشعر الأسود عند العرب صفة سائدة </a:t>
            </a:r>
            <a:r>
              <a:rPr lang="fr-FR" dirty="0" smtClean="0"/>
              <a:t>B</a:t>
            </a:r>
            <a:r>
              <a:rPr lang="ar-AE" dirty="0" smtClean="0"/>
              <a:t> </a:t>
            </a:r>
          </a:p>
          <a:p>
            <a:pPr algn="just" rtl="1"/>
            <a:r>
              <a:rPr lang="ar-AE" dirty="0" smtClean="0"/>
              <a:t>الشخص الذي يملك شعرا أسودا :</a:t>
            </a:r>
          </a:p>
          <a:p>
            <a:pPr lvl="1" algn="just" rtl="1"/>
            <a:r>
              <a:rPr lang="ar-AE" dirty="0" smtClean="0"/>
              <a:t>الفينوتايب : مظهر الشعر الأسود </a:t>
            </a:r>
          </a:p>
          <a:p>
            <a:pPr lvl="1" algn="just" rtl="1"/>
            <a:r>
              <a:rPr lang="ar-AE" dirty="0" smtClean="0"/>
              <a:t>الجينو تايب : </a:t>
            </a:r>
            <a:r>
              <a:rPr lang="fr-FR" dirty="0" smtClean="0"/>
              <a:t>BB </a:t>
            </a:r>
            <a:r>
              <a:rPr lang="ar-AE" dirty="0" smtClean="0"/>
              <a:t> أو </a:t>
            </a:r>
            <a:r>
              <a:rPr lang="fr-FR" dirty="0" err="1" smtClean="0"/>
              <a:t>Bb</a:t>
            </a:r>
            <a:r>
              <a:rPr lang="fr-FR" dirty="0" smtClean="0"/>
              <a:t> </a:t>
            </a:r>
          </a:p>
          <a:p>
            <a:pPr algn="just" rtl="1"/>
            <a:r>
              <a:rPr lang="ar-AE" dirty="0"/>
              <a:t>الشخص الذي </a:t>
            </a:r>
            <a:r>
              <a:rPr lang="ar-AE" dirty="0" smtClean="0"/>
              <a:t>لا يملك </a:t>
            </a:r>
            <a:r>
              <a:rPr lang="ar-AE" dirty="0"/>
              <a:t>شعرا أسودا :</a:t>
            </a:r>
          </a:p>
          <a:p>
            <a:pPr lvl="1" algn="just" rtl="1"/>
            <a:r>
              <a:rPr lang="ar-AE" dirty="0"/>
              <a:t>الفينوتايب : مظهر الشعر </a:t>
            </a:r>
            <a:r>
              <a:rPr lang="ar-AE" dirty="0" smtClean="0"/>
              <a:t>الأشقر مثلا </a:t>
            </a:r>
            <a:endParaRPr lang="ar-AE" dirty="0"/>
          </a:p>
          <a:p>
            <a:pPr lvl="1" algn="just" rtl="1"/>
            <a:r>
              <a:rPr lang="ar-AE" dirty="0"/>
              <a:t>الجينو تايب </a:t>
            </a:r>
            <a:r>
              <a:rPr lang="ar-AE" dirty="0" smtClean="0"/>
              <a:t>:</a:t>
            </a:r>
            <a:r>
              <a:rPr lang="fr-FR" dirty="0" err="1" smtClean="0"/>
              <a:t>bb</a:t>
            </a:r>
            <a:endParaRPr lang="fr-FR" dirty="0"/>
          </a:p>
          <a:p>
            <a:pPr lvl="1" algn="just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طرق انتقال الصفات الوراثية بين الأجيال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dirty="0"/>
              <a:t>1- السيادة الوراثية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2- التنحي الوراثى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3- الوراثة المرتبطة بالجنس </a:t>
            </a:r>
            <a:endParaRPr lang="en-GB" dirty="0"/>
          </a:p>
          <a:p>
            <a:pPr marL="0" lvl="0" indent="0" algn="just" rtl="1">
              <a:buNone/>
            </a:pPr>
            <a:r>
              <a:rPr lang="en-GB" dirty="0" smtClean="0"/>
              <a:t>4</a:t>
            </a:r>
            <a:r>
              <a:rPr lang="ar-SA" dirty="0" smtClean="0"/>
              <a:t>- </a:t>
            </a:r>
            <a:r>
              <a:rPr lang="ar-SA" dirty="0"/>
              <a:t>الوراثة متعددة البدائل </a:t>
            </a:r>
            <a:endParaRPr lang="en-GB" dirty="0"/>
          </a:p>
          <a:p>
            <a:pPr algn="just"/>
            <a:r>
              <a:rPr lang="ar-SA" dirty="0"/>
              <a:t>1</a:t>
            </a:r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السيادة الوراثية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 smtClean="0"/>
              <a:t>ه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الحالة التى يسود فيها أحد الجينين السائد على بديله </a:t>
            </a:r>
            <a:r>
              <a:rPr lang="ar-SA" dirty="0" smtClean="0"/>
              <a:t>المتنح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سواء كان يحمل هذا الجين صفة سائدة مرضية أو سوية  وتسمى بالسيادة التامة .</a:t>
            </a:r>
            <a:endParaRPr lang="en-GB" dirty="0"/>
          </a:p>
          <a:p>
            <a:pPr algn="just" rtl="1"/>
            <a:r>
              <a:rPr lang="ar-AE" dirty="0" smtClean="0"/>
              <a:t>تظهر على الكروموسومات الجسدية .</a:t>
            </a:r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قاعدة السيادة الوراثية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algn="just" rtl="1"/>
            <a:r>
              <a:rPr lang="ar-AE" dirty="0" smtClean="0"/>
              <a:t>الزوج النقي يكون سليما ،والزوج الهجين يكون مصابا بالصفة .</a:t>
            </a:r>
          </a:p>
          <a:p>
            <a:pPr algn="just" rtl="1"/>
            <a:r>
              <a:rPr lang="ar-AE" dirty="0" smtClean="0"/>
              <a:t>مثال :</a:t>
            </a:r>
          </a:p>
          <a:p>
            <a:pPr algn="just" rtl="1"/>
            <a:r>
              <a:rPr lang="en-GB" dirty="0" smtClean="0"/>
              <a:t>HH</a:t>
            </a:r>
            <a:r>
              <a:rPr lang="ar-AE" dirty="0" smtClean="0"/>
              <a:t> = سليم </a:t>
            </a:r>
            <a:endParaRPr lang="en-GB" dirty="0" smtClean="0"/>
          </a:p>
          <a:p>
            <a:pPr algn="just" rtl="1"/>
            <a:r>
              <a:rPr lang="en-GB" dirty="0" err="1"/>
              <a:t>h</a:t>
            </a:r>
            <a:r>
              <a:rPr lang="en-GB" dirty="0" err="1" smtClean="0"/>
              <a:t>h</a:t>
            </a:r>
            <a:r>
              <a:rPr lang="ar-AE" dirty="0" smtClean="0"/>
              <a:t> = سليم </a:t>
            </a:r>
            <a:endParaRPr lang="en-GB" dirty="0" smtClean="0"/>
          </a:p>
          <a:p>
            <a:pPr algn="just" rtl="1"/>
            <a:r>
              <a:rPr lang="en-GB" dirty="0" err="1" smtClean="0"/>
              <a:t>Hh</a:t>
            </a:r>
            <a:r>
              <a:rPr lang="ar-AE" dirty="0" smtClean="0"/>
              <a:t> = مصاب بالصفة </a:t>
            </a:r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الأمراض الوراثية السائدة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u="sng" dirty="0" smtClean="0"/>
              <a:t>مرض </a:t>
            </a:r>
            <a:r>
              <a:rPr lang="ar-SA" u="sng" dirty="0"/>
              <a:t>هانتنجون </a:t>
            </a:r>
            <a:r>
              <a:rPr lang="en-US" u="sng" dirty="0" smtClean="0"/>
              <a:t>Huntington </a:t>
            </a:r>
            <a:endParaRPr lang="en-GB" u="sng" dirty="0"/>
          </a:p>
          <a:p>
            <a:pPr lvl="0" algn="just" rtl="1"/>
            <a:r>
              <a:rPr lang="ar-SA" dirty="0"/>
              <a:t>هو أحد الأمراض التى تصيب الجهاز العصبي ، وتسبب التدهور الوجدانى والعقلى السريع ويكون مصحوب بحركات لاإرادية ، ويحدث المرض فى سن الأربعين وما بعده </a:t>
            </a:r>
            <a:r>
              <a:rPr lang="ar-SA" dirty="0" smtClean="0"/>
              <a:t>ويكف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وراثة نسخة واحدة من أحد الوالدين ليحدث المرض 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6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تطور علم الوراثة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dirty="0" smtClean="0"/>
              <a:t>كان علماء الأحياء في القرن الثامن عشر يميلون إلى نظرية دارون في الانتخاب الطبيعي .</a:t>
            </a:r>
          </a:p>
          <a:p>
            <a:pPr lvl="0" algn="just" rtl="1"/>
            <a:r>
              <a:rPr lang="ar-AE" dirty="0" smtClean="0"/>
              <a:t>قام </a:t>
            </a:r>
            <a:r>
              <a:rPr lang="ar-SA" dirty="0" smtClean="0"/>
              <a:t>الراهب </a:t>
            </a:r>
            <a:r>
              <a:rPr lang="ar-SA" dirty="0"/>
              <a:t>النمساوى جريجوري يوهان مندل </a:t>
            </a:r>
            <a:r>
              <a:rPr lang="en-US" dirty="0" err="1"/>
              <a:t>G.J.Mendel</a:t>
            </a:r>
            <a:r>
              <a:rPr lang="ar-SA" dirty="0"/>
              <a:t> </a:t>
            </a:r>
            <a:r>
              <a:rPr lang="ar-AE" dirty="0" smtClean="0"/>
              <a:t>بإجراء التجارب على نبات البازلاء لسد الثغرات الموجودة في نظرية دارون .وبذلك أصبح مؤسس علم الوراثة التجريبي.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الأمراض الوراثية السائدة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just" rtl="1">
              <a:buNone/>
            </a:pPr>
            <a:r>
              <a:rPr lang="ar-SA" u="sng" dirty="0" smtClean="0"/>
              <a:t>مرض </a:t>
            </a:r>
            <a:r>
              <a:rPr lang="ar-SA" u="sng" dirty="0"/>
              <a:t>القزامة:</a:t>
            </a:r>
            <a:r>
              <a:rPr lang="ar-SA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u="sng" dirty="0" smtClean="0"/>
              <a:t>Dwarfism</a:t>
            </a:r>
            <a:endParaRPr lang="en-GB" u="sng" dirty="0"/>
          </a:p>
          <a:p>
            <a:pPr lvl="0" algn="just" rtl="1"/>
            <a:r>
              <a:rPr lang="ar-SA" dirty="0"/>
              <a:t>ينشأ هذا المرض عن وجود جين مفرد سائد .</a:t>
            </a:r>
            <a:endParaRPr lang="en-GB" dirty="0"/>
          </a:p>
          <a:p>
            <a:pPr lvl="0" algn="just" rtl="1"/>
            <a:endParaRPr lang="ar-AE" dirty="0" smtClean="0"/>
          </a:p>
          <a:p>
            <a:pPr lvl="0" algn="just" rtl="1"/>
            <a:endParaRPr lang="ar-AE" dirty="0"/>
          </a:p>
          <a:p>
            <a:pPr lvl="0" algn="just" rtl="1"/>
            <a:endParaRPr lang="ar-AE" dirty="0" smtClean="0"/>
          </a:p>
          <a:p>
            <a:pPr lvl="0" algn="just" rtl="1"/>
            <a:r>
              <a:rPr lang="ar-SA" dirty="0" smtClean="0"/>
              <a:t>ماذا </a:t>
            </a:r>
            <a:r>
              <a:rPr lang="ar-SA" dirty="0"/>
              <a:t>تعنى كلمة احتمال ؟</a:t>
            </a:r>
            <a:endParaRPr lang="en-GB" dirty="0"/>
          </a:p>
          <a:p>
            <a:pPr lvl="0" algn="just" rtl="1"/>
            <a:r>
              <a:rPr lang="ar-SA" dirty="0"/>
              <a:t>تعنى كلمة احتمال هنا ليس بالضرورة حدوث هذه النسبة ولا تتوقف الإصابة بالمرض على الذكور أو الإناث ، وإنما الإثنان سواء </a:t>
            </a:r>
            <a:r>
              <a:rPr lang="ar-SA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السيادة الوراثية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 smtClean="0"/>
              <a:t>مسألة :</a:t>
            </a:r>
          </a:p>
          <a:p>
            <a:pPr lvl="0" algn="just" rtl="1"/>
            <a:r>
              <a:rPr lang="ar-SA" dirty="0"/>
              <a:t>عند تزاوج والدين أحدهما مصاب بمرض </a:t>
            </a:r>
            <a:r>
              <a:rPr lang="ar-SA" dirty="0" smtClean="0"/>
              <a:t>ها</a:t>
            </a:r>
            <a:r>
              <a:rPr lang="ar-AE" dirty="0" smtClean="0"/>
              <a:t>ت</a:t>
            </a:r>
            <a:r>
              <a:rPr lang="ar-SA" dirty="0" smtClean="0"/>
              <a:t>نجتون</a:t>
            </a:r>
            <a:r>
              <a:rPr lang="ar-SA" dirty="0"/>
              <a:t>، ( </a:t>
            </a:r>
            <a:r>
              <a:rPr lang="en-US" dirty="0" err="1"/>
              <a:t>Aa</a:t>
            </a:r>
            <a:r>
              <a:rPr lang="ar-SA" dirty="0"/>
              <a:t> ) والآخر سليم (</a:t>
            </a:r>
            <a:r>
              <a:rPr lang="en-US" dirty="0"/>
              <a:t>AA</a:t>
            </a:r>
            <a:r>
              <a:rPr lang="ar-SA" dirty="0"/>
              <a:t>) .....ماهى نسب ظهور المرض فى الأبناء </a:t>
            </a:r>
            <a:r>
              <a:rPr lang="ar-AE" dirty="0" smtClean="0"/>
              <a:t>؛</a:t>
            </a:r>
            <a:r>
              <a:rPr lang="ar-SA" dirty="0" smtClean="0"/>
              <a:t> </a:t>
            </a:r>
            <a:r>
              <a:rPr lang="ar-SA" dirty="0"/>
              <a:t>نسب الطراز الجينى والمظهرى؟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9135" y="2667000"/>
            <a:ext cx="762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13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0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5867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25%			%25		25%		25%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الإجابة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en-US" dirty="0" err="1" smtClean="0"/>
              <a:t>Aa</a:t>
            </a:r>
            <a:r>
              <a:rPr lang="ar-SA" dirty="0" smtClean="0"/>
              <a:t> مصاب ،</a:t>
            </a:r>
            <a:r>
              <a:rPr lang="en-US" dirty="0" err="1" smtClean="0"/>
              <a:t>Aa</a:t>
            </a:r>
            <a:r>
              <a:rPr lang="ar-SA" dirty="0" smtClean="0"/>
              <a:t> مصاب ،</a:t>
            </a:r>
            <a:r>
              <a:rPr lang="en-US" dirty="0" smtClean="0"/>
              <a:t>AA</a:t>
            </a:r>
            <a:r>
              <a:rPr lang="ar-SA" dirty="0" smtClean="0"/>
              <a:t>سليم,</a:t>
            </a:r>
            <a:r>
              <a:rPr lang="ar-SA" dirty="0"/>
              <a:t> </a:t>
            </a:r>
            <a:r>
              <a:rPr lang="en-US" dirty="0" smtClean="0"/>
              <a:t>AA</a:t>
            </a:r>
            <a:r>
              <a:rPr lang="ar-SA" dirty="0" smtClean="0"/>
              <a:t>سليم  </a:t>
            </a:r>
          </a:p>
          <a:p>
            <a:pPr marL="0" indent="0" algn="r" rtl="1">
              <a:buNone/>
            </a:pPr>
            <a:r>
              <a:rPr lang="ar-SA" b="1" u="sng" dirty="0" smtClean="0"/>
              <a:t>الطراز المظهري :</a:t>
            </a:r>
          </a:p>
          <a:p>
            <a:pPr algn="r" rtl="1"/>
            <a:r>
              <a:rPr lang="ar-SA" dirty="0" smtClean="0"/>
              <a:t>ذ</a:t>
            </a:r>
            <a:r>
              <a:rPr lang="ar-AE" dirty="0" smtClean="0"/>
              <a:t>نسبة إصابة الأبناء بالمرض 50% .</a:t>
            </a:r>
            <a:endParaRPr lang="en-GB" dirty="0" smtClean="0"/>
          </a:p>
          <a:p>
            <a:pPr algn="r" rtl="1"/>
            <a:r>
              <a:rPr lang="ar-AE" dirty="0" smtClean="0"/>
              <a:t>نسبة الأبناء السليمين 50%.</a:t>
            </a:r>
            <a:r>
              <a:rPr lang="ar-SA" dirty="0" smtClean="0"/>
              <a:t> سليم ,</a:t>
            </a:r>
            <a:r>
              <a:rPr lang="en-US" dirty="0" smtClean="0"/>
              <a:t> AA </a:t>
            </a:r>
            <a:r>
              <a:rPr lang="ar-SA" dirty="0" smtClean="0"/>
              <a:t> سليم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2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مسألة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dirty="0"/>
              <a:t>إذا ما تزوج قزم (</a:t>
            </a:r>
            <a:r>
              <a:rPr lang="en-US" b="1" dirty="0" err="1"/>
              <a:t>Dn</a:t>
            </a:r>
            <a:r>
              <a:rPr lang="ar-SA" b="1" dirty="0"/>
              <a:t>) من امرأه طبيعية ( </a:t>
            </a:r>
            <a:r>
              <a:rPr lang="en-US" b="1" dirty="0" err="1"/>
              <a:t>nn</a:t>
            </a:r>
            <a:r>
              <a:rPr lang="ar-SA" b="1" dirty="0"/>
              <a:t> ) فما احتمال ظهور المرض فى الأبناء ؟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Dn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nn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9" name="Rectangle 8"/>
          <p:cNvSpPr/>
          <p:nvPr/>
        </p:nvSpPr>
        <p:spPr>
          <a:xfrm>
            <a:off x="4471035" y="2667000"/>
            <a:ext cx="8382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Dn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1383" y="4884420"/>
            <a:ext cx="1259505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nn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nn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Dn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0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40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الطراز المظهري :</a:t>
            </a:r>
          </a:p>
          <a:p>
            <a:pPr algn="r" rtl="1"/>
            <a:r>
              <a:rPr lang="ar-AE" dirty="0" smtClean="0"/>
              <a:t>نسبة </a:t>
            </a:r>
            <a:r>
              <a:rPr lang="ar-AE" dirty="0"/>
              <a:t>الإصابة بالقزامة عند الأبناء 50</a:t>
            </a:r>
            <a:r>
              <a:rPr lang="ar-AE" dirty="0" smtClean="0"/>
              <a:t>%</a:t>
            </a:r>
          </a:p>
          <a:p>
            <a:pPr algn="r" rtl="1"/>
            <a:r>
              <a:rPr lang="ar-AE" dirty="0" smtClean="0"/>
              <a:t>نسبة السليمين 50%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5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التنحي الوراثي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وجود صفة وراثية متنحية لا تظهر على الأبناء إلا إذا مرر كل من الأب والأم ذلك الجين المريض الى طفلهما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AE" dirty="0"/>
              <a:t>توجد على الكروموسومات الجسدية .</a:t>
            </a:r>
            <a:endParaRPr lang="en-GB" dirty="0"/>
          </a:p>
          <a:p>
            <a:pPr lvl="0"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التنحي الوراثي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452"/>
            <a:ext cx="8229600" cy="4525963"/>
          </a:xfrm>
        </p:spPr>
        <p:txBody>
          <a:bodyPr/>
          <a:lstStyle/>
          <a:p>
            <a:pPr algn="r" rtl="1"/>
            <a:r>
              <a:rPr lang="en-US" dirty="0" smtClean="0"/>
              <a:t>AA</a:t>
            </a:r>
            <a:r>
              <a:rPr lang="ar-SA" dirty="0" smtClean="0"/>
              <a:t>سليم </a:t>
            </a:r>
          </a:p>
          <a:p>
            <a:pPr algn="r" rtl="1"/>
            <a:r>
              <a:rPr lang="en-US" dirty="0" err="1" smtClean="0"/>
              <a:t>Aa</a:t>
            </a:r>
            <a:r>
              <a:rPr lang="en-US" dirty="0" smtClean="0"/>
              <a:t> </a:t>
            </a:r>
            <a:r>
              <a:rPr lang="ar-SA" dirty="0" smtClean="0"/>
              <a:t>حامل للمرض</a:t>
            </a:r>
          </a:p>
          <a:p>
            <a:pPr algn="r" rtl="1"/>
            <a:r>
              <a:rPr lang="en-US" dirty="0" err="1" smtClean="0"/>
              <a:t>aa</a:t>
            </a:r>
            <a:r>
              <a:rPr lang="ar-SA" smtClean="0"/>
              <a:t>مصاب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68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على الأمراض الوراثية المتنحية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 smtClean="0"/>
              <a:t>أنيميا </a:t>
            </a:r>
            <a:r>
              <a:rPr lang="ar-SA" b="1" dirty="0"/>
              <a:t>الخلايا المنجلية :</a:t>
            </a:r>
            <a:endParaRPr lang="en-GB" b="1" dirty="0"/>
          </a:p>
          <a:p>
            <a:pPr lvl="0" algn="just" rtl="1"/>
            <a:r>
              <a:rPr lang="ar-SA" dirty="0"/>
              <a:t>الجين المسئول عن </a:t>
            </a:r>
            <a:r>
              <a:rPr lang="ar-SA" dirty="0" smtClean="0"/>
              <a:t>المرض</a:t>
            </a:r>
            <a:r>
              <a:rPr lang="ar-AE" dirty="0" smtClean="0"/>
              <a:t> </a:t>
            </a:r>
            <a:r>
              <a:rPr lang="ar-SA" dirty="0" smtClean="0"/>
              <a:t>يؤدى </a:t>
            </a:r>
            <a:r>
              <a:rPr lang="ar-SA" dirty="0"/>
              <a:t>الى </a:t>
            </a:r>
            <a:r>
              <a:rPr lang="ar-AE" dirty="0" smtClean="0"/>
              <a:t>تغير شكل البروتينات مما يؤدي ل</a:t>
            </a:r>
            <a:r>
              <a:rPr lang="ar-SA" dirty="0" smtClean="0"/>
              <a:t>تقوس </a:t>
            </a:r>
            <a:r>
              <a:rPr lang="ar-SA" dirty="0"/>
              <a:t>الخلية الدموية الحمراء فتقلل من مقدرتها على حمل الأكسيجين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4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ملاحظات مندل لنبات البازلاء 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012180" y="256032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43600" y="233172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172200" y="206883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553200" y="23622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156710" y="20421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800850" y="24765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87440" y="2674620"/>
            <a:ext cx="457200" cy="32004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53200" y="19431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256020" y="238506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416040" y="1828800"/>
            <a:ext cx="499110" cy="46863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096000" y="19050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248400" y="20574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491990" y="221742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95800" y="25374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59530" y="184023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156710" y="24231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309110" y="25755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461510" y="27279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85953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flipV="1">
            <a:off x="3973830" y="2743200"/>
            <a:ext cx="2667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011930" y="2514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674870" y="423672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516630" y="201549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164330" y="2667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6730" y="2819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802380" y="213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630930" y="256032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773930" y="39852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10200" y="3810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410200" y="4114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690110" y="4419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1990" y="392049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257800" y="449961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53000" y="3657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105400" y="3810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838700" y="471297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558790" y="444627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 flipH="1">
            <a:off x="5570220" y="4461510"/>
            <a:ext cx="6858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309110" y="447294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991100" y="42138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341620" y="453771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3802380" y="5638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3516630" y="592074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3573780" y="611505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3802380" y="623316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4053840" y="634365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10718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3802380" y="5791200"/>
            <a:ext cx="381000" cy="3581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3954780" y="579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347210" y="5715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107180" y="5943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4259580" y="60960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787390" y="56388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5715000" y="60960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096000" y="63246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530340" y="60960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6572250" y="56388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6168390" y="55245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6134100" y="592455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6358890" y="62103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400800" y="5970270"/>
            <a:ext cx="72390" cy="35433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486400" y="57531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092190" y="59436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5939790" y="5791200"/>
            <a:ext cx="228600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914400" y="195453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الجيل الأول لنبات البازلاء </a:t>
            </a:r>
          </a:p>
          <a:p>
            <a:r>
              <a:rPr lang="ar-AE" dirty="0" smtClean="0"/>
              <a:t>بذور خضراء وصفراء 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533400" y="3657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الجيل الثاني لنبات البازلاء </a:t>
            </a:r>
          </a:p>
          <a:p>
            <a:r>
              <a:rPr lang="ar-AE" dirty="0" smtClean="0"/>
              <a:t>بذور صفراء       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609600" y="494157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الجيل الثالث لنبات البازلاء </a:t>
            </a:r>
          </a:p>
          <a:p>
            <a:r>
              <a:rPr lang="ar-AE" dirty="0" smtClean="0"/>
              <a:t>بذور خضراء وصفراء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8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>
                <a:solidFill>
                  <a:schemeClr val="accent2">
                    <a:lumMod val="50000"/>
                  </a:schemeClr>
                </a:solidFill>
              </a:rPr>
              <a:t>أمثلة على الأمراض الوراثية المتنحية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/>
              <a:t>2</a:t>
            </a:r>
            <a:r>
              <a:rPr lang="ar-SA" b="1" u="sng" dirty="0" smtClean="0"/>
              <a:t>- </a:t>
            </a:r>
            <a:r>
              <a:rPr lang="ar-SA" b="1" u="sng" dirty="0"/>
              <a:t>مرض البول الفينايل كيتونى </a:t>
            </a:r>
            <a:endParaRPr lang="en-GB" b="1" u="sng" dirty="0"/>
          </a:p>
          <a:p>
            <a:pPr lvl="0" algn="just" rtl="1"/>
            <a:r>
              <a:rPr lang="ar-SA" dirty="0"/>
              <a:t>هو أحد الأمراض المتسببه فى التخلف العقلى وذلك بسبب خلل فى الجين المسئول عن تكوين انزيم المسئول عن عملية التمثيل الغذائى للمواد .........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5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مسألة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 smtClean="0"/>
              <a:t>عند </a:t>
            </a:r>
            <a:r>
              <a:rPr lang="ar-SA" dirty="0"/>
              <a:t>تزاوج والدين حاملين لمرض أنيميا الخلايا المنجلية  الطراز الجينى لهما (</a:t>
            </a:r>
            <a:r>
              <a:rPr lang="en-US" dirty="0" err="1"/>
              <a:t>Aa</a:t>
            </a:r>
            <a:r>
              <a:rPr lang="ar-SA" dirty="0"/>
              <a:t>)  فما هو احتمال ظهور المرض فى الأبناء  أى نسب الطراز الجيني والمظهرى؟ </a:t>
            </a:r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4471035" y="2667000"/>
            <a:ext cx="8382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1383" y="4884420"/>
            <a:ext cx="1259505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AA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1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نسبة الإصابة بالمرض 25</a:t>
            </a:r>
            <a:r>
              <a:rPr lang="ar-AE" dirty="0" smtClean="0"/>
              <a:t>%</a:t>
            </a:r>
          </a:p>
          <a:p>
            <a:pPr algn="r" rtl="1"/>
            <a:r>
              <a:rPr lang="ar-AE" dirty="0" smtClean="0"/>
              <a:t>نسبة الحاملين للمرض 50%</a:t>
            </a:r>
          </a:p>
          <a:p>
            <a:pPr algn="r" rtl="1"/>
            <a:r>
              <a:rPr lang="ar-AE" dirty="0" smtClean="0"/>
              <a:t>نسبة السليمين 25%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مسألة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600200"/>
            <a:ext cx="8148119" cy="4525963"/>
          </a:xfrm>
          <a:ln w="50800" cmpd="dbl">
            <a:solidFill>
              <a:schemeClr val="tx1"/>
            </a:solidFill>
          </a:ln>
        </p:spPr>
        <p:txBody>
          <a:bodyPr/>
          <a:lstStyle/>
          <a:p>
            <a:pPr algn="just" rtl="1"/>
            <a:r>
              <a:rPr lang="ar-SA" dirty="0"/>
              <a:t>مثال : ماهى نسب ظهور المرض فى الأبناء عند تزاوج أب </a:t>
            </a:r>
            <a:r>
              <a:rPr lang="ar-AE" dirty="0" smtClean="0"/>
              <a:t>مريض ب</a:t>
            </a:r>
            <a:r>
              <a:rPr lang="ar-SA" dirty="0" smtClean="0"/>
              <a:t>أنيميا </a:t>
            </a:r>
            <a:r>
              <a:rPr lang="ar-SA" dirty="0"/>
              <a:t>الخلايا المنجلية </a:t>
            </a:r>
            <a:r>
              <a:rPr lang="ar-SA" dirty="0" smtClean="0"/>
              <a:t>(</a:t>
            </a:r>
            <a:r>
              <a:rPr lang="en-US" dirty="0" err="1" smtClean="0"/>
              <a:t>ss</a:t>
            </a:r>
            <a:r>
              <a:rPr lang="ar-SA" dirty="0" smtClean="0"/>
              <a:t>) </a:t>
            </a:r>
            <a:r>
              <a:rPr lang="ar-SA" dirty="0"/>
              <a:t>مع أم (</a:t>
            </a:r>
            <a:r>
              <a:rPr lang="en-US" dirty="0" err="1"/>
              <a:t>Ss</a:t>
            </a:r>
            <a:r>
              <a:rPr lang="ar-SA" dirty="0"/>
              <a:t>)  حاملة للمرض ؟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ss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Ss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5" y="2667000"/>
            <a:ext cx="92202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ss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1383" y="4884420"/>
            <a:ext cx="1259505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Ss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ss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Ss  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468800" y="3276600"/>
            <a:ext cx="4385311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V="1">
            <a:off x="1295400" y="3276600"/>
            <a:ext cx="17340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64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895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200" dirty="0" smtClean="0"/>
              <a:t>نسبة الإصابة بالمرض عند الأبناء = 50%</a:t>
            </a:r>
          </a:p>
          <a:p>
            <a:pPr algn="ctr"/>
            <a:r>
              <a:rPr lang="ar-AE" sz="2200" dirty="0" smtClean="0"/>
              <a:t>نسبة وجود أبناء حاملين للمرض 50% </a:t>
            </a:r>
          </a:p>
          <a:p>
            <a:pPr algn="ctr"/>
            <a:r>
              <a:rPr lang="ar-AE" sz="2200" dirty="0" smtClean="0"/>
              <a:t>نسبة الأبناء السليمين =0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2338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3-الوراثة </a:t>
            </a:r>
            <a:r>
              <a:rPr lang="ar-AE" smtClean="0">
                <a:solidFill>
                  <a:schemeClr val="accent2">
                    <a:lumMod val="50000"/>
                  </a:schemeClr>
                </a:solidFill>
              </a:rPr>
              <a:t>المرتبطة بالجنس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 algn="just" rtl="1"/>
            <a:r>
              <a:rPr lang="ar-SA" dirty="0"/>
              <a:t>يعد الكروموسوم </a:t>
            </a:r>
            <a:r>
              <a:rPr lang="en-US" dirty="0"/>
              <a:t>X</a:t>
            </a:r>
            <a:r>
              <a:rPr lang="ar-SA" dirty="0"/>
              <a:t> كروموسوما أساسيا للحياة والجينات </a:t>
            </a:r>
            <a:r>
              <a:rPr lang="ar-SA" dirty="0" smtClean="0"/>
              <a:t>التي </a:t>
            </a:r>
            <a:r>
              <a:rPr lang="ar-SA" dirty="0"/>
              <a:t>يحملها هذا الكروموسوم فى الأنثى ليس </a:t>
            </a:r>
            <a:r>
              <a:rPr lang="ar-SA" dirty="0" smtClean="0"/>
              <a:t>لها </a:t>
            </a:r>
            <a:r>
              <a:rPr lang="ar-SA" dirty="0"/>
              <a:t>علاقة بالجنس </a:t>
            </a:r>
            <a:r>
              <a:rPr lang="ar-SA" dirty="0" smtClean="0"/>
              <a:t>بالنمو </a:t>
            </a:r>
            <a:r>
              <a:rPr lang="ar-SA" dirty="0"/>
              <a:t>الجنسي ولكن الصفات الثانوية الجنسية للأنثى تظهر تحت تأثير الهرمونات بتوجيهات من الجين على هذا الكروموسوم.</a:t>
            </a:r>
            <a:endParaRPr lang="en-GB" dirty="0"/>
          </a:p>
          <a:p>
            <a:pPr lvl="0" algn="just" rtl="1"/>
            <a:r>
              <a:rPr lang="ar-SA" dirty="0"/>
              <a:t> أما الكروموسوم</a:t>
            </a:r>
            <a:r>
              <a:rPr lang="en-US" dirty="0" smtClean="0"/>
              <a:t>Y</a:t>
            </a:r>
            <a:r>
              <a:rPr lang="ar-SA" dirty="0" smtClean="0"/>
              <a:t>فإنه قد يحمل جينات مختلفة ، لكن معظم الجينات التي يحملها هي الجينات التي </a:t>
            </a:r>
            <a:r>
              <a:rPr lang="ar-SA" dirty="0"/>
              <a:t>تحدد الجنس فقط .</a:t>
            </a:r>
            <a:endParaRPr lang="en-GB" dirty="0"/>
          </a:p>
          <a:p>
            <a:pPr lvl="0" algn="just" rtl="1"/>
            <a:r>
              <a:rPr lang="ar-SA" u="sng" dirty="0" smtClean="0"/>
              <a:t>إذن </a:t>
            </a:r>
            <a:r>
              <a:rPr lang="ar-SA" u="sng" dirty="0"/>
              <a:t>الوراثة المرتبطة بالجنس</a:t>
            </a:r>
            <a:r>
              <a:rPr lang="en-US" u="sng" dirty="0"/>
              <a:t>Sex – Linked </a:t>
            </a:r>
            <a:r>
              <a:rPr lang="en-US" u="sng" dirty="0" err="1"/>
              <a:t>Inheritace</a:t>
            </a:r>
            <a:r>
              <a:rPr lang="ar-SA" u="sng" dirty="0"/>
              <a:t>  </a:t>
            </a:r>
            <a:r>
              <a:rPr lang="ar-SA" dirty="0"/>
              <a:t> تعنى الإنتقال الوراثى الذى يتحدد بالجين الموجود على كروموسوم الجنس (</a:t>
            </a:r>
            <a:r>
              <a:rPr lang="en-US" dirty="0"/>
              <a:t>X </a:t>
            </a:r>
            <a:r>
              <a:rPr lang="ar-SA" dirty="0"/>
              <a:t> ) ، </a:t>
            </a:r>
            <a:r>
              <a:rPr lang="ar-SA" u="sng" dirty="0"/>
              <a:t>ويسمى أيضا ب</a:t>
            </a:r>
            <a:r>
              <a:rPr lang="en-US" u="sng" dirty="0"/>
              <a:t>X- linked </a:t>
            </a:r>
            <a:r>
              <a:rPr lang="ar-SA" u="sng" dirty="0"/>
              <a:t> 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أشكال الوراثة </a:t>
            </a:r>
            <a:r>
              <a:rPr lang="ar-AE" smtClean="0">
                <a:solidFill>
                  <a:schemeClr val="accent2">
                    <a:lumMod val="50000"/>
                  </a:schemeClr>
                </a:solidFill>
              </a:rPr>
              <a:t>المرتبطة بالجنس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lvl="0" algn="just" rtl="1"/>
            <a:r>
              <a:rPr lang="ar-SA" u="sng" dirty="0"/>
              <a:t>الشكل الأول : وراثة سائدة </a:t>
            </a:r>
            <a:endParaRPr lang="en-GB" u="sng" dirty="0"/>
          </a:p>
          <a:p>
            <a:pPr marL="0" lvl="0" indent="0" algn="just" rtl="1">
              <a:buNone/>
            </a:pPr>
            <a:r>
              <a:rPr lang="ar-SA" dirty="0" smtClean="0"/>
              <a:t>وفيها </a:t>
            </a:r>
            <a:r>
              <a:rPr lang="ar-SA" dirty="0"/>
              <a:t>ينقل الذكر المريض جينه المصاب الى بناته دون أولاده ، بينما تورث الأم الصفة لأبنائها وبناتها على السواء نظرا لأن الجين (</a:t>
            </a:r>
            <a:r>
              <a:rPr lang="en-US" dirty="0"/>
              <a:t>X</a:t>
            </a:r>
            <a:r>
              <a:rPr lang="ar-SA" dirty="0"/>
              <a:t>) الموجود لديها ينتقل الى الذكر والأنثى.</a:t>
            </a:r>
            <a:endParaRPr lang="en-GB" dirty="0"/>
          </a:p>
          <a:p>
            <a:pPr lvl="0" algn="just" rtl="1"/>
            <a:endParaRPr lang="ar-AE" dirty="0" smtClean="0"/>
          </a:p>
          <a:p>
            <a:pPr lvl="0" algn="just" rtl="1"/>
            <a:r>
              <a:rPr lang="ar-SA" u="sng" dirty="0" smtClean="0"/>
              <a:t>الشكل </a:t>
            </a:r>
            <a:r>
              <a:rPr lang="ar-SA" u="sng" dirty="0"/>
              <a:t>الثانى </a:t>
            </a:r>
            <a:endParaRPr lang="ar-AE" u="sng" dirty="0" smtClean="0"/>
          </a:p>
          <a:p>
            <a:pPr lvl="0" algn="just" rtl="1"/>
            <a:r>
              <a:rPr lang="ar-SA" dirty="0" smtClean="0"/>
              <a:t>:</a:t>
            </a:r>
            <a:r>
              <a:rPr lang="ar-SA" dirty="0"/>
              <a:t>الوراثة المتنحية </a:t>
            </a:r>
            <a:r>
              <a:rPr lang="ar-SA" dirty="0" smtClean="0"/>
              <a:t>التي </a:t>
            </a:r>
            <a:r>
              <a:rPr lang="ar-SA" dirty="0"/>
              <a:t>تحكمها المبادئ العامة التالية </a:t>
            </a:r>
            <a:r>
              <a:rPr lang="ar-SA" dirty="0" smtClean="0"/>
              <a:t>:</a:t>
            </a:r>
            <a:endParaRPr lang="ar-AE" dirty="0" smtClean="0"/>
          </a:p>
          <a:p>
            <a:pPr lvl="1" algn="just" rtl="1"/>
            <a:r>
              <a:rPr lang="ar-AE" dirty="0" smtClean="0"/>
              <a:t>قد يكون الذكر مصابا بالمرض أو غير مصاب .</a:t>
            </a:r>
          </a:p>
          <a:p>
            <a:pPr lvl="1" algn="just" rtl="1"/>
            <a:r>
              <a:rPr lang="ar-AE" dirty="0" smtClean="0"/>
              <a:t>الأنثى قد تكون : مصابة بالمرض أو حاملة للمرض أو سليمة</a:t>
            </a:r>
            <a:endParaRPr lang="en-GB" dirty="0"/>
          </a:p>
          <a:p>
            <a:pPr algn="just" rtl="1"/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الأمراض الوراثية المرتبطة بالجنس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 smtClean="0"/>
              <a:t>مرض الهيموفيليا </a:t>
            </a:r>
            <a:r>
              <a:rPr lang="ar-SA" b="1" u="sng" dirty="0"/>
              <a:t>: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 مرض نزف الدم الوراثى نتيجة فقدان أحد عوامل تخثر ( تجلط ) الدم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أساس نظرية مندل في الوراثة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r>
              <a:rPr lang="ar-SA" u="sng" dirty="0"/>
              <a:t>ما هو الأساس الذى بنيت عليه نظرية مندل ؟</a:t>
            </a:r>
            <a:endParaRPr lang="en-GB" dirty="0"/>
          </a:p>
          <a:p>
            <a:pPr lvl="0" algn="just" rtl="1"/>
            <a:r>
              <a:rPr lang="ar-SA" dirty="0" smtClean="0"/>
              <a:t>ان </a:t>
            </a:r>
            <a:r>
              <a:rPr lang="ar-SA" dirty="0"/>
              <a:t>الصفات التى نراها على الكائنات الحية ما هى إلا نتاج وحدات غير معروفة تنتقل من جيل لآخر وفق قوانين الإحتمالات الرياضية ، ووجود هذه الوحدات أو غيابها هو الذى يشكل الفروق بين الأفراد فى امتلاك هذه الصفات </a:t>
            </a:r>
            <a:r>
              <a:rPr lang="ar-SA" dirty="0" smtClean="0"/>
              <a:t>.</a:t>
            </a:r>
            <a:endParaRPr lang="ar-AE" dirty="0" smtClean="0"/>
          </a:p>
          <a:p>
            <a:pPr lvl="0" algn="just" rtl="1"/>
            <a:endParaRPr lang="ar-AE" dirty="0"/>
          </a:p>
          <a:p>
            <a:pPr lvl="0" algn="just" rtl="1"/>
            <a:r>
              <a:rPr lang="ar-SA" dirty="0"/>
              <a:t>وضع مندل مفاهيم الصفات السائدة والصفات المتنحية . </a:t>
            </a:r>
            <a:r>
              <a:rPr lang="ar-AE" dirty="0" smtClean="0"/>
              <a:t>و</a:t>
            </a:r>
            <a:r>
              <a:rPr lang="ar-SA" dirty="0" smtClean="0"/>
              <a:t>أشار </a:t>
            </a:r>
            <a:r>
              <a:rPr lang="ar-SA" dirty="0"/>
              <a:t>مندل الى أن كل صفة وراثية تتمثل فى عاملين داخل الخلية ، ولكنه لم يستطع تحديد موقع هذين العاملين .</a:t>
            </a:r>
            <a:endParaRPr lang="en-GB" dirty="0"/>
          </a:p>
          <a:p>
            <a:pPr algn="just" rtl="1"/>
            <a:endParaRPr lang="en-GB" dirty="0"/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للأمراض الوراثية المرتبطة بالجنس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/>
              <a:t>مرض أنيميا البحر المتوسط :</a:t>
            </a:r>
            <a:endParaRPr lang="en-GB" dirty="0"/>
          </a:p>
          <a:p>
            <a:pPr lvl="0" algn="just" rtl="1"/>
            <a:r>
              <a:rPr lang="ar-SA" dirty="0"/>
              <a:t>ينتج عن وجود جين متنحى على الكروموسوم (</a:t>
            </a:r>
            <a:r>
              <a:rPr lang="en-US" dirty="0"/>
              <a:t>X</a:t>
            </a:r>
            <a:r>
              <a:rPr lang="ar-SA" dirty="0"/>
              <a:t> ) نتيجة نقص انزيم معين ضروري لعملية الأكسدة داخل الخلية .</a:t>
            </a:r>
            <a:endParaRPr lang="en-GB" dirty="0"/>
          </a:p>
          <a:p>
            <a:pPr lvl="0" algn="just" rtl="1"/>
            <a:r>
              <a:rPr lang="ar-SA" dirty="0"/>
              <a:t>ينتشر هذا المرض فى حوض البحر المتوسط .</a:t>
            </a:r>
            <a:endParaRPr lang="en-GB" dirty="0"/>
          </a:p>
          <a:p>
            <a:pPr lvl="0" algn="just" rtl="1"/>
            <a:r>
              <a:rPr lang="ar-SA" dirty="0"/>
              <a:t>يؤدى المرض الى تكسير كرات الدم الحمراء عند تناول بعض الأدوية . 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1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للأمراض الوراثية المرتبطة بالجنس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/>
              <a:t>مرض كروموسوم (</a:t>
            </a:r>
            <a:r>
              <a:rPr lang="en-US" b="1" u="sng" dirty="0"/>
              <a:t>x</a:t>
            </a:r>
            <a:r>
              <a:rPr lang="ar-SA" b="1" u="sng" dirty="0"/>
              <a:t>) الهش( </a:t>
            </a:r>
            <a:r>
              <a:rPr lang="en-US" b="1" u="sng" dirty="0"/>
              <a:t>Fragile X </a:t>
            </a:r>
            <a:r>
              <a:rPr lang="ar-SA" b="1" u="sng" dirty="0"/>
              <a:t>) :</a:t>
            </a:r>
            <a:endParaRPr lang="en-GB" b="1" u="sng" dirty="0"/>
          </a:p>
          <a:p>
            <a:pPr lvl="0" algn="just" rtl="1"/>
            <a:r>
              <a:rPr lang="ar-SA" dirty="0"/>
              <a:t>هو أحد الأمراض الوراثية المتسببة فى التخلف العقلى .</a:t>
            </a:r>
            <a:endParaRPr lang="en-GB" dirty="0"/>
          </a:p>
          <a:p>
            <a:pPr lvl="0" algn="just" rtl="1"/>
            <a:r>
              <a:rPr lang="ar-SA" dirty="0"/>
              <a:t>يصيب الأطفال الذكور ويؤدى </a:t>
            </a:r>
            <a:r>
              <a:rPr lang="ar-SA" dirty="0" smtClean="0"/>
              <a:t>في </a:t>
            </a:r>
            <a:r>
              <a:rPr lang="ar-SA" dirty="0"/>
              <a:t>الحالات الأقل اضطرابا الى العجز عن التعلم والى عدم القدرة على القراءة السليمة.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للأمراض الوراثية المرتبطة بالجنس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ملحوظة : نادرا ما توجد إناث مصابات بالمرض .</a:t>
            </a:r>
            <a:endParaRPr lang="en-GB" dirty="0"/>
          </a:p>
          <a:p>
            <a:pPr lvl="0" algn="just" rtl="1"/>
            <a:r>
              <a:rPr lang="ar-SA" dirty="0"/>
              <a:t>متى توجد إناث مصابات بالمرض ؟</a:t>
            </a:r>
            <a:endParaRPr lang="en-GB" dirty="0"/>
          </a:p>
          <a:p>
            <a:pPr lvl="0" algn="just" rtl="1"/>
            <a:r>
              <a:rPr lang="ar-SA" dirty="0"/>
              <a:t>فى حالة إذا كانت ابنة لرجل مصاب ، ووالدتها حاملة للمرض </a:t>
            </a:r>
            <a:r>
              <a:rPr lang="ar-SA" dirty="0" smtClean="0"/>
              <a:t>أو مريضة ، </a:t>
            </a:r>
            <a:r>
              <a:rPr lang="ar-SA" dirty="0"/>
              <a:t>وبذلك تكون قد ورثت جينا مصابا من كلا من الوالدين فيظهر المرض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6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مسألة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 smtClean="0"/>
              <a:t> </a:t>
            </a:r>
            <a:r>
              <a:rPr lang="ar-SA" dirty="0"/>
              <a:t>عند زواج أم حاملة لمرض </a:t>
            </a:r>
            <a:r>
              <a:rPr lang="ar-SA" dirty="0" smtClean="0"/>
              <a:t>الهيموفلي</a:t>
            </a:r>
            <a:r>
              <a:rPr lang="ar-AE" dirty="0" smtClean="0"/>
              <a:t>ا </a:t>
            </a:r>
            <a:r>
              <a:rPr lang="en-US" dirty="0" smtClean="0"/>
              <a:t>XX)</a:t>
            </a:r>
            <a:r>
              <a:rPr lang="ar-SA" dirty="0" smtClean="0"/>
              <a:t>) </a:t>
            </a:r>
            <a:r>
              <a:rPr lang="ar-SA" dirty="0"/>
              <a:t>من أب طبيعى ( </a:t>
            </a:r>
            <a:r>
              <a:rPr lang="en-US" dirty="0"/>
              <a:t>XY</a:t>
            </a:r>
            <a:r>
              <a:rPr lang="ar-SA" dirty="0"/>
              <a:t>) فما </a:t>
            </a:r>
            <a:r>
              <a:rPr lang="ar-SA" dirty="0" smtClean="0"/>
              <a:t>ه</a:t>
            </a:r>
            <a:r>
              <a:rPr lang="ar-AE" dirty="0" smtClean="0"/>
              <a:t>ي</a:t>
            </a:r>
            <a:r>
              <a:rPr lang="ar-SA" dirty="0" smtClean="0"/>
              <a:t> </a:t>
            </a:r>
            <a:r>
              <a:rPr lang="ar-SA" dirty="0"/>
              <a:t>نسب </a:t>
            </a:r>
            <a:r>
              <a:rPr lang="ar-SA" dirty="0" smtClean="0"/>
              <a:t>ظهور </a:t>
            </a:r>
            <a:r>
              <a:rPr lang="ar-SA" dirty="0"/>
              <a:t>المرض فى الأبناء ( الذكور والإناث) ؟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H</a:t>
            </a:r>
            <a:r>
              <a:rPr lang="en-GB" sz="32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 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380" y="1800000"/>
            <a:ext cx="184404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Hh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2567" y="2667000"/>
            <a:ext cx="788327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9125" y="2667000"/>
            <a:ext cx="92202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Hh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1383" y="4884420"/>
            <a:ext cx="1259505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h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HH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796731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468800" y="3276600"/>
            <a:ext cx="4385311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V="1">
            <a:off x="1295400" y="3276600"/>
            <a:ext cx="17340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الإجابة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الإناث :</a:t>
            </a:r>
          </a:p>
          <a:p>
            <a:pPr algn="r" rtl="1"/>
            <a:r>
              <a:rPr lang="ar-AE" dirty="0" smtClean="0"/>
              <a:t>50% حاملة للمرض </a:t>
            </a:r>
          </a:p>
          <a:p>
            <a:pPr algn="r" rtl="1"/>
            <a:r>
              <a:rPr lang="ar-AE" dirty="0" smtClean="0"/>
              <a:t>50% سليمة من المرض 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الذكور :</a:t>
            </a:r>
          </a:p>
          <a:p>
            <a:pPr algn="r" rtl="1"/>
            <a:r>
              <a:rPr lang="ar-AE" dirty="0" smtClean="0"/>
              <a:t>50% مصاب بالمرض </a:t>
            </a:r>
          </a:p>
          <a:p>
            <a:pPr algn="r" rtl="1"/>
            <a:r>
              <a:rPr lang="ar-AE" dirty="0" smtClean="0"/>
              <a:t>50% سليم من المرض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8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مسألة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عند زواج أب مصاب بأنيميا البحر المتوسط (</a:t>
            </a:r>
            <a:r>
              <a:rPr lang="en-US" dirty="0"/>
              <a:t>XY</a:t>
            </a:r>
            <a:r>
              <a:rPr lang="ar-SA" dirty="0"/>
              <a:t>) من أم سليمة ( </a:t>
            </a:r>
            <a:r>
              <a:rPr lang="en-US" dirty="0"/>
              <a:t>XX</a:t>
            </a:r>
            <a:r>
              <a:rPr lang="ar-SA" dirty="0"/>
              <a:t>) ما هى النسب المحتملة لظهور المرض أو أن يكون حامل للمرض فى الإناث و الذكور ؟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h…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 Y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5380" y="1800000"/>
            <a:ext cx="184404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HH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2567" y="2667000"/>
            <a:ext cx="788327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9125" y="2667000"/>
            <a:ext cx="92202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68844"/>
            <a:ext cx="1524000" cy="1006175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Hh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55495" y="4800600"/>
            <a:ext cx="1509105" cy="107442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87477" y="4876800"/>
            <a:ext cx="1686878" cy="990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97536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Hh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796731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468800" y="3276600"/>
            <a:ext cx="4385311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V="1">
            <a:off x="1295400" y="3276600"/>
            <a:ext cx="17340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الطراز الجيني :</a:t>
            </a:r>
          </a:p>
          <a:p>
            <a:pPr algn="r" rtl="1"/>
            <a:r>
              <a:rPr lang="ar-AE" dirty="0" smtClean="0"/>
              <a:t>الإناث حاملات للمرض (100%)</a:t>
            </a:r>
          </a:p>
          <a:p>
            <a:pPr algn="r" rtl="1"/>
            <a:r>
              <a:rPr lang="ar-AE" smtClean="0"/>
              <a:t>الذكور سليمون (100%)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الوراثة متعددة البدائل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نظرية الطفرة فريز وباتيسون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 algn="just" rtl="1"/>
            <a:r>
              <a:rPr lang="ar-SA" dirty="0"/>
              <a:t>وضعا نظرية تفسر حدوث الطفرات واعتبرا أن الطفرة التى تحدث بين الكائنات ماهى إلا حالات نادرة تنتقل أحيانا وبصورة كاملة من جيل الى جيل و بالتالى تظهر تنوعات جديدة</a:t>
            </a:r>
            <a:r>
              <a:rPr lang="en-US" dirty="0"/>
              <a:t> variation </a:t>
            </a:r>
            <a:r>
              <a:rPr lang="ar-SA" dirty="0"/>
              <a:t> فى نفس النوع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ar-AE" dirty="0"/>
          </a:p>
          <a:p>
            <a:pPr algn="just" rtl="1"/>
            <a:endParaRPr lang="ar-AE" dirty="0" smtClean="0"/>
          </a:p>
          <a:p>
            <a:pPr lvl="0" algn="just" rtl="1"/>
            <a:r>
              <a:rPr lang="ar-SA" dirty="0"/>
              <a:t>لم </a:t>
            </a:r>
            <a:r>
              <a:rPr lang="ar-AE" dirty="0" smtClean="0"/>
              <a:t>ي</a:t>
            </a:r>
            <a:r>
              <a:rPr lang="ar-SA" dirty="0" smtClean="0"/>
              <a:t>كن </a:t>
            </a:r>
            <a:r>
              <a:rPr lang="ar-SA" dirty="0"/>
              <a:t>تفسير نظرية الطفرة  وحدها كافية لتفسير التنوع فى الكائنات الحية  لأن معظم الطفرات ضارة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تعريف الوراثة متعدد البدائل </a:t>
            </a:r>
            <a:b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Multiple Alleles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endParaRPr lang="en-GB" dirty="0" smtClean="0"/>
          </a:p>
          <a:p>
            <a:pPr lvl="0" algn="just" rtl="1"/>
            <a:r>
              <a:rPr lang="ar-SA" dirty="0" smtClean="0"/>
              <a:t>وراثة </a:t>
            </a:r>
            <a:r>
              <a:rPr lang="ar-SA" dirty="0"/>
              <a:t>صفة وراثية يتحكم فيها أكثر من زوج من الجينات المتقابلة ويكون نصيب الفرد عادة زوجا واحدا من هذه البدائل المشاركة فى تحديد الصفة ، وهذا الزوج من الجينات يحتل نفس الموقع على الكروموسوم الخاص به فى خلايا الأفراد المختلفة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rtl="1"/>
            <a:r>
              <a:rPr lang="ar-SA" sz="2600" dirty="0" smtClean="0"/>
              <a:t>الفرد </a:t>
            </a:r>
            <a:r>
              <a:rPr lang="ar-SA" sz="2600" dirty="0"/>
              <a:t>لا يمكن أن يحمل أكثر من صورتين ( بديلين )للجين لأن الجين وجميع بدائله لا يوجد لها سوى موضعين على زوج الكروموسومات المتماثلة .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4457700" y="2895600"/>
            <a:ext cx="2971800" cy="1600200"/>
          </a:xfrm>
          <a:prstGeom prst="rect">
            <a:avLst/>
          </a:prstGeom>
          <a:noFill/>
          <a:ln w="381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زوج الجينات هذا هو المسؤول عن فصيلة الدم </a:t>
            </a:r>
            <a:endParaRPr lang="ar-AE" dirty="0">
              <a:solidFill>
                <a:schemeClr val="tx1"/>
              </a:solidFill>
            </a:endParaRPr>
          </a:p>
          <a:p>
            <a:pPr algn="ctr"/>
            <a:endParaRPr lang="ar-AE" dirty="0" smtClean="0"/>
          </a:p>
          <a:p>
            <a:pPr algn="ctr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181600" y="38862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096000" y="38862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19200" y="2895600"/>
            <a:ext cx="3048000" cy="3021330"/>
          </a:xfrm>
          <a:prstGeom prst="rect">
            <a:avLst/>
          </a:prstGeom>
          <a:noFill/>
          <a:ln w="381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قد يكون الزوج :</a:t>
            </a:r>
          </a:p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AA </a:t>
            </a:r>
          </a:p>
          <a:p>
            <a:pPr algn="ctr" rtl="1"/>
            <a:r>
              <a:rPr lang="fr-FR" dirty="0" err="1" smtClean="0">
                <a:solidFill>
                  <a:schemeClr val="tx1"/>
                </a:solidFill>
              </a:rPr>
              <a:t>Ao</a:t>
            </a:r>
            <a:endParaRPr lang="fr-FR" dirty="0" smtClean="0">
              <a:solidFill>
                <a:schemeClr val="tx1"/>
              </a:solidFill>
            </a:endParaRPr>
          </a:p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BB</a:t>
            </a:r>
          </a:p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Bo</a:t>
            </a:r>
          </a:p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AB</a:t>
            </a:r>
          </a:p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oo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7700" y="4676775"/>
            <a:ext cx="4229100" cy="1765935"/>
          </a:xfrm>
          <a:prstGeom prst="rect">
            <a:avLst/>
          </a:prstGeom>
          <a:noFill/>
          <a:ln w="123825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فصيلة الدم </a:t>
            </a:r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ar-AE" dirty="0" smtClean="0">
                <a:solidFill>
                  <a:schemeClr val="tx1"/>
                </a:solidFill>
              </a:rPr>
              <a:t> لها الطراز الجيني </a:t>
            </a:r>
            <a:r>
              <a:rPr lang="en-GB" dirty="0" smtClean="0">
                <a:solidFill>
                  <a:schemeClr val="tx1"/>
                </a:solidFill>
              </a:rPr>
              <a:t>AA </a:t>
            </a:r>
            <a:r>
              <a:rPr lang="ar-AE" dirty="0" smtClean="0">
                <a:solidFill>
                  <a:schemeClr val="tx1"/>
                </a:solidFill>
              </a:rPr>
              <a:t>أو </a:t>
            </a:r>
            <a:r>
              <a:rPr lang="en-GB" dirty="0" err="1" smtClean="0">
                <a:solidFill>
                  <a:schemeClr val="tx1"/>
                </a:solidFill>
              </a:rPr>
              <a:t>Ao</a:t>
            </a:r>
            <a:endParaRPr lang="en-GB" dirty="0" smtClean="0"/>
          </a:p>
          <a:p>
            <a:pPr algn="just" rtl="1"/>
            <a:r>
              <a:rPr lang="ar-AE" dirty="0">
                <a:solidFill>
                  <a:schemeClr val="tx1"/>
                </a:solidFill>
              </a:rPr>
              <a:t>فصيلة الدم </a:t>
            </a:r>
            <a:r>
              <a:rPr lang="en-GB" dirty="0" smtClean="0">
                <a:solidFill>
                  <a:schemeClr val="tx1"/>
                </a:solidFill>
              </a:rPr>
              <a:t>B 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>
                <a:solidFill>
                  <a:schemeClr val="tx1"/>
                </a:solidFill>
              </a:rPr>
              <a:t>لها الطراز الجيني </a:t>
            </a:r>
            <a:r>
              <a:rPr lang="en-GB" dirty="0" smtClean="0">
                <a:solidFill>
                  <a:schemeClr val="tx1"/>
                </a:solidFill>
              </a:rPr>
              <a:t>BB </a:t>
            </a:r>
            <a:r>
              <a:rPr lang="ar-AE" dirty="0" smtClean="0">
                <a:solidFill>
                  <a:schemeClr val="tx1"/>
                </a:solidFill>
              </a:rPr>
              <a:t>أو </a:t>
            </a:r>
            <a:r>
              <a:rPr lang="en-GB" dirty="0" smtClean="0">
                <a:solidFill>
                  <a:schemeClr val="tx1"/>
                </a:solidFill>
              </a:rPr>
              <a:t>Bo</a:t>
            </a:r>
            <a:endParaRPr lang="en-GB" dirty="0">
              <a:solidFill>
                <a:schemeClr val="tx1"/>
              </a:solidFill>
            </a:endParaRPr>
          </a:p>
          <a:p>
            <a:pPr algn="just" rtl="1"/>
            <a:r>
              <a:rPr lang="ar-AE" dirty="0">
                <a:solidFill>
                  <a:schemeClr val="tx1"/>
                </a:solidFill>
              </a:rPr>
              <a:t>فصيلة الدم </a:t>
            </a:r>
            <a:r>
              <a:rPr lang="en-GB" dirty="0" smtClean="0">
                <a:solidFill>
                  <a:schemeClr val="tx1"/>
                </a:solidFill>
              </a:rPr>
              <a:t>AB</a:t>
            </a:r>
            <a:r>
              <a:rPr lang="ar-AE" dirty="0" smtClean="0">
                <a:solidFill>
                  <a:schemeClr val="tx1"/>
                </a:solidFill>
              </a:rPr>
              <a:t> لها </a:t>
            </a:r>
            <a:r>
              <a:rPr lang="ar-AE" dirty="0">
                <a:solidFill>
                  <a:schemeClr val="tx1"/>
                </a:solidFill>
              </a:rPr>
              <a:t>الطراز الجيني </a:t>
            </a:r>
            <a:r>
              <a:rPr lang="en-GB" dirty="0" smtClean="0">
                <a:solidFill>
                  <a:schemeClr val="tx1"/>
                </a:solidFill>
              </a:rPr>
              <a:t>AB</a:t>
            </a:r>
            <a:endParaRPr lang="en-GB" dirty="0">
              <a:solidFill>
                <a:schemeClr val="tx1"/>
              </a:solidFill>
            </a:endParaRPr>
          </a:p>
          <a:p>
            <a:pPr algn="just" rtl="1"/>
            <a:r>
              <a:rPr lang="ar-AE" dirty="0">
                <a:solidFill>
                  <a:schemeClr val="tx1"/>
                </a:solidFill>
              </a:rPr>
              <a:t>فصيلة </a:t>
            </a:r>
            <a:r>
              <a:rPr lang="ar-AE" dirty="0" smtClean="0">
                <a:solidFill>
                  <a:schemeClr val="tx1"/>
                </a:solidFill>
              </a:rPr>
              <a:t>الدم</a:t>
            </a:r>
            <a:r>
              <a:rPr lang="en-GB" dirty="0" smtClean="0">
                <a:solidFill>
                  <a:schemeClr val="tx1"/>
                </a:solidFill>
              </a:rPr>
              <a:t>o 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>
                <a:solidFill>
                  <a:schemeClr val="tx1"/>
                </a:solidFill>
              </a:rPr>
              <a:t>لها الطراز الجيني </a:t>
            </a:r>
            <a:r>
              <a:rPr lang="en-GB" dirty="0" smtClean="0">
                <a:solidFill>
                  <a:schemeClr val="tx1"/>
                </a:solidFill>
              </a:rPr>
              <a:t>oo</a:t>
            </a:r>
            <a:endParaRPr lang="en-GB" dirty="0">
              <a:solidFill>
                <a:schemeClr val="tx1"/>
              </a:solidFill>
            </a:endParaRP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أمثلة للوراثة متعدد</a:t>
            </a:r>
            <a:r>
              <a:rPr lang="ar-SA" smtClean="0">
                <a:solidFill>
                  <a:schemeClr val="accent2">
                    <a:lumMod val="50000"/>
                  </a:schemeClr>
                </a:solidFill>
              </a:rPr>
              <a:t>ة</a:t>
            </a:r>
            <a:r>
              <a:rPr lang="ar-AE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البدائل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dirty="0" smtClean="0"/>
          </a:p>
          <a:p>
            <a:pPr lvl="0" algn="just" rtl="1"/>
            <a:r>
              <a:rPr lang="ar-AE" dirty="0" smtClean="0"/>
              <a:t>فصائل الدم </a:t>
            </a:r>
            <a:endParaRPr lang="ar-AE" dirty="0"/>
          </a:p>
          <a:p>
            <a:pPr lvl="0" algn="just" rtl="1"/>
            <a:r>
              <a:rPr lang="ar-AE" dirty="0" smtClean="0"/>
              <a:t>عامل ريسس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وراثة فصائل الدم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dirty="0" smtClean="0"/>
          </a:p>
          <a:p>
            <a:pPr lvl="0" algn="just" rtl="1"/>
            <a:r>
              <a:rPr lang="ar-SA" b="1" dirty="0"/>
              <a:t>تتضمن فصائل الدم فى الإنسان اربعة فصائل هى </a:t>
            </a:r>
            <a:r>
              <a:rPr lang="ar-AE" b="1" dirty="0" smtClean="0"/>
              <a:t>: </a:t>
            </a:r>
          </a:p>
          <a:p>
            <a:pPr lvl="2" algn="just" rtl="1"/>
            <a:r>
              <a:rPr lang="ar-SA" b="1" dirty="0" smtClean="0"/>
              <a:t>(</a:t>
            </a:r>
            <a:r>
              <a:rPr lang="en-US" b="1" dirty="0"/>
              <a:t>A</a:t>
            </a:r>
            <a:r>
              <a:rPr lang="ar-SA" b="1" dirty="0"/>
              <a:t>) </a:t>
            </a:r>
            <a:endParaRPr lang="ar-AE" b="1" dirty="0" smtClean="0"/>
          </a:p>
          <a:p>
            <a:pPr lvl="2" algn="just" rtl="1"/>
            <a:r>
              <a:rPr lang="ar-SA" b="1" dirty="0" smtClean="0"/>
              <a:t>( </a:t>
            </a:r>
            <a:r>
              <a:rPr lang="en-US" b="1" dirty="0"/>
              <a:t>B</a:t>
            </a:r>
            <a:r>
              <a:rPr lang="ar-SA" b="1" dirty="0"/>
              <a:t>) </a:t>
            </a:r>
            <a:r>
              <a:rPr lang="ar-AE" b="1" dirty="0" smtClean="0"/>
              <a:t> </a:t>
            </a:r>
          </a:p>
          <a:p>
            <a:pPr lvl="2" algn="just" rtl="1"/>
            <a:r>
              <a:rPr lang="ar-SA" b="1" dirty="0" smtClean="0"/>
              <a:t>( </a:t>
            </a:r>
            <a:r>
              <a:rPr lang="en-US" b="1" dirty="0"/>
              <a:t>AB</a:t>
            </a:r>
            <a:r>
              <a:rPr lang="ar-SA" b="1" dirty="0"/>
              <a:t> ) </a:t>
            </a:r>
            <a:r>
              <a:rPr lang="ar-AE" b="1" dirty="0" smtClean="0"/>
              <a:t> </a:t>
            </a:r>
          </a:p>
          <a:p>
            <a:pPr lvl="2" algn="just" rtl="1"/>
            <a:r>
              <a:rPr lang="ar-SA" b="1" dirty="0" smtClean="0"/>
              <a:t>( </a:t>
            </a:r>
            <a:r>
              <a:rPr lang="en-US" b="1" dirty="0"/>
              <a:t>O</a:t>
            </a:r>
            <a:r>
              <a:rPr lang="ar-SA" b="1" dirty="0"/>
              <a:t>) </a:t>
            </a:r>
            <a:endParaRPr lang="ar-AE" b="1" dirty="0" smtClean="0"/>
          </a:p>
          <a:p>
            <a:pPr lvl="0" algn="just" rtl="1"/>
            <a:endParaRPr lang="ar-AE" b="1" dirty="0" smtClean="0"/>
          </a:p>
          <a:p>
            <a:pPr marL="0" lv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وراثة فصائل الدم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AE" dirty="0" smtClean="0">
                <a:solidFill>
                  <a:schemeClr val="accent4"/>
                </a:solidFill>
              </a:rPr>
              <a:t>س / كيف تتحدد فصائل الدم في الإنسان ؟</a:t>
            </a:r>
          </a:p>
          <a:p>
            <a:pPr lvl="0" algn="just" rtl="1"/>
            <a:r>
              <a:rPr lang="ar-SA" dirty="0" smtClean="0"/>
              <a:t>تتحدد </a:t>
            </a:r>
            <a:r>
              <a:rPr lang="ar-SA" dirty="0"/>
              <a:t>هذه الفصائل بواسطة بعض البروتينات التى تسمى المواد المولدة (</a:t>
            </a:r>
            <a:r>
              <a:rPr lang="en-US" dirty="0"/>
              <a:t>Antigens</a:t>
            </a:r>
            <a:r>
              <a:rPr lang="ar-SA" dirty="0"/>
              <a:t> ) و التى تقع على سطح كرات الدم الحمراء ( غشاء الخلية </a:t>
            </a:r>
            <a:r>
              <a:rPr lang="ar-SA" dirty="0" smtClean="0"/>
              <a:t>).</a:t>
            </a:r>
            <a:endParaRPr lang="ar-AE" dirty="0" smtClean="0"/>
          </a:p>
          <a:p>
            <a:pPr lvl="0" algn="just" rtl="1"/>
            <a:r>
              <a:rPr lang="ar-SA" dirty="0"/>
              <a:t>هذه البروتينات تتحدد بواسطة ثلاثة أنواع من الجينات البديلة جين (</a:t>
            </a:r>
            <a:r>
              <a:rPr lang="en-US" dirty="0"/>
              <a:t>A</a:t>
            </a:r>
            <a:r>
              <a:rPr lang="ar-SA" dirty="0"/>
              <a:t>) يعتبر جين سائد و( </a:t>
            </a:r>
            <a:r>
              <a:rPr lang="en-US" dirty="0"/>
              <a:t>B</a:t>
            </a:r>
            <a:r>
              <a:rPr lang="ar-SA" dirty="0"/>
              <a:t>) يعتبر جين سائد  و( </a:t>
            </a:r>
            <a:r>
              <a:rPr lang="en-US" dirty="0"/>
              <a:t>o</a:t>
            </a:r>
            <a:r>
              <a:rPr lang="ar-SA" dirty="0"/>
              <a:t>) يعتبر جين متنحى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SA" dirty="0"/>
              <a:t>تؤدى الجينات الثلاثة الى ستة تراكيب زوجية تسمى بالطرز الجينية </a:t>
            </a:r>
            <a:r>
              <a:rPr lang="en-US" dirty="0"/>
              <a:t>Genetic type </a:t>
            </a:r>
            <a:r>
              <a:rPr lang="ar-SA" dirty="0"/>
              <a:t> (</a:t>
            </a:r>
            <a:r>
              <a:rPr lang="en-US" dirty="0"/>
              <a:t>AA</a:t>
            </a:r>
            <a:r>
              <a:rPr lang="ar-SA" dirty="0"/>
              <a:t>) و ( </a:t>
            </a:r>
            <a:r>
              <a:rPr lang="en-US" dirty="0"/>
              <a:t>BB</a:t>
            </a:r>
            <a:r>
              <a:rPr lang="ar-SA" dirty="0"/>
              <a:t>) و(</a:t>
            </a:r>
            <a:r>
              <a:rPr lang="en-US" dirty="0"/>
              <a:t>OO</a:t>
            </a:r>
            <a:r>
              <a:rPr lang="ar-SA" dirty="0"/>
              <a:t> ) و(</a:t>
            </a:r>
            <a:r>
              <a:rPr lang="en-US" dirty="0"/>
              <a:t>AB</a:t>
            </a:r>
            <a:r>
              <a:rPr lang="ar-SA" dirty="0"/>
              <a:t>) و( </a:t>
            </a:r>
            <a:r>
              <a:rPr lang="en-US" dirty="0"/>
              <a:t>AO</a:t>
            </a:r>
            <a:r>
              <a:rPr lang="ar-SA" dirty="0"/>
              <a:t>) و( </a:t>
            </a:r>
            <a:r>
              <a:rPr lang="en-US" dirty="0"/>
              <a:t>BO</a:t>
            </a:r>
            <a:r>
              <a:rPr lang="ar-SA" dirty="0"/>
              <a:t>) . </a:t>
            </a:r>
            <a:endParaRPr lang="en-GB" dirty="0"/>
          </a:p>
          <a:p>
            <a:pPr lvl="0" algn="just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10403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نقل فصائل الدم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/>
              <a:t>س/لماذا يتعذر نقل بعض فصائل الدم إلى بعض الفصائل الأخرى ؟</a:t>
            </a:r>
          </a:p>
          <a:p>
            <a:pPr lvl="0" algn="just" rtl="1"/>
            <a:r>
              <a:rPr lang="ar-SA" dirty="0" smtClean="0"/>
              <a:t>يوجد </a:t>
            </a:r>
            <a:r>
              <a:rPr lang="ar-SA" dirty="0"/>
              <a:t>لهذه المولدات </a:t>
            </a:r>
            <a:r>
              <a:rPr lang="ar-AE" dirty="0" smtClean="0"/>
              <a:t>الموجودة على كريات الدم الحمراء أجسام مضادة </a:t>
            </a:r>
            <a:r>
              <a:rPr lang="en-US" dirty="0" smtClean="0"/>
              <a:t>Antibodies</a:t>
            </a:r>
            <a:r>
              <a:rPr lang="ar-SA" dirty="0" smtClean="0"/>
              <a:t> </a:t>
            </a:r>
            <a:r>
              <a:rPr lang="ar-SA" dirty="0"/>
              <a:t>وهى بروتينات توجد منتشرة فى بلازما الدم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42760" y="533400"/>
            <a:ext cx="1828800" cy="16002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648200" y="457200"/>
            <a:ext cx="1828800" cy="16002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590800" y="533400"/>
            <a:ext cx="1828800" cy="16002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4800" y="457200"/>
            <a:ext cx="1828800" cy="16002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14400" y="91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62000" y="91440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86100" y="9334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95250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67600" y="10477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7604760" y="1710690"/>
            <a:ext cx="304800" cy="381000"/>
          </a:xfrm>
          <a:prstGeom prst="star5">
            <a:avLst>
              <a:gd name="adj" fmla="val 43520"/>
              <a:gd name="hf" fmla="val 105146"/>
              <a:gd name="vf" fmla="val 1105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3086100" y="1600200"/>
            <a:ext cx="3048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5433060" y="1562100"/>
            <a:ext cx="3048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3619500" y="1527810"/>
            <a:ext cx="3048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620000" y="297180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47610" y="548640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47610" y="470154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04760" y="37528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5300" y="29146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9100" y="37528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4810" y="457200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5276850"/>
            <a:ext cx="838200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447800" y="3124200"/>
            <a:ext cx="6099810" cy="5715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1600200" y="3333750"/>
            <a:ext cx="5867400" cy="215265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38250" y="3933825"/>
            <a:ext cx="6099810" cy="5715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211580" y="4171950"/>
            <a:ext cx="6126480" cy="139065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169670" y="3181350"/>
            <a:ext cx="6297930" cy="1411605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162050" y="3990975"/>
            <a:ext cx="6126480" cy="790575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223010" y="4911090"/>
            <a:ext cx="6126480" cy="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162050" y="5050155"/>
            <a:ext cx="6187440" cy="645795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325880" y="5541646"/>
            <a:ext cx="6012180" cy="322896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5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نقل فصائل الدم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dirty="0" smtClean="0"/>
              <a:t>هناك فصائل متوافقة يتم نقل الدم بينها ،وفصائل غير متوافقة لا يتم نقل الدم بينها .</a:t>
            </a:r>
          </a:p>
          <a:p>
            <a:pPr lvl="0" algn="just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82876"/>
              </p:ext>
            </p:extLst>
          </p:nvPr>
        </p:nvGraphicFramePr>
        <p:xfrm>
          <a:off x="1524000" y="3124200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فصيلة الدم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ُفصيلة الدم 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فصيلة الدم</a:t>
                      </a:r>
                      <a:r>
                        <a:rPr lang="ar-AE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فصيلة الدم </a:t>
                      </a:r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AB – A</a:t>
                      </a:r>
                      <a:r>
                        <a:rPr lang="en-GB" baseline="0" dirty="0" smtClean="0"/>
                        <a:t> – B – 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– 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</a:t>
                      </a:r>
                      <a:r>
                        <a:rPr lang="fr-FR" baseline="0" dirty="0" smtClean="0"/>
                        <a:t> -  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تستقبل من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 – B</a:t>
                      </a:r>
                      <a:r>
                        <a:rPr lang="en-GB" baseline="0" dirty="0" smtClean="0"/>
                        <a:t> – AB – 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r>
                        <a:rPr lang="en-GB" baseline="0" dirty="0" smtClean="0"/>
                        <a:t> – 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 – 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تنتقل</a:t>
                      </a:r>
                      <a:r>
                        <a:rPr lang="ar-AE" baseline="0" dirty="0" smtClean="0"/>
                        <a:t> إلى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GB" dirty="0" smtClean="0"/>
                        <a:t>A – B –</a:t>
                      </a:r>
                      <a:r>
                        <a:rPr lang="en-GB" baseline="0" dirty="0" smtClean="0"/>
                        <a:t> AB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 - 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- AB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AE" dirty="0" smtClean="0"/>
                        <a:t>لا تستقبل من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المستقبل العام والمعطي العام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س/لماذا تسمى فصيلة الدم </a:t>
            </a:r>
            <a:r>
              <a:rPr lang="fr-FR" b="1" dirty="0" smtClean="0"/>
              <a:t>AB</a:t>
            </a:r>
            <a:r>
              <a:rPr lang="ar-AE" b="1" dirty="0" smtClean="0"/>
              <a:t> بالمستقبل العام ؟</a:t>
            </a:r>
          </a:p>
          <a:p>
            <a:pPr algn="just" rtl="1"/>
            <a:r>
              <a:rPr lang="ar-AE" dirty="0" smtClean="0"/>
              <a:t>لأنه لا يوجد في جسم الشخص الذي يحمل فصيلة الدم </a:t>
            </a:r>
            <a:r>
              <a:rPr lang="en-GB" dirty="0" smtClean="0"/>
              <a:t>AB</a:t>
            </a:r>
            <a:r>
              <a:rPr lang="ar-AE" dirty="0" smtClean="0"/>
              <a:t> أي أجسام مضادة تتفاعل مع مولدات فصيلة الدم التي تنقل إليه .</a:t>
            </a:r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المستقبل العام والمعطي العام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dirty="0" smtClean="0">
                <a:solidFill>
                  <a:schemeClr val="tx2"/>
                </a:solidFill>
              </a:rPr>
              <a:t>س/ لماذا تسمى فصيلة الدم </a:t>
            </a:r>
            <a:r>
              <a:rPr lang="en-GB" b="1" dirty="0" smtClean="0">
                <a:solidFill>
                  <a:schemeClr val="tx2"/>
                </a:solidFill>
              </a:rPr>
              <a:t>o</a:t>
            </a:r>
            <a:r>
              <a:rPr lang="ar-AE" b="1" dirty="0" smtClean="0">
                <a:solidFill>
                  <a:schemeClr val="tx2"/>
                </a:solidFill>
              </a:rPr>
              <a:t> بالمعطي العام </a:t>
            </a:r>
            <a:r>
              <a:rPr lang="en-GB" b="1" dirty="0" smtClean="0">
                <a:solidFill>
                  <a:schemeClr val="tx2"/>
                </a:solidFill>
              </a:rPr>
              <a:t>General Donor</a:t>
            </a:r>
            <a:r>
              <a:rPr lang="ar-AE" b="1" dirty="0" smtClean="0">
                <a:solidFill>
                  <a:schemeClr val="tx2"/>
                </a:solidFill>
              </a:rPr>
              <a:t> ؟</a:t>
            </a:r>
          </a:p>
          <a:p>
            <a:pPr marL="0" indent="0" algn="just" rtl="1">
              <a:buNone/>
            </a:pPr>
            <a:r>
              <a:rPr lang="ar-SA" dirty="0" smtClean="0"/>
              <a:t>تسمى </a:t>
            </a:r>
            <a:r>
              <a:rPr lang="ar-SA" dirty="0"/>
              <a:t>بالمعطى العام   </a:t>
            </a:r>
            <a:r>
              <a:rPr lang="en-US" dirty="0"/>
              <a:t>General Donor </a:t>
            </a:r>
            <a:r>
              <a:rPr lang="ar-AE" dirty="0" smtClean="0"/>
              <a:t>لأنها </a:t>
            </a:r>
            <a:r>
              <a:rPr lang="ar-SA" dirty="0" smtClean="0"/>
              <a:t>لا </a:t>
            </a:r>
            <a:r>
              <a:rPr lang="ar-SA" dirty="0"/>
              <a:t>تحتوى على أى </a:t>
            </a:r>
            <a:r>
              <a:rPr lang="ar-AE" dirty="0" smtClean="0"/>
              <a:t>مولدات </a:t>
            </a:r>
            <a:r>
              <a:rPr lang="ar-SA" dirty="0" smtClean="0"/>
              <a:t>تتسبب </a:t>
            </a:r>
            <a:r>
              <a:rPr lang="ar-SA" dirty="0"/>
              <a:t>فى التفاعل مع الأجسام المضادة الموجودة بالفصائل الأخرى </a:t>
            </a:r>
            <a:endParaRPr lang="ar-AE" dirty="0"/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r>
              <a:rPr lang="ar-AE" b="1" dirty="0">
                <a:solidFill>
                  <a:schemeClr val="tx2"/>
                </a:solidFill>
              </a:rPr>
              <a:t>س/ </a:t>
            </a:r>
            <a:r>
              <a:rPr lang="ar-AE" b="1" dirty="0" smtClean="0">
                <a:solidFill>
                  <a:schemeClr val="tx2"/>
                </a:solidFill>
              </a:rPr>
              <a:t>لماذا لا تستطيع فصيلة الدم </a:t>
            </a:r>
            <a:r>
              <a:rPr lang="fr-FR" b="1" dirty="0" smtClean="0">
                <a:solidFill>
                  <a:schemeClr val="tx2"/>
                </a:solidFill>
              </a:rPr>
              <a:t>O </a:t>
            </a:r>
            <a:r>
              <a:rPr lang="ar-AE" b="1" dirty="0" smtClean="0">
                <a:solidFill>
                  <a:schemeClr val="tx2"/>
                </a:solidFill>
              </a:rPr>
              <a:t> استقبال أي فصيلة دم أخرى ؟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لأنه  </a:t>
            </a:r>
            <a:r>
              <a:rPr lang="ar-SA" dirty="0" smtClean="0"/>
              <a:t>توجد </a:t>
            </a:r>
            <a:r>
              <a:rPr lang="ar-SA" dirty="0"/>
              <a:t>بها أجسام مضادة لكل من (</a:t>
            </a:r>
            <a:r>
              <a:rPr lang="en-US" dirty="0"/>
              <a:t>A</a:t>
            </a:r>
            <a:r>
              <a:rPr lang="ar-SA" dirty="0"/>
              <a:t> ) و ( </a:t>
            </a:r>
            <a:r>
              <a:rPr lang="en-US" dirty="0"/>
              <a:t>B</a:t>
            </a:r>
            <a:r>
              <a:rPr lang="ar-SA" dirty="0"/>
              <a:t> ) فلا تستطيع  استقبال أى دم يحتوى على </a:t>
            </a:r>
            <a:r>
              <a:rPr lang="ar-AE" dirty="0" smtClean="0"/>
              <a:t>مولدات </a:t>
            </a:r>
            <a:r>
              <a:rPr lang="ar-SA" dirty="0" smtClean="0"/>
              <a:t>( </a:t>
            </a:r>
            <a:r>
              <a:rPr lang="en-US" dirty="0"/>
              <a:t>A</a:t>
            </a:r>
            <a:r>
              <a:rPr lang="ar-SA" dirty="0"/>
              <a:t> ) و( </a:t>
            </a:r>
            <a:r>
              <a:rPr lang="en-US" dirty="0"/>
              <a:t>B</a:t>
            </a:r>
            <a:r>
              <a:rPr lang="ar-SA" dirty="0"/>
              <a:t> ) .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7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النظرية التركيبية الحديثة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u="sng" dirty="0" smtClean="0"/>
              <a:t>النظرية </a:t>
            </a:r>
            <a:r>
              <a:rPr lang="ar-SA" b="1" u="sng" dirty="0"/>
              <a:t>التركيبية الحديثة </a:t>
            </a:r>
            <a:r>
              <a:rPr lang="en-US" b="1" u="sng" dirty="0"/>
              <a:t>Modern Synthetic Theory</a:t>
            </a:r>
            <a:r>
              <a:rPr lang="en-US" b="1" dirty="0"/>
              <a:t> </a:t>
            </a:r>
            <a:r>
              <a:rPr lang="ar-SA" b="1" dirty="0"/>
              <a:t> </a:t>
            </a:r>
            <a:endParaRPr lang="ar-AE" b="1" dirty="0" smtClean="0"/>
          </a:p>
          <a:p>
            <a:pPr lvl="0" algn="just" rtl="1"/>
            <a:r>
              <a:rPr lang="ar-SA" dirty="0" smtClean="0"/>
              <a:t>استطاعت </a:t>
            </a:r>
            <a:r>
              <a:rPr lang="ar-AE" dirty="0" smtClean="0"/>
              <a:t>النظرية </a:t>
            </a:r>
            <a:r>
              <a:rPr lang="ar-SA" dirty="0" smtClean="0"/>
              <a:t>أن </a:t>
            </a:r>
            <a:r>
              <a:rPr lang="ar-SA" dirty="0"/>
              <a:t>توضح سبب تباين وتنوع أفراد النوع الواحد معتمدة على مفاهيم الإنقسام والعبور وغيرها من العمليات التى تحدث أثناء انقسام الخلية 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فصائل الدم وإثبات البنوة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تستخد</a:t>
            </a:r>
            <a:r>
              <a:rPr lang="ar-AE" dirty="0" smtClean="0"/>
              <a:t>م</a:t>
            </a:r>
            <a:r>
              <a:rPr lang="ar-SA" dirty="0" smtClean="0"/>
              <a:t> </a:t>
            </a:r>
            <a:r>
              <a:rPr lang="ar-SA" dirty="0"/>
              <a:t>فصائل الدم كدليل وراثي لإثبات البنوة للأطفال المتنازع عليهم فى ساحات القضاء .</a:t>
            </a:r>
            <a:endParaRPr lang="en-GB" dirty="0"/>
          </a:p>
          <a:p>
            <a:pPr lvl="0" algn="just" rtl="1"/>
            <a:r>
              <a:rPr lang="ar-SA" dirty="0"/>
              <a:t>ولكن من الأفضل استخدام تحليل </a:t>
            </a:r>
            <a:r>
              <a:rPr lang="en-US" dirty="0"/>
              <a:t>DNA </a:t>
            </a:r>
            <a:r>
              <a:rPr lang="ar-SA" dirty="0"/>
              <a:t> لإثبات البنوة وذلك نظرا لأن هناك الكثير من الناس يشتركون فى نفس فصيلة الدم.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الوراثة وعامل ريسس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/>
              <a:t>عوامل ريسس </a:t>
            </a:r>
            <a:r>
              <a:rPr lang="en-GB" b="1" u="sng" dirty="0" smtClean="0"/>
              <a:t>RH</a:t>
            </a:r>
            <a:r>
              <a:rPr lang="ar-AE" b="1" u="sng" dirty="0" smtClean="0"/>
              <a:t> : </a:t>
            </a:r>
          </a:p>
          <a:p>
            <a:pPr lvl="0" algn="just" rtl="1"/>
            <a:r>
              <a:rPr lang="ar-AE" dirty="0" smtClean="0"/>
              <a:t>هي مولدات توجد على أغشية الخلايا ولا توجدلها أجسام مضادة في الحالة الطبيعية .</a:t>
            </a:r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الوراثة وعامل ريسس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955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7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dirty="0" smtClean="0"/>
              <a:t>يتحدد عامل ريسس بثلاث أزواج من الجينات هي</a:t>
            </a:r>
            <a:endParaRPr lang="en-GB" dirty="0" smtClean="0"/>
          </a:p>
          <a:p>
            <a:pPr marL="0" lvl="0" indent="0" algn="just" rtl="1">
              <a:buNone/>
            </a:pPr>
            <a:r>
              <a:rPr lang="ar-AE" dirty="0" smtClean="0"/>
              <a:t> </a:t>
            </a:r>
            <a:r>
              <a:rPr lang="fr-FR" dirty="0" smtClean="0"/>
              <a:t>CC – DD- EE</a:t>
            </a:r>
          </a:p>
          <a:p>
            <a:pPr lvl="0" algn="just" rtl="1"/>
            <a:r>
              <a:rPr lang="ar-AE" dirty="0" smtClean="0"/>
              <a:t>ويقابلها ثلاث أزواج تنحية :</a:t>
            </a:r>
          </a:p>
          <a:p>
            <a:pPr marL="0" lvl="0" indent="0" algn="just" rtl="1">
              <a:buNone/>
            </a:pPr>
            <a:r>
              <a:rPr lang="en-GB" dirty="0" smtClean="0"/>
              <a:t> cc –</a:t>
            </a:r>
            <a:r>
              <a:rPr lang="en-GB" dirty="0" err="1" smtClean="0"/>
              <a:t>dd</a:t>
            </a:r>
            <a:r>
              <a:rPr lang="en-GB" dirty="0" smtClean="0"/>
              <a:t> –</a:t>
            </a:r>
            <a:r>
              <a:rPr lang="en-GB" dirty="0" err="1" smtClean="0"/>
              <a:t>ee</a:t>
            </a:r>
            <a:endParaRPr lang="en-GB" dirty="0" smtClean="0"/>
          </a:p>
          <a:p>
            <a:pPr marL="0" lvl="0" indent="0" algn="just" rtl="1">
              <a:buNone/>
            </a:pPr>
            <a:endParaRPr lang="ar-AE" dirty="0"/>
          </a:p>
          <a:p>
            <a:pPr marL="0" lvl="0" indent="0" algn="just" rtl="1">
              <a:buNone/>
            </a:pPr>
            <a:r>
              <a:rPr lang="ar-AE" dirty="0" smtClean="0"/>
              <a:t>فإذا كانت جميع الأزواج متنحية يصبح الشخص سالبا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4572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52600" y="4572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10400" y="144399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00" y="14478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94869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57600" y="9144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21080" y="36576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 </a:t>
            </a:r>
          </a:p>
          <a:p>
            <a:pPr algn="ctr"/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52600" y="3657600"/>
            <a:ext cx="457200" cy="14478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d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 </a:t>
            </a:r>
          </a:p>
          <a:p>
            <a:pPr algn="ctr"/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ما السبب في وفاة بعض حالات الحمل ممن لديهم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RH-</a:t>
            </a:r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؟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الأفراد </a:t>
            </a:r>
            <a:r>
              <a:rPr lang="ar-SA" dirty="0"/>
              <a:t>الذين يحملون دما سالبا لديهم حساسية ضد دم الأفراد الموجبين ، وتتكون تباعا لهذه الحساسية أجسام مضادة في أجسامهم عند نقل دم موجب إليهم .</a:t>
            </a:r>
            <a:endParaRPr lang="en-GB" dirty="0"/>
          </a:p>
          <a:p>
            <a:pPr lvl="0" algn="just" rtl="1"/>
            <a:r>
              <a:rPr lang="ar-SA" dirty="0" smtClean="0"/>
              <a:t>وعقب </a:t>
            </a:r>
            <a:r>
              <a:rPr lang="ar-SA" dirty="0"/>
              <a:t>هذا النقل تبدأ الأجسام المضادة التي تكونت من قبل في مهاجمة هذا الدم بأعتباره دم غريب مما يؤدي إلي </a:t>
            </a:r>
            <a:r>
              <a:rPr lang="ar-SA" dirty="0" smtClean="0"/>
              <a:t>تخثره.</a:t>
            </a:r>
            <a:endParaRPr lang="en-GB" dirty="0"/>
          </a:p>
          <a:p>
            <a:pPr lvl="0" algn="just" rtl="1"/>
            <a:r>
              <a:rPr lang="ar-AE" dirty="0" smtClean="0"/>
              <a:t>فإذا كان دم الأم سالبا ودم الجنين موجبا فقد يؤدي ذلك </a:t>
            </a:r>
            <a:r>
              <a:rPr lang="ar-SA" dirty="0" smtClean="0"/>
              <a:t>إلي </a:t>
            </a:r>
            <a:r>
              <a:rPr lang="ar-SA" dirty="0"/>
              <a:t>وفاة الجنين أو تشوهه.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كيف يمكن منع تأثر الجنين عندما يكون دم الأم سالبا ؟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عن </a:t>
            </a:r>
            <a:r>
              <a:rPr lang="ar-SA" dirty="0"/>
              <a:t>طريق حقن الأم ذات </a:t>
            </a:r>
            <a:r>
              <a:rPr lang="en-US" dirty="0"/>
              <a:t>RH-</a:t>
            </a:r>
            <a:r>
              <a:rPr lang="ar-SA" dirty="0"/>
              <a:t> عند ولادة طفلها الأول بحقن تعمل كمصل واق يمنع تكوين الأجسام المضادة فى جسمها .</a:t>
            </a:r>
            <a:endParaRPr lang="en-GB" dirty="0"/>
          </a:p>
          <a:p>
            <a:pPr marL="0" lvl="0" indent="0" algn="just" rtl="1">
              <a:buNone/>
            </a:pPr>
            <a:r>
              <a:rPr lang="ar-AE" u="sng" dirty="0" smtClean="0"/>
              <a:t>أو </a:t>
            </a:r>
          </a:p>
          <a:p>
            <a:pPr lvl="0" algn="just" rtl="1"/>
            <a:r>
              <a:rPr lang="ar-SA" dirty="0" smtClean="0"/>
              <a:t>بإجراء </a:t>
            </a:r>
            <a:r>
              <a:rPr lang="ar-SA" dirty="0"/>
              <a:t>عملية نقل دم آخر إليه و هو داخل رحم أمه أو بعد ولادته مباشرة .</a:t>
            </a:r>
            <a:endParaRPr lang="en-GB" dirty="0"/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مخطط لتطور علم الوراثة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374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48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cmpd="dbl">
            <a:solidFill>
              <a:schemeClr val="tx1"/>
            </a:solidFill>
          </a:ln>
        </p:spPr>
        <p:txBody>
          <a:bodyPr/>
          <a:lstStyle/>
          <a:p>
            <a:pPr rtl="1"/>
            <a:r>
              <a:rPr lang="ar-AE" dirty="0" smtClean="0">
                <a:solidFill>
                  <a:schemeClr val="accent2">
                    <a:lumMod val="50000"/>
                  </a:schemeClr>
                </a:solidFill>
              </a:rPr>
              <a:t>جهود أخرى في علم الوراثة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أثبت </a:t>
            </a:r>
            <a:r>
              <a:rPr lang="ar-SA" dirty="0"/>
              <a:t>العالم  الألمانى هيرتويج أن الإخصاب </a:t>
            </a:r>
            <a:r>
              <a:rPr lang="en-US" dirty="0"/>
              <a:t> Fertilization </a:t>
            </a:r>
            <a:r>
              <a:rPr lang="ar-SA" dirty="0"/>
              <a:t> يحدث نتيجة </a:t>
            </a:r>
            <a:r>
              <a:rPr lang="ar-SA" dirty="0" smtClean="0"/>
              <a:t>ياندماج </a:t>
            </a:r>
            <a:r>
              <a:rPr lang="ar-SA" dirty="0"/>
              <a:t>المشيج الذكرى </a:t>
            </a:r>
            <a:r>
              <a:rPr lang="en-US" dirty="0"/>
              <a:t>Male gamete</a:t>
            </a:r>
            <a:r>
              <a:rPr lang="ar-SA" dirty="0"/>
              <a:t> مع المشيج الأنثوى </a:t>
            </a:r>
            <a:r>
              <a:rPr lang="en-US" dirty="0"/>
              <a:t>Female gamete</a:t>
            </a:r>
            <a:r>
              <a:rPr lang="ar-SA" dirty="0"/>
              <a:t> .</a:t>
            </a:r>
            <a:endParaRPr lang="en-GB" dirty="0"/>
          </a:p>
          <a:p>
            <a:pPr lvl="0" algn="just" rtl="1"/>
            <a:r>
              <a:rPr lang="ar-SA" dirty="0"/>
              <a:t>نشر العالم وايزمان 1885 نظرية تنبأت بوجود نوعين من الإنقسام للخلية هما الإنقسام الميتوزى  ( </a:t>
            </a:r>
            <a:r>
              <a:rPr lang="ar-AE" dirty="0" smtClean="0"/>
              <a:t>الغير </a:t>
            </a:r>
            <a:r>
              <a:rPr lang="ar-SA" dirty="0" smtClean="0"/>
              <a:t>المباشر</a:t>
            </a:r>
            <a:r>
              <a:rPr lang="ar-SA" dirty="0"/>
              <a:t>) والإنقسام الميوزى ( الإختزالى)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2974</Words>
  <Application>Microsoft Office PowerPoint</Application>
  <PresentationFormat>On-screen Show (4:3)</PresentationFormat>
  <Paragraphs>569</Paragraphs>
  <Slides>77</Slides>
  <Notes>77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الوراثة والسلوك الإنساني  – العمليات الوراثية </vt:lpstr>
      <vt:lpstr>أهداف المحاضرة </vt:lpstr>
      <vt:lpstr>تطور علم الوراثة </vt:lpstr>
      <vt:lpstr>ملاحظات مندل لنبات البازلاء </vt:lpstr>
      <vt:lpstr>أساس نظرية مندل في الوراثة </vt:lpstr>
      <vt:lpstr>نظرية الطفرة فريز وباتيسون </vt:lpstr>
      <vt:lpstr>النظرية التركيبية الحديثة </vt:lpstr>
      <vt:lpstr>مخطط لتطور علم الوراثة </vt:lpstr>
      <vt:lpstr>جهود أخرى في علم الوراثة </vt:lpstr>
      <vt:lpstr>هناك عمليتان رئيسيتان لانتقال المادة الوراثية </vt:lpstr>
      <vt:lpstr>ملاحظات عن الجينات </vt:lpstr>
      <vt:lpstr>تصنيف الجينات </vt:lpstr>
      <vt:lpstr>PowerPoint Presentation</vt:lpstr>
      <vt:lpstr>ما هو الهومو زيجوس والهيتروزيجوس؟</vt:lpstr>
      <vt:lpstr>ملاحظات حول الجينات </vt:lpstr>
      <vt:lpstr>ملاحظات حول الجينات </vt:lpstr>
      <vt:lpstr>ملاحظات حول الجينات </vt:lpstr>
      <vt:lpstr>ملاحظات حول الجينات </vt:lpstr>
      <vt:lpstr>PowerPoint Presentation</vt:lpstr>
      <vt:lpstr>الطفرة </vt:lpstr>
      <vt:lpstr>هناك مستويان لحدوث الطفرة </vt:lpstr>
      <vt:lpstr>الطفرة </vt:lpstr>
      <vt:lpstr>قوانين الوراثة </vt:lpstr>
      <vt:lpstr>إذا كان الأب يحمل صفة مختلطة (Aa) والأم تحمل صفات مختلطة(Aa)  فما هو شكل جينات الأبناء ؟</vt:lpstr>
      <vt:lpstr>ما هو الفينوتايب والجينوتايب </vt:lpstr>
      <vt:lpstr>طرق انتقال الصفات الوراثية بين الأجيال </vt:lpstr>
      <vt:lpstr>السيادة الوراثية </vt:lpstr>
      <vt:lpstr>قاعدة السيادة الوراثية </vt:lpstr>
      <vt:lpstr>أمثلة الأمراض الوراثية السائدة </vt:lpstr>
      <vt:lpstr>أمثلة الأمراض الوراثية السائدة </vt:lpstr>
      <vt:lpstr>السيادة الوراثية </vt:lpstr>
      <vt:lpstr> ذكر   أنثى.</vt:lpstr>
      <vt:lpstr>الإجابة </vt:lpstr>
      <vt:lpstr>مسألة</vt:lpstr>
      <vt:lpstr> ذكر   أنثى.</vt:lpstr>
      <vt:lpstr>PowerPoint Presentation</vt:lpstr>
      <vt:lpstr>التنحي الوراثي </vt:lpstr>
      <vt:lpstr>التنحي الوراثي </vt:lpstr>
      <vt:lpstr>أمثلة على الأمراض الوراثية المتنحية </vt:lpstr>
      <vt:lpstr>أمثلة على الأمراض الوراثية المتنحية </vt:lpstr>
      <vt:lpstr>مسألة </vt:lpstr>
      <vt:lpstr> ذكر   أنثى.</vt:lpstr>
      <vt:lpstr>PowerPoint Presentation</vt:lpstr>
      <vt:lpstr>مسألة </vt:lpstr>
      <vt:lpstr> ذكر   أنثى.</vt:lpstr>
      <vt:lpstr>PowerPoint Presentation</vt:lpstr>
      <vt:lpstr>3-الوراثة المرتبطة بالجنس </vt:lpstr>
      <vt:lpstr>أشكال الوراثة المرتبطة بالجنس</vt:lpstr>
      <vt:lpstr>أمثلة الأمراض الوراثية المرتبطة بالجنس </vt:lpstr>
      <vt:lpstr>أمثلة للأمراض الوراثية المرتبطة بالجنس </vt:lpstr>
      <vt:lpstr>أمثلة للأمراض الوراثية المرتبطة بالجنس </vt:lpstr>
      <vt:lpstr>أمثلة للأمراض الوراثية المرتبطة بالجنس </vt:lpstr>
      <vt:lpstr>مسألة </vt:lpstr>
      <vt:lpstr> ذكر   أنثى.</vt:lpstr>
      <vt:lpstr>الإجابة </vt:lpstr>
      <vt:lpstr>مسألة </vt:lpstr>
      <vt:lpstr> ذكر   أنثى.</vt:lpstr>
      <vt:lpstr>PowerPoint Presentation</vt:lpstr>
      <vt:lpstr>الوراثة متعددة البدائل </vt:lpstr>
      <vt:lpstr>تعريف الوراثة متعدد البدائل  Multiple Alleles</vt:lpstr>
      <vt:lpstr>الفرد لا يمكن أن يحمل أكثر من صورتين ( بديلين )للجين لأن الجين وجميع بدائله لا يوجد لها سوى موضعين على زوج الكروموسومات المتماثلة .</vt:lpstr>
      <vt:lpstr>أمثلة للوراثة متعددة البدائل </vt:lpstr>
      <vt:lpstr>وراثة فصائل الدم </vt:lpstr>
      <vt:lpstr>وراثة فصائل الدم </vt:lpstr>
      <vt:lpstr>نقل فصائل الدم </vt:lpstr>
      <vt:lpstr>PowerPoint Presentation</vt:lpstr>
      <vt:lpstr>نقل فصائل الدم </vt:lpstr>
      <vt:lpstr>المستقبل العام والمعطي العام </vt:lpstr>
      <vt:lpstr>المستقبل العام والمعطي العام </vt:lpstr>
      <vt:lpstr>فصائل الدم وإثبات البنوة </vt:lpstr>
      <vt:lpstr>الوراثة وعامل ريسس </vt:lpstr>
      <vt:lpstr>الوراثة وعامل ريسس </vt:lpstr>
      <vt:lpstr>PowerPoint Presentation</vt:lpstr>
      <vt:lpstr>PowerPoint Presentation</vt:lpstr>
      <vt:lpstr>ما السبب في وفاة بعض حالات الحمل ممن لديهم RH-؟</vt:lpstr>
      <vt:lpstr>كيف يمكن منع تأثر الجنين عندما يكون دم الأم سالبا ؟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الوراثة والسلوك الإنساني – العمليات الوراثية </dc:title>
  <dc:creator>Sumyah</dc:creator>
  <cp:lastModifiedBy>Sumyah</cp:lastModifiedBy>
  <cp:revision>162</cp:revision>
  <dcterms:created xsi:type="dcterms:W3CDTF">2006-08-16T00:00:00Z</dcterms:created>
  <dcterms:modified xsi:type="dcterms:W3CDTF">2017-03-12T02:23:32Z</dcterms:modified>
</cp:coreProperties>
</file>