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63" r:id="rId4"/>
    <p:sldId id="264" r:id="rId5"/>
    <p:sldId id="285" r:id="rId6"/>
    <p:sldId id="286" r:id="rId7"/>
    <p:sldId id="292" r:id="rId8"/>
    <p:sldId id="288" r:id="rId9"/>
    <p:sldId id="289" r:id="rId10"/>
    <p:sldId id="309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2" r:id="rId20"/>
    <p:sldId id="303" r:id="rId21"/>
    <p:sldId id="304" r:id="rId22"/>
    <p:sldId id="305" r:id="rId23"/>
    <p:sldId id="310" r:id="rId24"/>
    <p:sldId id="30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28CA5-FBC8-4E54-B191-05876FCEAB96}" type="datetimeFigureOut">
              <a:rPr lang="en-GB" smtClean="0"/>
              <a:t>03/02/2018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735B3-7C32-4060-B86F-BF41BE284B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521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092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771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2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285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5766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966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848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385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385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385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366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735B3-7C32-4060-B86F-BF41BE284BB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8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123825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/>
              <a:t>كيف يتم تخليق البروتينات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نفس حيوي 2 (نفس 368)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7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ثلاثة أنواع من الأشرطة تشترك في عملية الترجمة ـ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/>
          <a:lstStyle/>
          <a:p>
            <a:pPr algn="r" rt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065928"/>
              </p:ext>
            </p:extLst>
          </p:nvPr>
        </p:nvGraphicFramePr>
        <p:xfrm>
          <a:off x="685800" y="1752600"/>
          <a:ext cx="7772400" cy="5680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457200">
                <a:tc>
                  <a:txBody>
                    <a:bodyPr/>
                    <a:lstStyle/>
                    <a:p>
                      <a:endParaRPr lang="en-GB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u="sng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rRNA</a:t>
                      </a:r>
                      <a:endParaRPr lang="ar-AE" sz="1800" b="1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ar-SA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الريبوزومى </a:t>
                      </a:r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tRNA</a:t>
                      </a:r>
                      <a:r>
                        <a:rPr lang="ar-SA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AE" sz="1800" b="1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ar-SA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الناقل </a:t>
                      </a:r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mRNA</a:t>
                      </a:r>
                      <a:r>
                        <a:rPr lang="ar-SA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AE" sz="1800" b="1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ar-SA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الرسول</a:t>
                      </a:r>
                      <a:endParaRPr lang="ar-AE" sz="1800" b="1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52375">
                <a:tc>
                  <a:txBody>
                    <a:bodyPr/>
                    <a:lstStyle/>
                    <a:p>
                      <a:pPr algn="ctr"/>
                      <a:r>
                        <a:rPr lang="ar-AE" u="none" dirty="0" smtClean="0"/>
                        <a:t>1-يوجد في الريبوزومات </a:t>
                      </a:r>
                    </a:p>
                    <a:p>
                      <a:pPr algn="ctr"/>
                      <a:endParaRPr lang="ar-AE" u="none" dirty="0" smtClean="0"/>
                    </a:p>
                    <a:p>
                      <a:pPr algn="ctr"/>
                      <a:r>
                        <a:rPr lang="ar-AE" u="none" dirty="0" smtClean="0"/>
                        <a:t>2-له وظيفة تتعلق بربط الأحماض الأمينية</a:t>
                      </a:r>
                      <a:r>
                        <a:rPr lang="ar-AE" u="none" baseline="0" dirty="0" smtClean="0"/>
                        <a:t> مع بعضها </a:t>
                      </a:r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يقوم بقراءة ومعرفة الحمض الأمينى الذى ترمز له الشفرة </a:t>
                      </a:r>
                      <a:endParaRPr lang="ar-A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A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يقوم باحضار الحمض الأمينى الى مكان تصنيع البروتين </a:t>
                      </a: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 rtl="1"/>
                      <a:endParaRPr lang="ar-AE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له أنواع عديدة من الت</a:t>
                      </a: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را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كيب تصل </a:t>
                      </a:r>
                      <a:r>
                        <a:rPr lang="ar-SA" sz="1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الى 64 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تركيب وكل تركيب يختص بقراءة حمض أمينى معين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GB" sz="1800" b="1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/>
                      <a:r>
                        <a:rPr lang="ar-SA" sz="18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يقوم بنسخ رمز البروتين المراد تصنيع</a:t>
                      </a: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ه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من أحد مورثا</a:t>
                      </a:r>
                      <a:r>
                        <a:rPr lang="ar-AE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</a:t>
                      </a: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DNA </a:t>
                      </a:r>
                      <a:endParaRPr lang="en-GB" u="none" dirty="0"/>
                    </a:p>
                  </a:txBody>
                  <a:tcPr/>
                </a:tc>
              </a:tr>
              <a:tr h="1352375">
                <a:tc>
                  <a:txBody>
                    <a:bodyPr/>
                    <a:lstStyle/>
                    <a:p>
                      <a:pPr algn="ctr"/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GB" u="non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8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الخطوة الثانية : الترجمة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just" rtl="1">
              <a:buNone/>
            </a:pPr>
            <a:r>
              <a:rPr lang="ar-SA" b="1" u="sng" dirty="0"/>
              <a:t>متطلبات عملية الترجمة:</a:t>
            </a:r>
            <a:endParaRPr lang="en-GB" b="1" dirty="0"/>
          </a:p>
          <a:p>
            <a:pPr marL="0" lvl="0" indent="0" algn="just" rtl="1">
              <a:buNone/>
            </a:pPr>
            <a:r>
              <a:rPr lang="ar-AE" dirty="0" smtClean="0"/>
              <a:t>1-</a:t>
            </a:r>
            <a:r>
              <a:rPr lang="ar-SA" dirty="0" smtClean="0"/>
              <a:t>الرسول </a:t>
            </a:r>
            <a:r>
              <a:rPr lang="ar-SA" dirty="0"/>
              <a:t>( </a:t>
            </a:r>
            <a:r>
              <a:rPr lang="en-US" dirty="0"/>
              <a:t>mRNA</a:t>
            </a:r>
            <a:r>
              <a:rPr lang="ar-SA" dirty="0"/>
              <a:t> ) الحامل للمعلومة الوراثية </a:t>
            </a:r>
            <a:r>
              <a:rPr lang="ar-AE" dirty="0" smtClean="0"/>
              <a:t>المعينة </a:t>
            </a:r>
            <a:r>
              <a:rPr lang="ar-SA" dirty="0" smtClean="0"/>
              <a:t> </a:t>
            </a:r>
            <a:r>
              <a:rPr lang="ar-SA" dirty="0"/>
              <a:t>.</a:t>
            </a:r>
            <a:endParaRPr lang="en-GB" dirty="0"/>
          </a:p>
          <a:p>
            <a:pPr marL="0" lvl="0" indent="0" algn="just" rtl="1">
              <a:buNone/>
            </a:pPr>
            <a:r>
              <a:rPr lang="ar-AE" dirty="0" smtClean="0"/>
              <a:t>2-</a:t>
            </a:r>
            <a:r>
              <a:rPr lang="ar-SA" dirty="0" smtClean="0"/>
              <a:t>الناقل </a:t>
            </a:r>
            <a:r>
              <a:rPr lang="ar-SA" dirty="0"/>
              <a:t>( </a:t>
            </a:r>
            <a:r>
              <a:rPr lang="en-US" dirty="0" err="1"/>
              <a:t>tRNA</a:t>
            </a:r>
            <a:r>
              <a:rPr lang="en-US" dirty="0"/>
              <a:t> </a:t>
            </a:r>
            <a:r>
              <a:rPr lang="ar-SA" dirty="0"/>
              <a:t>) المتخصص في تثبيت ونقل وتقديم الاحماض </a:t>
            </a:r>
            <a:r>
              <a:rPr lang="ar-SA" dirty="0" smtClean="0"/>
              <a:t>الامينية. </a:t>
            </a:r>
            <a:endParaRPr lang="en-GB" dirty="0"/>
          </a:p>
          <a:p>
            <a:pPr marL="0" lvl="0" indent="0" algn="just" rtl="1">
              <a:buNone/>
            </a:pPr>
            <a:r>
              <a:rPr lang="ar-SA" dirty="0"/>
              <a:t>3- الأحماض الامينية الحره  وتمثل الوحدات البنائية للبروتين .</a:t>
            </a:r>
            <a:endParaRPr lang="en-GB" dirty="0"/>
          </a:p>
          <a:p>
            <a:pPr marL="0" lvl="0" indent="0" algn="just" rtl="1">
              <a:buNone/>
            </a:pPr>
            <a:r>
              <a:rPr lang="ar-SA" dirty="0"/>
              <a:t>4- الريبوزومات وتمثل مقر عملية الترجمة للبروتين </a:t>
            </a:r>
            <a:r>
              <a:rPr lang="ar-AE" dirty="0" smtClean="0"/>
              <a:t>. </a:t>
            </a:r>
            <a:r>
              <a:rPr lang="ar-SA" dirty="0" smtClean="0"/>
              <a:t>ويتكون </a:t>
            </a:r>
            <a:r>
              <a:rPr lang="ar-SA" dirty="0"/>
              <a:t>من </a:t>
            </a:r>
            <a:r>
              <a:rPr lang="ar-AE" dirty="0" smtClean="0"/>
              <a:t>: </a:t>
            </a:r>
          </a:p>
          <a:p>
            <a:pPr marL="457200" lvl="1" indent="0" algn="just" rtl="1">
              <a:buNone/>
            </a:pPr>
            <a:r>
              <a:rPr lang="ar-AE" dirty="0"/>
              <a:t>-</a:t>
            </a:r>
            <a:r>
              <a:rPr lang="ar-SA" dirty="0" smtClean="0"/>
              <a:t>الوحدة </a:t>
            </a:r>
            <a:r>
              <a:rPr lang="ar-SA" dirty="0"/>
              <a:t>الصغيرة </a:t>
            </a:r>
            <a:endParaRPr lang="ar-AE" dirty="0" smtClean="0"/>
          </a:p>
          <a:p>
            <a:pPr marL="457200" lvl="1" indent="0" algn="just" rtl="1">
              <a:buNone/>
            </a:pPr>
            <a:r>
              <a:rPr lang="ar-AE" dirty="0" smtClean="0"/>
              <a:t>-</a:t>
            </a:r>
            <a:r>
              <a:rPr lang="ar-SA" dirty="0" smtClean="0"/>
              <a:t>الوحدة الكبيرة</a:t>
            </a:r>
            <a:endParaRPr lang="ar-AE" dirty="0"/>
          </a:p>
          <a:p>
            <a:pPr marL="0" indent="0" algn="just" rtl="1">
              <a:buNone/>
            </a:pPr>
            <a:r>
              <a:rPr lang="ar-SA" dirty="0"/>
              <a:t>5- طاقة على شكل </a:t>
            </a:r>
            <a:r>
              <a:rPr lang="en-US" dirty="0"/>
              <a:t> ATP </a:t>
            </a:r>
            <a:r>
              <a:rPr lang="ar-SA" dirty="0" smtClean="0"/>
              <a:t>.</a:t>
            </a:r>
            <a:endParaRPr lang="ar-AE" dirty="0" smtClean="0"/>
          </a:p>
          <a:p>
            <a:pPr marL="0" lvl="0" indent="0" algn="just" rtl="1">
              <a:buNone/>
            </a:pPr>
            <a:r>
              <a:rPr lang="ar-SA" dirty="0" smtClean="0"/>
              <a:t>6- </a:t>
            </a:r>
            <a:r>
              <a:rPr lang="ar-SA" dirty="0"/>
              <a:t>انزيمات نوعية.</a:t>
            </a:r>
            <a:endParaRPr lang="en-GB" dirty="0"/>
          </a:p>
          <a:p>
            <a:pPr marL="0" lv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06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rtl="1"/>
            <a:r>
              <a:rPr lang="ar-AE" dirty="0" smtClean="0"/>
              <a:t>ارتباط الريبوسوم بـ الرسول </a:t>
            </a:r>
            <a:r>
              <a:rPr lang="fr-FR" dirty="0" err="1" smtClean="0"/>
              <a:t>mRNA</a:t>
            </a:r>
            <a:r>
              <a:rPr lang="ar-AE" dirty="0" smtClean="0"/>
              <a:t> </a:t>
            </a:r>
            <a:endParaRPr lang="en-GB" dirty="0"/>
          </a:p>
        </p:txBody>
      </p:sp>
      <p:pic>
        <p:nvPicPr>
          <p:cNvPr id="3074" name="Picture 3" descr="translocation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00" y="1440000"/>
            <a:ext cx="6004332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11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مراحل عملية الترجمة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AE" dirty="0" smtClean="0"/>
              <a:t>1-بدء السلسلة </a:t>
            </a:r>
          </a:p>
          <a:p>
            <a:pPr marL="0" lvl="0" indent="0" algn="just" rtl="1">
              <a:buNone/>
            </a:pPr>
            <a:r>
              <a:rPr lang="ar-AE" dirty="0" smtClean="0"/>
              <a:t>2-الاستطالة :</a:t>
            </a:r>
          </a:p>
          <a:p>
            <a:pPr marL="0" lvl="0" indent="0" algn="just" rtl="1">
              <a:buNone/>
            </a:pPr>
            <a:r>
              <a:rPr lang="ar-AE" dirty="0"/>
              <a:t>	</a:t>
            </a:r>
            <a:r>
              <a:rPr lang="ar-AE" dirty="0" smtClean="0"/>
              <a:t>1-تعرف الكودون </a:t>
            </a:r>
          </a:p>
          <a:p>
            <a:pPr marL="0" lvl="0" indent="0" algn="just" rtl="1">
              <a:buNone/>
            </a:pPr>
            <a:r>
              <a:rPr lang="ar-AE" dirty="0"/>
              <a:t>	</a:t>
            </a:r>
            <a:r>
              <a:rPr lang="ar-AE" dirty="0" smtClean="0"/>
              <a:t>2-تكوين الوحدة البيبتيدية </a:t>
            </a:r>
          </a:p>
          <a:p>
            <a:pPr marL="0" lvl="0" indent="0" algn="just" rtl="1">
              <a:buNone/>
            </a:pPr>
            <a:r>
              <a:rPr lang="ar-AE" dirty="0"/>
              <a:t>	</a:t>
            </a:r>
            <a:r>
              <a:rPr lang="ar-AE" dirty="0" smtClean="0"/>
              <a:t>3-تغيير موقع الريبوسوم </a:t>
            </a:r>
          </a:p>
          <a:p>
            <a:pPr marL="0" lvl="0" indent="0" algn="just" rtl="1">
              <a:buNone/>
            </a:pPr>
            <a:r>
              <a:rPr lang="ar-AE" dirty="0" smtClean="0"/>
              <a:t>3-إنهاء السلسلة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51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1-مرحلة بدء السلسلة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AE" b="1" u="sng" dirty="0" smtClean="0"/>
              <a:t>الخطوة الأولى :</a:t>
            </a:r>
          </a:p>
          <a:p>
            <a:pPr algn="just" rtl="1"/>
            <a:r>
              <a:rPr lang="ar-AE" dirty="0" smtClean="0"/>
              <a:t>الريبوسوم له مواقع للتعرف منها </a:t>
            </a:r>
            <a:r>
              <a:rPr lang="en-GB" dirty="0" smtClean="0"/>
              <a:t>A</a:t>
            </a:r>
            <a:r>
              <a:rPr lang="ar-AE" dirty="0" smtClean="0"/>
              <a:t> و </a:t>
            </a:r>
            <a:r>
              <a:rPr lang="fr-FR" dirty="0" smtClean="0"/>
              <a:t>P </a:t>
            </a:r>
            <a:r>
              <a:rPr lang="ar-AE" dirty="0" smtClean="0"/>
              <a:t>.</a:t>
            </a:r>
          </a:p>
          <a:p>
            <a:pPr algn="just" rtl="1"/>
            <a:r>
              <a:rPr lang="ar-AE" dirty="0" smtClean="0"/>
              <a:t>يرتبط  </a:t>
            </a:r>
            <a:r>
              <a:rPr lang="en-GB" dirty="0" smtClean="0"/>
              <a:t>mRNA</a:t>
            </a:r>
            <a:r>
              <a:rPr lang="fr-FR" dirty="0" smtClean="0"/>
              <a:t>  </a:t>
            </a:r>
            <a:r>
              <a:rPr lang="ar-AE" dirty="0" smtClean="0"/>
              <a:t> الرسول بالوحدة الصغرى للريبوسوم </a:t>
            </a:r>
          </a:p>
          <a:p>
            <a:pPr algn="just" rtl="1"/>
            <a:r>
              <a:rPr lang="ar-AE" dirty="0" smtClean="0"/>
              <a:t>يكون كودون البدء في موقع التعرف </a:t>
            </a:r>
            <a:r>
              <a:rPr lang="fr-FR" dirty="0" smtClean="0"/>
              <a:t>P</a:t>
            </a:r>
          </a:p>
          <a:p>
            <a:pPr algn="just" rtl="1"/>
            <a:r>
              <a:rPr lang="fr-FR" dirty="0" err="1" smtClean="0"/>
              <a:t>tRNA</a:t>
            </a:r>
            <a:r>
              <a:rPr lang="fr-FR" dirty="0" smtClean="0"/>
              <a:t> </a:t>
            </a:r>
            <a:r>
              <a:rPr lang="ar-AE" dirty="0" smtClean="0"/>
              <a:t> الناقل يرتبط بكودون البدء .</a:t>
            </a:r>
          </a:p>
          <a:p>
            <a:pPr algn="just" rtl="1"/>
            <a:r>
              <a:rPr lang="fr-FR" dirty="0" err="1" smtClean="0"/>
              <a:t>tRNA</a:t>
            </a:r>
            <a:r>
              <a:rPr lang="ar-AE" dirty="0" smtClean="0"/>
              <a:t> يكون حاملا لأول حمض أميني (الميثونين)</a:t>
            </a:r>
          </a:p>
        </p:txBody>
      </p:sp>
    </p:spTree>
    <p:extLst>
      <p:ext uri="{BB962C8B-B14F-4D97-AF65-F5344CB8AC3E}">
        <p14:creationId xmlns:p14="http://schemas.microsoft.com/office/powerpoint/2010/main" val="404951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1-مرحلة بدء السلسلة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 smtClean="0"/>
              <a:t>الخطوة الثانية :</a:t>
            </a:r>
          </a:p>
          <a:p>
            <a:pPr marL="0" indent="0" algn="just" rtl="1">
              <a:buNone/>
            </a:pPr>
            <a:r>
              <a:rPr lang="ar-SA" dirty="0"/>
              <a:t>ترتبط الوحدة البنائية الكبيرة </a:t>
            </a:r>
            <a:r>
              <a:rPr lang="ar-AE" dirty="0" smtClean="0"/>
              <a:t>للريبوسوم </a:t>
            </a:r>
            <a:r>
              <a:rPr lang="ar-SA" dirty="0" smtClean="0"/>
              <a:t>بالوحدة </a:t>
            </a:r>
            <a:r>
              <a:rPr lang="ar-SA" dirty="0"/>
              <a:t>البنائية الصغيرة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51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2-مرحلة الاستطالة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lvl="0" algn="just" rtl="1"/>
            <a:endParaRPr lang="ar-AE" b="1" dirty="0" smtClean="0"/>
          </a:p>
          <a:p>
            <a:pPr marL="0" lvl="0" indent="0" algn="just" rtl="1">
              <a:buNone/>
            </a:pPr>
            <a:r>
              <a:rPr lang="ar-SA" b="1" dirty="0" smtClean="0"/>
              <a:t>المرحلة </a:t>
            </a:r>
            <a:r>
              <a:rPr lang="ar-SA" b="1" dirty="0"/>
              <a:t>التي يتم خلالها إضافة الأحماض الأمينية واحدا ً تلو الأخر وفقا ً لتتابع الكودونات على جزيء       ال </a:t>
            </a:r>
            <a:r>
              <a:rPr lang="en-US" b="1" dirty="0"/>
              <a:t>mRNA</a:t>
            </a:r>
            <a:r>
              <a:rPr lang="ar-SA" b="1" dirty="0"/>
              <a:t>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2-مرحلة الاستطالة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b="1" u="sng" dirty="0" smtClean="0"/>
              <a:t>1-تعرف الكودون :</a:t>
            </a:r>
            <a:endParaRPr lang="ar-AE" dirty="0" smtClean="0"/>
          </a:p>
          <a:p>
            <a:pPr marL="0" indent="0" algn="just" rtl="1">
              <a:buNone/>
            </a:pPr>
            <a:r>
              <a:rPr lang="ar-SA" dirty="0"/>
              <a:t>يرتبط الكودون المضاد في جزيء ال </a:t>
            </a:r>
            <a:r>
              <a:rPr lang="en-US" dirty="0" err="1"/>
              <a:t>tRNA</a:t>
            </a:r>
            <a:r>
              <a:rPr lang="ar-SA" dirty="0"/>
              <a:t> و الحامل للحمض الأميني بروابط هيدروجينية مع الكودون المتمم على جزيء ال </a:t>
            </a:r>
            <a:r>
              <a:rPr lang="en-US" dirty="0"/>
              <a:t>mRNA</a:t>
            </a:r>
            <a:r>
              <a:rPr lang="ar-SA" dirty="0"/>
              <a:t> في الموقع </a:t>
            </a:r>
            <a:r>
              <a:rPr lang="en-US" dirty="0"/>
              <a:t>A</a:t>
            </a:r>
            <a:r>
              <a:rPr lang="ar-SA" dirty="0"/>
              <a:t> على الرايبوسوم 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2-مرحلة الاستطالة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u="sng" dirty="0"/>
              <a:t>2-</a:t>
            </a:r>
            <a:r>
              <a:rPr lang="ar-SA" u="sng" dirty="0"/>
              <a:t>تكوين الرابطة الببتيدية ( </a:t>
            </a:r>
            <a:r>
              <a:rPr lang="en-US" u="sng" dirty="0"/>
              <a:t>Peptide bond formation</a:t>
            </a:r>
            <a:r>
              <a:rPr lang="ar-SA" u="sng" dirty="0"/>
              <a:t> )</a:t>
            </a:r>
            <a:r>
              <a:rPr lang="ar-AE" u="sng" dirty="0"/>
              <a:t>:</a:t>
            </a:r>
          </a:p>
          <a:p>
            <a:pPr marL="0" lvl="0" indent="0" algn="just" rtl="1">
              <a:buNone/>
            </a:pPr>
            <a:r>
              <a:rPr lang="ar-AE" dirty="0"/>
              <a:t>ي</a:t>
            </a:r>
            <a:r>
              <a:rPr lang="ar-SA" dirty="0"/>
              <a:t>عمل </a:t>
            </a:r>
            <a:r>
              <a:rPr lang="en-US" dirty="0" err="1"/>
              <a:t>rRNA</a:t>
            </a:r>
            <a:r>
              <a:rPr lang="ar-SA" dirty="0"/>
              <a:t> في الوحدة البنائية الكبيرة للرايبوسوم كأنزيم فيكون رابطة ببتيدية بين الحمض الأميني الموجود في الموقع </a:t>
            </a:r>
            <a:r>
              <a:rPr lang="en-US" dirty="0"/>
              <a:t>p</a:t>
            </a:r>
            <a:r>
              <a:rPr lang="ar-SA" dirty="0"/>
              <a:t> و الحمض الأميني الجديد </a:t>
            </a:r>
            <a:r>
              <a:rPr lang="ar-AE" dirty="0"/>
              <a:t>الموجود </a:t>
            </a:r>
            <a:r>
              <a:rPr lang="ar-SA" dirty="0"/>
              <a:t>في الموقع </a:t>
            </a:r>
            <a:r>
              <a:rPr lang="en-US" dirty="0"/>
              <a:t>A</a:t>
            </a:r>
            <a:r>
              <a:rPr lang="ar-SA" dirty="0"/>
              <a:t> و ينفصل ال </a:t>
            </a:r>
            <a:r>
              <a:rPr lang="en-US" dirty="0" err="1"/>
              <a:t>tRNA</a:t>
            </a:r>
            <a:r>
              <a:rPr lang="ar-SA" dirty="0"/>
              <a:t> في الموقع الأول  عن الحمض الأميني الحامل له . </a:t>
            </a:r>
            <a:endParaRPr lang="en-GB" dirty="0"/>
          </a:p>
          <a:p>
            <a:pPr marL="0" indent="0" algn="just" rtl="1">
              <a:buNone/>
            </a:pPr>
            <a:endParaRPr lang="ar-AE" b="1" u="sng" dirty="0"/>
          </a:p>
          <a:p>
            <a:pPr marL="0" indent="0" algn="just" rtl="1">
              <a:buNone/>
            </a:pPr>
            <a:endParaRPr lang="ar-AE" dirty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53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2-مرحلة الاستطالة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dirty="0" smtClean="0"/>
              <a:t>3-</a:t>
            </a:r>
            <a:r>
              <a:rPr lang="ar-SA" b="1" u="sng" dirty="0"/>
              <a:t>تغيير موقع الرايبوسوم ( </a:t>
            </a:r>
            <a:r>
              <a:rPr lang="en-US" b="1" u="sng" dirty="0"/>
              <a:t>Translocation</a:t>
            </a:r>
            <a:r>
              <a:rPr lang="ar-SA" b="1" u="sng" dirty="0"/>
              <a:t> ) : </a:t>
            </a:r>
            <a:endParaRPr lang="ar-AE" b="1" u="sng" dirty="0" smtClean="0"/>
          </a:p>
          <a:p>
            <a:pPr lvl="0" algn="just" rtl="1"/>
            <a:r>
              <a:rPr lang="ar-AE" dirty="0" smtClean="0"/>
              <a:t>يأتي </a:t>
            </a:r>
            <a:r>
              <a:rPr lang="ar-SA" dirty="0"/>
              <a:t>جزيء جديد من ال </a:t>
            </a:r>
            <a:r>
              <a:rPr lang="en-US" dirty="0" err="1"/>
              <a:t>tRNA</a:t>
            </a:r>
            <a:r>
              <a:rPr lang="ar-SA" dirty="0"/>
              <a:t> يحمل حمض أميني جديد حيث يرتبط الكودون المضاد فيه بكودون </a:t>
            </a:r>
            <a:r>
              <a:rPr lang="en-US" dirty="0"/>
              <a:t>mRNA</a:t>
            </a:r>
            <a:r>
              <a:rPr lang="ar-SA" dirty="0"/>
              <a:t> الموجود في الموقع </a:t>
            </a:r>
            <a:r>
              <a:rPr lang="en-US" dirty="0"/>
              <a:t>A</a:t>
            </a:r>
            <a:r>
              <a:rPr lang="ar-SA" dirty="0"/>
              <a:t> برابطة هيدروجينية </a:t>
            </a:r>
            <a:endParaRPr lang="en-GB" dirty="0"/>
          </a:p>
          <a:p>
            <a:pPr algn="just" rtl="1"/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2527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SA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موضوعات المحاضرة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SA" dirty="0" smtClean="0"/>
              <a:t>كيفية بناء البروتين       (المدة : ساعتان)</a:t>
            </a:r>
          </a:p>
          <a:p>
            <a:pPr lvl="1" algn="just" rtl="1"/>
            <a:r>
              <a:rPr lang="ar-SA" dirty="0" smtClean="0"/>
              <a:t>شرح توضيحي </a:t>
            </a:r>
          </a:p>
          <a:p>
            <a:pPr lvl="1" algn="just" rtl="1"/>
            <a:r>
              <a:rPr lang="ar-SA" dirty="0" smtClean="0"/>
              <a:t>تمارين </a:t>
            </a:r>
          </a:p>
          <a:p>
            <a:pPr lvl="1" algn="just" rtl="1"/>
            <a:r>
              <a:rPr lang="ar-SA" dirty="0" smtClean="0"/>
              <a:t>فيلم مصور </a:t>
            </a:r>
          </a:p>
          <a:p>
            <a:pPr marL="0" lvl="0" indent="0" algn="just" rtl="1">
              <a:buNone/>
            </a:pPr>
            <a:endParaRPr lang="ar-SA" dirty="0"/>
          </a:p>
          <a:p>
            <a:pPr lvl="0" algn="just" rtl="1"/>
            <a:r>
              <a:rPr lang="ar-SA" dirty="0" smtClean="0"/>
              <a:t>دراسات عن وراثة الصفات والأمراض (المدة :2ساعة):</a:t>
            </a:r>
          </a:p>
          <a:p>
            <a:pPr lvl="1" algn="just" rtl="1"/>
            <a:r>
              <a:rPr lang="ar-SA" dirty="0" smtClean="0"/>
              <a:t>استعراض دراسات علمية </a:t>
            </a:r>
          </a:p>
          <a:p>
            <a:pPr lvl="0"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6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ملاحظة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dirty="0" smtClean="0"/>
          </a:p>
          <a:p>
            <a:pPr marL="0" lvl="0" indent="0" algn="just" rtl="1">
              <a:buNone/>
            </a:pPr>
            <a:r>
              <a:rPr lang="ar-AE" dirty="0" smtClean="0"/>
              <a:t>-</a:t>
            </a:r>
            <a:r>
              <a:rPr lang="ar-SA" dirty="0" smtClean="0"/>
              <a:t>تستغرق </a:t>
            </a:r>
            <a:r>
              <a:rPr lang="ar-SA" dirty="0"/>
              <a:t>دورة الإستطالة أقل من 10 ثواني .</a:t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AE" dirty="0" smtClean="0"/>
              <a:t>- </a:t>
            </a:r>
            <a:r>
              <a:rPr lang="ar-SA" dirty="0" smtClean="0"/>
              <a:t>تتكرر </a:t>
            </a:r>
            <a:r>
              <a:rPr lang="ar-SA" dirty="0"/>
              <a:t>هذه الدورة كلما أضيف حمض أميني جديد للسلسلة حتى يكتمل بناء عديد الببتيد . </a:t>
            </a:r>
            <a:endParaRPr lang="en-GB" dirty="0"/>
          </a:p>
          <a:p>
            <a:pPr marL="0" indent="0" algn="just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24450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SA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3-مرحلة إنهاء السلسلة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ar-SA" dirty="0" smtClean="0"/>
              <a:t>يستمر </a:t>
            </a:r>
            <a:r>
              <a:rPr lang="ar-SA" dirty="0"/>
              <a:t>إضافة الأحماض الأمينية إلى أن يتم الوصول إلى أحد كودونات الإيقاف و هي : ( </a:t>
            </a:r>
            <a:r>
              <a:rPr lang="en-US" dirty="0"/>
              <a:t>UGA</a:t>
            </a:r>
            <a:r>
              <a:rPr lang="ar-SA" dirty="0"/>
              <a:t> , </a:t>
            </a:r>
            <a:r>
              <a:rPr lang="en-US" dirty="0"/>
              <a:t>UAG , UAA</a:t>
            </a:r>
            <a:r>
              <a:rPr lang="ar-SA" dirty="0"/>
              <a:t> ) إلى الموقع </a:t>
            </a:r>
            <a:r>
              <a:rPr lang="en-US" dirty="0"/>
              <a:t>A</a:t>
            </a:r>
            <a:r>
              <a:rPr lang="ar-SA" dirty="0"/>
              <a:t> في الرايبوسوم </a:t>
            </a:r>
            <a:r>
              <a:rPr lang="ar-SA" dirty="0" smtClean="0"/>
              <a:t>.</a:t>
            </a:r>
            <a:endParaRPr lang="ar-AE" dirty="0" smtClean="0"/>
          </a:p>
          <a:p>
            <a:pPr algn="just" rtl="1"/>
            <a:r>
              <a:rPr lang="ar-SA" dirty="0" smtClean="0"/>
              <a:t>عند </a:t>
            </a:r>
            <a:r>
              <a:rPr lang="ar-SA" dirty="0"/>
              <a:t>وصول كودون إيقاف إلى الموقع </a:t>
            </a:r>
            <a:r>
              <a:rPr lang="en-US" dirty="0"/>
              <a:t>A</a:t>
            </a:r>
            <a:r>
              <a:rPr lang="ar-SA" dirty="0"/>
              <a:t> يرتبط عامل بروتيني مع كودون الإيقاف </a:t>
            </a:r>
            <a:r>
              <a:rPr lang="ar-SA" dirty="0" smtClean="0"/>
              <a:t>.</a:t>
            </a:r>
            <a:endParaRPr lang="ar-AE" dirty="0" smtClean="0"/>
          </a:p>
          <a:p>
            <a:pPr algn="just" rtl="1"/>
            <a:r>
              <a:rPr lang="ar-SA" dirty="0" smtClean="0"/>
              <a:t>تنفصل </a:t>
            </a:r>
            <a:r>
              <a:rPr lang="ar-SA" dirty="0"/>
              <a:t>سلسلة عديد الببتيد عن ال </a:t>
            </a:r>
            <a:r>
              <a:rPr lang="en-US" dirty="0" err="1"/>
              <a:t>tRNA</a:t>
            </a:r>
            <a:r>
              <a:rPr lang="ar-SA" dirty="0"/>
              <a:t> في الموقع </a:t>
            </a:r>
            <a:r>
              <a:rPr lang="en-US" dirty="0"/>
              <a:t>P</a:t>
            </a:r>
            <a:r>
              <a:rPr lang="ar-SA" dirty="0"/>
              <a:t> </a:t>
            </a:r>
            <a:endParaRPr lang="ar-AE" dirty="0" smtClean="0"/>
          </a:p>
          <a:p>
            <a:pPr algn="just" rtl="1"/>
            <a:r>
              <a:rPr lang="ar-SA" dirty="0" smtClean="0"/>
              <a:t>إنفصال </a:t>
            </a:r>
            <a:r>
              <a:rPr lang="ar-SA" dirty="0"/>
              <a:t>الوحدتان البنائيتان للرايبوسوم عن </a:t>
            </a:r>
            <a:r>
              <a:rPr lang="ar-SA" dirty="0" smtClean="0"/>
              <a:t>بعضهما</a:t>
            </a:r>
            <a:endParaRPr lang="ar-AE" dirty="0" smtClean="0"/>
          </a:p>
          <a:p>
            <a:pPr algn="just" rtl="1"/>
            <a:r>
              <a:rPr lang="ar-AE" dirty="0" smtClean="0"/>
              <a:t>ينفصل </a:t>
            </a:r>
            <a:r>
              <a:rPr lang="fr-FR" dirty="0" err="1" smtClean="0"/>
              <a:t>mRNA</a:t>
            </a:r>
            <a:r>
              <a:rPr lang="fr-FR" dirty="0" smtClean="0"/>
              <a:t> </a:t>
            </a:r>
            <a:r>
              <a:rPr lang="ar-AE" dirty="0" smtClean="0"/>
              <a:t> عن العامل البروتيني </a:t>
            </a:r>
          </a:p>
        </p:txBody>
      </p:sp>
    </p:spTree>
    <p:extLst>
      <p:ext uri="{BB962C8B-B14F-4D97-AF65-F5344CB8AC3E}">
        <p14:creationId xmlns:p14="http://schemas.microsoft.com/office/powerpoint/2010/main" val="24450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علاقة الوراثة بالسلوك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SA" dirty="0"/>
              <a:t>إن ما يتم توريثه من مركبات لها علاقة بالتغيرات السلوكية مثل المستقبلات أو الناقلات أو الهرمونات أو القنوات الآيونية أو الإنزيمات </a:t>
            </a:r>
            <a:r>
              <a:rPr lang="ar-SA" dirty="0" smtClean="0"/>
              <a:t>وهي تقود </a:t>
            </a:r>
            <a:r>
              <a:rPr lang="ar-SA" dirty="0"/>
              <a:t>إلي التأثير </a:t>
            </a:r>
            <a:r>
              <a:rPr lang="ar-SA" dirty="0" smtClean="0"/>
              <a:t>على </a:t>
            </a:r>
            <a:r>
              <a:rPr lang="ar-SA" dirty="0"/>
              <a:t>سلوك الشخص سواء فيما يتعلق بانفعالاته أو أدراكه أو دافعيته أو ذاكرته أو تفكيره أو </a:t>
            </a:r>
            <a:r>
              <a:rPr lang="ar-SA" dirty="0" smtClean="0"/>
              <a:t>حتى </a:t>
            </a:r>
            <a:r>
              <a:rPr lang="ar-SA" dirty="0"/>
              <a:t>وجود اضطرابات نفسية .</a:t>
            </a:r>
            <a:endParaRPr lang="en-GB" dirty="0"/>
          </a:p>
          <a:p>
            <a:pPr marL="0" indent="0" algn="just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24450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انتهت المحاضرة </a:t>
            </a:r>
            <a:endParaRPr lang="ar-S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23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/>
          <a:lstStyle/>
          <a:p>
            <a:r>
              <a:rPr lang="ar-AE" dirty="0" smtClean="0"/>
              <a:t>انتهت المحاضرة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0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خطوات بناء البروتين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algn="just" rtl="1"/>
            <a:endParaRPr lang="ar-AE" dirty="0" smtClean="0"/>
          </a:p>
          <a:p>
            <a:pPr marL="514350" indent="-514350" algn="just" rtl="1">
              <a:buFont typeface="+mj-lt"/>
              <a:buAutoNum type="arabicPeriod"/>
            </a:pPr>
            <a:r>
              <a:rPr lang="ar-SA" b="1" u="sng" dirty="0"/>
              <a:t>مرحلة النسخ </a:t>
            </a:r>
            <a:r>
              <a:rPr lang="en-US" b="1" u="sng" dirty="0" smtClean="0"/>
              <a:t>Transcription  </a:t>
            </a:r>
            <a:endParaRPr lang="en-GB" b="1" u="sng" dirty="0"/>
          </a:p>
          <a:p>
            <a:pPr marL="0" indent="0" algn="just" rtl="1">
              <a:buNone/>
            </a:pPr>
            <a:r>
              <a:rPr lang="ar-AE" dirty="0" smtClean="0"/>
              <a:t>تقوم الأنزيمات بعمل نسخة من الجينات على شريط </a:t>
            </a:r>
            <a:r>
              <a:rPr lang="fr-FR" dirty="0" smtClean="0"/>
              <a:t>DNA </a:t>
            </a:r>
            <a:r>
              <a:rPr lang="ar-AE" dirty="0" smtClean="0"/>
              <a:t> ،وتسمى هذه النسخة بـ </a:t>
            </a:r>
            <a:r>
              <a:rPr lang="fr-FR" dirty="0" err="1" smtClean="0"/>
              <a:t>mRNA</a:t>
            </a:r>
            <a:r>
              <a:rPr lang="fr-FR" dirty="0" smtClean="0"/>
              <a:t> </a:t>
            </a:r>
            <a:r>
              <a:rPr lang="ar-AE" dirty="0" smtClean="0"/>
              <a:t>(</a:t>
            </a:r>
            <a:r>
              <a:rPr lang="fr-FR" dirty="0" smtClean="0"/>
              <a:t>RNA</a:t>
            </a:r>
            <a:r>
              <a:rPr lang="ar-AE" dirty="0" smtClean="0"/>
              <a:t> الرسول)</a:t>
            </a:r>
          </a:p>
          <a:p>
            <a:pPr marL="0" indent="0" algn="just" rtl="1">
              <a:buNone/>
            </a:pPr>
            <a:r>
              <a:rPr lang="ar-AE" b="1" u="sng" dirty="0" smtClean="0"/>
              <a:t>2.</a:t>
            </a:r>
            <a:r>
              <a:rPr lang="ar-SA" b="1" u="sng" dirty="0" smtClean="0"/>
              <a:t>مرحلة </a:t>
            </a:r>
            <a:r>
              <a:rPr lang="ar-SA" b="1" u="sng" dirty="0"/>
              <a:t>الترجمة </a:t>
            </a:r>
            <a:r>
              <a:rPr lang="en-US" b="1" u="sng" dirty="0"/>
              <a:t> Translation  </a:t>
            </a:r>
            <a:endParaRPr lang="ar-AE" b="1" u="sng" dirty="0" smtClean="0"/>
          </a:p>
          <a:p>
            <a:pPr marL="0" indent="0" algn="just" rtl="1">
              <a:buNone/>
            </a:pPr>
            <a:r>
              <a:rPr lang="ar-SA" dirty="0"/>
              <a:t>عملية فك الشفرات </a:t>
            </a:r>
            <a:r>
              <a:rPr lang="en-US" dirty="0"/>
              <a:t>Codons</a:t>
            </a:r>
            <a:r>
              <a:rPr lang="ar-SA" dirty="0"/>
              <a:t> التى يحملها </a:t>
            </a:r>
            <a:r>
              <a:rPr lang="en-US" dirty="0"/>
              <a:t>mRNA</a:t>
            </a:r>
            <a:r>
              <a:rPr lang="ar-SA" dirty="0"/>
              <a:t> الرسول من القواعد النيتروجينية وتحويلها الى أحماض أمينية ،ومن ثم الى بروتين مكتمل </a:t>
            </a:r>
            <a:r>
              <a:rPr lang="ar-AE" dirty="0" smtClean="0"/>
              <a:t>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6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" y="1611630"/>
            <a:ext cx="8610600" cy="4953000"/>
          </a:xfrm>
          <a:prstGeom prst="ellips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8229600" cy="1143000"/>
          </a:xfrm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الخطوة الأولى : النسخ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1730" y="2286000"/>
            <a:ext cx="6096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2286000"/>
            <a:ext cx="609600" cy="3581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0" y="2286000"/>
            <a:ext cx="304800" cy="3581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>
                <a:solidFill>
                  <a:schemeClr val="tx1"/>
                </a:solidFill>
              </a:rPr>
              <a:t>=</a:t>
            </a:r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GB" u="sng" dirty="0" smtClean="0">
                <a:solidFill>
                  <a:schemeClr val="tx1"/>
                </a:solidFill>
              </a:rPr>
              <a:t>=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==</a:t>
            </a:r>
            <a:r>
              <a:rPr lang="en-GB" u="sng" dirty="0" smtClean="0">
                <a:solidFill>
                  <a:schemeClr val="tx1"/>
                </a:solidFill>
              </a:rPr>
              <a:t>==</a:t>
            </a:r>
          </a:p>
        </p:txBody>
      </p:sp>
      <p:sp>
        <p:nvSpPr>
          <p:cNvPr id="3" name="Cloud 2"/>
          <p:cNvSpPr/>
          <p:nvPr/>
        </p:nvSpPr>
        <p:spPr>
          <a:xfrm>
            <a:off x="2895600" y="2133600"/>
            <a:ext cx="1219200" cy="762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أنزيم البلمرة1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65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" y="1611630"/>
            <a:ext cx="8610600" cy="4953000"/>
          </a:xfrm>
          <a:prstGeom prst="ellips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8229600" cy="1143000"/>
          </a:xfrm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الخطوة الأولى : النسخ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1730" y="2286000"/>
            <a:ext cx="6096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6" name="Rectangle 5"/>
          <p:cNvSpPr/>
          <p:nvPr/>
        </p:nvSpPr>
        <p:spPr>
          <a:xfrm>
            <a:off x="4724400" y="2297430"/>
            <a:ext cx="609600" cy="3581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" name="Cloud 2"/>
          <p:cNvSpPr/>
          <p:nvPr/>
        </p:nvSpPr>
        <p:spPr>
          <a:xfrm>
            <a:off x="2895600" y="2484120"/>
            <a:ext cx="1219200" cy="762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أنزيم البلمرة1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" y="1611630"/>
            <a:ext cx="8610600" cy="4953000"/>
          </a:xfrm>
          <a:prstGeom prst="ellips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8229600" cy="1143000"/>
          </a:xfrm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الخطوة الأولى : النسخ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1730" y="2286000"/>
            <a:ext cx="6096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0" y="2286000"/>
            <a:ext cx="609600" cy="3581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" name="Cloud 2"/>
          <p:cNvSpPr/>
          <p:nvPr/>
        </p:nvSpPr>
        <p:spPr>
          <a:xfrm>
            <a:off x="2895600" y="2286000"/>
            <a:ext cx="1219200" cy="960120"/>
          </a:xfrm>
          <a:prstGeom prst="clou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>
                <a:solidFill>
                  <a:schemeClr val="bg1"/>
                </a:solidFill>
              </a:rPr>
              <a:t>أنزيم البلمرة2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14800" y="2286000"/>
            <a:ext cx="609600" cy="35052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1828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الرسول</a:t>
            </a:r>
            <a:r>
              <a:rPr lang="en-GB" dirty="0" smtClean="0"/>
              <a:t>RNA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8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7454 L -0.00833 0.435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06701 0.04005 C 0.08107 0.04908 0.10208 0.05394 0.12396 0.05394 C 0.14896 0.05394 0.16892 0.04908 0.18298 0.04005 L 0.25 -4.81481E-6 L 3.33333E-6 -4.81481E-6 Z " pathEditMode="relative" rAng="0" ptsTypes="FffFFF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0.16667 L 0.51667 -0.0666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83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3" grpId="1" animBg="1"/>
      <p:bldP spid="11" grpId="0" animBg="1"/>
      <p:bldP spid="11" grpId="1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153400" cy="6019800"/>
          </a:xfrm>
          <a:prstGeom prst="rect">
            <a:avLst/>
          </a:prstGeom>
          <a:noFill/>
          <a:ln w="193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33400" y="609600"/>
            <a:ext cx="392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الشبكة الأندوربلازمية الخشنة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705600" y="1295400"/>
            <a:ext cx="685800" cy="441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708660" y="5128260"/>
            <a:ext cx="180975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>
                <a:solidFill>
                  <a:schemeClr val="tx1"/>
                </a:solidFill>
              </a:rPr>
              <a:t>ريبوسوم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38200" y="5562600"/>
            <a:ext cx="180975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>
                <a:solidFill>
                  <a:schemeClr val="tx1"/>
                </a:solidFill>
              </a:rPr>
              <a:t>ريبوسوم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82980" y="2590800"/>
            <a:ext cx="685800" cy="5334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1962150" y="2446020"/>
            <a:ext cx="685800" cy="5334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1552575" y="2057400"/>
            <a:ext cx="685800" cy="5334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982980" y="3276600"/>
            <a:ext cx="1322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 smtClean="0"/>
              <a:t>أحماض أمينية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0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مفتاح الشفرة </a:t>
            </a:r>
            <a:r>
              <a:rPr lang="fr-FR" dirty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r-FR" dirty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r-FR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Codon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/>
          <a:lstStyle/>
          <a:p>
            <a:pPr lvl="0" algn="just" rtl="1"/>
            <a:r>
              <a:rPr lang="ar-SA" dirty="0"/>
              <a:t>يمثل كل ثلاث قواعد نيتروجينية متجاورة وتقوم بالترميز الى حمض أمينى .</a:t>
            </a:r>
            <a:endParaRPr lang="en-GB" dirty="0"/>
          </a:p>
          <a:p>
            <a:pPr lvl="0" algn="just" rtl="1"/>
            <a:r>
              <a:rPr lang="ar-SA" dirty="0"/>
              <a:t>مثال :</a:t>
            </a:r>
            <a:r>
              <a:rPr lang="en-US" dirty="0"/>
              <a:t>ACU </a:t>
            </a:r>
            <a:r>
              <a:rPr lang="ar-SA" dirty="0"/>
              <a:t>  </a:t>
            </a:r>
            <a:r>
              <a:rPr lang="en-US" dirty="0"/>
              <a:t>CCU </a:t>
            </a:r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0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 cmpd="dbl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مفتاح الشفرة </a:t>
            </a:r>
            <a:endParaRPr lang="en-GB" dirty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01600" cap="sq" cmpd="dbl">
            <a:solidFill>
              <a:schemeClr val="accent4"/>
            </a:solidFill>
          </a:ln>
        </p:spPr>
        <p:txBody>
          <a:bodyPr/>
          <a:lstStyle/>
          <a:p>
            <a:pPr lvl="0" algn="just" rtl="1"/>
            <a:r>
              <a:rPr lang="ar-AE" dirty="0" smtClean="0"/>
              <a:t>عدد الأحماض الأمينية التي تدخل في صنع البروتين 20.</a:t>
            </a:r>
            <a:endParaRPr lang="en-GB" dirty="0" smtClean="0"/>
          </a:p>
          <a:p>
            <a:pPr lvl="0" algn="just" rtl="1"/>
            <a:r>
              <a:rPr lang="ar-SA" dirty="0" smtClean="0"/>
              <a:t>يوجد </a:t>
            </a:r>
            <a:r>
              <a:rPr lang="ar-SA" dirty="0"/>
              <a:t>احتمال </a:t>
            </a:r>
            <a:r>
              <a:rPr lang="ar-SA" dirty="0" smtClean="0"/>
              <a:t> 64شفرة </a:t>
            </a:r>
            <a:r>
              <a:rPr lang="ar-SA" dirty="0"/>
              <a:t>ل20 حمض أمينى </a:t>
            </a:r>
            <a:r>
              <a:rPr lang="ar-AE" dirty="0" smtClean="0"/>
              <a:t>. </a:t>
            </a:r>
          </a:p>
          <a:p>
            <a:pPr lvl="0" algn="just" rtl="1"/>
            <a:r>
              <a:rPr lang="ar-SA" dirty="0" smtClean="0"/>
              <a:t>بعض الأحماض الأمينية </a:t>
            </a:r>
            <a:r>
              <a:rPr lang="ar-SA" dirty="0"/>
              <a:t>تمتلك شفرتين أو أكثر </a:t>
            </a:r>
            <a:r>
              <a:rPr lang="ar-AE" dirty="0" smtClean="0"/>
              <a:t>. </a:t>
            </a:r>
          </a:p>
          <a:p>
            <a:pPr lvl="0" algn="just" rtl="1"/>
            <a:r>
              <a:rPr lang="ar-AE" dirty="0" smtClean="0"/>
              <a:t>هناك </a:t>
            </a:r>
            <a:r>
              <a:rPr lang="ar-SA" dirty="0" smtClean="0"/>
              <a:t>شفرات </a:t>
            </a:r>
            <a:r>
              <a:rPr lang="ar-SA" dirty="0"/>
              <a:t>خاصة بالتوقف آي تدل علي نهاية تصنيع البروتين.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0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754</Words>
  <Application>Microsoft Office PowerPoint</Application>
  <PresentationFormat>On-screen Show (4:3)</PresentationFormat>
  <Paragraphs>228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كيف يتم تخليق البروتينات </vt:lpstr>
      <vt:lpstr>موضوعات المحاضرة </vt:lpstr>
      <vt:lpstr>خطوات بناء البروتين </vt:lpstr>
      <vt:lpstr>الخطوة الأولى : النسخ </vt:lpstr>
      <vt:lpstr>الخطوة الأولى : النسخ </vt:lpstr>
      <vt:lpstr>الخطوة الأولى : النسخ </vt:lpstr>
      <vt:lpstr>PowerPoint Presentation</vt:lpstr>
      <vt:lpstr>مفتاح الشفرة  Codon </vt:lpstr>
      <vt:lpstr>مفتاح الشفرة </vt:lpstr>
      <vt:lpstr>ثلاثة أنواع من الأشرطة تشترك في عملية الترجمة ـ</vt:lpstr>
      <vt:lpstr>الخطوة الثانية : الترجمة </vt:lpstr>
      <vt:lpstr>ارتباط الريبوسوم بـ الرسول mRNA </vt:lpstr>
      <vt:lpstr>مراحل عملية الترجمة </vt:lpstr>
      <vt:lpstr>1-مرحلة بدء السلسلة </vt:lpstr>
      <vt:lpstr>1-مرحلة بدء السلسلة </vt:lpstr>
      <vt:lpstr>2-مرحلة الاستطالة </vt:lpstr>
      <vt:lpstr>2-مرحلة الاستطالة </vt:lpstr>
      <vt:lpstr>2-مرحلة الاستطالة </vt:lpstr>
      <vt:lpstr>2-مرحلة الاستطالة </vt:lpstr>
      <vt:lpstr>ملاحظة </vt:lpstr>
      <vt:lpstr>3-مرحلة إنهاء السلسلة </vt:lpstr>
      <vt:lpstr>علاقة الوراثة بالسلوك </vt:lpstr>
      <vt:lpstr>انتهت المحاضرة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أدوات البحث التربوي – جزء 2</dc:title>
  <dc:creator>Sumyah</dc:creator>
  <cp:lastModifiedBy>Sumyah</cp:lastModifiedBy>
  <cp:revision>102</cp:revision>
  <dcterms:created xsi:type="dcterms:W3CDTF">2006-08-16T00:00:00Z</dcterms:created>
  <dcterms:modified xsi:type="dcterms:W3CDTF">2018-02-03T12:17:34Z</dcterms:modified>
</cp:coreProperties>
</file>