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60" r:id="rId2"/>
    <p:sldId id="356" r:id="rId3"/>
    <p:sldId id="357" r:id="rId4"/>
    <p:sldId id="358" r:id="rId5"/>
    <p:sldId id="359" r:id="rId6"/>
    <p:sldId id="271" r:id="rId7"/>
    <p:sldId id="320" r:id="rId8"/>
    <p:sldId id="341" r:id="rId9"/>
    <p:sldId id="321" r:id="rId10"/>
    <p:sldId id="305" r:id="rId11"/>
    <p:sldId id="343" r:id="rId12"/>
    <p:sldId id="323" r:id="rId13"/>
    <p:sldId id="361" r:id="rId14"/>
    <p:sldId id="362" r:id="rId15"/>
    <p:sldId id="363" r:id="rId16"/>
    <p:sldId id="364" r:id="rId17"/>
    <p:sldId id="365" r:id="rId18"/>
    <p:sldId id="366" r:id="rId19"/>
    <p:sldId id="345" r:id="rId20"/>
    <p:sldId id="346" r:id="rId21"/>
    <p:sldId id="368" r:id="rId22"/>
    <p:sldId id="347" r:id="rId23"/>
    <p:sldId id="348" r:id="rId24"/>
    <p:sldId id="349" r:id="rId25"/>
    <p:sldId id="3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24" autoAdjust="0"/>
  </p:normalViewPr>
  <p:slideViewPr>
    <p:cSldViewPr>
      <p:cViewPr varScale="1">
        <p:scale>
          <a:sx n="86" d="100"/>
          <a:sy n="86"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F00EA-D82F-4BDF-9E2D-3AB147204E2F}" type="datetimeFigureOut">
              <a:rPr lang="en-CA" smtClean="0"/>
              <a:pPr/>
              <a:t>29/10/2017</a:t>
            </a:fld>
            <a:endParaRPr lang="en-C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CA"/>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9AD99-BEA3-4980-AE4C-48278362F340}" type="slidenum">
              <a:rPr lang="en-CA" smtClean="0"/>
              <a:pPr/>
              <a:t>‹#›</a:t>
            </a:fld>
            <a:endParaRPr lang="en-CA"/>
          </a:p>
        </p:txBody>
      </p:sp>
    </p:spTree>
    <p:extLst>
      <p:ext uri="{BB962C8B-B14F-4D97-AF65-F5344CB8AC3E}">
        <p14:creationId xmlns="" xmlns:p14="http://schemas.microsoft.com/office/powerpoint/2010/main" val="104255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A plasmid is an extra-chromosomal element</a:t>
            </a:r>
          </a:p>
          <a:p>
            <a:endParaRPr lang="x-none" dirty="0"/>
          </a:p>
        </p:txBody>
      </p:sp>
      <p:sp>
        <p:nvSpPr>
          <p:cNvPr id="4" name="Slide Number Placeholder 3"/>
          <p:cNvSpPr>
            <a:spLocks noGrp="1"/>
          </p:cNvSpPr>
          <p:nvPr>
            <p:ph type="sldNum" sz="quarter" idx="10"/>
          </p:nvPr>
        </p:nvSpPr>
        <p:spPr/>
        <p:txBody>
          <a:bodyPr/>
          <a:lstStyle/>
          <a:p>
            <a:fld id="{976F9255-ED3A-43B2-96BC-6D54E3C2455D}" type="slidenum">
              <a:rPr lang="x-none" smtClean="0"/>
              <a:pPr/>
              <a:t>3</a:t>
            </a:fld>
            <a:endParaRPr lang="x-none"/>
          </a:p>
        </p:txBody>
      </p:sp>
    </p:spTree>
    <p:extLst>
      <p:ext uri="{BB962C8B-B14F-4D97-AF65-F5344CB8AC3E}">
        <p14:creationId xmlns="" xmlns:p14="http://schemas.microsoft.com/office/powerpoint/2010/main" val="412485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A plasmid is an extra-chromosomal element</a:t>
            </a:r>
          </a:p>
          <a:p>
            <a:endParaRPr lang="x-none" dirty="0"/>
          </a:p>
        </p:txBody>
      </p:sp>
      <p:sp>
        <p:nvSpPr>
          <p:cNvPr id="4" name="Slide Number Placeholder 3"/>
          <p:cNvSpPr>
            <a:spLocks noGrp="1"/>
          </p:cNvSpPr>
          <p:nvPr>
            <p:ph type="sldNum" sz="quarter" idx="10"/>
          </p:nvPr>
        </p:nvSpPr>
        <p:spPr/>
        <p:txBody>
          <a:bodyPr/>
          <a:lstStyle/>
          <a:p>
            <a:fld id="{976F9255-ED3A-43B2-96BC-6D54E3C2455D}" type="slidenum">
              <a:rPr lang="x-none" smtClean="0"/>
              <a:pPr/>
              <a:t>4</a:t>
            </a:fld>
            <a:endParaRPr lang="x-none"/>
          </a:p>
        </p:txBody>
      </p:sp>
    </p:spTree>
    <p:extLst>
      <p:ext uri="{BB962C8B-B14F-4D97-AF65-F5344CB8AC3E}">
        <p14:creationId xmlns="" xmlns:p14="http://schemas.microsoft.com/office/powerpoint/2010/main" val="412485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A plasmid is an extra-chromosomal element</a:t>
            </a:r>
          </a:p>
          <a:p>
            <a:endParaRPr lang="x-none" dirty="0"/>
          </a:p>
        </p:txBody>
      </p:sp>
      <p:sp>
        <p:nvSpPr>
          <p:cNvPr id="4" name="Slide Number Placeholder 3"/>
          <p:cNvSpPr>
            <a:spLocks noGrp="1"/>
          </p:cNvSpPr>
          <p:nvPr>
            <p:ph type="sldNum" sz="quarter" idx="10"/>
          </p:nvPr>
        </p:nvSpPr>
        <p:spPr/>
        <p:txBody>
          <a:bodyPr/>
          <a:lstStyle/>
          <a:p>
            <a:fld id="{976F9255-ED3A-43B2-96BC-6D54E3C2455D}" type="slidenum">
              <a:rPr lang="x-none" smtClean="0"/>
              <a:pPr/>
              <a:t>5</a:t>
            </a:fld>
            <a:endParaRPr lang="x-none"/>
          </a:p>
        </p:txBody>
      </p:sp>
    </p:spTree>
    <p:extLst>
      <p:ext uri="{BB962C8B-B14F-4D97-AF65-F5344CB8AC3E}">
        <p14:creationId xmlns="" xmlns:p14="http://schemas.microsoft.com/office/powerpoint/2010/main" val="412485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3420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6255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089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95227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2119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1730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6772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Date Placeholder 2"/>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9513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1507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8665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0321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x-non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10/29/2017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26851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sa/url?url=http://www.sperdirect.com/ph-buffer-solutions-ph4-ph7-26-prd1.htm&amp;rct=j&amp;frm=1&amp;q=&amp;esrc=s&amp;sa=U&amp;ved=0ahUKEwj-gJGnldLPAhXNhRoKHeKyCpQQwW4IJTAI&amp;usg=AFQjCNESu-r8M8nl0XiNWbXnqes8EAZZA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U5tP6GL9w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_ZK2ABUjv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solidFill>
                  <a:schemeClr val="tx2">
                    <a:lumMod val="60000"/>
                    <a:lumOff val="40000"/>
                  </a:schemeClr>
                </a:solidFill>
              </a:rPr>
              <a:t>Buffers</a:t>
            </a:r>
            <a:endParaRPr lang="ar-SA" sz="8000" dirty="0">
              <a:solidFill>
                <a:schemeClr val="tx2">
                  <a:lumMod val="60000"/>
                  <a:lumOff val="40000"/>
                </a:schemeClr>
              </a:solidFill>
            </a:endParaRPr>
          </a:p>
        </p:txBody>
      </p:sp>
      <p:pic>
        <p:nvPicPr>
          <p:cNvPr id="4" name="Picture 2" descr="نتيجة بحث الصور عن ‪buffer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3810000"/>
            <a:ext cx="2333625" cy="233362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9441" t="28311" r="33636" b="10867"/>
          <a:stretch/>
        </p:blipFill>
        <p:spPr bwMode="auto">
          <a:xfrm>
            <a:off x="1447800" y="1143000"/>
            <a:ext cx="6170798"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508379" y="-76200"/>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smtClean="0">
                <a:solidFill>
                  <a:srgbClr val="C00000"/>
                </a:solidFill>
                <a:latin typeface="Times New Roman" pitchFamily="18" charset="0"/>
                <a:cs typeface="Times New Roman" pitchFamily="18" charset="0"/>
              </a:rPr>
              <a:t>Titration of a weak diprotic acid with strong base</a:t>
            </a:r>
            <a:endParaRPr lang="x-none" sz="36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78410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8379" y="-76200"/>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smtClean="0">
                <a:solidFill>
                  <a:srgbClr val="C00000"/>
                </a:solidFill>
                <a:latin typeface="Times New Roman" pitchFamily="18" charset="0"/>
                <a:cs typeface="Times New Roman" pitchFamily="18" charset="0"/>
              </a:rPr>
              <a:t>Dissociation </a:t>
            </a:r>
            <a:r>
              <a:rPr lang="en-US" sz="4000" b="1" dirty="0" smtClean="0">
                <a:solidFill>
                  <a:srgbClr val="C00000"/>
                </a:solidFill>
                <a:latin typeface="Times New Roman" pitchFamily="18" charset="0"/>
                <a:cs typeface="Times New Roman" pitchFamily="18" charset="0"/>
              </a:rPr>
              <a:t>of </a:t>
            </a:r>
            <a:r>
              <a:rPr lang="en-US" sz="3600" b="1" dirty="0" smtClean="0">
                <a:solidFill>
                  <a:srgbClr val="C00000"/>
                </a:solidFill>
                <a:latin typeface="Times New Roman" pitchFamily="18" charset="0"/>
                <a:cs typeface="Times New Roman" pitchFamily="18" charset="0"/>
              </a:rPr>
              <a:t>a </a:t>
            </a:r>
            <a:r>
              <a:rPr lang="en-US" sz="3600" b="1" dirty="0">
                <a:solidFill>
                  <a:srgbClr val="C00000"/>
                </a:solidFill>
                <a:latin typeface="Times New Roman" pitchFamily="18" charset="0"/>
                <a:cs typeface="Times New Roman" pitchFamily="18" charset="0"/>
              </a:rPr>
              <a:t>H</a:t>
            </a:r>
            <a:r>
              <a:rPr lang="en-US" sz="3600" b="1" baseline="-25000" dirty="0">
                <a:solidFill>
                  <a:srgbClr val="C00000"/>
                </a:solidFill>
                <a:latin typeface="Times New Roman" pitchFamily="18" charset="0"/>
                <a:cs typeface="Times New Roman" pitchFamily="18" charset="0"/>
              </a:rPr>
              <a:t>3</a:t>
            </a:r>
            <a:r>
              <a:rPr lang="en-US" sz="3600" b="1" dirty="0">
                <a:solidFill>
                  <a:srgbClr val="C00000"/>
                </a:solidFill>
                <a:latin typeface="Times New Roman" pitchFamily="18" charset="0"/>
                <a:cs typeface="Times New Roman" pitchFamily="18" charset="0"/>
              </a:rPr>
              <a:t>PO</a:t>
            </a:r>
            <a:r>
              <a:rPr lang="en-US" sz="3600" b="1" baseline="-25000" dirty="0">
                <a:solidFill>
                  <a:srgbClr val="C00000"/>
                </a:solidFill>
                <a:latin typeface="Times New Roman" pitchFamily="18" charset="0"/>
                <a:cs typeface="Times New Roman" pitchFamily="18" charset="0"/>
              </a:rPr>
              <a:t>4</a:t>
            </a:r>
            <a:endParaRPr lang="x-none" sz="3600" b="1" dirty="0">
              <a:solidFill>
                <a:srgbClr val="C0000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4" name="مربع نص 3"/>
              <p:cNvSpPr txBox="1"/>
              <p:nvPr/>
            </p:nvSpPr>
            <p:spPr>
              <a:xfrm>
                <a:off x="304800" y="1371600"/>
                <a:ext cx="8839199" cy="5562870"/>
              </a:xfrm>
              <a:prstGeom prst="rect">
                <a:avLst/>
              </a:prstGeom>
              <a:noFill/>
            </p:spPr>
            <p:txBody>
              <a:bodyPr wrap="square" rtlCol="1">
                <a:spAutoFit/>
              </a:bodyPr>
              <a:lstStyle/>
              <a:p>
                <a:pPr marL="342900" indent="-342900">
                  <a:buFont typeface="Arial" pitchFamily="34" charset="0"/>
                  <a:buChar char="•"/>
                </a:pP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HPO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endParaRPr lang="en-US" sz="2400" baseline="300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K</a:t>
                </a:r>
                <a:r>
                  <a:rPr lang="en-US" sz="2400" baseline="-25000" dirty="0" smtClean="0">
                    <a:latin typeface="Times New Roman" pitchFamily="18" charset="0"/>
                    <a:cs typeface="Times New Roman" pitchFamily="18" charset="0"/>
                  </a:rPr>
                  <a:t>a1</a:t>
                </a:r>
                <a:r>
                  <a:rPr lang="en-US" sz="2400" dirty="0" smtClean="0">
                    <a:latin typeface="Times New Roman" pitchFamily="18" charset="0"/>
                    <a:cs typeface="Times New Roman" pitchFamily="18" charset="0"/>
                  </a:rPr>
                  <a:t> =                            K</a:t>
                </a:r>
                <a:r>
                  <a:rPr lang="en-US" sz="2400" baseline="-25000" dirty="0" smtClean="0">
                    <a:latin typeface="Times New Roman" pitchFamily="18" charset="0"/>
                    <a:cs typeface="Times New Roman" pitchFamily="18" charset="0"/>
                  </a:rPr>
                  <a:t>a2</a:t>
                </a:r>
                <a:r>
                  <a:rPr lang="en-US" sz="2400" dirty="0" smtClean="0">
                    <a:latin typeface="Times New Roman" pitchFamily="18" charset="0"/>
                    <a:cs typeface="Times New Roman" pitchFamily="18" charset="0"/>
                  </a:rPr>
                  <a:t> =                               K</a:t>
                </a:r>
                <a:r>
                  <a:rPr lang="en-US" sz="2400" baseline="-25000" dirty="0" smtClean="0">
                    <a:latin typeface="Times New Roman" pitchFamily="18" charset="0"/>
                    <a:cs typeface="Times New Roman" pitchFamily="18" charset="0"/>
                  </a:rPr>
                  <a:t>a3</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400" dirty="0" smtClean="0">
                    <a:latin typeface="Times New Roman" pitchFamily="18" charset="0"/>
                    <a:cs typeface="Times New Roman" pitchFamily="18" charset="0"/>
                  </a:rPr>
                  <a:t>For 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K</a:t>
                </a:r>
                <a:r>
                  <a:rPr lang="en-US" sz="2400" baseline="-25000" dirty="0">
                    <a:latin typeface="Times New Roman" pitchFamily="18" charset="0"/>
                    <a:cs typeface="Times New Roman" pitchFamily="18" charset="0"/>
                  </a:rPr>
                  <a:t>a1</a:t>
                </a:r>
                <a:r>
                  <a:rPr lang="en-US" sz="2400" dirty="0" smtClean="0">
                    <a:latin typeface="Times New Roman" pitchFamily="18" charset="0"/>
                    <a:cs typeface="Times New Roman" pitchFamily="18" charset="0"/>
                  </a:rPr>
                  <a:t> &gt; K</a:t>
                </a:r>
                <a:r>
                  <a:rPr lang="en-US" sz="2400" baseline="-25000" dirty="0" smtClean="0">
                    <a:latin typeface="Times New Roman" pitchFamily="18" charset="0"/>
                    <a:cs typeface="Times New Roman" pitchFamily="18" charset="0"/>
                  </a:rPr>
                  <a:t>a2</a:t>
                </a:r>
                <a:r>
                  <a:rPr lang="en-US" sz="2400" dirty="0">
                    <a:latin typeface="Times New Roman" pitchFamily="18" charset="0"/>
                    <a:cs typeface="Times New Roman" pitchFamily="18" charset="0"/>
                  </a:rPr>
                  <a:t> &gt;</a:t>
                </a:r>
                <a:r>
                  <a:rPr lang="en-US" sz="2400" dirty="0" smtClean="0">
                    <a:latin typeface="Times New Roman" pitchFamily="18" charset="0"/>
                    <a:cs typeface="Times New Roman" pitchFamily="18" charset="0"/>
                  </a:rPr>
                  <a:t>K</a:t>
                </a:r>
                <a:r>
                  <a:rPr lang="en-US" sz="2400" baseline="-25000" dirty="0" smtClean="0">
                    <a:latin typeface="Times New Roman" pitchFamily="18" charset="0"/>
                    <a:cs typeface="Times New Roman" pitchFamily="18" charset="0"/>
                  </a:rPr>
                  <a:t>a3</a:t>
                </a:r>
              </a:p>
              <a:p>
                <a:pPr>
                  <a:lnSpc>
                    <a:spcPct val="150000"/>
                  </a:lnSpc>
                </a:pPr>
                <a:endParaRPr lang="en-US" sz="2400" baseline="-25000" dirty="0" smtClean="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pH = pK</a:t>
                </a:r>
                <a:r>
                  <a:rPr lang="en-US" sz="2400" baseline="-25000" dirty="0">
                    <a:latin typeface="Times New Roman" pitchFamily="18" charset="0"/>
                    <a:cs typeface="Times New Roman" pitchFamily="18" charset="0"/>
                  </a:rPr>
                  <a:t>a1</a:t>
                </a:r>
                <a14:m>
                  <m:oMath xmlns:m="http://schemas.openxmlformats.org/officeDocument/2006/math">
                    <m:r>
                      <a:rPr lang="en-US" sz="2400" i="1">
                        <a:latin typeface="Cambria Math"/>
                        <a:cs typeface="Times New Roman" pitchFamily="18" charset="0"/>
                      </a:rPr>
                      <m:t>+</m:t>
                    </m:r>
                    <m:r>
                      <a:rPr lang="en-US" sz="2400" i="1">
                        <a:latin typeface="Cambria Math"/>
                        <a:cs typeface="Times New Roman" pitchFamily="18" charset="0"/>
                      </a:rPr>
                      <m:t>𝑙𝑜𝑔</m:t>
                    </m:r>
                    <m:f>
                      <m:fPr>
                        <m:ctrlPr>
                          <a:rPr lang="en-US" sz="2400" i="1">
                            <a:latin typeface="Cambria Math"/>
                            <a:cs typeface="Times New Roman" pitchFamily="18" charset="0"/>
                          </a:rPr>
                        </m:ctrlPr>
                      </m:fPr>
                      <m:num>
                        <m:r>
                          <m:rPr>
                            <m:nor/>
                          </m:rPr>
                          <a:rPr lang="en-US" sz="2400" dirty="0">
                            <a:latin typeface="Traditional Arabic"/>
                          </a:rPr>
                          <m:t>[</m:t>
                        </m:r>
                        <m:r>
                          <m:rPr>
                            <m:nor/>
                          </m:rPr>
                          <a:rPr lang="en-US" sz="2400" dirty="0">
                            <a:latin typeface="Times New Roman" pitchFamily="18" charset="0"/>
                            <a:cs typeface="Times New Roman" pitchFamily="18" charset="0"/>
                          </a:rPr>
                          <m:t>H</m:t>
                        </m:r>
                        <m:r>
                          <m:rPr>
                            <m:nor/>
                          </m:rPr>
                          <a:rPr lang="en-US" sz="2400" baseline="-25000" dirty="0">
                            <a:latin typeface="Times New Roman" pitchFamily="18" charset="0"/>
                            <a:cs typeface="Times New Roman" pitchFamily="18" charset="0"/>
                          </a:rPr>
                          <m:t>2</m:t>
                        </m:r>
                        <m:r>
                          <m:rPr>
                            <m:nor/>
                          </m:rPr>
                          <a:rPr lang="en-US" sz="2400" dirty="0">
                            <a:latin typeface="Times New Roman" pitchFamily="18" charset="0"/>
                            <a:cs typeface="Times New Roman" pitchFamily="18" charset="0"/>
                          </a:rPr>
                          <m:t>PO</m:t>
                        </m:r>
                        <m:r>
                          <m:rPr>
                            <m:nor/>
                          </m:rPr>
                          <a:rPr lang="en-US" sz="2400" baseline="-25000" dirty="0">
                            <a:latin typeface="Times New Roman" pitchFamily="18" charset="0"/>
                            <a:cs typeface="Times New Roman" pitchFamily="18" charset="0"/>
                          </a:rPr>
                          <m:t> </m:t>
                        </m:r>
                        <m:r>
                          <m:rPr>
                            <m:nor/>
                          </m:rPr>
                          <a:rPr lang="en-US" sz="2400" baseline="30000" dirty="0">
                            <a:latin typeface="Times New Roman" pitchFamily="18" charset="0"/>
                            <a:cs typeface="Times New Roman" pitchFamily="18" charset="0"/>
                          </a:rPr>
                          <m:t>−] </m:t>
                        </m:r>
                      </m:num>
                      <m:den>
                        <m:r>
                          <m:rPr>
                            <m:nor/>
                          </m:rPr>
                          <a:rPr lang="en-US" sz="2400" dirty="0">
                            <a:latin typeface="Traditional Arabic"/>
                          </a:rPr>
                          <m:t>[</m:t>
                        </m:r>
                        <m:r>
                          <m:rPr>
                            <m:nor/>
                          </m:rPr>
                          <a:rPr lang="en-US" sz="2400" dirty="0">
                            <a:latin typeface="Times New Roman" pitchFamily="18" charset="0"/>
                            <a:cs typeface="Times New Roman" pitchFamily="18" charset="0"/>
                          </a:rPr>
                          <m:t>H</m:t>
                        </m:r>
                        <m:r>
                          <m:rPr>
                            <m:nor/>
                          </m:rPr>
                          <a:rPr lang="en-US" sz="2400" baseline="-25000" dirty="0">
                            <a:latin typeface="Times New Roman" pitchFamily="18" charset="0"/>
                            <a:cs typeface="Times New Roman" pitchFamily="18" charset="0"/>
                          </a:rPr>
                          <m:t>3</m:t>
                        </m:r>
                        <m:r>
                          <m:rPr>
                            <m:nor/>
                          </m:rPr>
                          <a:rPr lang="en-US" sz="2400" dirty="0">
                            <a:latin typeface="Times New Roman" pitchFamily="18" charset="0"/>
                            <a:cs typeface="Times New Roman" pitchFamily="18" charset="0"/>
                          </a:rPr>
                          <m:t>PO</m:t>
                        </m:r>
                        <m:r>
                          <m:rPr>
                            <m:nor/>
                          </m:rPr>
                          <a:rPr lang="en-US" sz="2400" baseline="-25000" dirty="0">
                            <a:latin typeface="Times New Roman" pitchFamily="18" charset="0"/>
                            <a:cs typeface="Times New Roman" pitchFamily="18" charset="0"/>
                          </a:rPr>
                          <m:t>4</m:t>
                        </m:r>
                        <m:r>
                          <m:rPr>
                            <m:nor/>
                          </m:rPr>
                          <a:rPr lang="en-US" sz="2400" dirty="0">
                            <a:latin typeface="Traditional Arabic"/>
                          </a:rPr>
                          <m:t>]</m:t>
                        </m:r>
                        <m:r>
                          <m:rPr>
                            <m:nor/>
                          </m:rPr>
                          <a:rPr lang="en-US" sz="2400" dirty="0"/>
                          <m:t> </m:t>
                        </m:r>
                      </m:den>
                    </m:f>
                  </m:oMath>
                </a14:m>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pH </a:t>
                </a:r>
                <a:r>
                  <a:rPr lang="en-US" sz="2400" dirty="0" smtClean="0">
                    <a:latin typeface="Times New Roman" pitchFamily="18" charset="0"/>
                    <a:cs typeface="Times New Roman" pitchFamily="18" charset="0"/>
                  </a:rPr>
                  <a:t>= pK</a:t>
                </a:r>
                <a:r>
                  <a:rPr lang="en-US" sz="2400" baseline="-25000" dirty="0" smtClean="0">
                    <a:latin typeface="Times New Roman" pitchFamily="18" charset="0"/>
                    <a:cs typeface="Times New Roman" pitchFamily="18" charset="0"/>
                  </a:rPr>
                  <a:t>a2</a:t>
                </a:r>
                <a14:m>
                  <m:oMath xmlns:m="http://schemas.openxmlformats.org/officeDocument/2006/math">
                    <m:r>
                      <a:rPr lang="en-US" sz="2400" b="0" i="1" smtClean="0">
                        <a:latin typeface="Cambria Math"/>
                        <a:cs typeface="Times New Roman" pitchFamily="18" charset="0"/>
                      </a:rPr>
                      <m:t>+</m:t>
                    </m:r>
                    <m:r>
                      <a:rPr lang="en-US" sz="2400" b="0" i="1" smtClean="0">
                        <a:latin typeface="Cambria Math"/>
                        <a:cs typeface="Times New Roman" pitchFamily="18" charset="0"/>
                      </a:rPr>
                      <m:t>𝑙𝑜𝑔</m:t>
                    </m:r>
                    <m:f>
                      <m:fPr>
                        <m:ctrlPr>
                          <a:rPr lang="en-US" sz="2400" b="0" i="1" smtClean="0">
                            <a:latin typeface="Cambria Math"/>
                            <a:cs typeface="Times New Roman" pitchFamily="18" charset="0"/>
                          </a:rPr>
                        </m:ctrlPr>
                      </m:fPr>
                      <m:num>
                        <m:r>
                          <m:rPr>
                            <m:nor/>
                          </m:rPr>
                          <a:rPr lang="en-US" sz="2400" dirty="0">
                            <a:latin typeface="Traditional Arabic"/>
                          </a:rPr>
                          <m:t>[</m:t>
                        </m:r>
                        <m:r>
                          <m:rPr>
                            <m:nor/>
                          </m:rPr>
                          <a:rPr lang="en-US" sz="2400" dirty="0">
                            <a:latin typeface="Times New Roman" pitchFamily="18" charset="0"/>
                            <a:cs typeface="Times New Roman" pitchFamily="18" charset="0"/>
                          </a:rPr>
                          <m:t>HPO</m:t>
                        </m:r>
                        <m:r>
                          <m:rPr>
                            <m:nor/>
                          </m:rPr>
                          <a:rPr lang="en-US" sz="2400" baseline="-25000" dirty="0">
                            <a:latin typeface="Times New Roman" pitchFamily="18" charset="0"/>
                            <a:cs typeface="Times New Roman" pitchFamily="18" charset="0"/>
                          </a:rPr>
                          <m:t>4</m:t>
                        </m:r>
                        <m:r>
                          <m:rPr>
                            <m:nor/>
                          </m:rPr>
                          <a:rPr lang="en-US" sz="2400" baseline="30000" dirty="0">
                            <a:latin typeface="Times New Roman" pitchFamily="18" charset="0"/>
                            <a:cs typeface="Times New Roman" pitchFamily="18" charset="0"/>
                          </a:rPr>
                          <m:t>2</m:t>
                        </m:r>
                        <m:r>
                          <m:rPr>
                            <m:nor/>
                          </m:rPr>
                          <a:rPr lang="en-US" sz="2400" baseline="30000" dirty="0">
                            <a:latin typeface="Times New Roman" pitchFamily="18" charset="0"/>
                            <a:cs typeface="Times New Roman" pitchFamily="18" charset="0"/>
                          </a:rPr>
                          <m:t>−] </m:t>
                        </m:r>
                      </m:num>
                      <m:den>
                        <m:r>
                          <m:rPr>
                            <m:nor/>
                          </m:rPr>
                          <a:rPr lang="en-US" sz="2400" dirty="0">
                            <a:latin typeface="Traditional Arabic"/>
                          </a:rPr>
                          <m:t>[</m:t>
                        </m:r>
                        <m:r>
                          <m:rPr>
                            <m:nor/>
                          </m:rPr>
                          <a:rPr lang="en-US" sz="2400" dirty="0">
                            <a:latin typeface="Times New Roman" pitchFamily="18" charset="0"/>
                            <a:cs typeface="Times New Roman" pitchFamily="18" charset="0"/>
                          </a:rPr>
                          <m:t>H</m:t>
                        </m:r>
                        <m:r>
                          <m:rPr>
                            <m:nor/>
                          </m:rPr>
                          <a:rPr lang="en-US" sz="2400" baseline="-25000" dirty="0">
                            <a:latin typeface="Times New Roman" pitchFamily="18" charset="0"/>
                            <a:cs typeface="Times New Roman" pitchFamily="18" charset="0"/>
                          </a:rPr>
                          <m:t>2</m:t>
                        </m:r>
                        <m:r>
                          <m:rPr>
                            <m:nor/>
                          </m:rPr>
                          <a:rPr lang="en-US" sz="2400" dirty="0">
                            <a:latin typeface="Times New Roman" pitchFamily="18" charset="0"/>
                            <a:cs typeface="Times New Roman" pitchFamily="18" charset="0"/>
                          </a:rPr>
                          <m:t>PO</m:t>
                        </m:r>
                        <m:r>
                          <m:rPr>
                            <m:nor/>
                          </m:rPr>
                          <a:rPr lang="en-US" sz="2400" baseline="-25000" dirty="0">
                            <a:latin typeface="Times New Roman" pitchFamily="18" charset="0"/>
                            <a:cs typeface="Times New Roman" pitchFamily="18" charset="0"/>
                          </a:rPr>
                          <m:t>4</m:t>
                        </m:r>
                        <m:r>
                          <m:rPr>
                            <m:nor/>
                          </m:rPr>
                          <a:rPr lang="en-US" sz="2400" baseline="30000" dirty="0">
                            <a:latin typeface="Times New Roman" pitchFamily="18" charset="0"/>
                            <a:cs typeface="Times New Roman" pitchFamily="18" charset="0"/>
                          </a:rPr>
                          <m:t>−</m:t>
                        </m:r>
                        <m:r>
                          <m:rPr>
                            <m:nor/>
                          </m:rPr>
                          <a:rPr lang="en-US" sz="2400" dirty="0">
                            <a:latin typeface="Traditional Arabic"/>
                          </a:rPr>
                          <m:t>]</m:t>
                        </m:r>
                        <m:r>
                          <m:rPr>
                            <m:nor/>
                          </m:rPr>
                          <a:rPr lang="en-US" sz="2400" dirty="0"/>
                          <m:t> </m:t>
                        </m:r>
                      </m:den>
                    </m:f>
                  </m:oMath>
                </a14:m>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pH = pK</a:t>
                </a:r>
                <a:r>
                  <a:rPr lang="en-US" sz="2400" baseline="-25000" dirty="0">
                    <a:latin typeface="Times New Roman" pitchFamily="18" charset="0"/>
                    <a:cs typeface="Times New Roman" pitchFamily="18" charset="0"/>
                  </a:rPr>
                  <a:t>a</a:t>
                </a:r>
                <a:r>
                  <a:rPr lang="en-US" sz="2400" baseline="-25000" dirty="0" smtClean="0">
                    <a:latin typeface="Times New Roman" pitchFamily="18" charset="0"/>
                    <a:cs typeface="Times New Roman" pitchFamily="18" charset="0"/>
                  </a:rPr>
                  <a:t>3</a:t>
                </a:r>
                <a14:m>
                  <m:oMath xmlns:m="http://schemas.openxmlformats.org/officeDocument/2006/math">
                    <m:r>
                      <a:rPr lang="en-US" sz="2400" i="1">
                        <a:latin typeface="Cambria Math"/>
                        <a:cs typeface="Times New Roman" pitchFamily="18" charset="0"/>
                      </a:rPr>
                      <m:t>+</m:t>
                    </m:r>
                    <m:r>
                      <a:rPr lang="en-US" sz="2400" i="1">
                        <a:latin typeface="Cambria Math"/>
                        <a:cs typeface="Times New Roman" pitchFamily="18" charset="0"/>
                      </a:rPr>
                      <m:t>𝑙𝑜𝑔</m:t>
                    </m:r>
                    <m:f>
                      <m:fPr>
                        <m:ctrlPr>
                          <a:rPr lang="en-US" sz="2400" i="1">
                            <a:latin typeface="Cambria Math"/>
                            <a:cs typeface="Times New Roman" pitchFamily="18" charset="0"/>
                          </a:rPr>
                        </m:ctrlPr>
                      </m:fPr>
                      <m:num>
                        <m:r>
                          <m:rPr>
                            <m:nor/>
                          </m:rPr>
                          <a:rPr lang="en-US" sz="2400" dirty="0">
                            <a:latin typeface="Traditional Arabic"/>
                          </a:rPr>
                          <m:t>[</m:t>
                        </m:r>
                        <m:r>
                          <m:rPr>
                            <m:nor/>
                          </m:rPr>
                          <a:rPr lang="en-US" sz="2400" dirty="0">
                            <a:latin typeface="Times New Roman" pitchFamily="18" charset="0"/>
                            <a:cs typeface="Times New Roman" pitchFamily="18" charset="0"/>
                          </a:rPr>
                          <m:t>PO</m:t>
                        </m:r>
                        <m:r>
                          <m:rPr>
                            <m:nor/>
                          </m:rPr>
                          <a:rPr lang="en-US" sz="2400" baseline="-25000" dirty="0">
                            <a:latin typeface="Times New Roman" pitchFamily="18" charset="0"/>
                            <a:cs typeface="Times New Roman" pitchFamily="18" charset="0"/>
                          </a:rPr>
                          <m:t>4</m:t>
                        </m:r>
                        <m:r>
                          <m:rPr>
                            <m:nor/>
                          </m:rPr>
                          <a:rPr lang="en-US" sz="2400" baseline="30000" dirty="0">
                            <a:latin typeface="Times New Roman" pitchFamily="18" charset="0"/>
                            <a:cs typeface="Times New Roman" pitchFamily="18" charset="0"/>
                          </a:rPr>
                          <m:t>3</m:t>
                        </m:r>
                        <m:r>
                          <m:rPr>
                            <m:nor/>
                          </m:rPr>
                          <a:rPr lang="en-US" sz="2400" baseline="30000" dirty="0">
                            <a:latin typeface="Times New Roman" pitchFamily="18" charset="0"/>
                            <a:cs typeface="Times New Roman" pitchFamily="18" charset="0"/>
                          </a:rPr>
                          <m:t>−] </m:t>
                        </m:r>
                      </m:num>
                      <m:den>
                        <m:r>
                          <m:rPr>
                            <m:nor/>
                          </m:rPr>
                          <a:rPr lang="en-US" sz="2400" dirty="0">
                            <a:latin typeface="Traditional Arabic"/>
                          </a:rPr>
                          <m:t>[</m:t>
                        </m:r>
                        <m:r>
                          <m:rPr>
                            <m:nor/>
                          </m:rPr>
                          <a:rPr lang="en-US" sz="2400" dirty="0">
                            <a:latin typeface="Times New Roman" pitchFamily="18" charset="0"/>
                            <a:cs typeface="Times New Roman" pitchFamily="18" charset="0"/>
                          </a:rPr>
                          <m:t>HPO</m:t>
                        </m:r>
                        <m:r>
                          <m:rPr>
                            <m:nor/>
                          </m:rPr>
                          <a:rPr lang="en-US" sz="2400" baseline="-25000" dirty="0">
                            <a:latin typeface="Times New Roman" pitchFamily="18" charset="0"/>
                            <a:cs typeface="Times New Roman" pitchFamily="18" charset="0"/>
                          </a:rPr>
                          <m:t>4</m:t>
                        </m:r>
                        <m:r>
                          <m:rPr>
                            <m:nor/>
                          </m:rPr>
                          <a:rPr lang="en-US" sz="2400" baseline="30000" dirty="0">
                            <a:latin typeface="Times New Roman" pitchFamily="18" charset="0"/>
                            <a:cs typeface="Times New Roman" pitchFamily="18" charset="0"/>
                          </a:rPr>
                          <m:t>2</m:t>
                        </m:r>
                        <m:r>
                          <m:rPr>
                            <m:nor/>
                          </m:rPr>
                          <a:rPr lang="en-US" sz="2400" baseline="30000" dirty="0">
                            <a:latin typeface="Times New Roman" pitchFamily="18" charset="0"/>
                            <a:cs typeface="Times New Roman" pitchFamily="18" charset="0"/>
                          </a:rPr>
                          <m:t>−] </m:t>
                        </m:r>
                      </m:den>
                    </m:f>
                  </m:oMath>
                </a14:m>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p:txBody>
          </p:sp>
        </mc:Choice>
        <mc:Fallback>
          <p:sp>
            <p:nvSpPr>
              <p:cNvPr id="4" name="مربع نص 3"/>
              <p:cNvSpPr txBox="1">
                <a:spLocks noRot="1" noChangeAspect="1" noMove="1" noResize="1" noEditPoints="1" noAdjustHandles="1" noChangeArrowheads="1" noChangeShapeType="1" noTextEdit="1"/>
              </p:cNvSpPr>
              <p:nvPr/>
            </p:nvSpPr>
            <p:spPr>
              <a:xfrm>
                <a:off x="304800" y="1371600"/>
                <a:ext cx="8839199" cy="5562870"/>
              </a:xfrm>
              <a:prstGeom prst="rect">
                <a:avLst/>
              </a:prstGeom>
              <a:blipFill rotWithShape="1">
                <a:blip r:embed="rId2" cstate="print"/>
                <a:stretch>
                  <a:fillRect l="-1034" t="-876"/>
                </a:stretch>
              </a:blipFill>
            </p:spPr>
            <p:txBody>
              <a:bodyPr/>
              <a:lstStyle/>
              <a:p>
                <a:r>
                  <a:rPr lang="ar-SA">
                    <a:noFill/>
                  </a:rPr>
                  <a:t> </a:t>
                </a:r>
              </a:p>
            </p:txBody>
          </p:sp>
        </mc:Fallback>
      </mc:AlternateContent>
      <p:sp>
        <p:nvSpPr>
          <p:cNvPr id="7" name="Left-Right Arrow 3"/>
          <p:cNvSpPr/>
          <p:nvPr/>
        </p:nvSpPr>
        <p:spPr>
          <a:xfrm>
            <a:off x="1524000" y="15240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Left-Right Arrow 3"/>
          <p:cNvSpPr/>
          <p:nvPr/>
        </p:nvSpPr>
        <p:spPr>
          <a:xfrm>
            <a:off x="4038600" y="15240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Left-Right Arrow 3"/>
          <p:cNvSpPr/>
          <p:nvPr/>
        </p:nvSpPr>
        <p:spPr>
          <a:xfrm>
            <a:off x="6477000" y="15240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0" name="مجموعة 9"/>
          <p:cNvGrpSpPr/>
          <p:nvPr/>
        </p:nvGrpSpPr>
        <p:grpSpPr>
          <a:xfrm>
            <a:off x="990600" y="1943391"/>
            <a:ext cx="2286000" cy="842665"/>
            <a:chOff x="3274702" y="4110335"/>
            <a:chExt cx="1524000" cy="842665"/>
          </a:xfrm>
        </p:grpSpPr>
        <p:sp>
          <p:nvSpPr>
            <p:cNvPr id="11" name="TextBox 5"/>
            <p:cNvSpPr txBox="1"/>
            <p:nvPr/>
          </p:nvSpPr>
          <p:spPr>
            <a:xfrm>
              <a:off x="3274702" y="4110335"/>
              <a:ext cx="1524000" cy="461665"/>
            </a:xfrm>
            <a:prstGeom prst="rect">
              <a:avLst/>
            </a:prstGeom>
            <a:noFill/>
          </p:spPr>
          <p:txBody>
            <a:bodyPr wrap="square" rtlCol="0">
              <a:spAutoFit/>
            </a:bodyPr>
            <a:lstStyle/>
            <a:p>
              <a:r>
                <a:rPr lang="en-US" sz="2400" dirty="0" smtClean="0">
                  <a:latin typeface="Traditional Arabic"/>
                </a:rPr>
                <a:t> [H</a:t>
              </a:r>
              <a:r>
                <a:rPr lang="en-US" sz="2400" baseline="30000" dirty="0" smtClean="0">
                  <a:latin typeface="Traditional Arabic"/>
                </a:rPr>
                <a:t>+</a:t>
              </a:r>
              <a:r>
                <a:rPr lang="en-US" sz="2400" dirty="0" smtClean="0">
                  <a:latin typeface="Traditional Arabic"/>
                </a:rPr>
                <a:t>] [</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a:t>
              </a:r>
              <a:r>
                <a:rPr lang="en-US" sz="2400" dirty="0" smtClean="0">
                  <a:latin typeface="Traditional Arabic"/>
                </a:rPr>
                <a:t>]</a:t>
              </a:r>
              <a:endParaRPr lang="en-US" sz="2400" dirty="0"/>
            </a:p>
          </p:txBody>
        </p:sp>
        <p:sp>
          <p:nvSpPr>
            <p:cNvPr id="12" name="TextBox 6"/>
            <p:cNvSpPr txBox="1"/>
            <p:nvPr/>
          </p:nvSpPr>
          <p:spPr>
            <a:xfrm>
              <a:off x="3427102" y="4491335"/>
              <a:ext cx="990600" cy="461665"/>
            </a:xfrm>
            <a:prstGeom prst="rect">
              <a:avLst/>
            </a:prstGeom>
            <a:noFill/>
          </p:spPr>
          <p:txBody>
            <a:bodyPr wrap="square" rtlCol="0">
              <a:spAutoFit/>
            </a:bodyPr>
            <a:lstStyle/>
            <a:p>
              <a:r>
                <a:rPr lang="en-US" sz="2400" dirty="0" smtClean="0">
                  <a:latin typeface="Traditional Arabic"/>
                </a:rPr>
                <a:t>[</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PO</a:t>
              </a:r>
              <a:r>
                <a:rPr lang="en-US" sz="2400" baseline="-25000" dirty="0">
                  <a:latin typeface="Times New Roman" pitchFamily="18" charset="0"/>
                  <a:cs typeface="Times New Roman" pitchFamily="18" charset="0"/>
                </a:rPr>
                <a:t>4</a:t>
              </a:r>
              <a:r>
                <a:rPr lang="en-US" sz="2400" dirty="0" smtClean="0">
                  <a:latin typeface="Traditional Arabic"/>
                </a:rPr>
                <a:t>]</a:t>
              </a:r>
              <a:endParaRPr lang="en-US" sz="2400" dirty="0"/>
            </a:p>
          </p:txBody>
        </p:sp>
      </p:grpSp>
      <p:cxnSp>
        <p:nvCxnSpPr>
          <p:cNvPr id="3" name="رابط مستقيم 2"/>
          <p:cNvCxnSpPr/>
          <p:nvPr/>
        </p:nvCxnSpPr>
        <p:spPr>
          <a:xfrm flipV="1">
            <a:off x="1066800" y="2362200"/>
            <a:ext cx="1809750"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رابط مستقيم 12"/>
          <p:cNvCxnSpPr/>
          <p:nvPr/>
        </p:nvCxnSpPr>
        <p:spPr>
          <a:xfrm>
            <a:off x="3962400" y="2362200"/>
            <a:ext cx="17297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رابط مستقيم 19"/>
          <p:cNvCxnSpPr/>
          <p:nvPr/>
        </p:nvCxnSpPr>
        <p:spPr>
          <a:xfrm>
            <a:off x="6934200" y="2362200"/>
            <a:ext cx="1729740"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1" name="مجموعة 20"/>
          <p:cNvGrpSpPr/>
          <p:nvPr/>
        </p:nvGrpSpPr>
        <p:grpSpPr>
          <a:xfrm>
            <a:off x="3886200" y="1976735"/>
            <a:ext cx="2286000" cy="842665"/>
            <a:chOff x="3274702" y="4110335"/>
            <a:chExt cx="1524000" cy="842665"/>
          </a:xfrm>
        </p:grpSpPr>
        <p:sp>
          <p:nvSpPr>
            <p:cNvPr id="22" name="TextBox 5"/>
            <p:cNvSpPr txBox="1"/>
            <p:nvPr/>
          </p:nvSpPr>
          <p:spPr>
            <a:xfrm>
              <a:off x="3274702" y="4110335"/>
              <a:ext cx="1524000" cy="461665"/>
            </a:xfrm>
            <a:prstGeom prst="rect">
              <a:avLst/>
            </a:prstGeom>
            <a:noFill/>
          </p:spPr>
          <p:txBody>
            <a:bodyPr wrap="square" rtlCol="0">
              <a:spAutoFit/>
            </a:bodyPr>
            <a:lstStyle/>
            <a:p>
              <a:r>
                <a:rPr lang="en-US" sz="2400" dirty="0" smtClean="0">
                  <a:latin typeface="Traditional Arabic"/>
                </a:rPr>
                <a:t> [H</a:t>
              </a:r>
              <a:r>
                <a:rPr lang="en-US" sz="2400" baseline="30000" dirty="0" smtClean="0">
                  <a:latin typeface="Traditional Arabic"/>
                </a:rPr>
                <a:t>+</a:t>
              </a:r>
              <a:r>
                <a:rPr lang="en-US" sz="2400" dirty="0" smtClean="0">
                  <a:latin typeface="Traditional Arabic"/>
                </a:rPr>
                <a:t>] [</a:t>
              </a:r>
              <a:r>
                <a:rPr lang="en-US" sz="2400" dirty="0" smtClean="0">
                  <a:latin typeface="Times New Roman" pitchFamily="18" charset="0"/>
                  <a:cs typeface="Times New Roman" pitchFamily="18" charset="0"/>
                </a:rPr>
                <a:t>HPO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2-</a:t>
              </a:r>
              <a:r>
                <a:rPr lang="en-US" sz="2400" dirty="0" smtClean="0">
                  <a:latin typeface="Traditional Arabic"/>
                </a:rPr>
                <a:t>]</a:t>
              </a:r>
              <a:endParaRPr lang="en-US" sz="2400" dirty="0"/>
            </a:p>
          </p:txBody>
        </p:sp>
        <p:sp>
          <p:nvSpPr>
            <p:cNvPr id="23" name="TextBox 6"/>
            <p:cNvSpPr txBox="1"/>
            <p:nvPr/>
          </p:nvSpPr>
          <p:spPr>
            <a:xfrm>
              <a:off x="3427102" y="4491335"/>
              <a:ext cx="990600" cy="461665"/>
            </a:xfrm>
            <a:prstGeom prst="rect">
              <a:avLst/>
            </a:prstGeom>
            <a:noFill/>
          </p:spPr>
          <p:txBody>
            <a:bodyPr wrap="square" rtlCol="0">
              <a:spAutoFit/>
            </a:bodyPr>
            <a:lstStyle/>
            <a:p>
              <a:r>
                <a:rPr lang="en-US" sz="2400" dirty="0" smtClean="0">
                  <a:latin typeface="Traditional Arabic"/>
                </a:rPr>
                <a:t>[</a:t>
              </a:r>
              <a:r>
                <a:rPr lang="en-US" sz="2400" dirty="0" smtClean="0">
                  <a:latin typeface="Times New Roman" pitchFamily="18" charset="0"/>
                  <a:cs typeface="Times New Roman" pitchFamily="18" charset="0"/>
                </a:rPr>
                <a:t>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a:t>
              </a:r>
              <a:r>
                <a:rPr lang="en-US" sz="2400" dirty="0" smtClean="0">
                  <a:latin typeface="Traditional Arabic"/>
                </a:rPr>
                <a:t>]</a:t>
              </a:r>
              <a:endParaRPr lang="en-US" sz="2400" dirty="0"/>
            </a:p>
          </p:txBody>
        </p:sp>
      </p:grpSp>
      <p:grpSp>
        <p:nvGrpSpPr>
          <p:cNvPr id="24" name="مجموعة 23"/>
          <p:cNvGrpSpPr/>
          <p:nvPr/>
        </p:nvGrpSpPr>
        <p:grpSpPr>
          <a:xfrm>
            <a:off x="6858000" y="1981200"/>
            <a:ext cx="2286000" cy="842665"/>
            <a:chOff x="3274702" y="4110335"/>
            <a:chExt cx="1524000" cy="842665"/>
          </a:xfrm>
        </p:grpSpPr>
        <p:sp>
          <p:nvSpPr>
            <p:cNvPr id="25" name="TextBox 5"/>
            <p:cNvSpPr txBox="1"/>
            <p:nvPr/>
          </p:nvSpPr>
          <p:spPr>
            <a:xfrm>
              <a:off x="3274702" y="4110335"/>
              <a:ext cx="1524000" cy="461665"/>
            </a:xfrm>
            <a:prstGeom prst="rect">
              <a:avLst/>
            </a:prstGeom>
            <a:noFill/>
          </p:spPr>
          <p:txBody>
            <a:bodyPr wrap="square" rtlCol="0">
              <a:spAutoFit/>
            </a:bodyPr>
            <a:lstStyle/>
            <a:p>
              <a:r>
                <a:rPr lang="en-US" sz="2400" dirty="0" smtClean="0">
                  <a:latin typeface="Traditional Arabic"/>
                </a:rPr>
                <a:t> [H</a:t>
              </a:r>
              <a:r>
                <a:rPr lang="en-US" sz="2400" baseline="30000" dirty="0" smtClean="0">
                  <a:latin typeface="Traditional Arabic"/>
                </a:rPr>
                <a:t>+</a:t>
              </a:r>
              <a:r>
                <a:rPr lang="en-US" sz="2400" dirty="0" smtClean="0">
                  <a:latin typeface="Traditional Arabic"/>
                </a:rPr>
                <a:t>] [</a:t>
              </a:r>
              <a:r>
                <a:rPr lang="en-US" sz="2400" dirty="0" smtClean="0">
                  <a:latin typeface="Times New Roman" pitchFamily="18" charset="0"/>
                  <a:cs typeface="Times New Roman" pitchFamily="18" charset="0"/>
                </a:rPr>
                <a:t>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smtClean="0">
                  <a:latin typeface="Traditional Arabic"/>
                </a:rPr>
                <a:t>]</a:t>
              </a:r>
              <a:endParaRPr lang="en-US" sz="2400" dirty="0"/>
            </a:p>
          </p:txBody>
        </p:sp>
        <p:sp>
          <p:nvSpPr>
            <p:cNvPr id="26" name="TextBox 6"/>
            <p:cNvSpPr txBox="1"/>
            <p:nvPr/>
          </p:nvSpPr>
          <p:spPr>
            <a:xfrm>
              <a:off x="3427102" y="4491335"/>
              <a:ext cx="990600" cy="461665"/>
            </a:xfrm>
            <a:prstGeom prst="rect">
              <a:avLst/>
            </a:prstGeom>
            <a:noFill/>
          </p:spPr>
          <p:txBody>
            <a:bodyPr wrap="square" rtlCol="0">
              <a:spAutoFit/>
            </a:bodyPr>
            <a:lstStyle/>
            <a:p>
              <a:r>
                <a:rPr lang="en-US" sz="2400" dirty="0" smtClean="0">
                  <a:latin typeface="Traditional Arabic"/>
                </a:rPr>
                <a:t>[</a:t>
              </a:r>
              <a:r>
                <a:rPr lang="en-US" sz="2400" dirty="0" smtClean="0">
                  <a:latin typeface="Times New Roman" pitchFamily="18" charset="0"/>
                  <a:cs typeface="Times New Roman" pitchFamily="18" charset="0"/>
                </a:rPr>
                <a:t>HPO</a:t>
              </a:r>
              <a:r>
                <a:rPr lang="en-US" sz="2400" baseline="-250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2-</a:t>
              </a:r>
              <a:r>
                <a:rPr lang="en-US" sz="2400" dirty="0" smtClean="0">
                  <a:latin typeface="Traditional Arabic"/>
                </a:rPr>
                <a:t>]</a:t>
              </a:r>
              <a:endParaRPr lang="en-US" sz="2400" dirty="0"/>
            </a:p>
          </p:txBody>
        </p:sp>
      </p:grpSp>
    </p:spTree>
    <p:extLst>
      <p:ext uri="{BB962C8B-B14F-4D97-AF65-F5344CB8AC3E}">
        <p14:creationId xmlns="" xmlns:p14="http://schemas.microsoft.com/office/powerpoint/2010/main" val="368686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6428" t="31445" r="37906" b="30078"/>
          <a:stretch/>
        </p:blipFill>
        <p:spPr bwMode="auto">
          <a:xfrm>
            <a:off x="1143000" y="1295400"/>
            <a:ext cx="6357938" cy="5358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08379" y="-76200"/>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smtClean="0">
                <a:solidFill>
                  <a:srgbClr val="C00000"/>
                </a:solidFill>
                <a:latin typeface="Times New Roman" pitchFamily="18" charset="0"/>
                <a:cs typeface="Times New Roman" pitchFamily="18" charset="0"/>
              </a:rPr>
              <a:t>Titration of a H</a:t>
            </a:r>
            <a:r>
              <a:rPr lang="en-US" sz="3600" b="1" baseline="-25000" dirty="0" smtClean="0">
                <a:solidFill>
                  <a:srgbClr val="C00000"/>
                </a:solidFill>
                <a:latin typeface="Times New Roman" pitchFamily="18" charset="0"/>
                <a:cs typeface="Times New Roman" pitchFamily="18" charset="0"/>
              </a:rPr>
              <a:t>3</a:t>
            </a:r>
            <a:r>
              <a:rPr lang="en-US" sz="3600" b="1" dirty="0" smtClean="0">
                <a:solidFill>
                  <a:srgbClr val="C00000"/>
                </a:solidFill>
                <a:latin typeface="Times New Roman" pitchFamily="18" charset="0"/>
                <a:cs typeface="Times New Roman" pitchFamily="18" charset="0"/>
              </a:rPr>
              <a:t>PO</a:t>
            </a:r>
            <a:r>
              <a:rPr lang="en-US" sz="3600" b="1" baseline="-25000" dirty="0" smtClean="0">
                <a:solidFill>
                  <a:srgbClr val="C00000"/>
                </a:solidFill>
                <a:latin typeface="Times New Roman" pitchFamily="18" charset="0"/>
                <a:cs typeface="Times New Roman" pitchFamily="18" charset="0"/>
              </a:rPr>
              <a:t>4</a:t>
            </a:r>
            <a:r>
              <a:rPr lang="en-US" sz="3600" b="1" dirty="0" smtClean="0">
                <a:solidFill>
                  <a:srgbClr val="C00000"/>
                </a:solidFill>
                <a:latin typeface="Times New Roman" pitchFamily="18" charset="0"/>
                <a:cs typeface="Times New Roman" pitchFamily="18" charset="0"/>
              </a:rPr>
              <a:t> with strong base</a:t>
            </a:r>
            <a:endParaRPr lang="x-none" sz="36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9390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458200" cy="6248400"/>
          </a:xfrm>
        </p:spPr>
        <p:txBody>
          <a:bodyPr>
            <a:noAutofit/>
          </a:bodyPr>
          <a:lstStyle/>
          <a:p>
            <a:pPr algn="l" rtl="0">
              <a:buFont typeface="Wingdings" pitchFamily="2" charset="2"/>
              <a:buChar char="Ø"/>
            </a:pPr>
            <a:r>
              <a:rPr lang="en-US" sz="2000" dirty="0">
                <a:solidFill>
                  <a:srgbClr val="FF0000"/>
                </a:solidFill>
                <a:latin typeface="Times New Roman" pitchFamily="18" charset="0"/>
                <a:cs typeface="Times New Roman" pitchFamily="18" charset="0"/>
              </a:rPr>
              <a:t>Example: Describe the preparation of 10 liters of </a:t>
            </a:r>
            <a:r>
              <a:rPr lang="en-US" sz="2000" dirty="0" smtClean="0">
                <a:solidFill>
                  <a:srgbClr val="FF0000"/>
                </a:solidFill>
                <a:latin typeface="Times New Roman" pitchFamily="18" charset="0"/>
                <a:cs typeface="Times New Roman" pitchFamily="18" charset="0"/>
              </a:rPr>
              <a:t>0.045M potassium </a:t>
            </a:r>
            <a:r>
              <a:rPr lang="en-US" sz="2000" dirty="0">
                <a:solidFill>
                  <a:srgbClr val="FF0000"/>
                </a:solidFill>
                <a:latin typeface="Times New Roman" pitchFamily="18" charset="0"/>
                <a:cs typeface="Times New Roman" pitchFamily="18" charset="0"/>
              </a:rPr>
              <a:t>phosphate buffer, pH= 7.5? pK</a:t>
            </a:r>
            <a:r>
              <a:rPr lang="en-US" sz="2000" baseline="-25000" dirty="0">
                <a:solidFill>
                  <a:srgbClr val="FF0000"/>
                </a:solidFill>
                <a:latin typeface="Times New Roman" pitchFamily="18" charset="0"/>
                <a:cs typeface="Times New Roman" pitchFamily="18" charset="0"/>
              </a:rPr>
              <a:t>a1</a:t>
            </a:r>
            <a:r>
              <a:rPr lang="en-US" sz="2000" dirty="0">
                <a:solidFill>
                  <a:srgbClr val="FF0000"/>
                </a:solidFill>
                <a:latin typeface="Times New Roman" pitchFamily="18" charset="0"/>
                <a:cs typeface="Times New Roman" pitchFamily="18" charset="0"/>
              </a:rPr>
              <a:t>= 2.12 , pK</a:t>
            </a:r>
            <a:r>
              <a:rPr lang="en-US" sz="2000" baseline="-25000" dirty="0">
                <a:solidFill>
                  <a:srgbClr val="FF0000"/>
                </a:solidFill>
                <a:latin typeface="Times New Roman" pitchFamily="18" charset="0"/>
                <a:cs typeface="Times New Roman" pitchFamily="18" charset="0"/>
              </a:rPr>
              <a:t>a2</a:t>
            </a:r>
            <a:r>
              <a:rPr lang="en-US" sz="2000" dirty="0">
                <a:solidFill>
                  <a:srgbClr val="FF0000"/>
                </a:solidFill>
                <a:latin typeface="Times New Roman" pitchFamily="18" charset="0"/>
                <a:cs typeface="Times New Roman" pitchFamily="18" charset="0"/>
              </a:rPr>
              <a:t>= 7.21</a:t>
            </a:r>
            <a:r>
              <a:rPr lang="en-US" sz="2000" baseline="-25000" dirty="0">
                <a:solidFill>
                  <a:srgbClr val="FF0000"/>
                </a:solidFill>
                <a:latin typeface="Times New Roman" pitchFamily="18" charset="0"/>
                <a:cs typeface="Times New Roman" pitchFamily="18" charset="0"/>
              </a:rPr>
              <a:t> , </a:t>
            </a:r>
            <a:r>
              <a:rPr lang="en-US" sz="2000" dirty="0">
                <a:solidFill>
                  <a:srgbClr val="FF0000"/>
                </a:solidFill>
                <a:latin typeface="Times New Roman" pitchFamily="18" charset="0"/>
                <a:cs typeface="Times New Roman" pitchFamily="18" charset="0"/>
              </a:rPr>
              <a:t>pK</a:t>
            </a:r>
            <a:r>
              <a:rPr lang="en-US" sz="2000" baseline="-25000" dirty="0">
                <a:solidFill>
                  <a:srgbClr val="FF0000"/>
                </a:solidFill>
                <a:latin typeface="Times New Roman" pitchFamily="18" charset="0"/>
                <a:cs typeface="Times New Roman" pitchFamily="18" charset="0"/>
              </a:rPr>
              <a:t>a3</a:t>
            </a:r>
            <a:r>
              <a:rPr lang="en-US" sz="2000" dirty="0">
                <a:solidFill>
                  <a:srgbClr val="FF0000"/>
                </a:solidFill>
                <a:latin typeface="Times New Roman" pitchFamily="18" charset="0"/>
                <a:cs typeface="Times New Roman" pitchFamily="18" charset="0"/>
              </a:rPr>
              <a:t>= 12.32</a:t>
            </a:r>
            <a:r>
              <a:rPr lang="en-US" sz="2000" dirty="0" smtClean="0">
                <a:solidFill>
                  <a:srgbClr val="FF0000"/>
                </a:solidFill>
                <a:latin typeface="Times New Roman" pitchFamily="18" charset="0"/>
                <a:cs typeface="Times New Roman" pitchFamily="18" charset="0"/>
              </a:rPr>
              <a:t>?</a:t>
            </a:r>
            <a:r>
              <a:rPr lang="en-US" sz="2000" dirty="0" smtClean="0">
                <a:solidFill>
                  <a:srgbClr val="C00000"/>
                </a:solidFill>
                <a:latin typeface="Times New Roman" pitchFamily="18" charset="0"/>
                <a:cs typeface="Times New Roman" pitchFamily="18" charset="0"/>
              </a:rPr>
              <a:t>.</a:t>
            </a:r>
          </a:p>
          <a:p>
            <a:pPr algn="l" rtl="0"/>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  	   H</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H</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 HPO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H</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 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endParaRPr lang="en-US" sz="2000" baseline="30000" dirty="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The pH &gt; K</a:t>
            </a:r>
            <a:r>
              <a:rPr lang="en-US" sz="2000" baseline="-25000" dirty="0" smtClean="0">
                <a:latin typeface="Times New Roman" pitchFamily="18" charset="0"/>
                <a:cs typeface="Times New Roman" pitchFamily="18" charset="0"/>
              </a:rPr>
              <a:t>a2</a:t>
            </a:r>
            <a:r>
              <a:rPr lang="en-US" sz="2000" dirty="0" smtClean="0">
                <a:latin typeface="Times New Roman" pitchFamily="18" charset="0"/>
                <a:cs typeface="Times New Roman" pitchFamily="18" charset="0"/>
              </a:rPr>
              <a:t> thus, the 2 major ionic species present are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(conjugate acid) and</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HPO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(conjugate base)</a:t>
            </a:r>
          </a:p>
          <a:p>
            <a:pPr algn="l" rtl="0"/>
            <a:endParaRPr lang="en-US" sz="2000" dirty="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endParaRPr lang="en-US" sz="2000" dirty="0"/>
          </a:p>
          <a:p>
            <a:pPr algn="l" rtl="0"/>
            <a:r>
              <a:rPr lang="en-US" sz="2000" dirty="0" smtClean="0">
                <a:latin typeface="Times New Roman" pitchFamily="18" charset="0"/>
                <a:cs typeface="Times New Roman" pitchFamily="18" charset="0"/>
              </a:rPr>
              <a:t>The buffer can be prepared by several ways as:</a:t>
            </a:r>
          </a:p>
          <a:p>
            <a:pPr marL="457200" indent="-457200" algn="l" rtl="0">
              <a:buFont typeface="+mj-lt"/>
              <a:buAutoNum type="arabicPeriod"/>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by mixing KH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PO</a:t>
            </a:r>
            <a:r>
              <a:rPr lang="en-US" sz="2000" baseline="-25000"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rPr>
              <a:t>and K</a:t>
            </a:r>
            <a:r>
              <a:rPr lang="en-US" sz="2000" baseline="-25000" dirty="0">
                <a:latin typeface="Times New Roman" pitchFamily="18" charset="0"/>
                <a:cs typeface="Times New Roman" pitchFamily="18" charset="0"/>
              </a:rPr>
              <a:t>2</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rPr>
              <a:t>in proper proportions.</a:t>
            </a:r>
          </a:p>
          <a:p>
            <a:pPr marL="457200" indent="-457200" algn="l" rtl="0">
              <a:buFont typeface="+mj-lt"/>
              <a:buAutoNum type="arabicPeriod"/>
            </a:pPr>
            <a:r>
              <a:rPr lang="en-US" sz="2000" dirty="0">
                <a:latin typeface="Times New Roman" pitchFamily="18" charset="0"/>
                <a:cs typeface="Times New Roman" pitchFamily="18" charset="0"/>
              </a:rPr>
              <a:t> by </a:t>
            </a:r>
            <a:r>
              <a:rPr lang="en-US" sz="2000" dirty="0" smtClean="0">
                <a:latin typeface="Times New Roman" pitchFamily="18" charset="0"/>
                <a:cs typeface="Times New Roman" pitchFamily="18" charset="0"/>
              </a:rPr>
              <a:t>starting with </a:t>
            </a:r>
            <a:r>
              <a:rPr lang="en-US" sz="2000" dirty="0">
                <a:latin typeface="Times New Roman" pitchFamily="18" charset="0"/>
                <a:cs typeface="Times New Roman" pitchFamily="18" charset="0"/>
              </a:rPr>
              <a:t>KH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 </a:t>
            </a:r>
            <a:r>
              <a:rPr lang="en-US" sz="2000" dirty="0" smtClean="0">
                <a:latin typeface="Times New Roman" pitchFamily="18" charset="0"/>
                <a:cs typeface="Times New Roman" pitchFamily="18" charset="0"/>
              </a:rPr>
              <a:t>and converting a portion of it into </a:t>
            </a:r>
            <a:r>
              <a:rPr lang="en-US" sz="2000" dirty="0">
                <a:latin typeface="Times New Roman" pitchFamily="18" charset="0"/>
                <a:cs typeface="Times New Roman" pitchFamily="18" charset="0"/>
              </a:rPr>
              <a:t>K</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HPO</a:t>
            </a:r>
            <a:r>
              <a:rPr lang="en-US" sz="2000" baseline="-25000" dirty="0">
                <a:latin typeface="Times New Roman" pitchFamily="18" charset="0"/>
                <a:cs typeface="Times New Roman" pitchFamily="18" charset="0"/>
              </a:rPr>
              <a:t>4 </a:t>
            </a:r>
            <a:r>
              <a:rPr lang="en-US" sz="2000" dirty="0" smtClean="0">
                <a:latin typeface="Times New Roman" pitchFamily="18" charset="0"/>
                <a:cs typeface="Times New Roman" pitchFamily="18" charset="0"/>
              </a:rPr>
              <a:t>by adding KOH.</a:t>
            </a:r>
          </a:p>
          <a:p>
            <a:pPr marL="457200" indent="-457200" algn="l" rtl="0">
              <a:buFont typeface="+mj-lt"/>
              <a:buAutoNum type="arabicPeriod"/>
            </a:pPr>
            <a:r>
              <a:rPr lang="en-US" sz="2000" dirty="0">
                <a:latin typeface="Times New Roman" pitchFamily="18" charset="0"/>
                <a:cs typeface="Times New Roman" pitchFamily="18" charset="0"/>
              </a:rPr>
              <a:t>by starting with </a:t>
            </a:r>
            <a:r>
              <a:rPr lang="en-US" sz="2000" dirty="0" smtClean="0">
                <a:latin typeface="Times New Roman" pitchFamily="18" charset="0"/>
                <a:cs typeface="Times New Roman" pitchFamily="18" charset="0"/>
              </a:rPr>
              <a:t>K</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converting a portion of it into </a:t>
            </a:r>
            <a:r>
              <a:rPr lang="en-US" sz="2000" dirty="0" smtClean="0">
                <a:latin typeface="Times New Roman" pitchFamily="18" charset="0"/>
                <a:cs typeface="Times New Roman" pitchFamily="18" charset="0"/>
              </a:rPr>
              <a:t>KH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PO</a:t>
            </a:r>
            <a:r>
              <a:rPr lang="en-US" sz="2000" baseline="-25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by </a:t>
            </a:r>
            <a:r>
              <a:rPr lang="en-US" sz="2000" dirty="0" smtClean="0">
                <a:latin typeface="Times New Roman" pitchFamily="18" charset="0"/>
                <a:cs typeface="Times New Roman" pitchFamily="18" charset="0"/>
              </a:rPr>
              <a:t>adding strong acid as </a:t>
            </a:r>
            <a:r>
              <a:rPr lang="en-US" sz="2000" dirty="0" err="1" smtClean="0">
                <a:latin typeface="Times New Roman" pitchFamily="18" charset="0"/>
                <a:cs typeface="Times New Roman" pitchFamily="18" charset="0"/>
              </a:rPr>
              <a:t>HCl</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p:txBody>
      </p:sp>
      <p:sp>
        <p:nvSpPr>
          <p:cNvPr id="4" name="Left-Right Arrow 3"/>
          <p:cNvSpPr/>
          <p:nvPr/>
        </p:nvSpPr>
        <p:spPr>
          <a:xfrm>
            <a:off x="1600200" y="9144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Left-Right Arrow 3"/>
          <p:cNvSpPr/>
          <p:nvPr/>
        </p:nvSpPr>
        <p:spPr>
          <a:xfrm>
            <a:off x="3886200" y="9144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Left-Right Arrow 3"/>
          <p:cNvSpPr/>
          <p:nvPr/>
        </p:nvSpPr>
        <p:spPr>
          <a:xfrm>
            <a:off x="6172200" y="9144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0" y="1828800"/>
            <a:ext cx="2965459" cy="2541138"/>
          </a:xfrm>
          <a:prstGeom prst="rect">
            <a:avLst/>
          </a:prstGeom>
        </p:spPr>
      </p:pic>
    </p:spTree>
    <p:extLst>
      <p:ext uri="{BB962C8B-B14F-4D97-AF65-F5344CB8AC3E}">
        <p14:creationId xmlns="" xmlns:p14="http://schemas.microsoft.com/office/powerpoint/2010/main" val="3292844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عنصر نائب للمحتوى 2"/>
              <p:cNvSpPr>
                <a:spLocks noGrp="1"/>
              </p:cNvSpPr>
              <p:nvPr>
                <p:ph idx="1"/>
              </p:nvPr>
            </p:nvSpPr>
            <p:spPr>
              <a:xfrm>
                <a:off x="457200" y="152400"/>
                <a:ext cx="8458200" cy="6248400"/>
              </a:xfrm>
            </p:spPr>
            <p:txBody>
              <a:bodyPr>
                <a:noAutofit/>
              </a:bodyPr>
              <a:lstStyle/>
              <a:p>
                <a:pPr algn="l" rtl="0"/>
                <a:r>
                  <a:rPr lang="en-US" sz="2000" u="sng" dirty="0" smtClean="0">
                    <a:latin typeface="Times New Roman" pitchFamily="18" charset="0"/>
                    <a:cs typeface="Times New Roman" pitchFamily="18" charset="0"/>
                  </a:rPr>
                  <a:t>Regardless of  which method is used, first calculate the proportion and amounts of the 2 ionic species in the buffer. </a:t>
                </a:r>
              </a:p>
              <a:p>
                <a:pPr algn="l" rtl="0"/>
                <a:r>
                  <a:rPr lang="en-US" sz="2000" dirty="0">
                    <a:latin typeface="Times New Roman" pitchFamily="18" charset="0"/>
                    <a:cs typeface="Times New Roman" pitchFamily="18" charset="0"/>
                  </a:rPr>
                  <a:t>No. of </a:t>
                </a:r>
                <a:r>
                  <a:rPr lang="en-US" sz="2000" dirty="0" smtClean="0">
                    <a:latin typeface="Times New Roman" pitchFamily="18" charset="0"/>
                    <a:cs typeface="Times New Roman" pitchFamily="18" charset="0"/>
                  </a:rPr>
                  <a:t>moles = </a:t>
                </a:r>
                <a:r>
                  <a:rPr lang="en-US" sz="2000" dirty="0">
                    <a:latin typeface="Times New Roman" pitchFamily="18" charset="0"/>
                    <a:cs typeface="Times New Roman" pitchFamily="18" charset="0"/>
                  </a:rPr>
                  <a:t>M * V</a:t>
                </a:r>
                <a:r>
                  <a:rPr lang="en-US" sz="2000" baseline="-25000" dirty="0">
                    <a:latin typeface="Times New Roman" pitchFamily="18" charset="0"/>
                    <a:cs typeface="Times New Roman" pitchFamily="18" charset="0"/>
                  </a:rPr>
                  <a:t>(L</a:t>
                </a:r>
                <a:r>
                  <a:rPr lang="en-US" sz="2000" baseline="-25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0.045 *10</a:t>
                </a:r>
                <a:endParaRPr lang="en-US" sz="2000" baseline="-25000" dirty="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 0.45 moles</a:t>
                </a:r>
              </a:p>
              <a:p>
                <a:pPr algn="l" rtl="0"/>
                <a:r>
                  <a:rPr lang="en-US" sz="2000" dirty="0" smtClean="0">
                    <a:latin typeface="Times New Roman" pitchFamily="18" charset="0"/>
                    <a:cs typeface="Times New Roman" pitchFamily="18" charset="0"/>
                  </a:rPr>
                  <a:t>pH </a:t>
                </a:r>
                <a:r>
                  <a:rPr lang="en-US" sz="2000" dirty="0">
                    <a:latin typeface="Times New Roman" pitchFamily="18" charset="0"/>
                    <a:cs typeface="Times New Roman" pitchFamily="18" charset="0"/>
                  </a:rPr>
                  <a:t>= pK</a:t>
                </a:r>
                <a:r>
                  <a:rPr lang="en-US" sz="2000" baseline="-25000" dirty="0">
                    <a:latin typeface="Times New Roman" pitchFamily="18" charset="0"/>
                    <a:cs typeface="Times New Roman" pitchFamily="18" charset="0"/>
                  </a:rPr>
                  <a:t>a2</a:t>
                </a:r>
                <a14:m>
                  <m:oMath xmlns:m="http://schemas.openxmlformats.org/officeDocument/2006/math">
                    <m:r>
                      <a:rPr lang="en-US" sz="2000" i="1">
                        <a:latin typeface="Cambria Math"/>
                        <a:cs typeface="Times New Roman" pitchFamily="18" charset="0"/>
                      </a:rPr>
                      <m:t>+</m:t>
                    </m:r>
                    <m:r>
                      <a:rPr lang="en-US" sz="2000" i="1">
                        <a:latin typeface="Cambria Math"/>
                        <a:cs typeface="Times New Roman" pitchFamily="18" charset="0"/>
                      </a:rPr>
                      <m:t>𝑙𝑜𝑔</m:t>
                    </m:r>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endParaRPr lang="en-US" sz="2000" dirty="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7.5 = 7.2 </a:t>
                </a:r>
                <a14:m>
                  <m:oMath xmlns:m="http://schemas.openxmlformats.org/officeDocument/2006/math">
                    <m:r>
                      <a:rPr lang="en-US" sz="2000" i="1">
                        <a:latin typeface="Cambria Math"/>
                        <a:cs typeface="Times New Roman" pitchFamily="18" charset="0"/>
                      </a:rPr>
                      <m:t>+</m:t>
                    </m:r>
                    <m:r>
                      <a:rPr lang="en-US" sz="2000" i="1">
                        <a:latin typeface="Cambria Math"/>
                        <a:cs typeface="Times New Roman" pitchFamily="18" charset="0"/>
                      </a:rPr>
                      <m:t>𝑙𝑜𝑔</m:t>
                    </m:r>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0.3 = </a:t>
                </a:r>
                <a14:m>
                  <m:oMath xmlns:m="http://schemas.openxmlformats.org/officeDocument/2006/math">
                    <m:r>
                      <a:rPr lang="en-US" sz="2000" i="1">
                        <a:latin typeface="Cambria Math"/>
                        <a:cs typeface="Times New Roman" pitchFamily="18" charset="0"/>
                      </a:rPr>
                      <m:t>𝑙𝑜𝑔</m:t>
                    </m:r>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Antilog 0.3 </a:t>
                </a:r>
                <a:r>
                  <a:rPr lang="en-US" sz="2000" dirty="0">
                    <a:latin typeface="Times New Roman" pitchFamily="18" charset="0"/>
                    <a:cs typeface="Times New Roman" pitchFamily="18" charset="0"/>
                  </a:rPr>
                  <a:t>= </a:t>
                </a:r>
                <a14:m>
                  <m:oMath xmlns:m="http://schemas.openxmlformats.org/officeDocument/2006/math">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2 = </a:t>
                </a:r>
                <a14:m>
                  <m:oMath xmlns:m="http://schemas.openxmlformats.org/officeDocument/2006/math">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So the ratio is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num>
                      <m:den>
                        <m:r>
                          <a:rPr lang="en-US" sz="2000" b="0" i="1" smtClean="0">
                            <a:latin typeface="Cambria Math"/>
                            <a:cs typeface="Times New Roman" pitchFamily="18" charset="0"/>
                          </a:rPr>
                          <m:t>1</m:t>
                        </m:r>
                      </m:den>
                    </m:f>
                  </m:oMath>
                </a14:m>
                <a:r>
                  <a:rPr lang="en-US" sz="2000" dirty="0" smtClean="0">
                    <a:latin typeface="Times New Roman" pitchFamily="18" charset="0"/>
                    <a:cs typeface="Times New Roman" pitchFamily="18" charset="0"/>
                  </a:rPr>
                  <a:t>  that is </a:t>
                </a:r>
                <a14:m>
                  <m:oMath xmlns:m="http://schemas.openxmlformats.org/officeDocument/2006/math">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r>
                  <a:rPr lang="en-US" sz="2000" dirty="0" smtClean="0">
                    <a:latin typeface="Times New Roman" pitchFamily="18" charset="0"/>
                    <a:cs typeface="Times New Roman" pitchFamily="18" charset="0"/>
                  </a:rPr>
                  <a:t> =</a:t>
                </a:r>
                <a14:m>
                  <m:oMath xmlns:m="http://schemas.openxmlformats.org/officeDocument/2006/math">
                    <m:f>
                      <m:fPr>
                        <m:ctrlPr>
                          <a:rPr lang="en-US" sz="2000" i="1" dirty="0" smtClean="0">
                            <a:latin typeface="Cambria Math"/>
                            <a:cs typeface="Times New Roman" pitchFamily="18" charset="0"/>
                          </a:rPr>
                        </m:ctrlPr>
                      </m:fPr>
                      <m:num>
                        <m:r>
                          <a:rPr lang="en-US" sz="2000" b="0" i="1" dirty="0" smtClean="0">
                            <a:latin typeface="Cambria Math"/>
                            <a:cs typeface="Times New Roman" pitchFamily="18" charset="0"/>
                          </a:rPr>
                          <m:t>2</m:t>
                        </m:r>
                      </m:num>
                      <m:den>
                        <m:r>
                          <a:rPr lang="en-US" sz="2000" b="0" i="1" dirty="0" smtClean="0">
                            <a:latin typeface="Cambria Math"/>
                            <a:cs typeface="Times New Roman" pitchFamily="18" charset="0"/>
                          </a:rPr>
                          <m:t>1</m:t>
                        </m:r>
                      </m:den>
                    </m:f>
                  </m:oMath>
                </a14:m>
                <a:endParaRPr lang="en-US" sz="2000" dirty="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t>
                </a:r>
                <a14:m>
                  <m:oMath xmlns:m="http://schemas.openxmlformats.org/officeDocument/2006/math">
                    <m:f>
                      <m:fPr>
                        <m:ctrlPr>
                          <a:rPr lang="en-US" sz="2000" i="1" smtClean="0">
                            <a:latin typeface="Cambria Math"/>
                            <a:cs typeface="Times New Roman" pitchFamily="18" charset="0"/>
                          </a:rPr>
                        </m:ctrlPr>
                      </m:fPr>
                      <m:num>
                        <m:r>
                          <a:rPr lang="en-US" sz="2000" b="0" i="1" smtClean="0">
                            <a:latin typeface="Cambria Math"/>
                            <a:cs typeface="Times New Roman" pitchFamily="18" charset="0"/>
                          </a:rPr>
                          <m:t>2</m:t>
                        </m:r>
                      </m:num>
                      <m:den>
                        <m:r>
                          <a:rPr lang="en-US" sz="2000" b="0" i="1" smtClean="0">
                            <a:latin typeface="Cambria Math"/>
                            <a:cs typeface="Times New Roman" pitchFamily="18" charset="0"/>
                          </a:rPr>
                          <m:t>3</m:t>
                        </m:r>
                      </m:den>
                    </m:f>
                  </m:oMath>
                </a14:m>
                <a:r>
                  <a:rPr lang="en-US" sz="2000" dirty="0" smtClean="0">
                    <a:latin typeface="Times New Roman" pitchFamily="18" charset="0"/>
                    <a:cs typeface="Times New Roman" pitchFamily="18" charset="0"/>
                  </a:rPr>
                  <a:t>  * 0.45 mole = 0.3 mole of </a:t>
                </a:r>
                <a14:m>
                  <m:oMath xmlns:m="http://schemas.openxmlformats.org/officeDocument/2006/math">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oMath>
                </a14:m>
                <a:r>
                  <a:rPr lang="en-US" sz="2000" dirty="0" smtClean="0">
                    <a:latin typeface="Times New Roman" pitchFamily="18" charset="0"/>
                    <a:cs typeface="Times New Roman" pitchFamily="18" charset="0"/>
                  </a:rPr>
                  <a:t>is needed and </a:t>
                </a:r>
                <a14:m>
                  <m:oMath xmlns:m="http://schemas.openxmlformats.org/officeDocument/2006/math">
                    <m:f>
                      <m:fPr>
                        <m:ctrlPr>
                          <a:rPr lang="en-US" sz="2000" i="1">
                            <a:latin typeface="Cambria Math"/>
                            <a:cs typeface="Times New Roman" pitchFamily="18" charset="0"/>
                          </a:rPr>
                        </m:ctrlPr>
                      </m:fPr>
                      <m:num>
                        <m:r>
                          <a:rPr lang="en-US" sz="2000" b="0" i="1" smtClean="0">
                            <a:latin typeface="Cambria Math"/>
                            <a:cs typeface="Times New Roman" pitchFamily="18" charset="0"/>
                          </a:rPr>
                          <m:t>1</m:t>
                        </m:r>
                      </m:num>
                      <m:den>
                        <m:r>
                          <a:rPr lang="en-US" sz="2000" i="1">
                            <a:latin typeface="Cambria Math"/>
                            <a:cs typeface="Times New Roman" pitchFamily="18" charset="0"/>
                          </a:rPr>
                          <m:t>3</m:t>
                        </m:r>
                      </m:den>
                    </m:f>
                  </m:oMath>
                </a14:m>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0.45 </a:t>
                </a:r>
                <a:r>
                  <a:rPr lang="en-US" sz="2000" dirty="0">
                    <a:latin typeface="Times New Roman" pitchFamily="18" charset="0"/>
                    <a:cs typeface="Times New Roman" pitchFamily="18" charset="0"/>
                  </a:rPr>
                  <a:t>mole = </a:t>
                </a:r>
                <a:r>
                  <a:rPr lang="en-US" sz="2000" dirty="0" smtClean="0">
                    <a:latin typeface="Times New Roman" pitchFamily="18" charset="0"/>
                    <a:cs typeface="Times New Roman" pitchFamily="18" charset="0"/>
                  </a:rPr>
                  <a:t>0.15 </a:t>
                </a:r>
                <a:r>
                  <a:rPr lang="en-US" sz="2000" dirty="0">
                    <a:latin typeface="Times New Roman" pitchFamily="18" charset="0"/>
                    <a:cs typeface="Times New Roman" pitchFamily="18" charset="0"/>
                  </a:rPr>
                  <a:t>mole of </a:t>
                </a:r>
                <a14:m>
                  <m:oMath xmlns:m="http://schemas.openxmlformats.org/officeDocument/2006/math">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oMath>
                </a14:m>
                <a:r>
                  <a:rPr lang="en-US" sz="2000" dirty="0" smtClean="0">
                    <a:latin typeface="Times New Roman" pitchFamily="18" charset="0"/>
                    <a:cs typeface="Times New Roman" pitchFamily="18" charset="0"/>
                  </a:rPr>
                  <a:t> is needed.</a:t>
                </a:r>
                <a:endParaRPr lang="en-US" sz="2000" dirty="0">
                  <a:latin typeface="Times New Roman" pitchFamily="18" charset="0"/>
                  <a:cs typeface="Times New Roman" pitchFamily="18" charset="0"/>
                </a:endParaRPr>
              </a:p>
              <a:p>
                <a:pPr algn="l" rtl="0"/>
                <a:endParaRPr lang="en-US" sz="2000" b="1"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457200" y="152400"/>
                <a:ext cx="8458200" cy="6248400"/>
              </a:xfrm>
              <a:blipFill rotWithShape="1">
                <a:blip r:embed="rId2" cstate="print"/>
                <a:stretch>
                  <a:fillRect l="-576" t="-488" b="-98"/>
                </a:stretch>
              </a:blipFill>
            </p:spPr>
            <p:txBody>
              <a:bodyPr/>
              <a:lstStyle/>
              <a:p>
                <a:r>
                  <a:rPr lang="en-US">
                    <a:noFill/>
                  </a:rPr>
                  <a:t> </a:t>
                </a:r>
              </a:p>
            </p:txBody>
          </p:sp>
        </mc:Fallback>
      </mc:AlternateContent>
    </p:spTree>
    <p:extLst>
      <p:ext uri="{BB962C8B-B14F-4D97-AF65-F5344CB8AC3E}">
        <p14:creationId xmlns="" xmlns:p14="http://schemas.microsoft.com/office/powerpoint/2010/main" val="5402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عنصر نائب للمحتوى 2"/>
              <p:cNvSpPr>
                <a:spLocks noGrp="1"/>
              </p:cNvSpPr>
              <p:nvPr>
                <p:ph idx="1"/>
              </p:nvPr>
            </p:nvSpPr>
            <p:spPr>
              <a:xfrm>
                <a:off x="457200" y="152400"/>
                <a:ext cx="8458200" cy="6248400"/>
              </a:xfrm>
            </p:spPr>
            <p:txBody>
              <a:bodyPr>
                <a:noAutofit/>
              </a:bodyPr>
              <a:lstStyle/>
              <a:p>
                <a:pPr algn="l" rtl="0"/>
                <a:r>
                  <a:rPr lang="en-US" sz="2000" b="1" dirty="0" smtClean="0">
                    <a:latin typeface="Times New Roman" pitchFamily="18" charset="0"/>
                    <a:cs typeface="Times New Roman" pitchFamily="18" charset="0"/>
                  </a:rPr>
                  <a:t>From </a:t>
                </a:r>
                <a:r>
                  <a:rPr lang="en-US" sz="2000" b="1" dirty="0">
                    <a:latin typeface="Times New Roman" pitchFamily="18" charset="0"/>
                    <a:cs typeface="Times New Roman" pitchFamily="18" charset="0"/>
                  </a:rPr>
                  <a:t>mixing KH</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PO</a:t>
                </a:r>
                <a:r>
                  <a:rPr lang="en-US" sz="2000" b="1" baseline="-25000" dirty="0">
                    <a:latin typeface="Times New Roman" pitchFamily="18" charset="0"/>
                    <a:cs typeface="Times New Roman" pitchFamily="18" charset="0"/>
                  </a:rPr>
                  <a:t>4 </a:t>
                </a:r>
                <a:r>
                  <a:rPr lang="en-US" sz="2000" b="1" dirty="0">
                    <a:latin typeface="Times New Roman" pitchFamily="18" charset="0"/>
                    <a:cs typeface="Times New Roman" pitchFamily="18" charset="0"/>
                  </a:rPr>
                  <a:t>and K</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HPO</a:t>
                </a:r>
                <a:r>
                  <a:rPr lang="en-US" sz="2000" b="1" baseline="-25000" dirty="0">
                    <a:latin typeface="Times New Roman" pitchFamily="18" charset="0"/>
                    <a:cs typeface="Times New Roman" pitchFamily="18" charset="0"/>
                  </a:rPr>
                  <a:t>4</a:t>
                </a:r>
                <a:r>
                  <a:rPr lang="en-US" sz="2000" b="1" dirty="0">
                    <a:latin typeface="Times New Roman" pitchFamily="18" charset="0"/>
                    <a:cs typeface="Times New Roman" pitchFamily="18" charset="0"/>
                  </a:rPr>
                  <a:t>:</a:t>
                </a:r>
              </a:p>
              <a:p>
                <a:pPr algn="l" rtl="0"/>
                <a:r>
                  <a:rPr lang="en-US" sz="2000" dirty="0" err="1" smtClean="0">
                    <a:latin typeface="Times New Roman" pitchFamily="18" charset="0"/>
                    <a:cs typeface="Times New Roman" pitchFamily="18" charset="0"/>
                  </a:rPr>
                  <a:t>wt</a:t>
                </a:r>
                <a:r>
                  <a:rPr lang="en-US" sz="2000" baseline="-25000" dirty="0" err="1" smtClean="0">
                    <a:latin typeface="Times New Roman" pitchFamily="18" charset="0"/>
                    <a:cs typeface="Times New Roman" pitchFamily="18" charset="0"/>
                  </a:rPr>
                  <a:t>g</a:t>
                </a:r>
                <a:r>
                  <a:rPr lang="en-US" sz="2000" dirty="0">
                    <a:latin typeface="Times New Roman" pitchFamily="18" charset="0"/>
                    <a:cs typeface="Times New Roman" pitchFamily="18" charset="0"/>
                  </a:rPr>
                  <a:t> of</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rPr>
                  <a:t>= no</a:t>
                </a:r>
                <a:r>
                  <a:rPr lang="en-US" sz="2000" dirty="0">
                    <a:latin typeface="Times New Roman" pitchFamily="18" charset="0"/>
                    <a:cs typeface="Times New Roman" pitchFamily="18" charset="0"/>
                  </a:rPr>
                  <a:t>. of moles </a:t>
                </a:r>
                <a:r>
                  <a:rPr lang="en-US" sz="2000" dirty="0" smtClean="0">
                    <a:latin typeface="Times New Roman" pitchFamily="18" charset="0"/>
                    <a:cs typeface="Times New Roman" pitchFamily="18" charset="0"/>
                  </a:rPr>
                  <a:t>* MW </a:t>
                </a:r>
                <a:endParaRPr lang="en-US" sz="2000" dirty="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 0.3   *174 = 52.2g</a:t>
                </a:r>
              </a:p>
              <a:p>
                <a:pPr algn="l" rtl="0"/>
                <a:r>
                  <a:rPr lang="en-US" sz="2000" dirty="0" err="1">
                    <a:latin typeface="Times New Roman" pitchFamily="18" charset="0"/>
                    <a:cs typeface="Times New Roman" pitchFamily="18" charset="0"/>
                  </a:rPr>
                  <a:t>wt</a:t>
                </a:r>
                <a:r>
                  <a:rPr lang="en-US" sz="2000" baseline="-25000" dirty="0" err="1">
                    <a:latin typeface="Times New Roman" pitchFamily="18" charset="0"/>
                    <a:cs typeface="Times New Roman" pitchFamily="18" charset="0"/>
                  </a:rPr>
                  <a:t>g</a:t>
                </a:r>
                <a:r>
                  <a:rPr lang="en-US" sz="2000" dirty="0">
                    <a:latin typeface="Times New Roman" pitchFamily="18" charset="0"/>
                    <a:cs typeface="Times New Roman" pitchFamily="18" charset="0"/>
                  </a:rPr>
                  <a:t> of</a:t>
                </a:r>
                <a:r>
                  <a:rPr lang="en-US" sz="2000" baseline="-25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KH</a:t>
                </a:r>
                <a:r>
                  <a:rPr lang="en-US" sz="2000" baseline="-25000" dirty="0">
                    <a:latin typeface="Times New Roman" pitchFamily="18" charset="0"/>
                    <a:cs typeface="Times New Roman" pitchFamily="18" charset="0"/>
                  </a:rPr>
                  <a:t>2</a:t>
                </a:r>
                <a:r>
                  <a:rPr lang="en-US" sz="2000" dirty="0" smtClean="0">
                    <a:latin typeface="Times New Roman" pitchFamily="18" charset="0"/>
                    <a:cs typeface="Times New Roman" pitchFamily="18" charset="0"/>
                  </a:rPr>
                  <a:t>PO</a:t>
                </a:r>
                <a:r>
                  <a:rPr lang="en-US" sz="2000" baseline="-25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 no. of moles * MW </a:t>
                </a:r>
              </a:p>
              <a:p>
                <a:pPr algn="l" rtl="0"/>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0.15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136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20.4g</a:t>
                </a:r>
              </a:p>
              <a:p>
                <a:pPr algn="l" rtl="0"/>
                <a:r>
                  <a:rPr lang="en-US" sz="2000" dirty="0">
                    <a:latin typeface="Times New Roman" pitchFamily="18" charset="0"/>
                    <a:cs typeface="Times New Roman" pitchFamily="18" charset="0"/>
                  </a:rPr>
                  <a:t>Dissolve the two solutes in some water and make up the volume to 10L by water</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rtl="0"/>
                <a:r>
                  <a:rPr lang="en-US" sz="2000" b="1" dirty="0" smtClean="0">
                    <a:latin typeface="Times New Roman" pitchFamily="18" charset="0"/>
                    <a:cs typeface="Times New Roman" pitchFamily="18" charset="0"/>
                  </a:rPr>
                  <a:t>From KH</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PO</a:t>
                </a:r>
                <a:r>
                  <a:rPr lang="en-US" sz="2000" b="1" baseline="-25000" dirty="0" smtClean="0">
                    <a:latin typeface="Times New Roman" pitchFamily="18" charset="0"/>
                    <a:cs typeface="Times New Roman" pitchFamily="18" charset="0"/>
                  </a:rPr>
                  <a:t>4 </a:t>
                </a:r>
                <a:r>
                  <a:rPr lang="en-US" sz="2000" b="1" dirty="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KOH:</a:t>
                </a:r>
                <a:endParaRPr lang="en-US" sz="2000" b="1"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Start with KH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 </a:t>
                </a:r>
                <a:r>
                  <a:rPr lang="en-US" sz="2000" dirty="0" smtClean="0">
                    <a:latin typeface="Times New Roman" pitchFamily="18" charset="0"/>
                    <a:cs typeface="Times New Roman" pitchFamily="18" charset="0"/>
                  </a:rPr>
                  <a:t>(position c) and add sufficient KOH to convert </a:t>
                </a:r>
                <a14:m>
                  <m:oMath xmlns:m="http://schemas.openxmlformats.org/officeDocument/2006/math">
                    <m:f>
                      <m:fPr>
                        <m:ctrlPr>
                          <a:rPr lang="en-US" sz="2000" i="1">
                            <a:latin typeface="Cambria Math"/>
                            <a:cs typeface="Times New Roman" pitchFamily="18" charset="0"/>
                          </a:rPr>
                        </m:ctrlPr>
                      </m:fPr>
                      <m:num>
                        <m:r>
                          <a:rPr lang="en-US" sz="2000" i="1">
                            <a:latin typeface="Cambria Math"/>
                            <a:cs typeface="Times New Roman" pitchFamily="18" charset="0"/>
                          </a:rPr>
                          <m:t>2</m:t>
                        </m:r>
                      </m:num>
                      <m:den>
                        <m:r>
                          <a:rPr lang="en-US" sz="2000" i="1">
                            <a:latin typeface="Cambria Math"/>
                            <a:cs typeface="Times New Roman" pitchFamily="18" charset="0"/>
                          </a:rPr>
                          <m:t>3</m:t>
                        </m:r>
                      </m:den>
                    </m:f>
                    <m:r>
                      <a:rPr lang="en-US" sz="2000" i="1">
                        <a:latin typeface="Cambria Math"/>
                        <a:cs typeface="Times New Roman" pitchFamily="18" charset="0"/>
                      </a:rPr>
                      <m:t> </m:t>
                    </m:r>
                  </m:oMath>
                </a14:m>
                <a:r>
                  <a:rPr lang="en-US" sz="2000" dirty="0" smtClean="0">
                    <a:latin typeface="Times New Roman" pitchFamily="18" charset="0"/>
                    <a:cs typeface="Times New Roman" pitchFamily="18" charset="0"/>
                  </a:rPr>
                  <a:t>of the </a:t>
                </a:r>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to </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(position e). </a:t>
                </a:r>
              </a:p>
              <a:p>
                <a:pPr algn="l" rtl="0"/>
                <a:r>
                  <a:rPr lang="en-US" sz="2000" dirty="0" err="1">
                    <a:latin typeface="Times New Roman" pitchFamily="18" charset="0"/>
                    <a:cs typeface="Times New Roman" pitchFamily="18" charset="0"/>
                  </a:rPr>
                  <a:t>wt</a:t>
                </a:r>
                <a:r>
                  <a:rPr lang="en-US" sz="2000" baseline="-25000" dirty="0" err="1">
                    <a:latin typeface="Times New Roman" pitchFamily="18" charset="0"/>
                    <a:cs typeface="Times New Roman" pitchFamily="18" charset="0"/>
                  </a:rPr>
                  <a:t>g</a:t>
                </a:r>
                <a:r>
                  <a:rPr lang="en-US" sz="2000" dirty="0">
                    <a:latin typeface="Times New Roman" pitchFamily="18" charset="0"/>
                    <a:cs typeface="Times New Roman" pitchFamily="18" charset="0"/>
                  </a:rPr>
                  <a:t> of</a:t>
                </a:r>
                <a:r>
                  <a:rPr lang="en-US" sz="2000" baseline="-25000" dirty="0">
                    <a:latin typeface="Times New Roman" pitchFamily="18" charset="0"/>
                    <a:cs typeface="Times New Roman" pitchFamily="18" charset="0"/>
                  </a:rPr>
                  <a:t>  </a:t>
                </a:r>
                <a:r>
                  <a:rPr lang="en-US" sz="2000" dirty="0">
                    <a:latin typeface="Times New Roman" pitchFamily="18" charset="0"/>
                    <a:cs typeface="Times New Roman" pitchFamily="18" charset="0"/>
                  </a:rPr>
                  <a:t>KH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 </a:t>
                </a:r>
                <a:r>
                  <a:rPr lang="en-US" sz="2000" dirty="0">
                    <a:latin typeface="Times New Roman" pitchFamily="18" charset="0"/>
                    <a:cs typeface="Times New Roman" pitchFamily="18" charset="0"/>
                  </a:rPr>
                  <a:t>= no. of moles * MW </a:t>
                </a:r>
              </a:p>
              <a:p>
                <a:pPr algn="l" rt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0.45   </a:t>
                </a:r>
                <a:r>
                  <a:rPr lang="en-US" sz="2000" dirty="0">
                    <a:latin typeface="Times New Roman" pitchFamily="18" charset="0"/>
                    <a:cs typeface="Times New Roman" pitchFamily="18" charset="0"/>
                  </a:rPr>
                  <a:t>*   136    = </a:t>
                </a:r>
                <a:r>
                  <a:rPr lang="en-US" sz="2000" dirty="0" smtClean="0">
                    <a:latin typeface="Times New Roman" pitchFamily="18" charset="0"/>
                    <a:cs typeface="Times New Roman" pitchFamily="18" charset="0"/>
                  </a:rPr>
                  <a:t>61.2g.</a:t>
                </a:r>
                <a:endParaRPr lang="en-US" sz="2000" dirty="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wt</a:t>
                </a:r>
                <a:r>
                  <a:rPr lang="en-US" sz="2000" baseline="-25000" dirty="0" err="1">
                    <a:latin typeface="Times New Roman" pitchFamily="18" charset="0"/>
                    <a:cs typeface="Times New Roman" pitchFamily="18" charset="0"/>
                  </a:rPr>
                  <a:t>g</a:t>
                </a:r>
                <a:r>
                  <a:rPr lang="en-US" sz="2000" dirty="0">
                    <a:latin typeface="Times New Roman" pitchFamily="18" charset="0"/>
                    <a:cs typeface="Times New Roman" pitchFamily="18" charset="0"/>
                  </a:rPr>
                  <a:t> of</a:t>
                </a:r>
                <a:r>
                  <a:rPr lang="en-US" sz="2000" baseline="-25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KOH</a:t>
                </a:r>
                <a:r>
                  <a:rPr lang="en-US" sz="2000" baseline="-25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no. of moles * MW </a:t>
                </a:r>
              </a:p>
              <a:p>
                <a:pPr algn="l" rtl="0"/>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0.3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56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16.8g.</a:t>
                </a:r>
              </a:p>
              <a:p>
                <a:pPr algn="l" rtl="0"/>
                <a:r>
                  <a:rPr lang="en-US" sz="2000" dirty="0" smtClean="0">
                    <a:latin typeface="Times New Roman" pitchFamily="18" charset="0"/>
                    <a:cs typeface="Times New Roman" pitchFamily="18" charset="0"/>
                  </a:rPr>
                  <a:t>Dissolve the two solutes in some water and make up the volume to 10L by water.</a:t>
                </a:r>
                <a:endParaRPr lang="en-US" sz="2000" dirty="0">
                  <a:latin typeface="Times New Roman" pitchFamily="18" charset="0"/>
                  <a:cs typeface="Times New Roman" pitchFamily="18" charset="0"/>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457200" y="152400"/>
                <a:ext cx="8458200" cy="6248400"/>
              </a:xfrm>
              <a:blipFill rotWithShape="1">
                <a:blip r:embed="rId2" cstate="print"/>
                <a:stretch>
                  <a:fillRect l="-576" t="-488"/>
                </a:stretch>
              </a:blipFill>
            </p:spPr>
            <p:txBody>
              <a:bodyPr/>
              <a:lstStyle/>
              <a:p>
                <a:r>
                  <a:rPr lang="en-US">
                    <a:noFill/>
                  </a:rPr>
                  <a:t> </a:t>
                </a:r>
              </a:p>
            </p:txBody>
          </p:sp>
        </mc:Fallback>
      </mc:AlternateContent>
      <p:grpSp>
        <p:nvGrpSpPr>
          <p:cNvPr id="5" name="Group 6"/>
          <p:cNvGrpSpPr/>
          <p:nvPr/>
        </p:nvGrpSpPr>
        <p:grpSpPr>
          <a:xfrm>
            <a:off x="4027335" y="3352800"/>
            <a:ext cx="2460930" cy="489466"/>
            <a:chOff x="4038600" y="2754868"/>
            <a:chExt cx="2460930" cy="489466"/>
          </a:xfrm>
        </p:grpSpPr>
        <p:sp>
          <p:nvSpPr>
            <p:cNvPr id="2" name="Rectangle 1"/>
            <p:cNvSpPr/>
            <p:nvPr/>
          </p:nvSpPr>
          <p:spPr>
            <a:xfrm>
              <a:off x="4038600" y="2875002"/>
              <a:ext cx="2460930" cy="369332"/>
            </a:xfrm>
            <a:prstGeom prst="rect">
              <a:avLst/>
            </a:prstGeom>
          </p:spPr>
          <p:txBody>
            <a:bodyPr wrap="none">
              <a:spAutoFit/>
            </a:bodyPr>
            <a:lstStyle/>
            <a:p>
              <a:r>
                <a:rPr lang="en-US" dirty="0">
                  <a:latin typeface="Times New Roman" pitchFamily="18" charset="0"/>
                  <a:cs typeface="Times New Roman" pitchFamily="18" charset="0"/>
                </a:rPr>
                <a:t>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PO</a:t>
              </a:r>
              <a:r>
                <a:rPr lang="en-US" baseline="-25000" dirty="0">
                  <a:latin typeface="Times New Roman" pitchFamily="18" charset="0"/>
                  <a:cs typeface="Times New Roman" pitchFamily="18" charset="0"/>
                </a:rPr>
                <a:t>4</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HPO</a:t>
              </a:r>
              <a:r>
                <a:rPr lang="en-US" baseline="-25000" dirty="0">
                  <a:latin typeface="Times New Roman" pitchFamily="18" charset="0"/>
                  <a:cs typeface="Times New Roman" pitchFamily="18" charset="0"/>
                </a:rPr>
                <a:t>4</a:t>
              </a:r>
              <a:r>
                <a:rPr lang="en-US" baseline="30000" dirty="0">
                  <a:latin typeface="Times New Roman" pitchFamily="18" charset="0"/>
                  <a:cs typeface="Times New Roman" pitchFamily="18" charset="0"/>
                </a:rPr>
                <a:t>2-</a:t>
              </a:r>
              <a:endParaRPr lang="en-US" dirty="0"/>
            </a:p>
          </p:txBody>
        </p:sp>
        <p:sp>
          <p:nvSpPr>
            <p:cNvPr id="4" name="Left-Right Arrow 3"/>
            <p:cNvSpPr/>
            <p:nvPr/>
          </p:nvSpPr>
          <p:spPr>
            <a:xfrm>
              <a:off x="4800600" y="29718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5029200" y="2754868"/>
              <a:ext cx="6096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OH</a:t>
              </a:r>
              <a:r>
                <a:rPr lang="en-US" sz="1600" baseline="30000" dirty="0" smtClean="0">
                  <a:latin typeface="Times New Roman" pitchFamily="18" charset="0"/>
                  <a:cs typeface="Times New Roman" pitchFamily="18" charset="0"/>
                </a:rPr>
                <a:t>-</a:t>
              </a:r>
              <a:endParaRPr lang="en-US" sz="1600" dirty="0"/>
            </a:p>
          </p:txBody>
        </p:sp>
      </p:grpSp>
    </p:spTree>
    <p:extLst>
      <p:ext uri="{BB962C8B-B14F-4D97-AF65-F5344CB8AC3E}">
        <p14:creationId xmlns="" xmlns:p14="http://schemas.microsoft.com/office/powerpoint/2010/main" val="1640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عنصر نائب للمحتوى 2"/>
              <p:cNvSpPr>
                <a:spLocks noGrp="1"/>
              </p:cNvSpPr>
              <p:nvPr>
                <p:ph idx="1"/>
              </p:nvPr>
            </p:nvSpPr>
            <p:spPr>
              <a:xfrm>
                <a:off x="457200" y="152400"/>
                <a:ext cx="8458200" cy="6248400"/>
              </a:xfrm>
            </p:spPr>
            <p:txBody>
              <a:bodyPr>
                <a:noAutofit/>
              </a:bodyPr>
              <a:lstStyle/>
              <a:p>
                <a:pPr algn="l" rtl="0"/>
                <a:r>
                  <a:rPr lang="en-US" sz="2000" b="1" dirty="0" smtClean="0">
                    <a:latin typeface="Times New Roman" pitchFamily="18" charset="0"/>
                    <a:cs typeface="Times New Roman" pitchFamily="18" charset="0"/>
                  </a:rPr>
                  <a:t>From K</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HPO</a:t>
                </a:r>
                <a:r>
                  <a:rPr lang="en-US" sz="2000" b="1" baseline="-25000" dirty="0" smtClean="0">
                    <a:latin typeface="Times New Roman" pitchFamily="18" charset="0"/>
                    <a:cs typeface="Times New Roman" pitchFamily="18" charset="0"/>
                  </a:rPr>
                  <a:t>4 </a:t>
                </a:r>
                <a:r>
                  <a:rPr lang="en-US" sz="2000" b="1" dirty="0">
                    <a:latin typeface="Times New Roman" pitchFamily="18" charset="0"/>
                    <a:cs typeface="Times New Roman" pitchFamily="18" charset="0"/>
                  </a:rPr>
                  <a:t>and </a:t>
                </a:r>
                <a:r>
                  <a:rPr lang="en-US" sz="2000" b="1" dirty="0" err="1" smtClean="0">
                    <a:latin typeface="Times New Roman" pitchFamily="18" charset="0"/>
                    <a:cs typeface="Times New Roman" pitchFamily="18" charset="0"/>
                  </a:rPr>
                  <a:t>HCl</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As the ratio we want to end up with is </a:t>
                </a:r>
                <a14:m>
                  <m:oMath xmlns:m="http://schemas.openxmlformats.org/officeDocument/2006/math">
                    <m:f>
                      <m:fPr>
                        <m:ctrlPr>
                          <a:rPr lang="en-US" sz="2000" i="1">
                            <a:latin typeface="Cambria Math"/>
                            <a:cs typeface="Times New Roman" pitchFamily="18" charset="0"/>
                          </a:rPr>
                        </m:ctrlPr>
                      </m:fPr>
                      <m:num>
                        <m:r>
                          <m:rPr>
                            <m:nor/>
                          </m:rPr>
                          <a:rPr lang="en-US" sz="2000" dirty="0">
                            <a:latin typeface="Traditional Arabic"/>
                          </a:rPr>
                          <m:t>[</m:t>
                        </m:r>
                        <m:r>
                          <m:rPr>
                            <m:nor/>
                          </m:rPr>
                          <a:rPr lang="en-US" sz="2000" dirty="0">
                            <a:latin typeface="Times New Roman" pitchFamily="18" charset="0"/>
                            <a:cs typeface="Times New Roman" pitchFamily="18" charset="0"/>
                          </a:rPr>
                          <m:t>HPO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2</m:t>
                        </m:r>
                        <m:r>
                          <m:rPr>
                            <m:nor/>
                          </m:rPr>
                          <a:rPr lang="en-US" sz="2000" baseline="30000" dirty="0">
                            <a:latin typeface="Times New Roman" pitchFamily="18" charset="0"/>
                            <a:cs typeface="Times New Roman" pitchFamily="18" charset="0"/>
                          </a:rPr>
                          <m:t>−] </m:t>
                        </m:r>
                      </m:num>
                      <m:den>
                        <m:r>
                          <m:rPr>
                            <m:nor/>
                          </m:rPr>
                          <a:rPr lang="en-US" sz="2000" dirty="0">
                            <a:latin typeface="Traditional Arabic"/>
                          </a:rPr>
                          <m:t>[</m:t>
                        </m:r>
                        <m:r>
                          <m:rPr>
                            <m:nor/>
                          </m:rPr>
                          <a:rPr lang="en-US" sz="2000" dirty="0">
                            <a:latin typeface="Times New Roman" pitchFamily="18" charset="0"/>
                            <a:cs typeface="Times New Roman" pitchFamily="18" charset="0"/>
                          </a:rPr>
                          <m:t>H</m:t>
                        </m:r>
                        <m:r>
                          <m:rPr>
                            <m:nor/>
                          </m:rPr>
                          <a:rPr lang="en-US" sz="2000" baseline="-25000" dirty="0">
                            <a:latin typeface="Times New Roman" pitchFamily="18" charset="0"/>
                            <a:cs typeface="Times New Roman" pitchFamily="18" charset="0"/>
                          </a:rPr>
                          <m:t>2</m:t>
                        </m:r>
                        <m:r>
                          <m:rPr>
                            <m:nor/>
                          </m:rPr>
                          <a:rPr lang="en-US" sz="2000" dirty="0">
                            <a:latin typeface="Times New Roman" pitchFamily="18" charset="0"/>
                            <a:cs typeface="Times New Roman" pitchFamily="18" charset="0"/>
                          </a:rPr>
                          <m:t>PO</m:t>
                        </m:r>
                        <m:r>
                          <m:rPr>
                            <m:nor/>
                          </m:rPr>
                          <a:rPr lang="en-US" sz="2000" baseline="-25000" dirty="0">
                            <a:latin typeface="Times New Roman" pitchFamily="18" charset="0"/>
                            <a:cs typeface="Times New Roman" pitchFamily="18" charset="0"/>
                          </a:rPr>
                          <m:t>4</m:t>
                        </m:r>
                        <m:r>
                          <m:rPr>
                            <m:nor/>
                          </m:rPr>
                          <a:rPr lang="en-US" sz="2000" baseline="30000" dirty="0">
                            <a:latin typeface="Times New Roman" pitchFamily="18" charset="0"/>
                            <a:cs typeface="Times New Roman" pitchFamily="18" charset="0"/>
                          </a:rPr>
                          <m:t>−</m:t>
                        </m:r>
                        <m:r>
                          <m:rPr>
                            <m:nor/>
                          </m:rPr>
                          <a:rPr lang="en-US" sz="2000" dirty="0">
                            <a:latin typeface="Traditional Arabic"/>
                          </a:rPr>
                          <m:t>]</m:t>
                        </m:r>
                        <m:r>
                          <m:rPr>
                            <m:nor/>
                          </m:rPr>
                          <a:rPr lang="en-US" sz="2000" dirty="0"/>
                          <m:t> </m:t>
                        </m:r>
                      </m:den>
                    </m:f>
                  </m:oMath>
                </a14:m>
                <a:r>
                  <a:rPr lang="en-US" sz="2000" dirty="0">
                    <a:latin typeface="Times New Roman" pitchFamily="18" charset="0"/>
                    <a:cs typeface="Times New Roman" pitchFamily="18" charset="0"/>
                  </a:rPr>
                  <a:t> =</a:t>
                </a:r>
                <a14:m>
                  <m:oMath xmlns:m="http://schemas.openxmlformats.org/officeDocument/2006/math">
                    <m:f>
                      <m:fPr>
                        <m:ctrlPr>
                          <a:rPr lang="en-US" sz="2000" i="1" dirty="0">
                            <a:latin typeface="Cambria Math"/>
                            <a:cs typeface="Times New Roman" pitchFamily="18" charset="0"/>
                          </a:rPr>
                        </m:ctrlPr>
                      </m:fPr>
                      <m:num>
                        <m:r>
                          <a:rPr lang="en-US" sz="2000" b="0" i="1" dirty="0">
                            <a:latin typeface="Cambria Math"/>
                            <a:cs typeface="Times New Roman" pitchFamily="18" charset="0"/>
                          </a:rPr>
                          <m:t>2</m:t>
                        </m:r>
                      </m:num>
                      <m:den>
                        <m:r>
                          <a:rPr lang="en-US" sz="2000" b="0" i="1" dirty="0">
                            <a:latin typeface="Cambria Math"/>
                            <a:cs typeface="Times New Roman" pitchFamily="18" charset="0"/>
                          </a:rPr>
                          <m:t>1</m:t>
                        </m:r>
                      </m:den>
                    </m:f>
                  </m:oMath>
                </a14:m>
                <a:r>
                  <a:rPr lang="en-US" sz="2000" dirty="0" smtClean="0">
                    <a:latin typeface="Times New Roman" pitchFamily="18" charset="0"/>
                    <a:cs typeface="Times New Roman" pitchFamily="18" charset="0"/>
                  </a:rPr>
                  <a:t>    thus we want to convert only </a:t>
                </a:r>
                <a14:m>
                  <m:oMath xmlns:m="http://schemas.openxmlformats.org/officeDocument/2006/math">
                    <m:f>
                      <m:fPr>
                        <m:ctrlPr>
                          <a:rPr lang="en-US" sz="2000" i="1">
                            <a:latin typeface="Cambria Math"/>
                            <a:cs typeface="Times New Roman" pitchFamily="18" charset="0"/>
                          </a:rPr>
                        </m:ctrlPr>
                      </m:fPr>
                      <m:num>
                        <m:r>
                          <a:rPr lang="en-US" sz="2000" i="1">
                            <a:latin typeface="Cambria Math"/>
                            <a:cs typeface="Times New Roman" pitchFamily="18" charset="0"/>
                          </a:rPr>
                          <m:t>1</m:t>
                        </m:r>
                      </m:num>
                      <m:den>
                        <m:r>
                          <a:rPr lang="en-US" sz="2000" i="1">
                            <a:latin typeface="Cambria Math"/>
                            <a:cs typeface="Times New Roman" pitchFamily="18" charset="0"/>
                          </a:rPr>
                          <m:t>3</m:t>
                        </m:r>
                      </m:den>
                    </m:f>
                  </m:oMath>
                </a14:m>
                <a:r>
                  <a:rPr lang="en-US" sz="2000" dirty="0" smtClean="0">
                    <a:latin typeface="Times New Roman" pitchFamily="18" charset="0"/>
                    <a:cs typeface="Times New Roman" pitchFamily="18" charset="0"/>
                  </a:rPr>
                  <a:t> of the HPO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2-</a:t>
                </a:r>
                <a:r>
                  <a:rPr lang="en-US" sz="2000" dirty="0" smtClean="0"/>
                  <a:t> </a:t>
                </a:r>
                <a:r>
                  <a:rPr lang="en-US" sz="2000" dirty="0" smtClean="0">
                    <a:latin typeface="Times New Roman" pitchFamily="18" charset="0"/>
                    <a:cs typeface="Times New Roman" pitchFamily="18" charset="0"/>
                  </a:rPr>
                  <a:t>to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 </a:t>
                </a:r>
                <a:endParaRPr lang="en-US" sz="2000" dirty="0"/>
              </a:p>
              <a:p>
                <a:pPr algn="l" rtl="0"/>
                <a:r>
                  <a:rPr lang="en-US" sz="2000" dirty="0" smtClean="0">
                    <a:latin typeface="Times New Roman" pitchFamily="18" charset="0"/>
                    <a:cs typeface="Times New Roman" pitchFamily="18" charset="0"/>
                  </a:rPr>
                  <a:t>Suppose we have solid </a:t>
                </a:r>
                <a:r>
                  <a:rPr lang="en-US" sz="2000" dirty="0">
                    <a:latin typeface="Times New Roman" pitchFamily="18" charset="0"/>
                    <a:cs typeface="Times New Roman" pitchFamily="18" charset="0"/>
                  </a:rPr>
                  <a:t>K</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HPO</a:t>
                </a:r>
                <a:r>
                  <a:rPr lang="en-US" sz="2000" baseline="-25000" dirty="0">
                    <a:latin typeface="Times New Roman" pitchFamily="18" charset="0"/>
                    <a:cs typeface="Times New Roman" pitchFamily="18" charset="0"/>
                  </a:rPr>
                  <a:t>4 </a:t>
                </a:r>
                <a:r>
                  <a:rPr lang="en-US" sz="2000" dirty="0">
                    <a:latin typeface="Times New Roman" pitchFamily="18" charset="0"/>
                    <a:cs typeface="Times New Roman" pitchFamily="18" charset="0"/>
                  </a:rPr>
                  <a:t>and </a:t>
                </a:r>
                <a:r>
                  <a:rPr lang="en-US" sz="2000" dirty="0" smtClean="0">
                    <a:latin typeface="Times New Roman" pitchFamily="18" charset="0"/>
                    <a:cs typeface="Times New Roman" pitchFamily="18" charset="0"/>
                  </a:rPr>
                  <a:t>a 2M </a:t>
                </a:r>
                <a:r>
                  <a:rPr lang="en-US" sz="2000" dirty="0" err="1" smtClean="0">
                    <a:latin typeface="Times New Roman" pitchFamily="18" charset="0"/>
                    <a:cs typeface="Times New Roman" pitchFamily="18" charset="0"/>
                  </a:rPr>
                  <a:t>HCl</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wt</a:t>
                </a:r>
                <a:r>
                  <a:rPr lang="en-US" sz="2000" baseline="-25000" dirty="0" err="1">
                    <a:latin typeface="Times New Roman" pitchFamily="18" charset="0"/>
                    <a:cs typeface="Times New Roman" pitchFamily="18" charset="0"/>
                  </a:rPr>
                  <a:t>g</a:t>
                </a:r>
                <a:r>
                  <a:rPr lang="en-US" sz="2000" dirty="0">
                    <a:latin typeface="Times New Roman" pitchFamily="18" charset="0"/>
                    <a:cs typeface="Times New Roman" pitchFamily="18" charset="0"/>
                  </a:rPr>
                  <a:t> of</a:t>
                </a:r>
                <a:r>
                  <a:rPr lang="en-US" sz="2000" baseline="-25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K</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 no. of moles * MW </a:t>
                </a:r>
              </a:p>
              <a:p>
                <a:pPr algn="l" rtl="0"/>
                <a:r>
                  <a:rPr lang="en-US" sz="2000" dirty="0">
                    <a:latin typeface="Times New Roman" pitchFamily="18" charset="0"/>
                    <a:cs typeface="Times New Roman" pitchFamily="18" charset="0"/>
                  </a:rPr>
                  <a:t>                         = 0.45   *   </a:t>
                </a:r>
                <a:r>
                  <a:rPr lang="en-US" sz="2000" dirty="0" smtClean="0">
                    <a:latin typeface="Times New Roman" pitchFamily="18" charset="0"/>
                    <a:cs typeface="Times New Roman" pitchFamily="18" charset="0"/>
                  </a:rPr>
                  <a:t>174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78.3g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No. of </a:t>
                </a:r>
                <a:r>
                  <a:rPr lang="en-US" sz="2000" dirty="0" smtClean="0">
                    <a:latin typeface="Times New Roman" pitchFamily="18" charset="0"/>
                    <a:cs typeface="Times New Roman" pitchFamily="18" charset="0"/>
                  </a:rPr>
                  <a:t>moles of </a:t>
                </a:r>
                <a:r>
                  <a:rPr lang="en-US" sz="2000" dirty="0" err="1" smtClean="0">
                    <a:latin typeface="Times New Roman" pitchFamily="18" charset="0"/>
                    <a:cs typeface="Times New Roman" pitchFamily="18" charset="0"/>
                  </a:rPr>
                  <a:t>HCl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14:m>
                  <m:oMath xmlns:m="http://schemas.openxmlformats.org/officeDocument/2006/math">
                    <m:f>
                      <m:fPr>
                        <m:ctrlPr>
                          <a:rPr lang="en-US" sz="2000" i="1">
                            <a:latin typeface="Cambria Math"/>
                            <a:cs typeface="Times New Roman" pitchFamily="18" charset="0"/>
                          </a:rPr>
                        </m:ctrlPr>
                      </m:fPr>
                      <m:num>
                        <m:r>
                          <a:rPr lang="en-US" sz="2000" i="1">
                            <a:latin typeface="Cambria Math"/>
                            <a:cs typeface="Times New Roman" pitchFamily="18" charset="0"/>
                          </a:rPr>
                          <m:t>1</m:t>
                        </m:r>
                      </m:num>
                      <m:den>
                        <m:r>
                          <a:rPr lang="en-US" sz="2000" i="1">
                            <a:latin typeface="Cambria Math"/>
                            <a:cs typeface="Times New Roman" pitchFamily="18" charset="0"/>
                          </a:rPr>
                          <m:t>3</m:t>
                        </m:r>
                      </m:den>
                    </m:f>
                  </m:oMath>
                </a14:m>
                <a:r>
                  <a:rPr lang="en-US" sz="2000" dirty="0">
                    <a:latin typeface="Times New Roman" pitchFamily="18" charset="0"/>
                    <a:cs typeface="Times New Roman" pitchFamily="18" charset="0"/>
                  </a:rPr>
                  <a:t>  * 0.45 mole = 0.15 </a:t>
                </a:r>
                <a:r>
                  <a:rPr lang="en-US" sz="2000" dirty="0" smtClean="0">
                    <a:latin typeface="Times New Roman" pitchFamily="18" charset="0"/>
                    <a:cs typeface="Times New Roman" pitchFamily="18" charset="0"/>
                  </a:rPr>
                  <a:t>mole of </a:t>
                </a:r>
                <a:r>
                  <a:rPr lang="en-US" sz="2000" dirty="0" err="1" smtClean="0">
                    <a:latin typeface="Times New Roman" pitchFamily="18" charset="0"/>
                    <a:cs typeface="Times New Roman" pitchFamily="18" charset="0"/>
                  </a:rPr>
                  <a:t>HCl</a:t>
                </a:r>
                <a:endParaRPr lang="en-US" sz="2000" dirty="0" smtClean="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M = No. of moles / V</a:t>
                </a:r>
                <a:r>
                  <a:rPr lang="en-US" sz="2000" baseline="-25000" dirty="0">
                    <a:latin typeface="Times New Roman" pitchFamily="18" charset="0"/>
                    <a:cs typeface="Times New Roman" pitchFamily="18" charset="0"/>
                  </a:rPr>
                  <a:t>(L</a:t>
                </a:r>
                <a:r>
                  <a:rPr lang="en-US" sz="2000" baseline="-25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thus, </a:t>
                </a:r>
                <a:r>
                  <a:rPr lang="en-US" sz="2000" dirty="0">
                    <a:latin typeface="Times New Roman" pitchFamily="18" charset="0"/>
                    <a:cs typeface="Times New Roman" pitchFamily="18" charset="0"/>
                  </a:rPr>
                  <a:t>V</a:t>
                </a:r>
                <a:r>
                  <a:rPr lang="en-US" sz="2000" baseline="-25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No. of moles /</a:t>
                </a:r>
                <a:r>
                  <a:rPr lang="en-US" sz="2000" dirty="0" smtClean="0">
                    <a:latin typeface="Times New Roman" pitchFamily="18" charset="0"/>
                    <a:cs typeface="Times New Roman" pitchFamily="18" charset="0"/>
                  </a:rPr>
                  <a:t>M</a:t>
                </a:r>
                <a:endParaRPr lang="en-US" sz="2000" baseline="-25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V</a:t>
                </a:r>
                <a:r>
                  <a:rPr lang="en-US" sz="2000" baseline="-25000" dirty="0">
                    <a:latin typeface="Times New Roman" pitchFamily="18" charset="0"/>
                    <a:cs typeface="Times New Roman" pitchFamily="18" charset="0"/>
                  </a:rPr>
                  <a:t>(L)</a:t>
                </a:r>
                <a:r>
                  <a:rPr lang="en-US" sz="2000" dirty="0">
                    <a:latin typeface="Times New Roman" pitchFamily="18" charset="0"/>
                    <a:cs typeface="Times New Roman" pitchFamily="18" charset="0"/>
                  </a:rPr>
                  <a:t> = No. of moles /</a:t>
                </a:r>
                <a:r>
                  <a:rPr lang="en-US" sz="2000" dirty="0" smtClean="0">
                    <a:latin typeface="Times New Roman" pitchFamily="18" charset="0"/>
                    <a:cs typeface="Times New Roman" pitchFamily="18" charset="0"/>
                  </a:rPr>
                  <a:t>M </a:t>
                </a:r>
              </a:p>
              <a:p>
                <a:pPr algn="l" rt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=0.15 / 2 </a:t>
                </a:r>
              </a:p>
              <a:p>
                <a:pPr algn="l" rt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   0.075L    </a:t>
                </a:r>
              </a:p>
              <a:p>
                <a:pPr algn="l" rtl="0"/>
                <a:r>
                  <a:rPr lang="en-US" sz="2000" dirty="0" smtClean="0">
                    <a:latin typeface="Times New Roman" pitchFamily="18" charset="0"/>
                    <a:cs typeface="Times New Roman" pitchFamily="18" charset="0"/>
                  </a:rPr>
                  <a:t>Dissolve 78.3g of the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K</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 in a little water then add 75ml of the 2M </a:t>
                </a:r>
                <a:r>
                  <a:rPr lang="en-US" sz="2000" dirty="0" err="1" smtClean="0">
                    <a:latin typeface="Times New Roman" pitchFamily="18" charset="0"/>
                    <a:cs typeface="Times New Roman" pitchFamily="18" charset="0"/>
                  </a:rPr>
                  <a:t>HCl</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make up the volume up to 10 liters with water.                             </a:t>
                </a:r>
                <a:endParaRPr lang="en-US" sz="2000" baseline="-25000" dirty="0">
                  <a:latin typeface="Times New Roman" pitchFamily="18" charset="0"/>
                  <a:cs typeface="Times New Roman" pitchFamily="18" charset="0"/>
                </a:endParaRP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457200" y="152400"/>
                <a:ext cx="8458200" cy="6248400"/>
              </a:xfrm>
              <a:blipFill rotWithShape="1">
                <a:blip r:embed="rId2" cstate="print"/>
                <a:stretch>
                  <a:fillRect l="-576" t="-488" r="-937"/>
                </a:stretch>
              </a:blipFill>
            </p:spPr>
            <p:txBody>
              <a:bodyPr/>
              <a:lstStyle/>
              <a:p>
                <a:r>
                  <a:rPr lang="en-US">
                    <a:noFill/>
                  </a:rPr>
                  <a:t> </a:t>
                </a:r>
              </a:p>
            </p:txBody>
          </p:sp>
        </mc:Fallback>
      </mc:AlternateContent>
      <p:grpSp>
        <p:nvGrpSpPr>
          <p:cNvPr id="5" name="Group 6"/>
          <p:cNvGrpSpPr/>
          <p:nvPr/>
        </p:nvGrpSpPr>
        <p:grpSpPr>
          <a:xfrm>
            <a:off x="1143000" y="501134"/>
            <a:ext cx="2514600" cy="489466"/>
            <a:chOff x="4038600" y="2754868"/>
            <a:chExt cx="3200400" cy="489466"/>
          </a:xfrm>
        </p:grpSpPr>
        <p:sp>
          <p:nvSpPr>
            <p:cNvPr id="2" name="Rectangle 1"/>
            <p:cNvSpPr/>
            <p:nvPr/>
          </p:nvSpPr>
          <p:spPr>
            <a:xfrm>
              <a:off x="4038600" y="2875002"/>
              <a:ext cx="3200400" cy="369332"/>
            </a:xfrm>
            <a:prstGeom prst="rect">
              <a:avLst/>
            </a:prstGeom>
          </p:spPr>
          <p:txBody>
            <a:bodyPr wrap="square">
              <a:spAutoFit/>
            </a:bodyPr>
            <a:lstStyle/>
            <a:p>
              <a:r>
                <a:rPr lang="en-US" dirty="0" smtClean="0">
                  <a:latin typeface="Times New Roman" pitchFamily="18" charset="0"/>
                  <a:cs typeface="Times New Roman" pitchFamily="18" charset="0"/>
                </a:rPr>
                <a:t>HPO</a:t>
              </a:r>
              <a:r>
                <a:rPr lang="en-US" baseline="-25000"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2-</a:t>
              </a:r>
              <a:r>
                <a:rPr lang="en-US" dirty="0" smtClean="0"/>
                <a:t>                  </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PO</a:t>
              </a:r>
              <a:r>
                <a:rPr lang="en-US" baseline="-25000"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a:t>
              </a:r>
              <a:endParaRPr lang="en-US" dirty="0"/>
            </a:p>
          </p:txBody>
        </p:sp>
        <p:sp>
          <p:nvSpPr>
            <p:cNvPr id="4" name="Left-Right Arrow 3"/>
            <p:cNvSpPr/>
            <p:nvPr/>
          </p:nvSpPr>
          <p:spPr>
            <a:xfrm>
              <a:off x="5063837" y="29718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5299364" y="2754868"/>
              <a:ext cx="609599"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H</a:t>
              </a:r>
              <a:r>
                <a:rPr lang="en-US" sz="1600" baseline="30000" dirty="0" smtClean="0">
                  <a:latin typeface="Times New Roman" pitchFamily="18" charset="0"/>
                  <a:cs typeface="Times New Roman" pitchFamily="18" charset="0"/>
                </a:rPr>
                <a:t>+</a:t>
              </a:r>
              <a:endParaRPr lang="en-US" sz="1600" dirty="0"/>
            </a:p>
          </p:txBody>
        </p:sp>
      </p:grpSp>
    </p:spTree>
    <p:extLst>
      <p:ext uri="{BB962C8B-B14F-4D97-AF65-F5344CB8AC3E}">
        <p14:creationId xmlns="" xmlns:p14="http://schemas.microsoft.com/office/powerpoint/2010/main" val="11565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7351" t="33399" r="38701" b="30078"/>
          <a:stretch/>
        </p:blipFill>
        <p:spPr bwMode="auto">
          <a:xfrm>
            <a:off x="1371600" y="1567543"/>
            <a:ext cx="5932449" cy="508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08379" y="-76200"/>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smtClean="0">
                <a:solidFill>
                  <a:srgbClr val="C00000"/>
                </a:solidFill>
                <a:latin typeface="Times New Roman" pitchFamily="18" charset="0"/>
                <a:cs typeface="Times New Roman" pitchFamily="18" charset="0"/>
              </a:rPr>
              <a:t>Titration of a H</a:t>
            </a:r>
            <a:r>
              <a:rPr lang="en-US" sz="3600" b="1" baseline="-25000" dirty="0" smtClean="0">
                <a:solidFill>
                  <a:srgbClr val="C00000"/>
                </a:solidFill>
                <a:latin typeface="Times New Roman" pitchFamily="18" charset="0"/>
                <a:cs typeface="Times New Roman" pitchFamily="18" charset="0"/>
              </a:rPr>
              <a:t>3</a:t>
            </a:r>
            <a:r>
              <a:rPr lang="en-US" sz="3600" b="1" dirty="0" smtClean="0">
                <a:solidFill>
                  <a:srgbClr val="C00000"/>
                </a:solidFill>
                <a:latin typeface="Times New Roman" pitchFamily="18" charset="0"/>
                <a:cs typeface="Times New Roman" pitchFamily="18" charset="0"/>
              </a:rPr>
              <a:t>PO</a:t>
            </a:r>
            <a:r>
              <a:rPr lang="en-US" sz="3600" b="1" baseline="-25000" dirty="0" smtClean="0">
                <a:solidFill>
                  <a:srgbClr val="C00000"/>
                </a:solidFill>
                <a:latin typeface="Times New Roman" pitchFamily="18" charset="0"/>
                <a:cs typeface="Times New Roman" pitchFamily="18" charset="0"/>
              </a:rPr>
              <a:t>4</a:t>
            </a:r>
            <a:r>
              <a:rPr lang="en-US" sz="3600" b="1" dirty="0" smtClean="0">
                <a:solidFill>
                  <a:srgbClr val="C00000"/>
                </a:solidFill>
                <a:latin typeface="Times New Roman" pitchFamily="18" charset="0"/>
                <a:cs typeface="Times New Roman" pitchFamily="18" charset="0"/>
              </a:rPr>
              <a:t> with strong base</a:t>
            </a:r>
            <a:endParaRPr lang="x-none" sz="36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85975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Picture 4" descr="http://chem.libretexts.org/@api/deki/files/59368/=Figure_2.33.jpg?revision=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362200"/>
            <a:ext cx="4267200" cy="3714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3024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005"/>
            <a:ext cx="7886700" cy="502383"/>
          </a:xfrm>
        </p:spPr>
        <p:txBody>
          <a:bodyPr>
            <a:normAutofit fontScale="90000"/>
          </a:bodyPr>
          <a:lstStyle/>
          <a:p>
            <a:r>
              <a:rPr lang="en-US" b="1" dirty="0" smtClean="0">
                <a:solidFill>
                  <a:srgbClr val="C00000"/>
                </a:solidFill>
                <a:latin typeface="Times New Roman" pitchFamily="18" charset="0"/>
                <a:cs typeface="Times New Roman" pitchFamily="18" charset="0"/>
              </a:rPr>
              <a:t>Examples of Buffers</a:t>
            </a:r>
            <a:endParaRPr lang="en-US" b="1" dirty="0">
              <a:solidFill>
                <a:srgbClr val="C00000"/>
              </a:solidFill>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cstate="print"/>
          <a:stretch>
            <a:fillRect/>
          </a:stretch>
        </p:blipFill>
        <p:spPr>
          <a:xfrm>
            <a:off x="628650" y="1090246"/>
            <a:ext cx="7886700" cy="5144870"/>
          </a:xfrm>
          <a:prstGeom prst="rect">
            <a:avLst/>
          </a:prstGeom>
        </p:spPr>
      </p:pic>
    </p:spTree>
    <p:extLst>
      <p:ext uri="{BB962C8B-B14F-4D97-AF65-F5344CB8AC3E}">
        <p14:creationId xmlns="" xmlns:p14="http://schemas.microsoft.com/office/powerpoint/2010/main" val="417387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chemeClr val="accent1">
                    <a:lumMod val="60000"/>
                    <a:lumOff val="40000"/>
                  </a:schemeClr>
                </a:solidFill>
                <a:latin typeface="Times New Roman" pitchFamily="18" charset="0"/>
                <a:cs typeface="Times New Roman" pitchFamily="18" charset="0"/>
              </a:rPr>
              <a:t>Buffers</a:t>
            </a:r>
            <a:endParaRPr lang="x-none" sz="4000" b="1" dirty="0">
              <a:solidFill>
                <a:schemeClr val="accent1">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990600"/>
            <a:ext cx="8382000" cy="5715000"/>
          </a:xfrm>
        </p:spPr>
        <p:txBody>
          <a:bodyPr>
            <a:noAutofit/>
          </a:bodyPr>
          <a:lstStyle/>
          <a:p>
            <a:pPr algn="l" rtl="0">
              <a:lnSpc>
                <a:spcPct val="150000"/>
              </a:lnSpc>
            </a:pPr>
            <a:r>
              <a:rPr lang="en-US" sz="2400" dirty="0" smtClean="0">
                <a:latin typeface="Times New Roman" pitchFamily="18" charset="0"/>
                <a:cs typeface="Times New Roman" pitchFamily="18" charset="0"/>
              </a:rPr>
              <a:t>Buffer is a solution which resist large changes in the pH</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by partially absorbing addition of  the </a:t>
            </a:r>
            <a:r>
              <a:rPr lang="en-US" sz="2400" dirty="0" smtClean="0">
                <a:latin typeface="Traditional Arabic"/>
              </a:rPr>
              <a:t>H</a:t>
            </a:r>
            <a:r>
              <a:rPr lang="en-US" sz="2400" baseline="30000" dirty="0" smtClean="0">
                <a:latin typeface="Traditional Arabic"/>
              </a:rPr>
              <a:t>+</a:t>
            </a:r>
            <a:r>
              <a:rPr lang="en-US" sz="2400" dirty="0" smtClean="0">
                <a:latin typeface="Times New Roman" pitchFamily="18" charset="0"/>
                <a:cs typeface="Times New Roman" pitchFamily="18" charset="0"/>
              </a:rPr>
              <a:t> or </a:t>
            </a:r>
            <a:r>
              <a:rPr lang="en-US" sz="2400" dirty="0" smtClean="0">
                <a:latin typeface="Traditional Arabic"/>
              </a:rPr>
              <a:t>OH</a:t>
            </a:r>
            <a:r>
              <a:rPr lang="en-US" sz="2400" baseline="30000" dirty="0" smtClean="0">
                <a:latin typeface="Traditional Arabic"/>
              </a:rPr>
              <a:t>-</a:t>
            </a:r>
            <a:r>
              <a:rPr lang="en-US" sz="2400" dirty="0" smtClean="0">
                <a:latin typeface="Times New Roman" pitchFamily="18" charset="0"/>
                <a:cs typeface="Times New Roman" pitchFamily="18" charset="0"/>
              </a:rPr>
              <a:t>  ions to the system.</a:t>
            </a:r>
            <a:endParaRPr lang="en-US" sz="2400" dirty="0">
              <a:latin typeface="Times New Roman" pitchFamily="18" charset="0"/>
              <a:cs typeface="Times New Roman" pitchFamily="18" charset="0"/>
            </a:endParaRPr>
          </a:p>
          <a:p>
            <a:pPr algn="l" rtl="0">
              <a:lnSpc>
                <a:spcPct val="150000"/>
              </a:lnSpc>
            </a:pPr>
            <a:r>
              <a:rPr lang="en-US" sz="2400" dirty="0" smtClean="0">
                <a:solidFill>
                  <a:schemeClr val="accent1">
                    <a:lumMod val="60000"/>
                    <a:lumOff val="40000"/>
                  </a:schemeClr>
                </a:solidFill>
                <a:latin typeface="Times New Roman" pitchFamily="18" charset="0"/>
                <a:cs typeface="Times New Roman" pitchFamily="18" charset="0"/>
              </a:rPr>
              <a:t>Acidic buffer: </a:t>
            </a:r>
            <a:r>
              <a:rPr lang="en-US" sz="2400" dirty="0" smtClean="0">
                <a:latin typeface="Times New Roman" pitchFamily="18" charset="0"/>
                <a:cs typeface="Times New Roman" pitchFamily="18" charset="0"/>
              </a:rPr>
              <a:t>mixture of weak acid and its salt of strong base.</a:t>
            </a:r>
          </a:p>
          <a:p>
            <a:pPr algn="l" rtl="0">
              <a:lnSpc>
                <a:spcPct val="150000"/>
              </a:lnSpc>
            </a:pPr>
            <a:r>
              <a:rPr lang="en-US" sz="2400" dirty="0" smtClean="0">
                <a:solidFill>
                  <a:schemeClr val="accent1">
                    <a:lumMod val="60000"/>
                    <a:lumOff val="40000"/>
                  </a:schemeClr>
                </a:solidFill>
                <a:latin typeface="Times New Roman" pitchFamily="18" charset="0"/>
                <a:cs typeface="Times New Roman" pitchFamily="18" charset="0"/>
              </a:rPr>
              <a:t>Basic buffers: </a:t>
            </a:r>
            <a:r>
              <a:rPr lang="en-US" sz="2400" dirty="0">
                <a:latin typeface="Times New Roman" pitchFamily="18" charset="0"/>
                <a:cs typeface="Times New Roman" pitchFamily="18" charset="0"/>
              </a:rPr>
              <a:t>mixture of weak </a:t>
            </a:r>
            <a:r>
              <a:rPr lang="en-US" sz="2400" dirty="0" smtClean="0">
                <a:latin typeface="Times New Roman" pitchFamily="18" charset="0"/>
                <a:cs typeface="Times New Roman" pitchFamily="18" charset="0"/>
              </a:rPr>
              <a:t>base and </a:t>
            </a:r>
            <a:r>
              <a:rPr lang="en-US" sz="2400" dirty="0">
                <a:latin typeface="Times New Roman" pitchFamily="18" charset="0"/>
                <a:cs typeface="Times New Roman" pitchFamily="18" charset="0"/>
              </a:rPr>
              <a:t>its salt of strong </a:t>
            </a:r>
            <a:r>
              <a:rPr lang="en-US" sz="2400" dirty="0" smtClean="0">
                <a:latin typeface="Times New Roman" pitchFamily="18" charset="0"/>
                <a:cs typeface="Times New Roman" pitchFamily="18" charset="0"/>
              </a:rPr>
              <a:t>acid.</a:t>
            </a:r>
          </a:p>
          <a:p>
            <a:pPr algn="l" rtl="0">
              <a:lnSpc>
                <a:spcPct val="150000"/>
              </a:lnSpc>
            </a:pPr>
            <a:r>
              <a:rPr lang="en-US" sz="2400" dirty="0">
                <a:latin typeface="Times New Roman" pitchFamily="18" charset="0"/>
                <a:cs typeface="Times New Roman" pitchFamily="18" charset="0"/>
              </a:rPr>
              <a:t>Buffers resist changes in pH upon the addition of </a:t>
            </a:r>
            <a:r>
              <a:rPr lang="en-US" sz="2400" b="1" u="sng" dirty="0" smtClean="0">
                <a:solidFill>
                  <a:srgbClr val="C00000"/>
                </a:solidFill>
                <a:latin typeface="Times New Roman" pitchFamily="18" charset="0"/>
                <a:cs typeface="Times New Roman" pitchFamily="18" charset="0"/>
              </a:rPr>
              <a:t>limited </a:t>
            </a:r>
            <a:r>
              <a:rPr lang="en-US" sz="2400" dirty="0">
                <a:latin typeface="Times New Roman" pitchFamily="18" charset="0"/>
                <a:cs typeface="Times New Roman" pitchFamily="18" charset="0"/>
              </a:rPr>
              <a:t>amounts H</a:t>
            </a:r>
            <a:r>
              <a:rPr lang="en-US" sz="2400" baseline="30000" dirty="0">
                <a:latin typeface="Times New Roman" pitchFamily="18" charset="0"/>
                <a:cs typeface="Times New Roman" pitchFamily="18" charset="0"/>
              </a:rPr>
              <a:t>+ </a:t>
            </a:r>
            <a:r>
              <a:rPr lang="en-US" sz="2400" dirty="0">
                <a:latin typeface="Times New Roman" pitchFamily="18" charset="0"/>
                <a:cs typeface="Times New Roman" pitchFamily="18" charset="0"/>
              </a:rPr>
              <a:t>of  or OH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a:t>
            </a:r>
          </a:p>
          <a:p>
            <a:pPr algn="l" rtl="0">
              <a:lnSpc>
                <a:spcPct val="150000"/>
              </a:lnSpc>
            </a:pPr>
            <a:r>
              <a:rPr lang="en-US" sz="2400" dirty="0" smtClean="0">
                <a:latin typeface="Times New Roman" pitchFamily="18" charset="0"/>
                <a:cs typeface="Times New Roman" pitchFamily="18" charset="0"/>
              </a:rPr>
              <a:t>Buffer pH does change </a:t>
            </a:r>
            <a:r>
              <a:rPr lang="en-US" sz="2400" dirty="0">
                <a:latin typeface="Times New Roman" pitchFamily="18" charset="0"/>
                <a:cs typeface="Times New Roman" pitchFamily="18" charset="0"/>
              </a:rPr>
              <a:t>upon the addition of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 </a:t>
            </a:r>
            <a:r>
              <a:rPr lang="en-US" sz="2400" dirty="0">
                <a:latin typeface="Times New Roman" pitchFamily="18" charset="0"/>
                <a:cs typeface="Times New Roman" pitchFamily="18" charset="0"/>
              </a:rPr>
              <a:t>of  or </a:t>
            </a:r>
            <a:r>
              <a:rPr lang="en-US" sz="2400" dirty="0" smtClean="0">
                <a:latin typeface="Times New Roman" pitchFamily="18" charset="0"/>
                <a:cs typeface="Times New Roman" pitchFamily="18" charset="0"/>
              </a:rPr>
              <a:t>OH</a:t>
            </a:r>
            <a:r>
              <a:rPr lang="en-US" sz="2400" baseline="300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but the change is much less than that would occur in case of buffer absence.</a:t>
            </a:r>
            <a:endParaRPr lang="x-none"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58942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04" y="224449"/>
            <a:ext cx="7886700" cy="584444"/>
          </a:xfrm>
        </p:spPr>
        <p:txBody>
          <a:bodyPr>
            <a:normAutofit fontScale="90000"/>
          </a:bodyPr>
          <a:lstStyle/>
          <a:p>
            <a:r>
              <a:rPr lang="en-US" b="1" dirty="0" smtClean="0">
                <a:solidFill>
                  <a:srgbClr val="C00000"/>
                </a:solidFill>
                <a:latin typeface="Times New Roman" pitchFamily="18" charset="0"/>
                <a:cs typeface="Times New Roman" pitchFamily="18" charset="0"/>
              </a:rPr>
              <a:t>Physiological Buffers </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38504" y="1133963"/>
            <a:ext cx="7886700" cy="5559914"/>
          </a:xfrm>
        </p:spPr>
        <p:txBody>
          <a:bodyPr>
            <a:noAutofit/>
          </a:bodyPr>
          <a:lstStyle/>
          <a:p>
            <a:pPr algn="l" rtl="0" fontAlgn="base"/>
            <a:r>
              <a:rPr lang="en-US" sz="2000" b="1" u="sng" dirty="0">
                <a:latin typeface="Times New Roman" pitchFamily="18" charset="0"/>
                <a:cs typeface="Times New Roman" pitchFamily="18" charset="0"/>
              </a:rPr>
              <a:t>Importance of Buffers in Physiological Systems:</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Processes that take place in living organisms are called </a:t>
            </a:r>
            <a:r>
              <a:rPr lang="en-US" sz="2000" dirty="0">
                <a:solidFill>
                  <a:srgbClr val="FF0000"/>
                </a:solidFill>
                <a:latin typeface="Times New Roman" pitchFamily="18" charset="0"/>
                <a:cs typeface="Times New Roman" pitchFamily="18" charset="0"/>
              </a:rPr>
              <a:t>physiological </a:t>
            </a:r>
            <a:r>
              <a:rPr lang="en-US" sz="2000" dirty="0" smtClean="0">
                <a:solidFill>
                  <a:srgbClr val="FF0000"/>
                </a:solidFill>
                <a:latin typeface="Times New Roman" pitchFamily="18" charset="0"/>
                <a:cs typeface="Times New Roman" pitchFamily="18" charset="0"/>
              </a:rPr>
              <a:t>processes</a:t>
            </a:r>
            <a:r>
              <a:rPr lang="en-US" sz="2000" dirty="0" smtClean="0">
                <a:latin typeface="Times New Roman" pitchFamily="18" charset="0"/>
                <a:cs typeface="Times New Roman" pitchFamily="18" charset="0"/>
              </a:rPr>
              <a:t> such as blood </a:t>
            </a:r>
            <a:r>
              <a:rPr lang="en-US" sz="2000" dirty="0">
                <a:latin typeface="Times New Roman" pitchFamily="18" charset="0"/>
                <a:cs typeface="Times New Roman" pitchFamily="18" charset="0"/>
              </a:rPr>
              <a:t>circulatory system, respiration etc</a:t>
            </a:r>
            <a:r>
              <a:rPr lang="en-US" sz="2000" dirty="0" smtClean="0">
                <a:latin typeface="Times New Roman" pitchFamily="18" charset="0"/>
                <a:cs typeface="Times New Roman" pitchFamily="18" charset="0"/>
              </a:rPr>
              <a:t>.</a:t>
            </a:r>
          </a:p>
          <a:p>
            <a:pPr algn="l" rtl="0"/>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internal pH of most living cells is close to </a:t>
            </a:r>
            <a:r>
              <a:rPr lang="en-US" sz="2000" dirty="0">
                <a:solidFill>
                  <a:srgbClr val="FF0000"/>
                </a:solidFill>
                <a:latin typeface="Times New Roman" pitchFamily="18" charset="0"/>
                <a:cs typeface="Times New Roman" pitchFamily="18" charset="0"/>
              </a:rPr>
              <a:t>7.0</a:t>
            </a:r>
            <a:r>
              <a:rPr lang="en-US" sz="2000" dirty="0">
                <a:latin typeface="Times New Roman" pitchFamily="18" charset="0"/>
                <a:cs typeface="Times New Roman" pitchFamily="18" charset="0"/>
              </a:rPr>
              <a:t>. The pH of human blood is </a:t>
            </a:r>
            <a:r>
              <a:rPr lang="en-US" sz="2000" dirty="0">
                <a:solidFill>
                  <a:srgbClr val="FF0000"/>
                </a:solidFill>
                <a:latin typeface="Times New Roman" pitchFamily="18" charset="0"/>
                <a:cs typeface="Times New Roman" pitchFamily="18" charset="0"/>
              </a:rPr>
              <a:t>7.4</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blood pH of below </a:t>
            </a:r>
            <a:r>
              <a:rPr lang="en-US" sz="2000" dirty="0">
                <a:solidFill>
                  <a:srgbClr val="FF0000"/>
                </a:solidFill>
                <a:latin typeface="Times New Roman" pitchFamily="18" charset="0"/>
                <a:cs typeface="Times New Roman" pitchFamily="18" charset="0"/>
              </a:rPr>
              <a:t>7 or above 7.8 </a:t>
            </a:r>
            <a:r>
              <a:rPr lang="en-US" sz="2000" dirty="0">
                <a:latin typeface="Times New Roman" pitchFamily="18" charset="0"/>
                <a:cs typeface="Times New Roman" pitchFamily="18" charset="0"/>
              </a:rPr>
              <a:t>can cause death within minutes. So buffering of blood pH is very important to stabilize it around 7.4</a:t>
            </a:r>
            <a:r>
              <a:rPr lang="en-US" sz="2000" dirty="0" smtClean="0">
                <a:latin typeface="Times New Roman" pitchFamily="18" charset="0"/>
                <a:cs typeface="Times New Roman" pitchFamily="18" charset="0"/>
              </a:rPr>
              <a:t>.</a:t>
            </a:r>
          </a:p>
          <a:p>
            <a:pPr algn="l" rtl="0"/>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pH plays an  important role in almost all biological processes. Small change in pH i.e. </a:t>
            </a:r>
            <a:r>
              <a:rPr lang="en-US" sz="2000" dirty="0" smtClean="0">
                <a:latin typeface="Times New Roman" pitchFamily="18" charset="0"/>
                <a:cs typeface="Times New Roman" pitchFamily="18" charset="0"/>
              </a:rPr>
              <a:t>decreased </a:t>
            </a:r>
            <a:r>
              <a:rPr lang="en-US" sz="2000" dirty="0">
                <a:latin typeface="Times New Roman" pitchFamily="18" charset="0"/>
                <a:cs typeface="Times New Roman" pitchFamily="18" charset="0"/>
              </a:rPr>
              <a:t>or high pH can cause metabolic implications in human body like acidosis and alkalosis. </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Where </a:t>
            </a:r>
            <a:r>
              <a:rPr lang="en-US" sz="2000" dirty="0">
                <a:latin typeface="Times New Roman" pitchFamily="18" charset="0"/>
                <a:cs typeface="Times New Roman" pitchFamily="18" charset="0"/>
              </a:rPr>
              <a:t>metabolism is involved there would be definitely a need of buffer as within cells metabolism is associated with the release of protons (H</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i.e. decrease in pH or uptake of protons (H</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i.e. increase in </a:t>
            </a:r>
            <a:r>
              <a:rPr lang="en-US" sz="2000" dirty="0" err="1">
                <a:latin typeface="Times New Roman" pitchFamily="18" charset="0"/>
                <a:cs typeface="Times New Roman" pitchFamily="18" charset="0"/>
              </a:rPr>
              <a:t>pH.</a:t>
            </a:r>
            <a:r>
              <a:rPr lang="en-US" sz="20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2183501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Physiological Buffers </a:t>
            </a:r>
            <a:endParaRPr lang="ar-SA" dirty="0"/>
          </a:p>
        </p:txBody>
      </p:sp>
      <p:sp>
        <p:nvSpPr>
          <p:cNvPr id="3" name="Content Placeholder 2"/>
          <p:cNvSpPr>
            <a:spLocks noGrp="1"/>
          </p:cNvSpPr>
          <p:nvPr>
            <p:ph idx="1"/>
          </p:nvPr>
        </p:nvSpPr>
        <p:spPr/>
        <p:txBody>
          <a:bodyPr/>
          <a:lstStyle/>
          <a:p>
            <a:pPr algn="l" rtl="0"/>
            <a:r>
              <a:rPr lang="en-US" dirty="0" smtClean="0">
                <a:solidFill>
                  <a:srgbClr val="FF0000"/>
                </a:solidFill>
                <a:latin typeface="Times New Roman" pitchFamily="18" charset="0"/>
                <a:cs typeface="Times New Roman" pitchFamily="18" charset="0"/>
              </a:rPr>
              <a:t>Important buffers that are dominant in human body are:</a:t>
            </a:r>
          </a:p>
          <a:p>
            <a:pPr algn="l" rtl="0"/>
            <a:r>
              <a:rPr lang="en-US" dirty="0" smtClean="0">
                <a:latin typeface="Times New Roman" pitchFamily="18" charset="0"/>
                <a:cs typeface="Times New Roman" pitchFamily="18" charset="0"/>
              </a:rPr>
              <a:t>1.      Bicarbonate buffers</a:t>
            </a:r>
          </a:p>
          <a:p>
            <a:pPr algn="l" rtl="0"/>
            <a:r>
              <a:rPr lang="en-US" dirty="0" smtClean="0">
                <a:latin typeface="Times New Roman" pitchFamily="18" charset="0"/>
                <a:cs typeface="Times New Roman" pitchFamily="18" charset="0"/>
              </a:rPr>
              <a:t>2.      Phosphate buffers</a:t>
            </a:r>
          </a:p>
          <a:p>
            <a:pPr algn="l" rtl="0"/>
            <a:r>
              <a:rPr lang="en-US" dirty="0" smtClean="0">
                <a:latin typeface="Times New Roman" pitchFamily="18" charset="0"/>
                <a:cs typeface="Times New Roman" pitchFamily="18" charset="0"/>
              </a:rPr>
              <a:t>3.      Protein buffers</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89" y="247895"/>
            <a:ext cx="7886700" cy="596168"/>
          </a:xfrm>
        </p:spPr>
        <p:txBody>
          <a:bodyPr>
            <a:normAutofit fontScale="90000"/>
          </a:bodyPr>
          <a:lstStyle/>
          <a:p>
            <a:r>
              <a:rPr lang="en-US" b="1" dirty="0" smtClean="0">
                <a:solidFill>
                  <a:srgbClr val="C00000"/>
                </a:solidFill>
                <a:latin typeface="Times New Roman" pitchFamily="18" charset="0"/>
                <a:cs typeface="Times New Roman" pitchFamily="18" charset="0"/>
              </a:rPr>
              <a:t>Physiological Buffers </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56089" y="1125415"/>
            <a:ext cx="7886700" cy="5439508"/>
          </a:xfrm>
        </p:spPr>
        <p:txBody>
          <a:bodyPr>
            <a:noAutofit/>
          </a:bodyPr>
          <a:lstStyle/>
          <a:p>
            <a:pPr algn="l" rtl="0"/>
            <a:r>
              <a:rPr lang="en-US" sz="1700" dirty="0">
                <a:solidFill>
                  <a:srgbClr val="C00000"/>
                </a:solidFill>
                <a:latin typeface="Times New Roman" pitchFamily="18" charset="0"/>
                <a:cs typeface="Times New Roman" pitchFamily="18" charset="0"/>
              </a:rPr>
              <a:t>    </a:t>
            </a:r>
            <a:r>
              <a:rPr lang="en-US" sz="1700" b="1" u="sng" dirty="0">
                <a:solidFill>
                  <a:srgbClr val="C00000"/>
                </a:solidFill>
                <a:latin typeface="Times New Roman" pitchFamily="18" charset="0"/>
                <a:cs typeface="Times New Roman" pitchFamily="18" charset="0"/>
              </a:rPr>
              <a:t>Bicarbonates buffers </a:t>
            </a:r>
            <a:r>
              <a:rPr lang="en-US" sz="1700" b="1" dirty="0">
                <a:solidFill>
                  <a:srgbClr val="C00000"/>
                </a:solidFill>
                <a:latin typeface="Times New Roman" pitchFamily="18" charset="0"/>
                <a:cs typeface="Times New Roman" pitchFamily="18" charset="0"/>
              </a:rPr>
              <a:t>(Buffering in blood)</a:t>
            </a:r>
            <a:endParaRPr lang="en-US" sz="1700" dirty="0">
              <a:solidFill>
                <a:srgbClr val="C00000"/>
              </a:solidFill>
              <a:latin typeface="Times New Roman" pitchFamily="18" charset="0"/>
              <a:cs typeface="Times New Roman" pitchFamily="18" charset="0"/>
            </a:endParaRPr>
          </a:p>
          <a:p>
            <a:pPr algn="l" rtl="0"/>
            <a:r>
              <a:rPr lang="en-US" sz="1700" dirty="0">
                <a:latin typeface="Times New Roman" pitchFamily="18" charset="0"/>
                <a:cs typeface="Times New Roman" pitchFamily="18" charset="0"/>
              </a:rPr>
              <a:t>Blood is a biological fluid in which Carbonic acid and Hydrogen carbonate buffer system plays an important role in maintaining pH around 7.40. </a:t>
            </a:r>
            <a:endParaRPr lang="en-US" sz="1700" dirty="0" smtClean="0">
              <a:latin typeface="Times New Roman" pitchFamily="18" charset="0"/>
              <a:cs typeface="Times New Roman" pitchFamily="18" charset="0"/>
            </a:endParaRPr>
          </a:p>
          <a:p>
            <a:pPr algn="l" rtl="0"/>
            <a:r>
              <a:rPr lang="en-US" sz="1700" dirty="0" smtClean="0">
                <a:latin typeface="Times New Roman" pitchFamily="18" charset="0"/>
                <a:cs typeface="Times New Roman" pitchFamily="18" charset="0"/>
              </a:rPr>
              <a:t>In </a:t>
            </a:r>
            <a:r>
              <a:rPr lang="en-US" sz="1700" dirty="0">
                <a:latin typeface="Times New Roman" pitchFamily="18" charset="0"/>
                <a:cs typeface="Times New Roman" pitchFamily="18" charset="0"/>
              </a:rPr>
              <a:t>this buffer, carbonic acid (H</a:t>
            </a:r>
            <a:r>
              <a:rPr lang="en-US" sz="1700" baseline="-25000" dirty="0">
                <a:latin typeface="Times New Roman" pitchFamily="18" charset="0"/>
                <a:cs typeface="Times New Roman" pitchFamily="18" charset="0"/>
              </a:rPr>
              <a:t>2</a:t>
            </a:r>
            <a:r>
              <a:rPr lang="en-US" sz="1700" dirty="0">
                <a:latin typeface="Times New Roman" pitchFamily="18" charset="0"/>
                <a:cs typeface="Times New Roman" pitchFamily="18" charset="0"/>
              </a:rPr>
              <a:t>CO</a:t>
            </a:r>
            <a:r>
              <a:rPr lang="en-US" sz="1700" baseline="-25000" dirty="0">
                <a:latin typeface="Times New Roman" pitchFamily="18" charset="0"/>
                <a:cs typeface="Times New Roman" pitchFamily="18" charset="0"/>
              </a:rPr>
              <a:t>3</a:t>
            </a:r>
            <a:r>
              <a:rPr lang="en-US" sz="1700" dirty="0">
                <a:latin typeface="Times New Roman" pitchFamily="18" charset="0"/>
                <a:cs typeface="Times New Roman" pitchFamily="18" charset="0"/>
              </a:rPr>
              <a:t>) act as a weak acid and hydrogen carbonate ion (HCO</a:t>
            </a:r>
            <a:r>
              <a:rPr lang="en-US" sz="1700" baseline="-25000" dirty="0">
                <a:latin typeface="Times New Roman" pitchFamily="18" charset="0"/>
                <a:cs typeface="Times New Roman" pitchFamily="18" charset="0"/>
              </a:rPr>
              <a:t>3</a:t>
            </a:r>
            <a:r>
              <a:rPr lang="en-US" sz="1700" baseline="30000" dirty="0">
                <a:latin typeface="Times New Roman" pitchFamily="18" charset="0"/>
                <a:cs typeface="Times New Roman" pitchFamily="18" charset="0"/>
              </a:rPr>
              <a:t>-</a:t>
            </a:r>
            <a:r>
              <a:rPr lang="en-US" sz="1700" dirty="0">
                <a:latin typeface="Times New Roman" pitchFamily="18" charset="0"/>
                <a:cs typeface="Times New Roman" pitchFamily="18" charset="0"/>
              </a:rPr>
              <a:t>) act as conjugate base of a weak acid or salt of weak acid.</a:t>
            </a:r>
          </a:p>
          <a:p>
            <a:pPr algn="ctr" rtl="0"/>
            <a:r>
              <a:rPr lang="en-US" sz="1700" b="1" dirty="0">
                <a:latin typeface="Times New Roman" pitchFamily="18" charset="0"/>
                <a:cs typeface="Times New Roman" pitchFamily="18" charset="0"/>
              </a:rPr>
              <a:t>H</a:t>
            </a:r>
            <a:r>
              <a:rPr lang="en-US" sz="1700" b="1" baseline="-25000" dirty="0">
                <a:latin typeface="Times New Roman" pitchFamily="18" charset="0"/>
                <a:cs typeface="Times New Roman" pitchFamily="18" charset="0"/>
              </a:rPr>
              <a:t>2</a:t>
            </a:r>
            <a:r>
              <a:rPr lang="en-US" sz="1700" b="1" dirty="0">
                <a:latin typeface="Times New Roman" pitchFamily="18" charset="0"/>
                <a:cs typeface="Times New Roman" pitchFamily="18" charset="0"/>
              </a:rPr>
              <a:t>CO</a:t>
            </a:r>
            <a:r>
              <a:rPr lang="en-US" sz="1700" b="1" baseline="-25000" dirty="0">
                <a:latin typeface="Times New Roman" pitchFamily="18" charset="0"/>
                <a:cs typeface="Times New Roman" pitchFamily="18" charset="0"/>
              </a:rPr>
              <a:t>3</a:t>
            </a:r>
            <a:r>
              <a:rPr lang="en-US" sz="1700" b="1" dirty="0">
                <a:latin typeface="Times New Roman" pitchFamily="18" charset="0"/>
                <a:cs typeface="Times New Roman" pitchFamily="18" charset="0"/>
              </a:rPr>
              <a:t> ↔ </a:t>
            </a:r>
            <a:r>
              <a:rPr lang="en-US" sz="1700" b="1" dirty="0">
                <a:solidFill>
                  <a:srgbClr val="FF0000"/>
                </a:solidFill>
                <a:latin typeface="Times New Roman" pitchFamily="18" charset="0"/>
                <a:cs typeface="Times New Roman" pitchFamily="18" charset="0"/>
              </a:rPr>
              <a:t>H</a:t>
            </a:r>
            <a:r>
              <a:rPr lang="en-US" sz="1700" b="1" baseline="30000" dirty="0">
                <a:latin typeface="Times New Roman" pitchFamily="18" charset="0"/>
                <a:cs typeface="Times New Roman" pitchFamily="18" charset="0"/>
              </a:rPr>
              <a:t>+</a:t>
            </a:r>
            <a:r>
              <a:rPr lang="en-US" sz="1700" b="1" dirty="0">
                <a:latin typeface="Times New Roman" pitchFamily="18" charset="0"/>
                <a:cs typeface="Times New Roman" pitchFamily="18" charset="0"/>
              </a:rPr>
              <a:t> + </a:t>
            </a:r>
            <a:r>
              <a:rPr lang="en-US" sz="1700" b="1" dirty="0" smtClean="0">
                <a:latin typeface="Times New Roman" pitchFamily="18" charset="0"/>
                <a:cs typeface="Times New Roman" pitchFamily="18" charset="0"/>
              </a:rPr>
              <a:t>HCO</a:t>
            </a:r>
            <a:r>
              <a:rPr lang="en-US" sz="1700" b="1" baseline="-25000" dirty="0" smtClean="0">
                <a:latin typeface="Times New Roman" pitchFamily="18" charset="0"/>
                <a:cs typeface="Times New Roman" pitchFamily="18" charset="0"/>
              </a:rPr>
              <a:t>3</a:t>
            </a:r>
            <a:r>
              <a:rPr lang="en-US" sz="1700" b="1" baseline="30000" dirty="0" smtClean="0">
                <a:latin typeface="Times New Roman" pitchFamily="18" charset="0"/>
                <a:cs typeface="Times New Roman" pitchFamily="18" charset="0"/>
              </a:rPr>
              <a:t>- </a:t>
            </a:r>
          </a:p>
          <a:p>
            <a:pPr algn="l" rtl="0"/>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H</a:t>
            </a:r>
            <a:r>
              <a:rPr lang="en-US" sz="1700" b="1" baseline="-25000" dirty="0" smtClean="0">
                <a:latin typeface="Times New Roman" pitchFamily="18" charset="0"/>
                <a:cs typeface="Times New Roman" pitchFamily="18" charset="0"/>
              </a:rPr>
              <a:t>2</a:t>
            </a:r>
            <a:r>
              <a:rPr lang="en-US" sz="1700" b="1" dirty="0" smtClean="0">
                <a:latin typeface="Times New Roman" pitchFamily="18" charset="0"/>
                <a:cs typeface="Times New Roman" pitchFamily="18" charset="0"/>
              </a:rPr>
              <a:t>CO</a:t>
            </a:r>
            <a:r>
              <a:rPr lang="en-US" sz="1700" b="1" baseline="-25000" dirty="0" smtClean="0">
                <a:latin typeface="Times New Roman" pitchFamily="18" charset="0"/>
                <a:cs typeface="Times New Roman" pitchFamily="18" charset="0"/>
              </a:rPr>
              <a:t>3+ </a:t>
            </a:r>
            <a:r>
              <a:rPr lang="en-US" sz="1700" b="1" dirty="0" smtClean="0">
                <a:solidFill>
                  <a:srgbClr val="FF0000"/>
                </a:solidFill>
                <a:latin typeface="Times New Roman" pitchFamily="18" charset="0"/>
                <a:cs typeface="Times New Roman" pitchFamily="18" charset="0"/>
              </a:rPr>
              <a:t>OH</a:t>
            </a:r>
            <a:r>
              <a:rPr lang="en-US" sz="1700" b="1" baseline="30000" dirty="0" smtClean="0">
                <a:solidFill>
                  <a:srgbClr val="FF0000"/>
                </a:solidFill>
                <a:latin typeface="Times New Roman" pitchFamily="18" charset="0"/>
                <a:cs typeface="Times New Roman" pitchFamily="18" charset="0"/>
              </a:rPr>
              <a:t>- </a:t>
            </a:r>
            <a:r>
              <a:rPr lang="en-US" sz="1700" b="1"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 </a:t>
            </a:r>
            <a:r>
              <a:rPr lang="en-US" sz="1700" b="1" dirty="0" smtClean="0">
                <a:latin typeface="Times New Roman" pitchFamily="18" charset="0"/>
                <a:cs typeface="Times New Roman" pitchFamily="18" charset="0"/>
              </a:rPr>
              <a:t>H2O + </a:t>
            </a:r>
            <a:r>
              <a:rPr lang="en-US" sz="1700" b="1" dirty="0" smtClean="0">
                <a:latin typeface="Times New Roman" pitchFamily="18" charset="0"/>
                <a:cs typeface="Times New Roman" pitchFamily="18" charset="0"/>
              </a:rPr>
              <a:t>HCO</a:t>
            </a:r>
            <a:r>
              <a:rPr lang="en-US" sz="1700" b="1" baseline="-25000" dirty="0" smtClean="0">
                <a:latin typeface="Times New Roman" pitchFamily="18" charset="0"/>
                <a:cs typeface="Times New Roman" pitchFamily="18" charset="0"/>
              </a:rPr>
              <a:t>3</a:t>
            </a:r>
            <a:r>
              <a:rPr lang="en-US" sz="1700" b="1" baseline="300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l" rtl="0"/>
            <a:r>
              <a:rPr lang="en-US" sz="1700" dirty="0" smtClean="0">
                <a:latin typeface="Times New Roman" pitchFamily="18" charset="0"/>
                <a:cs typeface="Times New Roman" pitchFamily="18" charset="0"/>
              </a:rPr>
              <a:t>When </a:t>
            </a:r>
            <a:r>
              <a:rPr lang="en-US" sz="1700" u="sng" dirty="0">
                <a:latin typeface="Times New Roman" pitchFamily="18" charset="0"/>
                <a:cs typeface="Times New Roman" pitchFamily="18" charset="0"/>
              </a:rPr>
              <a:t>there is excessive amount of H</a:t>
            </a:r>
            <a:r>
              <a:rPr lang="en-US" sz="1700" u="sng" baseline="30000" dirty="0">
                <a:latin typeface="Times New Roman" pitchFamily="18" charset="0"/>
                <a:cs typeface="Times New Roman" pitchFamily="18" charset="0"/>
              </a:rPr>
              <a:t>+ </a:t>
            </a:r>
            <a:r>
              <a:rPr lang="en-US" sz="1700" u="sng" dirty="0">
                <a:latin typeface="Times New Roman" pitchFamily="18" charset="0"/>
                <a:cs typeface="Times New Roman" pitchFamily="18" charset="0"/>
              </a:rPr>
              <a:t>in the </a:t>
            </a:r>
            <a:r>
              <a:rPr lang="en-US" sz="1700" u="sng" dirty="0" smtClean="0">
                <a:latin typeface="Times New Roman" pitchFamily="18" charset="0"/>
                <a:cs typeface="Times New Roman" pitchFamily="18" charset="0"/>
              </a:rPr>
              <a:t>blood</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it is consumed by HCO</a:t>
            </a:r>
            <a:r>
              <a:rPr lang="en-US" sz="1700" baseline="-25000" dirty="0">
                <a:latin typeface="Times New Roman" pitchFamily="18" charset="0"/>
                <a:cs typeface="Times New Roman" pitchFamily="18" charset="0"/>
              </a:rPr>
              <a:t>3</a:t>
            </a:r>
            <a:r>
              <a:rPr lang="en-US" sz="1700" baseline="30000" dirty="0">
                <a:latin typeface="Times New Roman" pitchFamily="18" charset="0"/>
                <a:cs typeface="Times New Roman" pitchFamily="18" charset="0"/>
              </a:rPr>
              <a:t>-</a:t>
            </a:r>
            <a:r>
              <a:rPr lang="en-US" sz="1700" dirty="0">
                <a:latin typeface="Times New Roman" pitchFamily="18" charset="0"/>
                <a:cs typeface="Times New Roman" pitchFamily="18" charset="0"/>
              </a:rPr>
              <a:t> forming carbonic acid that is a weak acid which does not alter the blood pH so much and when </a:t>
            </a:r>
            <a:r>
              <a:rPr lang="en-US" sz="1700" u="sng" dirty="0">
                <a:latin typeface="Times New Roman" pitchFamily="18" charset="0"/>
                <a:cs typeface="Times New Roman" pitchFamily="18" charset="0"/>
              </a:rPr>
              <a:t>there is excessive amount of OH</a:t>
            </a:r>
            <a:r>
              <a:rPr lang="en-US" sz="1700" u="sng" baseline="30000" dirty="0">
                <a:latin typeface="Times New Roman" pitchFamily="18" charset="0"/>
                <a:cs typeface="Times New Roman" pitchFamily="18" charset="0"/>
              </a:rPr>
              <a:t>-</a:t>
            </a:r>
            <a:r>
              <a:rPr lang="en-US" sz="1700" u="sng" dirty="0">
                <a:latin typeface="Times New Roman" pitchFamily="18" charset="0"/>
                <a:cs typeface="Times New Roman" pitchFamily="18" charset="0"/>
              </a:rPr>
              <a:t> in the </a:t>
            </a:r>
            <a:r>
              <a:rPr lang="en-US" sz="1700" u="sng" dirty="0" smtClean="0">
                <a:latin typeface="Times New Roman" pitchFamily="18" charset="0"/>
                <a:cs typeface="Times New Roman" pitchFamily="18" charset="0"/>
              </a:rPr>
              <a:t>blood</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it is consumed by H</a:t>
            </a:r>
            <a:r>
              <a:rPr lang="en-US" sz="1700" baseline="-25000" dirty="0">
                <a:latin typeface="Times New Roman" pitchFamily="18" charset="0"/>
                <a:cs typeface="Times New Roman" pitchFamily="18" charset="0"/>
              </a:rPr>
              <a:t>2</a:t>
            </a:r>
            <a:r>
              <a:rPr lang="en-US" sz="1700" dirty="0">
                <a:latin typeface="Times New Roman" pitchFamily="18" charset="0"/>
                <a:cs typeface="Times New Roman" pitchFamily="18" charset="0"/>
              </a:rPr>
              <a:t>CO</a:t>
            </a:r>
            <a:r>
              <a:rPr lang="en-US" sz="1700" baseline="-25000" dirty="0">
                <a:latin typeface="Times New Roman" pitchFamily="18" charset="0"/>
                <a:cs typeface="Times New Roman" pitchFamily="18" charset="0"/>
              </a:rPr>
              <a:t>3 </a:t>
            </a:r>
            <a:r>
              <a:rPr lang="en-US" sz="1700" dirty="0">
                <a:latin typeface="Times New Roman" pitchFamily="18" charset="0"/>
                <a:cs typeface="Times New Roman" pitchFamily="18" charset="0"/>
              </a:rPr>
              <a:t>as it will release the H</a:t>
            </a:r>
            <a:r>
              <a:rPr lang="en-US" sz="1700" baseline="30000" dirty="0">
                <a:latin typeface="Times New Roman" pitchFamily="18" charset="0"/>
                <a:cs typeface="Times New Roman" pitchFamily="18" charset="0"/>
              </a:rPr>
              <a:t>+</a:t>
            </a:r>
            <a:r>
              <a:rPr lang="en-US" sz="1700" dirty="0">
                <a:latin typeface="Times New Roman" pitchFamily="18" charset="0"/>
                <a:cs typeface="Times New Roman" pitchFamily="18" charset="0"/>
              </a:rPr>
              <a:t> ions upon excess amount of OH</a:t>
            </a:r>
            <a:r>
              <a:rPr lang="en-US" sz="1700" baseline="30000" dirty="0">
                <a:latin typeface="Times New Roman" pitchFamily="18" charset="0"/>
                <a:cs typeface="Times New Roman" pitchFamily="18" charset="0"/>
              </a:rPr>
              <a:t>-  </a:t>
            </a:r>
            <a:r>
              <a:rPr lang="en-US" sz="1700" dirty="0">
                <a:latin typeface="Times New Roman" pitchFamily="18" charset="0"/>
                <a:cs typeface="Times New Roman" pitchFamily="18" charset="0"/>
              </a:rPr>
              <a:t>in the blood forming H</a:t>
            </a:r>
            <a:r>
              <a:rPr lang="en-US" sz="1700" baseline="-25000" dirty="0">
                <a:latin typeface="Times New Roman" pitchFamily="18" charset="0"/>
                <a:cs typeface="Times New Roman" pitchFamily="18" charset="0"/>
              </a:rPr>
              <a:t>2</a:t>
            </a:r>
            <a:r>
              <a:rPr lang="en-US" sz="1700" dirty="0">
                <a:latin typeface="Times New Roman" pitchFamily="18" charset="0"/>
                <a:cs typeface="Times New Roman" pitchFamily="18" charset="0"/>
              </a:rPr>
              <a:t>O.</a:t>
            </a:r>
          </a:p>
          <a:p>
            <a:pPr algn="l" rtl="0"/>
            <a:r>
              <a:rPr lang="en-US" sz="1700" dirty="0">
                <a:latin typeface="Times New Roman" pitchFamily="18" charset="0"/>
                <a:cs typeface="Times New Roman" pitchFamily="18" charset="0"/>
              </a:rPr>
              <a:t>Proportion of carbonic acid and hydrogen carbonate is also very much important in blood. </a:t>
            </a:r>
            <a:r>
              <a:rPr lang="en-US" sz="1700" u="sng" dirty="0">
                <a:solidFill>
                  <a:srgbClr val="C00000"/>
                </a:solidFill>
                <a:latin typeface="Times New Roman" pitchFamily="18" charset="0"/>
                <a:cs typeface="Times New Roman" pitchFamily="18" charset="0"/>
              </a:rPr>
              <a:t>Carbonic acid concentration is controlled </a:t>
            </a:r>
            <a:r>
              <a:rPr lang="en-US" sz="1700" dirty="0">
                <a:latin typeface="Times New Roman" pitchFamily="18" charset="0"/>
                <a:cs typeface="Times New Roman" pitchFamily="18" charset="0"/>
              </a:rPr>
              <a:t>by respiration through lungs while hydrogen carbonate concentration is controlled by urination through kidneys.</a:t>
            </a:r>
          </a:p>
          <a:p>
            <a:pPr algn="l" rtl="0"/>
            <a:r>
              <a:rPr lang="en-US" sz="1700" dirty="0">
                <a:latin typeface="Times New Roman" pitchFamily="18" charset="0"/>
                <a:cs typeface="Times New Roman" pitchFamily="18" charset="0"/>
              </a:rPr>
              <a:t>Carbonic acid buffer system is a critical buffer for blood as in the absence of this buffer </a:t>
            </a:r>
            <a:r>
              <a:rPr lang="en-US" sz="1700" dirty="0" smtClean="0">
                <a:latin typeface="Times New Roman" pitchFamily="18" charset="0"/>
                <a:cs typeface="Times New Roman" pitchFamily="18" charset="0"/>
              </a:rPr>
              <a:t>system. the </a:t>
            </a:r>
            <a:r>
              <a:rPr lang="en-US" sz="1700" dirty="0">
                <a:latin typeface="Times New Roman" pitchFamily="18" charset="0"/>
                <a:cs typeface="Times New Roman" pitchFamily="18" charset="0"/>
              </a:rPr>
              <a:t>pH may fall below this normal value within blood producing a condition a condition called </a:t>
            </a:r>
            <a:r>
              <a:rPr lang="en-US" sz="1700" b="1" i="1" dirty="0">
                <a:latin typeface="Times New Roman" pitchFamily="18" charset="0"/>
                <a:cs typeface="Times New Roman" pitchFamily="18" charset="0"/>
              </a:rPr>
              <a:t>acidosis</a:t>
            </a:r>
            <a:r>
              <a:rPr lang="en-US" sz="1700" dirty="0">
                <a:latin typeface="Times New Roman" pitchFamily="18" charset="0"/>
                <a:cs typeface="Times New Roman" pitchFamily="18" charset="0"/>
              </a:rPr>
              <a:t> ( acidosis may be respiratory or metabolic acidosis) or the pH may rise above normal level producing a condition known as </a:t>
            </a:r>
            <a:r>
              <a:rPr lang="en-US" sz="1700" b="1" i="1" dirty="0">
                <a:latin typeface="Times New Roman" pitchFamily="18" charset="0"/>
                <a:cs typeface="Times New Roman" pitchFamily="18" charset="0"/>
              </a:rPr>
              <a:t>alkalosis </a:t>
            </a:r>
            <a:r>
              <a:rPr lang="en-US" sz="1700" i="1" dirty="0">
                <a:latin typeface="Times New Roman" pitchFamily="18" charset="0"/>
                <a:cs typeface="Times New Roman" pitchFamily="18" charset="0"/>
              </a:rPr>
              <a:t>(alkalosis may be respiratory or metabolic alkalosis)</a:t>
            </a: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a:p>
            <a:pPr algn="l" rtl="0"/>
            <a:endParaRPr lang="en-US"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40992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65" y="306511"/>
            <a:ext cx="7886700" cy="643058"/>
          </a:xfrm>
        </p:spPr>
        <p:txBody>
          <a:bodyPr>
            <a:normAutofit fontScale="90000"/>
          </a:bodyPr>
          <a:lstStyle/>
          <a:p>
            <a:r>
              <a:rPr lang="en-US" b="1" dirty="0" smtClean="0">
                <a:solidFill>
                  <a:srgbClr val="C00000"/>
                </a:solidFill>
                <a:latin typeface="Times New Roman" pitchFamily="18" charset="0"/>
                <a:cs typeface="Times New Roman" pitchFamily="18" charset="0"/>
              </a:rPr>
              <a:t>Physiological Buffers </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68165" y="1289538"/>
            <a:ext cx="7886700" cy="5263662"/>
          </a:xfrm>
        </p:spPr>
        <p:txBody>
          <a:bodyPr>
            <a:noAutofit/>
          </a:bodyPr>
          <a:lstStyle/>
          <a:p>
            <a:pPr algn="l" rtl="0"/>
            <a:r>
              <a:rPr lang="en-US" sz="2000" b="1" u="sng" dirty="0">
                <a:solidFill>
                  <a:srgbClr val="FF0000"/>
                </a:solidFill>
                <a:latin typeface="Times New Roman" pitchFamily="18" charset="0"/>
                <a:cs typeface="Times New Roman" pitchFamily="18" charset="0"/>
              </a:rPr>
              <a:t>Phosphate buffer </a:t>
            </a:r>
            <a:r>
              <a:rPr lang="en-US" sz="2000" b="1" dirty="0">
                <a:solidFill>
                  <a:srgbClr val="FF0000"/>
                </a:solidFill>
                <a:latin typeface="Times New Roman" pitchFamily="18" charset="0"/>
                <a:cs typeface="Times New Roman" pitchFamily="18" charset="0"/>
              </a:rPr>
              <a:t>(Buffering of internal cell fluids)</a:t>
            </a:r>
            <a:endParaRPr lang="en-US" sz="2000" dirty="0">
              <a:solidFill>
                <a:srgbClr val="FF0000"/>
              </a:solidFill>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The phosphate buffer system works in the internal fluid of all cells. This buffer system consists of dihydrogen phosphate ions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as a weak acid and hydrogen phosphate ions (HPO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as a conjugate base of weak acid. These two ions are in equilibrium with each other as indicated by the chemical equation below.</a:t>
            </a:r>
          </a:p>
          <a:p>
            <a:pPr algn="l" rtl="0"/>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a:solidFill>
                  <a:srgbClr val="FF0000"/>
                </a:solidFill>
                <a:latin typeface="Times New Roman" pitchFamily="18" charset="0"/>
                <a:cs typeface="Times New Roman" pitchFamily="18" charset="0"/>
              </a:rPr>
              <a:t>H</a:t>
            </a:r>
            <a:r>
              <a:rPr lang="en-US" sz="2000" baseline="30000" dirty="0">
                <a:solidFill>
                  <a:srgbClr val="FF0000"/>
                </a:solidFill>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HPO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2-</a:t>
            </a:r>
          </a:p>
          <a:p>
            <a:pPr algn="l" rtl="0"/>
            <a:r>
              <a:rPr lang="en-US" sz="2000" dirty="0" smtClean="0">
                <a:latin typeface="Times New Roman" pitchFamily="18" charset="0"/>
                <a:cs typeface="Times New Roman" pitchFamily="18" charset="0"/>
              </a:rPr>
              <a:t>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OH</a:t>
            </a:r>
            <a:r>
              <a:rPr lang="en-US" sz="2000" baseline="30000" dirty="0" smtClean="0">
                <a:solidFill>
                  <a:srgbClr val="FF0000"/>
                </a:solidFill>
                <a:latin typeface="Times New Roman" pitchFamily="18" charset="0"/>
                <a:cs typeface="Times New Roman" pitchFamily="18" charset="0"/>
              </a:rPr>
              <a:t>-</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H2O +</a:t>
            </a:r>
            <a:r>
              <a:rPr lang="en-US" sz="2000" dirty="0" smtClean="0">
                <a:latin typeface="Times New Roman" pitchFamily="18" charset="0"/>
                <a:cs typeface="Times New Roman" pitchFamily="18" charset="0"/>
              </a:rPr>
              <a:t> HPO</a:t>
            </a:r>
            <a:r>
              <a:rPr lang="en-US" sz="2000" baseline="-25000" dirty="0" smtClean="0">
                <a:latin typeface="Times New Roman" pitchFamily="18" charset="0"/>
                <a:cs typeface="Times New Roman" pitchFamily="18" charset="0"/>
              </a:rPr>
              <a:t>4</a:t>
            </a:r>
            <a:r>
              <a:rPr lang="en-US" sz="2000" baseline="30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If additional hydrogen ions enter the cellular fluid, they are consumed in the reaction with HPO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and the equilibrium shifts to the left. If additional hydroxide ions enter the cellular fluid, they react with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producing HPO</a:t>
            </a:r>
            <a:r>
              <a:rPr lang="en-US" sz="2000" baseline="-25000" dirty="0">
                <a:latin typeface="Times New Roman" pitchFamily="18" charset="0"/>
                <a:cs typeface="Times New Roman" pitchFamily="18" charset="0"/>
              </a:rPr>
              <a:t>4</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rPr>
              <a:t>shifting the equilibrium to the right. In the absence of phosphate buffer from cell fluid, sharp changes in pH of cell fluids may cause cell death or improper working of different proteins and cell organelles present within the cell.</a:t>
            </a:r>
          </a:p>
          <a:p>
            <a:pPr algn="l" rtl="0"/>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106792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73" y="376849"/>
            <a:ext cx="7886700" cy="619614"/>
          </a:xfrm>
        </p:spPr>
        <p:txBody>
          <a:bodyPr>
            <a:normAutofit fontScale="90000"/>
          </a:bodyPr>
          <a:lstStyle/>
          <a:p>
            <a:r>
              <a:rPr lang="en-US" b="1" dirty="0" smtClean="0">
                <a:solidFill>
                  <a:srgbClr val="C00000"/>
                </a:solidFill>
                <a:latin typeface="Times New Roman" pitchFamily="18" charset="0"/>
                <a:cs typeface="Times New Roman" pitchFamily="18" charset="0"/>
              </a:rPr>
              <a:t>Physiological Buffers </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066800"/>
            <a:ext cx="8427427" cy="5914292"/>
          </a:xfrm>
        </p:spPr>
        <p:txBody>
          <a:bodyPr>
            <a:noAutofit/>
          </a:bodyPr>
          <a:lstStyle/>
          <a:p>
            <a:pPr algn="l" rtl="0"/>
            <a:r>
              <a:rPr lang="en-US" sz="1800" b="1" u="sng" dirty="0">
                <a:solidFill>
                  <a:srgbClr val="FF0000"/>
                </a:solidFill>
                <a:latin typeface="Times New Roman" pitchFamily="18" charset="0"/>
                <a:cs typeface="Times New Roman" pitchFamily="18" charset="0"/>
              </a:rPr>
              <a:t>Protein buffer </a:t>
            </a:r>
            <a:r>
              <a:rPr lang="en-US" sz="1800" b="1" dirty="0">
                <a:solidFill>
                  <a:srgbClr val="FF0000"/>
                </a:solidFill>
                <a:latin typeface="Times New Roman" pitchFamily="18" charset="0"/>
                <a:cs typeface="Times New Roman" pitchFamily="18" charset="0"/>
              </a:rPr>
              <a:t>(Buffering in Cells and Tissues</a:t>
            </a:r>
            <a:r>
              <a:rPr lang="en-US" sz="1800" b="1" dirty="0" smtClean="0">
                <a:solidFill>
                  <a:srgbClr val="FF0000"/>
                </a:solidFill>
                <a:latin typeface="Times New Roman" pitchFamily="18" charset="0"/>
                <a:cs typeface="Times New Roman" pitchFamily="18" charset="0"/>
              </a:rPr>
              <a:t>)</a:t>
            </a:r>
          </a:p>
          <a:p>
            <a:pPr algn="l" rtl="0">
              <a:buNone/>
            </a:pPr>
            <a:endParaRPr lang="en-US" sz="1800" dirty="0">
              <a:solidFill>
                <a:srgbClr val="FF0000"/>
              </a:solidFill>
              <a:latin typeface="Times New Roman" pitchFamily="18" charset="0"/>
              <a:cs typeface="Times New Roman" pitchFamily="18" charset="0"/>
            </a:endParaRPr>
          </a:p>
          <a:p>
            <a:pPr algn="l" rtl="0"/>
            <a:r>
              <a:rPr lang="en-US" sz="1800" dirty="0">
                <a:latin typeface="Times New Roman" pitchFamily="18" charset="0"/>
                <a:cs typeface="Times New Roman" pitchFamily="18" charset="0"/>
              </a:rPr>
              <a:t>Proteins are mainly composed of amino acids. These amino acids contain functional groups that act as  weak acid and bases when there are sharp changes in pH in order to stabilize the pH within the body cells. </a:t>
            </a:r>
            <a:endParaRPr lang="en-US" sz="1800" dirty="0" smtClean="0">
              <a:latin typeface="Times New Roman" pitchFamily="18" charset="0"/>
              <a:cs typeface="Times New Roman" pitchFamily="18" charset="0"/>
            </a:endParaRPr>
          </a:p>
          <a:p>
            <a:pPr algn="l" rtl="0"/>
            <a:endParaRPr lang="en-US" sz="1800" dirty="0" smtClean="0">
              <a:latin typeface="Times New Roman" pitchFamily="18" charset="0"/>
              <a:cs typeface="Times New Roman" pitchFamily="18" charset="0"/>
            </a:endParaRPr>
          </a:p>
          <a:p>
            <a:pPr algn="l" rtl="0"/>
            <a:r>
              <a:rPr lang="en-US" sz="1800" dirty="0" smtClean="0">
                <a:latin typeface="Times New Roman" pitchFamily="18" charset="0"/>
                <a:cs typeface="Times New Roman" pitchFamily="18" charset="0"/>
              </a:rPr>
              <a:t>In </a:t>
            </a:r>
            <a:r>
              <a:rPr lang="en-US" sz="1800" dirty="0">
                <a:latin typeface="Times New Roman" pitchFamily="18" charset="0"/>
                <a:cs typeface="Times New Roman" pitchFamily="18" charset="0"/>
              </a:rPr>
              <a:t>short it can be said that proteins act as buffers themselves. Protein is a significant buffer the main buffering site for protein is cells and tissues but </a:t>
            </a:r>
            <a:r>
              <a:rPr lang="en-US" sz="1800" u="sng" dirty="0">
                <a:latin typeface="Times New Roman" pitchFamily="18" charset="0"/>
                <a:cs typeface="Times New Roman" pitchFamily="18" charset="0"/>
              </a:rPr>
              <a:t>even in blood </a:t>
            </a:r>
            <a:r>
              <a:rPr lang="en-US" sz="1800" dirty="0">
                <a:latin typeface="Times New Roman" pitchFamily="18" charset="0"/>
                <a:cs typeface="Times New Roman" pitchFamily="18" charset="0"/>
              </a:rPr>
              <a:t>it act as a buffer consuming hydrogen ions </a:t>
            </a:r>
            <a:r>
              <a:rPr lang="en-US" sz="1800" dirty="0" smtClean="0">
                <a:latin typeface="Times New Roman" pitchFamily="18" charset="0"/>
                <a:cs typeface="Times New Roman" pitchFamily="18" charset="0"/>
              </a:rPr>
              <a:t>produced </a:t>
            </a:r>
            <a:r>
              <a:rPr lang="en-US" sz="1800" dirty="0">
                <a:latin typeface="Times New Roman" pitchFamily="18" charset="0"/>
                <a:cs typeface="Times New Roman" pitchFamily="18" charset="0"/>
              </a:rPr>
              <a:t>due to the dissociation of the carbonic acid into hydrogen bicarbonate. To understand the proteins as a buffer we have to look into the structure of amino acids which consists of</a:t>
            </a:r>
          </a:p>
          <a:p>
            <a:pPr algn="l" rtl="0"/>
            <a:r>
              <a:rPr lang="en-US" sz="1800" dirty="0">
                <a:latin typeface="Times New Roman" pitchFamily="18" charset="0"/>
                <a:cs typeface="Times New Roman" pitchFamily="18" charset="0"/>
              </a:rPr>
              <a:t>carboxyl group (COOH)</a:t>
            </a:r>
          </a:p>
          <a:p>
            <a:pPr algn="l" rtl="0"/>
            <a:r>
              <a:rPr lang="en-US" sz="1800" dirty="0">
                <a:latin typeface="Times New Roman" pitchFamily="18" charset="0"/>
                <a:cs typeface="Times New Roman" pitchFamily="18" charset="0"/>
              </a:rPr>
              <a:t>amino group (NH</a:t>
            </a:r>
            <a:r>
              <a:rPr lang="en-US" sz="1800" baseline="-25000" dirty="0">
                <a:latin typeface="Times New Roman" pitchFamily="18" charset="0"/>
                <a:cs typeface="Times New Roman" pitchFamily="18" charset="0"/>
              </a:rPr>
              <a:t>2</a:t>
            </a:r>
            <a:r>
              <a:rPr lang="en-US" sz="1800" dirty="0">
                <a:latin typeface="Times New Roman" pitchFamily="18" charset="0"/>
                <a:cs typeface="Times New Roman" pitchFamily="18" charset="0"/>
              </a:rPr>
              <a:t>)</a:t>
            </a:r>
          </a:p>
          <a:p>
            <a:pPr algn="l" rtl="0"/>
            <a:r>
              <a:rPr lang="en-US" sz="1800" dirty="0">
                <a:latin typeface="Times New Roman" pitchFamily="18" charset="0"/>
                <a:cs typeface="Times New Roman" pitchFamily="18" charset="0"/>
              </a:rPr>
              <a:t>hydrogen atom</a:t>
            </a:r>
          </a:p>
          <a:p>
            <a:pPr algn="l" rtl="0"/>
            <a:r>
              <a:rPr lang="en-US" sz="1800" dirty="0">
                <a:latin typeface="Times New Roman" pitchFamily="18" charset="0"/>
                <a:cs typeface="Times New Roman" pitchFamily="18" charset="0"/>
              </a:rPr>
              <a:t>R </a:t>
            </a:r>
            <a:r>
              <a:rPr lang="en-US" sz="1800" dirty="0" smtClean="0">
                <a:latin typeface="Times New Roman" pitchFamily="18" charset="0"/>
                <a:cs typeface="Times New Roman" pitchFamily="18" charset="0"/>
              </a:rPr>
              <a:t>group</a:t>
            </a:r>
          </a:p>
          <a:p>
            <a:pPr algn="l" rtl="0"/>
            <a:endParaRPr lang="en-US" sz="1800" dirty="0">
              <a:latin typeface="Times New Roman" pitchFamily="18" charset="0"/>
              <a:cs typeface="Times New Roman" pitchFamily="18" charset="0"/>
            </a:endParaRPr>
          </a:p>
          <a:p>
            <a:pPr algn="l" rtl="0"/>
            <a:r>
              <a:rPr lang="en-US" sz="1800" dirty="0">
                <a:latin typeface="Times New Roman" pitchFamily="18" charset="0"/>
                <a:cs typeface="Times New Roman" pitchFamily="18" charset="0"/>
              </a:rPr>
              <a:t>From the above four groups COOH and NH</a:t>
            </a:r>
            <a:r>
              <a:rPr lang="en-US" sz="1800" baseline="-25000" dirty="0">
                <a:latin typeface="Times New Roman" pitchFamily="18" charset="0"/>
                <a:cs typeface="Times New Roman" pitchFamily="18" charset="0"/>
              </a:rPr>
              <a:t>2 </a:t>
            </a:r>
            <a:r>
              <a:rPr lang="en-US" sz="1800" dirty="0">
                <a:latin typeface="Times New Roman" pitchFamily="18" charset="0"/>
                <a:cs typeface="Times New Roman" pitchFamily="18" charset="0"/>
              </a:rPr>
              <a:t>act as buffer systems for acidic and basic conditions</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180223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5745163"/>
          </a:xfrm>
        </p:spPr>
        <p:txBody>
          <a:bodyPr>
            <a:normAutofit fontScale="77500" lnSpcReduction="20000"/>
          </a:bodyPr>
          <a:lstStyle/>
          <a:p>
            <a:pPr algn="l" rtl="0"/>
            <a:r>
              <a:rPr lang="en-US" u="sng" dirty="0" smtClean="0">
                <a:solidFill>
                  <a:srgbClr val="FF0000"/>
                </a:solidFill>
                <a:latin typeface="Times New Roman" pitchFamily="18" charset="0"/>
                <a:cs typeface="Times New Roman" pitchFamily="18" charset="0"/>
              </a:rPr>
              <a:t>At a near neutral pH</a:t>
            </a:r>
            <a:r>
              <a:rPr lang="en-US" dirty="0" smtClean="0">
                <a:latin typeface="Times New Roman" pitchFamily="18" charset="0"/>
                <a:cs typeface="Times New Roman" pitchFamily="18" charset="0"/>
              </a:rPr>
              <a:t>, like the pH of blood, the carboxyl group is actually COO</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instead of COOH.  Then, if a protein finds itself in a more acidic solution, the carboxyl group will be able to take on the extra hydrogen ions and return to the COOH configuration</a:t>
            </a:r>
            <a:r>
              <a:rPr lang="en-US" dirty="0" smtClean="0">
                <a:latin typeface="Times New Roman" pitchFamily="18" charset="0"/>
                <a:cs typeface="Times New Roman" pitchFamily="18" charset="0"/>
              </a:rPr>
              <a:t>.</a:t>
            </a:r>
          </a:p>
          <a:p>
            <a:pPr algn="l" rtl="0">
              <a:buNone/>
            </a:pPr>
            <a:endParaRPr lang="en-US" dirty="0" smtClean="0">
              <a:latin typeface="Times New Roman" pitchFamily="18" charset="0"/>
              <a:cs typeface="Times New Roman" pitchFamily="18" charset="0"/>
            </a:endParaRPr>
          </a:p>
          <a:p>
            <a:pPr algn="l" rtl="0"/>
            <a:r>
              <a:rPr lang="en-US" u="sng" dirty="0" smtClean="0">
                <a:solidFill>
                  <a:srgbClr val="FF0000"/>
                </a:solidFill>
                <a:latin typeface="Times New Roman" pitchFamily="18" charset="0"/>
                <a:cs typeface="Times New Roman" pitchFamily="18" charset="0"/>
              </a:rPr>
              <a:t>At a near neutral pH, </a:t>
            </a:r>
            <a:r>
              <a:rPr lang="en-US" dirty="0" smtClean="0">
                <a:latin typeface="Times New Roman" pitchFamily="18" charset="0"/>
                <a:cs typeface="Times New Roman" pitchFamily="18" charset="0"/>
              </a:rPr>
              <a:t>like in blood, the amino group is actually NH</a:t>
            </a:r>
            <a:r>
              <a:rPr lang="en-US" baseline="-25000"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rather than just NH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It actually tends to carry an extra hydrogen ion on it at a normal </a:t>
            </a:r>
            <a:r>
              <a:rPr lang="en-US"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Then, if a protein finds itself in a more basic environment, its amino groups on its amino acids can actually release their hydrogen ions and return to NH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rtl="0"/>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As </a:t>
            </a:r>
            <a:r>
              <a:rPr lang="en-US" dirty="0" smtClean="0">
                <a:latin typeface="Times New Roman" pitchFamily="18" charset="0"/>
                <a:cs typeface="Times New Roman" pitchFamily="18" charset="0"/>
              </a:rPr>
              <a:t>all cells and tissues are composed of proteins mainly so in the absence of protein buffer the sharp changes in pH may cause cell death or tissue damage of a living organisms.</a:t>
            </a:r>
          </a:p>
          <a:p>
            <a:pPr algn="l" rtl="0"/>
            <a:endParaRPr lang="en-US" dirty="0" smtClean="0">
              <a:latin typeface="Times New Roman" pitchFamily="18" charset="0"/>
              <a:cs typeface="Times New Roman" pitchFamily="18" charset="0"/>
            </a:endParaRPr>
          </a:p>
          <a:p>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chemeClr val="accent1">
                    <a:lumMod val="60000"/>
                    <a:lumOff val="40000"/>
                  </a:schemeClr>
                </a:solidFill>
                <a:latin typeface="Times New Roman" pitchFamily="18" charset="0"/>
                <a:cs typeface="Times New Roman" pitchFamily="18" charset="0"/>
              </a:rPr>
              <a:t>Mechanism of Action of Buffers</a:t>
            </a:r>
            <a:endParaRPr lang="x-none" sz="4000" b="1" dirty="0">
              <a:solidFill>
                <a:schemeClr val="accent1">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447800"/>
            <a:ext cx="8229600" cy="4525963"/>
          </a:xfrm>
        </p:spPr>
        <p:txBody>
          <a:bodyPr>
            <a:normAutofit lnSpcReduction="10000"/>
          </a:bodyPr>
          <a:lstStyle/>
          <a:p>
            <a:pPr algn="l" rtl="0"/>
            <a:r>
              <a:rPr lang="en-US" sz="2400" dirty="0" smtClean="0">
                <a:solidFill>
                  <a:srgbClr val="FF0000"/>
                </a:solidFill>
                <a:latin typeface="Times New Roman" pitchFamily="18" charset="0"/>
                <a:cs typeface="Times New Roman" pitchFamily="18" charset="0"/>
              </a:rPr>
              <a:t>Example of buffer CH3COOH / CH3COO</a:t>
            </a:r>
            <a:r>
              <a:rPr lang="en-US" sz="2400" baseline="30000" dirty="0" smtClean="0">
                <a:solidFill>
                  <a:srgbClr val="FF0000"/>
                </a:solidFill>
                <a:latin typeface="Times New Roman" pitchFamily="18" charset="0"/>
                <a:cs typeface="Times New Roman" pitchFamily="18" charset="0"/>
              </a:rPr>
              <a:t>-</a:t>
            </a:r>
          </a:p>
          <a:p>
            <a:pPr marL="0" indent="0" algn="l" rtl="0">
              <a:buNone/>
            </a:pP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added to the buffer:</a:t>
            </a:r>
          </a:p>
          <a:p>
            <a:pPr marL="0" indent="0" algn="l" rtl="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CH3COO</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H</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CH3COOH</a:t>
            </a:r>
            <a:endParaRPr lang="en-US" sz="2400" dirty="0">
              <a:latin typeface="Times New Roman" pitchFamily="18" charset="0"/>
              <a:cs typeface="Times New Roman" pitchFamily="18" charset="0"/>
            </a:endParaRPr>
          </a:p>
          <a:p>
            <a:pPr marL="0" indent="0" algn="l" rtl="0">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When </a:t>
            </a:r>
            <a:r>
              <a:rPr lang="en-US" sz="2400" dirty="0" smtClean="0">
                <a:latin typeface="Times New Roman" pitchFamily="18" charset="0"/>
                <a:cs typeface="Times New Roman" pitchFamily="18" charset="0"/>
              </a:rPr>
              <a:t>OH</a:t>
            </a:r>
            <a:r>
              <a:rPr lang="en-US" sz="2400" baseline="300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added to the buffer:</a:t>
            </a:r>
          </a:p>
          <a:p>
            <a:pPr marL="0" indent="0" algn="l" rtl="0">
              <a:buNone/>
            </a:pPr>
            <a:r>
              <a:rPr lang="en-US" sz="2400" dirty="0" smtClean="0">
                <a:latin typeface="Times New Roman" pitchFamily="18" charset="0"/>
                <a:cs typeface="Times New Roman" pitchFamily="18" charset="0"/>
              </a:rPr>
              <a:t>CH3COOH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CH3COO</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p>
          <a:p>
            <a:pPr marL="0" indent="0" algn="l" rtl="0">
              <a:buNone/>
            </a:pPr>
            <a:endParaRPr lang="en-US" sz="2400" dirty="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The buffer absorb the effect of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or </a:t>
            </a:r>
            <a:r>
              <a:rPr lang="en-US" sz="2400" dirty="0">
                <a:latin typeface="Times New Roman" pitchFamily="18" charset="0"/>
                <a:cs typeface="Times New Roman" pitchFamily="18" charset="0"/>
              </a:rPr>
              <a:t>OH</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as possible as it can.</a:t>
            </a:r>
            <a:endParaRPr lang="en-US" sz="2400" dirty="0">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a:p>
            <a:pPr algn="l">
              <a:buNone/>
            </a:pPr>
            <a:r>
              <a:rPr lang="en-US" sz="2400" dirty="0" smtClean="0">
                <a:hlinkClick r:id="rId3"/>
              </a:rPr>
              <a:t>https://www.youtube.com/watch?v=8U5tP6GL9wM</a:t>
            </a:r>
            <a:r>
              <a:rPr lang="en-US" sz="2400" dirty="0" smtClean="0"/>
              <a:t> </a:t>
            </a:r>
            <a:endParaRPr lang="ar-SA" sz="2400" dirty="0" smtClean="0"/>
          </a:p>
          <a:p>
            <a:pPr algn="l">
              <a:buNone/>
            </a:pPr>
            <a:endParaRPr lang="en-US" sz="2400" dirty="0">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a:p>
            <a:pPr algn="l" rtl="0"/>
            <a:endParaRPr lang="en-US" sz="2400" dirty="0">
              <a:latin typeface="Times New Roman" pitchFamily="18" charset="0"/>
              <a:cs typeface="Times New Roman" pitchFamily="18" charset="0"/>
            </a:endParaRPr>
          </a:p>
          <a:p>
            <a:pPr marL="0" indent="0" algn="l" rtl="0">
              <a:buNone/>
            </a:pPr>
            <a:endParaRPr lang="en-US" sz="2400" dirty="0" smtClean="0">
              <a:latin typeface="Times New Roman" pitchFamily="18" charset="0"/>
              <a:cs typeface="Times New Roman" pitchFamily="18" charset="0"/>
            </a:endParaRPr>
          </a:p>
        </p:txBody>
      </p:sp>
      <p:sp>
        <p:nvSpPr>
          <p:cNvPr id="9" name="Left-Right Arrow 7"/>
          <p:cNvSpPr/>
          <p:nvPr/>
        </p:nvSpPr>
        <p:spPr>
          <a:xfrm>
            <a:off x="3048000" y="2819400"/>
            <a:ext cx="990600" cy="2286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Left-Right Arrow 7"/>
          <p:cNvSpPr/>
          <p:nvPr/>
        </p:nvSpPr>
        <p:spPr>
          <a:xfrm>
            <a:off x="3276600" y="4191000"/>
            <a:ext cx="990600" cy="2286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303746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b="1" dirty="0" smtClean="0">
                <a:solidFill>
                  <a:schemeClr val="accent1">
                    <a:lumMod val="60000"/>
                    <a:lumOff val="40000"/>
                  </a:schemeClr>
                </a:solidFill>
                <a:latin typeface="Times New Roman" pitchFamily="18" charset="0"/>
                <a:cs typeface="Times New Roman" pitchFamily="18" charset="0"/>
              </a:rPr>
              <a:t> Buffer Capacity</a:t>
            </a:r>
            <a:endParaRPr lang="x-none" sz="4000" b="1" dirty="0">
              <a:solidFill>
                <a:schemeClr val="accent1">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447800"/>
            <a:ext cx="8229600" cy="4525963"/>
          </a:xfrm>
        </p:spPr>
        <p:txBody>
          <a:bodyPr>
            <a:normAutofit/>
          </a:bodyPr>
          <a:lstStyle/>
          <a:p>
            <a:pPr algn="l" rtl="0">
              <a:lnSpc>
                <a:spcPct val="150000"/>
              </a:lnSpc>
              <a:buFont typeface="Wingdings" pitchFamily="2" charset="2"/>
              <a:buChar char="Ø"/>
            </a:pPr>
            <a:r>
              <a:rPr lang="en-US" sz="2400" u="sng" dirty="0" smtClean="0">
                <a:latin typeface="Times New Roman" pitchFamily="18" charset="0"/>
                <a:cs typeface="Times New Roman" pitchFamily="18" charset="0"/>
              </a:rPr>
              <a:t>The ability of a buffer to resist changes in the pH </a:t>
            </a:r>
            <a:r>
              <a:rPr lang="en-US" sz="2400" dirty="0" smtClean="0">
                <a:latin typeface="Times New Roman" pitchFamily="18" charset="0"/>
                <a:cs typeface="Times New Roman" pitchFamily="18" charset="0"/>
              </a:rPr>
              <a:t>is referred</a:t>
            </a:r>
          </a:p>
          <a:p>
            <a:pPr marL="0" indent="0" algn="l" rtl="0">
              <a:lnSpc>
                <a:spcPct val="150000"/>
              </a:lnSpc>
              <a:buNone/>
            </a:pPr>
            <a:r>
              <a:rPr lang="en-US" sz="2400" dirty="0" smtClean="0">
                <a:latin typeface="Times New Roman" pitchFamily="18" charset="0"/>
                <a:cs typeface="Times New Roman" pitchFamily="18" charset="0"/>
              </a:rPr>
              <a:t> to as a </a:t>
            </a:r>
            <a:r>
              <a:rPr lang="en-US" sz="2400" b="1" dirty="0" smtClean="0">
                <a:solidFill>
                  <a:srgbClr val="C00000"/>
                </a:solidFill>
                <a:latin typeface="Times New Roman" pitchFamily="18" charset="0"/>
                <a:cs typeface="Times New Roman" pitchFamily="18" charset="0"/>
              </a:rPr>
              <a:t>buffer capacity.</a:t>
            </a:r>
          </a:p>
          <a:p>
            <a:pPr algn="l" rtl="0">
              <a:lnSpc>
                <a:spcPct val="150000"/>
              </a:lnSpc>
            </a:pPr>
            <a:r>
              <a:rPr lang="en-US" sz="2400" dirty="0" smtClean="0">
                <a:latin typeface="Times New Roman" pitchFamily="18" charset="0"/>
                <a:cs typeface="Times New Roman" pitchFamily="18" charset="0"/>
              </a:rPr>
              <a:t>The no. of moles of </a:t>
            </a:r>
            <a:r>
              <a:rPr lang="en-US" sz="2400" dirty="0">
                <a:latin typeface="Times New Roman" pitchFamily="18" charset="0"/>
                <a:cs typeface="Times New Roman" pitchFamily="18" charset="0"/>
              </a:rPr>
              <a:t>H</a:t>
            </a:r>
            <a:r>
              <a:rPr lang="en-US" sz="2400" baseline="300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that must be added to one liter of the buffer in order to decrease the pH by one unit.</a:t>
            </a:r>
          </a:p>
          <a:p>
            <a:pPr algn="l" rtl="0">
              <a:lnSpc>
                <a:spcPct val="150000"/>
              </a:lnSpc>
            </a:pPr>
            <a:r>
              <a:rPr lang="en-US" sz="2400" dirty="0">
                <a:latin typeface="Times New Roman" pitchFamily="18" charset="0"/>
                <a:cs typeface="Times New Roman" pitchFamily="18" charset="0"/>
              </a:rPr>
              <a:t>The no. of moles of </a:t>
            </a:r>
            <a:r>
              <a:rPr lang="en-US" sz="2400" dirty="0" smtClean="0">
                <a:latin typeface="Times New Roman" pitchFamily="18" charset="0"/>
                <a:cs typeface="Times New Roman" pitchFamily="18" charset="0"/>
              </a:rPr>
              <a:t>OH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that must be added to one liter of the buffer in order to </a:t>
            </a:r>
            <a:r>
              <a:rPr lang="en-US" sz="2400" dirty="0" smtClean="0">
                <a:latin typeface="Times New Roman" pitchFamily="18" charset="0"/>
                <a:cs typeface="Times New Roman" pitchFamily="18" charset="0"/>
              </a:rPr>
              <a:t>increase </a:t>
            </a:r>
            <a:r>
              <a:rPr lang="en-US" sz="2400" dirty="0">
                <a:latin typeface="Times New Roman" pitchFamily="18" charset="0"/>
                <a:cs typeface="Times New Roman" pitchFamily="18" charset="0"/>
              </a:rPr>
              <a:t>the pH by one unit</a:t>
            </a:r>
            <a:r>
              <a:rPr lang="en-US" sz="2400" dirty="0" smtClean="0">
                <a:latin typeface="Times New Roman" pitchFamily="18" charset="0"/>
                <a:cs typeface="Times New Roman" pitchFamily="18" charset="0"/>
              </a:rPr>
              <a:t>.</a:t>
            </a:r>
          </a:p>
          <a:p>
            <a:pPr algn="l" rtl="0"/>
            <a:endParaRPr lang="en-US" sz="2400" dirty="0">
              <a:latin typeface="Times New Roman" pitchFamily="18" charset="0"/>
              <a:cs typeface="Times New Roman" pitchFamily="18" charset="0"/>
            </a:endParaRPr>
          </a:p>
          <a:p>
            <a:pPr marL="0" indent="0" algn="l" rtl="0">
              <a:buNone/>
            </a:pPr>
            <a:endParaRPr lang="en-US" sz="2400" dirty="0" smtClean="0">
              <a:latin typeface="Times New Roman" pitchFamily="18" charset="0"/>
              <a:cs typeface="Times New Roman" pitchFamily="18" charset="0"/>
            </a:endParaRPr>
          </a:p>
          <a:p>
            <a:pPr algn="l">
              <a:buNone/>
            </a:pPr>
            <a:endParaRPr lang="en-US" sz="2400" dirty="0">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a:p>
            <a:pPr algn="l" rtl="0"/>
            <a:endParaRPr lang="en-US" sz="2400" dirty="0">
              <a:latin typeface="Times New Roman" pitchFamily="18" charset="0"/>
              <a:cs typeface="Times New Roman" pitchFamily="18" charset="0"/>
            </a:endParaRPr>
          </a:p>
          <a:p>
            <a:pPr marL="0" indent="0" algn="l" rtl="0">
              <a:buNone/>
            </a:pPr>
            <a:endParaRPr lang="en-US"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25639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sz="4000" b="1" dirty="0" smtClean="0">
                <a:solidFill>
                  <a:schemeClr val="accent1">
                    <a:lumMod val="60000"/>
                    <a:lumOff val="40000"/>
                  </a:schemeClr>
                </a:solidFill>
                <a:latin typeface="Times New Roman" pitchFamily="18" charset="0"/>
                <a:cs typeface="Times New Roman" pitchFamily="18" charset="0"/>
              </a:rPr>
              <a:t> Buffer Capacity Continue</a:t>
            </a:r>
            <a:endParaRPr lang="x-none" sz="4000" b="1" dirty="0">
              <a:solidFill>
                <a:schemeClr val="accent1">
                  <a:lumMod val="60000"/>
                  <a:lumOff val="40000"/>
                </a:schemeClr>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609600" y="1447800"/>
                <a:ext cx="8229600" cy="4525963"/>
              </a:xfrm>
            </p:spPr>
            <p:txBody>
              <a:bodyPr>
                <a:normAutofit lnSpcReduction="10000"/>
              </a:bodyPr>
              <a:lstStyle/>
              <a:p>
                <a:pPr algn="l" rtl="0">
                  <a:lnSpc>
                    <a:spcPct val="150000"/>
                  </a:lnSpc>
                </a:pPr>
                <a:r>
                  <a:rPr lang="en-US" sz="2400" dirty="0" smtClean="0">
                    <a:latin typeface="Times New Roman" pitchFamily="18" charset="0"/>
                    <a:cs typeface="Times New Roman" pitchFamily="18" charset="0"/>
                  </a:rPr>
                  <a:t> </a:t>
                </a:r>
                <a14:m>
                  <m:oMath xmlns:m="http://schemas.openxmlformats.org/officeDocument/2006/math">
                    <m:r>
                      <a:rPr lang="en-US" sz="2400" i="1" smtClean="0">
                        <a:latin typeface="Cambria Math"/>
                        <a:ea typeface="Cambria Math"/>
                        <a:cs typeface="Times New Roman" pitchFamily="18" charset="0"/>
                      </a:rPr>
                      <m:t>𝛽</m:t>
                    </m:r>
                    <m:r>
                      <a:rPr lang="en-US" sz="2400" b="0" i="1" smtClean="0">
                        <a:latin typeface="Cambria Math"/>
                        <a:ea typeface="Cambria Math"/>
                        <a:cs typeface="Times New Roman" pitchFamily="18" charset="0"/>
                      </a:rPr>
                      <m:t>=</m:t>
                    </m:r>
                    <m:f>
                      <m:fPr>
                        <m:ctrlPr>
                          <a:rPr lang="en-US" sz="2400" b="0" i="1" smtClean="0">
                            <a:latin typeface="Cambria Math"/>
                            <a:ea typeface="Cambria Math"/>
                            <a:cs typeface="Times New Roman" pitchFamily="18" charset="0"/>
                          </a:rPr>
                        </m:ctrlPr>
                      </m:fPr>
                      <m:num>
                        <m:r>
                          <a:rPr lang="en-US" sz="2400" i="1">
                            <a:latin typeface="Cambria Math"/>
                            <a:ea typeface="Cambria Math"/>
                            <a:cs typeface="Times New Roman" pitchFamily="18" charset="0"/>
                          </a:rPr>
                          <m:t>2</m:t>
                        </m:r>
                        <m:r>
                          <a:rPr lang="en-US" sz="2400" i="1">
                            <a:latin typeface="Cambria Math"/>
                            <a:ea typeface="Cambria Math"/>
                            <a:cs typeface="Times New Roman" pitchFamily="18" charset="0"/>
                          </a:rPr>
                          <m:t>.</m:t>
                        </m:r>
                        <m:r>
                          <a:rPr lang="en-US" sz="2400" i="1">
                            <a:latin typeface="Cambria Math"/>
                            <a:ea typeface="Cambria Math"/>
                            <a:cs typeface="Times New Roman" pitchFamily="18" charset="0"/>
                          </a:rPr>
                          <m:t>3</m:t>
                        </m:r>
                        <m:r>
                          <a:rPr lang="en-US" sz="2400" i="1">
                            <a:latin typeface="Cambria Math"/>
                            <a:ea typeface="Cambria Math"/>
                            <a:cs typeface="Times New Roman" pitchFamily="18" charset="0"/>
                          </a:rPr>
                          <m:t>𝐾𝑎</m:t>
                        </m:r>
                        <m:r>
                          <m:rPr>
                            <m:nor/>
                          </m:rPr>
                          <a:rPr lang="en-US" sz="2400" dirty="0">
                            <a:latin typeface="Traditional Arabic"/>
                          </a:rPr>
                          <m:t>[</m:t>
                        </m:r>
                        <m:r>
                          <m:rPr>
                            <m:nor/>
                          </m:rPr>
                          <a:rPr lang="en-US" sz="2400" dirty="0">
                            <a:latin typeface="Traditional Arabic"/>
                          </a:rPr>
                          <m:t>H</m:t>
                        </m:r>
                        <m:r>
                          <m:rPr>
                            <m:nor/>
                          </m:rPr>
                          <a:rPr lang="en-US" sz="2400" baseline="30000" dirty="0">
                            <a:latin typeface="Traditional Arabic"/>
                          </a:rPr>
                          <m:t>+</m:t>
                        </m:r>
                        <m:r>
                          <m:rPr>
                            <m:nor/>
                          </m:rPr>
                          <a:rPr lang="en-US" sz="2400" dirty="0">
                            <a:latin typeface="Traditional Arabic"/>
                          </a:rPr>
                          <m:t>][</m:t>
                        </m:r>
                        <m:r>
                          <m:rPr>
                            <m:nor/>
                          </m:rPr>
                          <a:rPr lang="en-US" sz="2400" dirty="0">
                            <a:latin typeface="Traditional Arabic"/>
                          </a:rPr>
                          <m:t>C</m:t>
                        </m:r>
                        <m:r>
                          <m:rPr>
                            <m:nor/>
                          </m:rPr>
                          <a:rPr lang="en-US" sz="2400" dirty="0">
                            <a:latin typeface="Traditional Arabic"/>
                          </a:rPr>
                          <m:t>]</m:t>
                        </m:r>
                      </m:num>
                      <m:den>
                        <m:d>
                          <m:dPr>
                            <m:ctrlPr>
                              <a:rPr lang="en-US" sz="2400" i="1">
                                <a:latin typeface="Cambria Math"/>
                              </a:rPr>
                            </m:ctrlPr>
                          </m:dPr>
                          <m:e>
                            <m:r>
                              <a:rPr lang="en-US" sz="2400" i="1">
                                <a:latin typeface="Cambria Math"/>
                              </a:rPr>
                              <m:t>𝐾𝑎</m:t>
                            </m:r>
                            <m:r>
                              <a:rPr lang="en-US" sz="2400" i="1">
                                <a:latin typeface="Cambria Math"/>
                              </a:rPr>
                              <m:t>+</m:t>
                            </m:r>
                            <m:r>
                              <m:rPr>
                                <m:nor/>
                              </m:rPr>
                              <a:rPr lang="en-US" sz="2400" dirty="0">
                                <a:latin typeface="Traditional Arabic"/>
                              </a:rPr>
                              <m:t>[</m:t>
                            </m:r>
                            <m:r>
                              <m:rPr>
                                <m:nor/>
                              </m:rPr>
                              <a:rPr lang="en-US" sz="2400" dirty="0">
                                <a:latin typeface="Traditional Arabic"/>
                              </a:rPr>
                              <m:t>HA</m:t>
                            </m:r>
                            <m:r>
                              <m:rPr>
                                <m:nor/>
                              </m:rPr>
                              <a:rPr lang="en-US" sz="2400" dirty="0">
                                <a:latin typeface="Traditional Arabic"/>
                              </a:rPr>
                              <m:t>]</m:t>
                            </m:r>
                          </m:e>
                        </m:d>
                        <m:r>
                          <a:rPr lang="en-US" sz="2400" i="1">
                            <a:latin typeface="Cambria Math"/>
                          </a:rPr>
                          <m:t>2</m:t>
                        </m:r>
                        <m:r>
                          <m:rPr>
                            <m:nor/>
                          </m:rPr>
                          <a:rPr lang="en-US" sz="2400" dirty="0">
                            <a:latin typeface="Times New Roman" pitchFamily="18" charset="0"/>
                            <a:cs typeface="Times New Roman" pitchFamily="18" charset="0"/>
                          </a:rPr>
                          <m:t> </m:t>
                        </m:r>
                      </m:den>
                    </m:f>
                  </m:oMath>
                </a14:m>
                <a:endParaRPr lang="en-US" sz="2400" dirty="0" smtClean="0">
                  <a:latin typeface="Times New Roman" pitchFamily="18" charset="0"/>
                  <a:cs typeface="Times New Roman" pitchFamily="18" charset="0"/>
                </a:endParaRPr>
              </a:p>
              <a:p>
                <a:pPr algn="l" rtl="0">
                  <a:lnSpc>
                    <a:spcPct val="150000"/>
                  </a:lnSpc>
                </a:pPr>
                <a14:m>
                  <m:oMath xmlns:m="http://schemas.openxmlformats.org/officeDocument/2006/math">
                    <m:r>
                      <a:rPr lang="en-US" sz="2400" i="1">
                        <a:latin typeface="Cambria Math"/>
                        <a:ea typeface="Cambria Math"/>
                        <a:cs typeface="Times New Roman" pitchFamily="18" charset="0"/>
                      </a:rPr>
                      <m:t>𝛽</m:t>
                    </m:r>
                    <m:r>
                      <a:rPr lang="en-US" sz="2400" b="0" i="1" smtClean="0">
                        <a:latin typeface="Cambria Math"/>
                        <a:ea typeface="Cambria Math"/>
                        <a:cs typeface="Times New Roman" pitchFamily="18" charset="0"/>
                      </a:rPr>
                      <m:t>𝑚𝑎𝑥</m:t>
                    </m:r>
                    <m:r>
                      <a:rPr lang="en-US" sz="2400" i="1">
                        <a:latin typeface="Cambria Math"/>
                        <a:ea typeface="Cambria Math"/>
                        <a:cs typeface="Times New Roman" pitchFamily="18" charset="0"/>
                      </a:rPr>
                      <m:t>=</m:t>
                    </m:r>
                  </m:oMath>
                </a14:m>
                <a:r>
                  <a:rPr lang="en-US" sz="2400" dirty="0" smtClean="0">
                    <a:latin typeface="Times New Roman" pitchFamily="18" charset="0"/>
                    <a:cs typeface="Times New Roman" pitchFamily="18" charset="0"/>
                  </a:rPr>
                  <a:t> 0.575</a:t>
                </a:r>
                <a:r>
                  <a:rPr lang="en-US" sz="2400" dirty="0">
                    <a:latin typeface="Traditional Arabic"/>
                  </a:rPr>
                  <a:t> </a:t>
                </a:r>
                <a:r>
                  <a:rPr lang="en-US" sz="2400" dirty="0" smtClean="0">
                    <a:latin typeface="Traditional Arabic"/>
                  </a:rPr>
                  <a:t>[</a:t>
                </a:r>
                <a:r>
                  <a:rPr lang="en-US" sz="2400" dirty="0">
                    <a:latin typeface="Traditional Arabic"/>
                  </a:rPr>
                  <a:t>C</a:t>
                </a:r>
                <a:r>
                  <a:rPr lang="en-US" sz="2400" dirty="0" smtClean="0">
                    <a:latin typeface="Traditional Arabic"/>
                  </a:rPr>
                  <a:t>] </a:t>
                </a:r>
                <a:endParaRPr lang="en-US" sz="2400" dirty="0" smtClean="0">
                  <a:latin typeface="Times New Roman" pitchFamily="18" charset="0"/>
                  <a:cs typeface="Times New Roman" pitchFamily="18" charset="0"/>
                </a:endParaRPr>
              </a:p>
              <a:p>
                <a:pPr algn="l" rtl="0">
                  <a:lnSpc>
                    <a:spcPct val="150000"/>
                  </a:lnSpc>
                </a:pPr>
                <a:r>
                  <a:rPr lang="en-US" sz="2400" dirty="0" smtClean="0">
                    <a:latin typeface="Times New Roman" pitchFamily="18" charset="0"/>
                    <a:cs typeface="Times New Roman" pitchFamily="18" charset="0"/>
                  </a:rPr>
                  <a:t> In the equation:</a:t>
                </a:r>
              </a:p>
              <a:p>
                <a:pPr algn="l" rtl="0">
                  <a:lnSpc>
                    <a:spcPct val="150000"/>
                  </a:lnSpc>
                </a:pPr>
                <a14:m>
                  <m:oMath xmlns:m="http://schemas.openxmlformats.org/officeDocument/2006/math">
                    <m:r>
                      <a:rPr lang="en-US" sz="2400" i="1">
                        <a:latin typeface="Cambria Math"/>
                        <a:ea typeface="Cambria Math"/>
                        <a:cs typeface="Times New Roman" pitchFamily="18" charset="0"/>
                      </a:rPr>
                      <m:t>𝛽</m:t>
                    </m:r>
                  </m:oMath>
                </a14:m>
                <a:r>
                  <a:rPr lang="en-US" sz="2400" dirty="0" smtClean="0">
                    <a:latin typeface="Times New Roman" pitchFamily="18" charset="0"/>
                    <a:cs typeface="Times New Roman" pitchFamily="18" charset="0"/>
                  </a:rPr>
                  <a:t> = buffer capacity</a:t>
                </a:r>
              </a:p>
              <a:p>
                <a:pPr algn="l" rtl="0">
                  <a:lnSpc>
                    <a:spcPct val="150000"/>
                  </a:lnSpc>
                </a:pPr>
                <a:r>
                  <a:rPr lang="en-US" sz="2400" dirty="0" smtClean="0">
                    <a:latin typeface="Traditional Arabic"/>
                  </a:rPr>
                  <a:t>[H</a:t>
                </a:r>
                <a:r>
                  <a:rPr lang="en-US" sz="2400" baseline="30000" dirty="0" smtClean="0">
                    <a:latin typeface="Traditional Arabic"/>
                  </a:rPr>
                  <a:t>+</a:t>
                </a:r>
                <a:r>
                  <a:rPr lang="en-US" sz="2400" dirty="0" smtClean="0">
                    <a:latin typeface="Traditional Arabic"/>
                  </a:rPr>
                  <a:t>] = hydrogen ion concentration of the buffer</a:t>
                </a:r>
                <a:endParaRPr lang="en-US" sz="2400" dirty="0" smtClean="0">
                  <a:latin typeface="Times New Roman" pitchFamily="18" charset="0"/>
                  <a:cs typeface="Times New Roman" pitchFamily="18" charset="0"/>
                </a:endParaRPr>
              </a:p>
              <a:p>
                <a:pPr algn="l" rtl="0">
                  <a:lnSpc>
                    <a:spcPct val="150000"/>
                  </a:lnSpc>
                </a:pPr>
                <a:r>
                  <a:rPr lang="en-US" sz="2400" dirty="0">
                    <a:latin typeface="Traditional Arabic"/>
                  </a:rPr>
                  <a:t>[C</a:t>
                </a:r>
                <a:r>
                  <a:rPr lang="en-US" sz="2400" dirty="0" smtClean="0">
                    <a:latin typeface="Traditional Arabic"/>
                  </a:rPr>
                  <a:t>]= total concentration of buffer components = </a:t>
                </a:r>
                <a:r>
                  <a:rPr lang="en-US" sz="2400" dirty="0">
                    <a:latin typeface="Traditional Arabic"/>
                  </a:rPr>
                  <a:t> [HA] </a:t>
                </a:r>
                <a:r>
                  <a:rPr lang="en-US" sz="2400" dirty="0" smtClean="0">
                    <a:latin typeface="Traditional Arabic"/>
                  </a:rPr>
                  <a:t>+ </a:t>
                </a:r>
                <a:r>
                  <a:rPr lang="en-US" sz="2400" dirty="0">
                    <a:latin typeface="Traditional Arabic"/>
                  </a:rPr>
                  <a:t>[A</a:t>
                </a:r>
                <a:r>
                  <a:rPr lang="en-US" sz="2400" baseline="30000" dirty="0">
                    <a:latin typeface="Traditional Arabic"/>
                  </a:rPr>
                  <a:t>-</a:t>
                </a:r>
                <a:r>
                  <a:rPr lang="en-US" sz="2400" dirty="0">
                    <a:latin typeface="Traditional Arabic"/>
                  </a:rPr>
                  <a:t>] </a:t>
                </a:r>
                <a:r>
                  <a:rPr lang="en-US" sz="2400" dirty="0" smtClean="0">
                    <a:latin typeface="Traditional Arabic"/>
                  </a:rPr>
                  <a:t>.</a:t>
                </a:r>
              </a:p>
              <a:p>
                <a:pPr algn="l" rtl="0">
                  <a:lnSpc>
                    <a:spcPct val="150000"/>
                  </a:lnSpc>
                </a:pPr>
                <a:r>
                  <a:rPr lang="en-US" sz="2200" dirty="0">
                    <a:solidFill>
                      <a:schemeClr val="accent1">
                        <a:lumMod val="75000"/>
                      </a:schemeClr>
                    </a:solidFill>
                    <a:latin typeface="Traditional Arabic"/>
                    <a:hlinkClick r:id="rId3"/>
                  </a:rPr>
                  <a:t>https://</a:t>
                </a:r>
                <a:r>
                  <a:rPr lang="en-US" sz="2200" dirty="0" smtClean="0">
                    <a:solidFill>
                      <a:schemeClr val="accent1">
                        <a:lumMod val="75000"/>
                      </a:schemeClr>
                    </a:solidFill>
                    <a:latin typeface="Traditional Arabic"/>
                    <a:hlinkClick r:id="rId3"/>
                  </a:rPr>
                  <a:t>www.youtube.com/watch?v=g_ZK2ABUjvA</a:t>
                </a:r>
                <a:endParaRPr lang="en-US" sz="2200" dirty="0" smtClean="0">
                  <a:solidFill>
                    <a:schemeClr val="accent1">
                      <a:lumMod val="75000"/>
                    </a:schemeClr>
                  </a:solidFill>
                  <a:latin typeface="Traditional Arabic"/>
                </a:endParaRPr>
              </a:p>
              <a:p>
                <a:pPr algn="l" rtl="0">
                  <a:lnSpc>
                    <a:spcPct val="150000"/>
                  </a:lnSpc>
                </a:pPr>
                <a:endParaRPr lang="en-US" sz="2400" dirty="0" smtClean="0">
                  <a:latin typeface="Traditional Arabic"/>
                </a:endParaRPr>
              </a:p>
              <a:p>
                <a:pPr algn="l" rtl="0">
                  <a:lnSpc>
                    <a:spcPct val="150000"/>
                  </a:lnSpc>
                </a:pPr>
                <a:endParaRPr lang="en-US" sz="2400" dirty="0" smtClean="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447800"/>
                <a:ext cx="8229600" cy="4525963"/>
              </a:xfrm>
              <a:blipFill rotWithShape="1">
                <a:blip r:embed="rId4" cstate="print"/>
                <a:stretch>
                  <a:fillRect l="-963" b="-1213"/>
                </a:stretch>
              </a:blipFill>
            </p:spPr>
            <p:txBody>
              <a:bodyPr/>
              <a:lstStyle/>
              <a:p>
                <a:r>
                  <a:rPr lang="ar-SA" dirty="0">
                    <a:noFill/>
                  </a:rPr>
                  <a:t> </a:t>
                </a:r>
              </a:p>
            </p:txBody>
          </p:sp>
        </mc:Fallback>
      </mc:AlternateContent>
    </p:spTree>
    <p:extLst>
      <p:ext uri="{BB962C8B-B14F-4D97-AF65-F5344CB8AC3E}">
        <p14:creationId xmlns="" xmlns:p14="http://schemas.microsoft.com/office/powerpoint/2010/main" val="112763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11175"/>
            <a:ext cx="7772400" cy="1470025"/>
          </a:xfrm>
        </p:spPr>
        <p:txBody>
          <a:bodyPr/>
          <a:lstStyle/>
          <a:p>
            <a:r>
              <a:rPr lang="en-US" b="1" dirty="0" smtClean="0">
                <a:latin typeface="Times New Roman" pitchFamily="18" charset="0"/>
                <a:cs typeface="Times New Roman" pitchFamily="18" charset="0"/>
              </a:rPr>
              <a:t>Preparation of Buffers</a:t>
            </a:r>
            <a:endParaRPr lang="x-none" b="1" dirty="0">
              <a:latin typeface="Times New Roman" pitchFamily="18" charset="0"/>
              <a:cs typeface="Times New Roman" pitchFamily="18" charset="0"/>
            </a:endParaRPr>
          </a:p>
        </p:txBody>
      </p:sp>
      <p:pic>
        <p:nvPicPr>
          <p:cNvPr id="3080" name="Picture 8"/>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657" t="25699" r="13077" b="24114"/>
          <a:stretch/>
        </p:blipFill>
        <p:spPr bwMode="auto">
          <a:xfrm>
            <a:off x="0" y="4291013"/>
            <a:ext cx="4027019" cy="25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24873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lstStyle/>
          <a:p>
            <a:r>
              <a:rPr lang="en-US" b="1" dirty="0" smtClean="0">
                <a:solidFill>
                  <a:srgbClr val="C00000"/>
                </a:solidFill>
                <a:latin typeface="Times New Roman" pitchFamily="18" charset="0"/>
                <a:cs typeface="Times New Roman" pitchFamily="18" charset="0"/>
              </a:rPr>
              <a:t>Preparation of Buffers</a:t>
            </a:r>
            <a:endParaRPr lang="x-none" b="1" dirty="0">
              <a:solidFill>
                <a:srgbClr val="C0000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3" name="مربع نص 2"/>
              <p:cNvSpPr txBox="1"/>
              <p:nvPr/>
            </p:nvSpPr>
            <p:spPr>
              <a:xfrm>
                <a:off x="381000" y="762000"/>
                <a:ext cx="8153400" cy="6199582"/>
              </a:xfrm>
              <a:prstGeom prst="rect">
                <a:avLst/>
              </a:prstGeom>
              <a:noFill/>
            </p:spPr>
            <p:txBody>
              <a:bodyPr wrap="square" rtlCol="1">
                <a:spAutoFit/>
              </a:bodyPr>
              <a:lstStyle/>
              <a:p>
                <a:pPr marL="342900" indent="-342900">
                  <a:buFont typeface="Wingdings" pitchFamily="2" charset="2"/>
                  <a:buChar char="Ø"/>
                </a:pPr>
                <a:r>
                  <a:rPr lang="en-US" sz="2400" dirty="0" smtClean="0">
                    <a:solidFill>
                      <a:srgbClr val="FF0000"/>
                    </a:solidFill>
                    <a:latin typeface="Times New Roman" pitchFamily="18" charset="0"/>
                    <a:cs typeface="Times New Roman" pitchFamily="18" charset="0"/>
                  </a:rPr>
                  <a:t> Example: what are the concentrations of </a:t>
                </a:r>
                <a:r>
                  <a:rPr lang="en-US" sz="2400" dirty="0" err="1" smtClean="0">
                    <a:solidFill>
                      <a:srgbClr val="FF0000"/>
                    </a:solidFill>
                    <a:latin typeface="Times New Roman" pitchFamily="18" charset="0"/>
                    <a:cs typeface="Times New Roman" pitchFamily="18" charset="0"/>
                  </a:rPr>
                  <a:t>HOAc</a:t>
                </a:r>
                <a:r>
                  <a:rPr lang="en-US" sz="2400" dirty="0" smtClean="0">
                    <a:solidFill>
                      <a:srgbClr val="FF0000"/>
                    </a:solidFill>
                    <a:latin typeface="Times New Roman" pitchFamily="18" charset="0"/>
                    <a:cs typeface="Times New Roman" pitchFamily="18" charset="0"/>
                  </a:rPr>
                  <a:t> and OAC</a:t>
                </a:r>
                <a:r>
                  <a:rPr lang="en-US" sz="2400" baseline="30000" dirty="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itchFamily="18" charset="0"/>
                    <a:cs typeface="Times New Roman" pitchFamily="18" charset="0"/>
                  </a:rPr>
                  <a:t> in 0.2M acetate buffer, pH=5, </a:t>
                </a:r>
                <a:r>
                  <a:rPr lang="en-US" sz="2400" dirty="0" err="1" smtClean="0">
                    <a:solidFill>
                      <a:srgbClr val="FF0000"/>
                    </a:solidFill>
                    <a:latin typeface="Times New Roman" pitchFamily="18" charset="0"/>
                    <a:cs typeface="Times New Roman" pitchFamily="18" charset="0"/>
                  </a:rPr>
                  <a:t>ka</a:t>
                </a:r>
                <a:r>
                  <a:rPr lang="en-US" sz="2400" dirty="0" smtClean="0">
                    <a:solidFill>
                      <a:srgbClr val="FF0000"/>
                    </a:solidFill>
                    <a:latin typeface="Times New Roman" pitchFamily="18" charset="0"/>
                    <a:cs typeface="Times New Roman" pitchFamily="18" charset="0"/>
                  </a:rPr>
                  <a:t>=1.7*10</a:t>
                </a:r>
                <a:r>
                  <a:rPr lang="en-US" sz="2400" baseline="30000" dirty="0" smtClean="0">
                    <a:solidFill>
                      <a:srgbClr val="FF0000"/>
                    </a:solidFill>
                    <a:latin typeface="Times New Roman" pitchFamily="18" charset="0"/>
                    <a:cs typeface="Times New Roman" pitchFamily="18" charset="0"/>
                  </a:rPr>
                  <a:t>-5</a:t>
                </a:r>
                <a:r>
                  <a:rPr lang="en-US" sz="2400" dirty="0" smtClean="0">
                    <a:solidFill>
                      <a:srgbClr val="FF0000"/>
                    </a:solidFill>
                    <a:latin typeface="Times New Roman" pitchFamily="18" charset="0"/>
                    <a:cs typeface="Times New Roman" pitchFamily="18" charset="0"/>
                  </a:rPr>
                  <a:t> , </a:t>
                </a:r>
                <a:r>
                  <a:rPr lang="en-US" sz="2400" dirty="0" err="1" smtClean="0">
                    <a:solidFill>
                      <a:srgbClr val="FF0000"/>
                    </a:solidFill>
                    <a:latin typeface="Times New Roman" pitchFamily="18" charset="0"/>
                    <a:cs typeface="Times New Roman" pitchFamily="18" charset="0"/>
                  </a:rPr>
                  <a:t>pka</a:t>
                </a:r>
                <a:r>
                  <a:rPr lang="en-US" sz="2400" dirty="0" smtClean="0">
                    <a:solidFill>
                      <a:srgbClr val="FF0000"/>
                    </a:solidFill>
                    <a:latin typeface="Times New Roman" pitchFamily="18" charset="0"/>
                    <a:cs typeface="Times New Roman" pitchFamily="18" charset="0"/>
                  </a:rPr>
                  <a:t>=4.77?</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smtClean="0">
                    <a:latin typeface="Traditional Arabic"/>
                  </a:rPr>
                  <a:t>Concentration </a:t>
                </a:r>
                <a:r>
                  <a:rPr lang="en-US" sz="2400" dirty="0">
                    <a:latin typeface="Traditional Arabic"/>
                  </a:rPr>
                  <a:t>of </a:t>
                </a:r>
                <a:r>
                  <a:rPr lang="en-US" sz="2400" dirty="0" smtClean="0">
                    <a:latin typeface="Traditional Arabic"/>
                  </a:rPr>
                  <a:t>the buffer  </a:t>
                </a:r>
                <a:r>
                  <a:rPr lang="en-US" sz="2400" dirty="0">
                    <a:latin typeface="Traditional Arabic"/>
                  </a:rPr>
                  <a:t>=  [HA] + [A</a:t>
                </a:r>
                <a:r>
                  <a:rPr lang="en-US" sz="2400" baseline="30000" dirty="0">
                    <a:latin typeface="Traditional Arabic"/>
                  </a:rPr>
                  <a:t>-</a:t>
                </a:r>
                <a:r>
                  <a:rPr lang="en-US" sz="2400" dirty="0">
                    <a:latin typeface="Traditional Arabic"/>
                  </a:rPr>
                  <a:t>] </a:t>
                </a:r>
                <a:endParaRPr lang="en-US" sz="2400" dirty="0" smtClean="0">
                  <a:latin typeface="Traditional Arabic"/>
                </a:endParaRPr>
              </a:p>
              <a:p>
                <a:pPr marL="342900" indent="-342900">
                  <a:buFont typeface="Arial" pitchFamily="34" charset="0"/>
                  <a:buChar char="•"/>
                </a:pPr>
                <a:r>
                  <a:rPr lang="en-US" sz="2400" dirty="0">
                    <a:latin typeface="Traditional Arabic"/>
                  </a:rPr>
                  <a:t> </a:t>
                </a:r>
                <a:r>
                  <a:rPr lang="en-US" sz="2400" dirty="0" smtClean="0">
                    <a:latin typeface="Traditional Arabic"/>
                  </a:rPr>
                  <a:t>                                    0.2      = [</a:t>
                </a:r>
                <a:r>
                  <a:rPr lang="en-US" sz="2400" dirty="0">
                    <a:latin typeface="Times New Roman" pitchFamily="18" charset="0"/>
                    <a:cs typeface="Times New Roman" pitchFamily="18" charset="0"/>
                  </a:rPr>
                  <a:t>CH3COOH</a:t>
                </a:r>
                <a:r>
                  <a:rPr lang="en-US" sz="2400" dirty="0" smtClean="0">
                    <a:latin typeface="Traditional Arabic"/>
                  </a:rPr>
                  <a:t>] </a:t>
                </a:r>
                <a:r>
                  <a:rPr lang="en-US" sz="2400" dirty="0">
                    <a:latin typeface="Traditional Arabic"/>
                  </a:rPr>
                  <a:t>+ </a:t>
                </a:r>
                <a:r>
                  <a:rPr lang="en-US" sz="2400" dirty="0" smtClean="0">
                    <a:latin typeface="Traditional Arabic"/>
                  </a:rPr>
                  <a:t>[</a:t>
                </a:r>
                <a:r>
                  <a:rPr lang="en-US" sz="2400" dirty="0" smtClean="0">
                    <a:latin typeface="Times New Roman" pitchFamily="18" charset="0"/>
                    <a:cs typeface="Times New Roman" pitchFamily="18" charset="0"/>
                  </a:rPr>
                  <a:t>CH3COO</a:t>
                </a:r>
                <a:r>
                  <a:rPr lang="en-US" sz="2400" baseline="30000" dirty="0" smtClean="0">
                    <a:latin typeface="Times New Roman" pitchFamily="18" charset="0"/>
                    <a:cs typeface="Times New Roman" pitchFamily="18" charset="0"/>
                  </a:rPr>
                  <a:t>-</a:t>
                </a:r>
                <a:r>
                  <a:rPr lang="en-US" sz="2400" dirty="0" smtClean="0">
                    <a:latin typeface="Traditional Arabic"/>
                  </a:rPr>
                  <a:t>]</a:t>
                </a:r>
              </a:p>
              <a:p>
                <a:pPr marL="342900" indent="-342900">
                  <a:buFont typeface="Arial" pitchFamily="34" charset="0"/>
                  <a:buChar char="•"/>
                </a:pPr>
                <a:r>
                  <a:rPr lang="en-US" sz="2400" dirty="0" smtClean="0">
                    <a:latin typeface="Traditional Arabic"/>
                  </a:rPr>
                  <a:t>Assume  </a:t>
                </a:r>
                <a:r>
                  <a:rPr lang="en-US" sz="2400" dirty="0">
                    <a:latin typeface="Traditional Arabic"/>
                  </a:rPr>
                  <a:t>[</a:t>
                </a:r>
                <a:r>
                  <a:rPr lang="en-US" sz="2400" dirty="0" smtClean="0">
                    <a:latin typeface="Traditional Arabic"/>
                  </a:rPr>
                  <a:t>A</a:t>
                </a:r>
                <a:r>
                  <a:rPr lang="en-US" sz="2400" baseline="30000" dirty="0" smtClean="0">
                    <a:latin typeface="Traditional Arabic"/>
                  </a:rPr>
                  <a:t>-</a:t>
                </a:r>
                <a:r>
                  <a:rPr lang="en-US" sz="2400" dirty="0" smtClean="0">
                    <a:latin typeface="Traditional Arabic"/>
                  </a:rPr>
                  <a:t>] = y  thus, </a:t>
                </a:r>
                <a:r>
                  <a:rPr lang="en-US" sz="2400" dirty="0">
                    <a:latin typeface="Traditional Arabic"/>
                  </a:rPr>
                  <a:t>[HA] </a:t>
                </a:r>
                <a:r>
                  <a:rPr lang="en-US" sz="2400" dirty="0" smtClean="0">
                    <a:latin typeface="Traditional Arabic"/>
                  </a:rPr>
                  <a:t>= 0.2 – y</a:t>
                </a:r>
              </a:p>
              <a:p>
                <a:pPr marL="342900" indent="-342900">
                  <a:buFont typeface="Arial" pitchFamily="34" charset="0"/>
                  <a:buChar char="•"/>
                </a:pPr>
                <a14:m>
                  <m:oMath xmlns:m="http://schemas.openxmlformats.org/officeDocument/2006/math">
                    <m:r>
                      <a:rPr lang="en-US" sz="2400" b="0" i="1" smtClean="0">
                        <a:latin typeface="Cambria Math"/>
                      </a:rPr>
                      <m:t>𝑝𝐻</m:t>
                    </m:r>
                    <m:r>
                      <a:rPr lang="en-US" sz="2400" b="0" i="1" smtClean="0">
                        <a:latin typeface="Cambria Math"/>
                      </a:rPr>
                      <m:t>=</m:t>
                    </m:r>
                    <m:r>
                      <m:rPr>
                        <m:nor/>
                      </m:rPr>
                      <a:rPr lang="en-US" sz="2400" dirty="0">
                        <a:latin typeface="Times New Roman" pitchFamily="18" charset="0"/>
                        <a:cs typeface="Times New Roman" pitchFamily="18" charset="0"/>
                      </a:rPr>
                      <m:t>pK</m:t>
                    </m:r>
                    <m:r>
                      <m:rPr>
                        <m:nor/>
                      </m:rPr>
                      <a:rPr lang="en-US" sz="2400" baseline="-25000" dirty="0">
                        <a:latin typeface="Times New Roman" pitchFamily="18" charset="0"/>
                        <a:cs typeface="Times New Roman" pitchFamily="18" charset="0"/>
                      </a:rPr>
                      <m:t>a</m:t>
                    </m:r>
                    <m:r>
                      <m:rPr>
                        <m:nor/>
                      </m:rPr>
                      <a:rPr lang="en-US" sz="2400" baseline="-25000" dirty="0">
                        <a:latin typeface="Times New Roman" pitchFamily="18" charset="0"/>
                        <a:cs typeface="Times New Roman" pitchFamily="18" charset="0"/>
                      </a:rPr>
                      <m:t> + </m:t>
                    </m:r>
                    <m:r>
                      <m:rPr>
                        <m:nor/>
                      </m:rPr>
                      <a:rPr lang="en-US" sz="2400" dirty="0">
                        <a:latin typeface="Traditional Arabic"/>
                      </a:rPr>
                      <m:t>log</m:t>
                    </m:r>
                    <m:f>
                      <m:fPr>
                        <m:ctrlPr>
                          <a:rPr lang="en-US" sz="2400" i="1" dirty="0" smtClean="0">
                            <a:latin typeface="Cambria Math"/>
                          </a:rPr>
                        </m:ctrlPr>
                      </m:fPr>
                      <m:num>
                        <m:r>
                          <m:rPr>
                            <m:nor/>
                          </m:rPr>
                          <a:rPr lang="en-US" sz="2400" dirty="0">
                            <a:latin typeface="Traditional Arabic"/>
                          </a:rPr>
                          <m:t>[</m:t>
                        </m:r>
                        <m:r>
                          <m:rPr>
                            <m:nor/>
                          </m:rPr>
                          <a:rPr lang="en-US" sz="2400" dirty="0">
                            <a:latin typeface="Traditional Arabic"/>
                          </a:rPr>
                          <m:t>A</m:t>
                        </m:r>
                        <m:r>
                          <m:rPr>
                            <m:nor/>
                          </m:rPr>
                          <a:rPr lang="en-US" sz="2400" baseline="30000" dirty="0">
                            <a:latin typeface="Traditional Arabic"/>
                          </a:rPr>
                          <m:t>−</m:t>
                        </m:r>
                        <m:r>
                          <m:rPr>
                            <m:nor/>
                          </m:rPr>
                          <a:rPr lang="en-US" sz="2400" dirty="0">
                            <a:latin typeface="Traditional Arabic"/>
                          </a:rPr>
                          <m:t>]</m:t>
                        </m:r>
                      </m:num>
                      <m:den>
                        <m:r>
                          <m:rPr>
                            <m:nor/>
                          </m:rPr>
                          <a:rPr lang="en-US" sz="2400" dirty="0">
                            <a:latin typeface="Traditional Arabic"/>
                          </a:rPr>
                          <m:t>[</m:t>
                        </m:r>
                        <m:r>
                          <m:rPr>
                            <m:nor/>
                          </m:rPr>
                          <a:rPr lang="en-US" sz="2400" dirty="0">
                            <a:latin typeface="Traditional Arabic"/>
                          </a:rPr>
                          <m:t>HA</m:t>
                        </m:r>
                        <m:r>
                          <m:rPr>
                            <m:nor/>
                          </m:rPr>
                          <a:rPr lang="en-US" sz="2400" dirty="0">
                            <a:latin typeface="Traditional Arabic"/>
                          </a:rPr>
                          <m:t>]</m:t>
                        </m:r>
                      </m:den>
                    </m:f>
                    <m:r>
                      <m:rPr>
                        <m:nor/>
                      </m:rPr>
                      <a:rPr lang="en-US" sz="2400" dirty="0">
                        <a:latin typeface="Traditional Arabic"/>
                      </a:rPr>
                      <m:t> </m:t>
                    </m:r>
                  </m:oMath>
                </a14:m>
                <a:endParaRPr lang="en-US" sz="2400" dirty="0" smtClean="0">
                  <a:latin typeface="Traditional Arabic"/>
                </a:endParaRPr>
              </a:p>
              <a:p>
                <a:pPr marL="342900" indent="-342900">
                  <a:buFont typeface="Arial" pitchFamily="34" charset="0"/>
                  <a:buChar char="•"/>
                </a:pPr>
                <a14:m>
                  <m:oMath xmlns:m="http://schemas.openxmlformats.org/officeDocument/2006/math">
                    <m:r>
                      <m:rPr>
                        <m:nor/>
                      </m:rPr>
                      <a:rPr lang="en-US" sz="2400" dirty="0">
                        <a:latin typeface="Traditional Arabic"/>
                      </a:rPr>
                      <m:t> </m:t>
                    </m:r>
                    <m:r>
                      <m:rPr>
                        <m:nor/>
                      </m:rPr>
                      <a:rPr lang="en-US" sz="2400" b="0" i="0" dirty="0" smtClean="0">
                        <a:latin typeface="Traditional Arabic"/>
                      </a:rPr>
                      <m:t>5    </m:t>
                    </m:r>
                    <m:r>
                      <m:rPr>
                        <m:nor/>
                      </m:rPr>
                      <a:rPr lang="en-US" sz="2400" b="0" i="0" dirty="0" smtClean="0">
                        <a:latin typeface="Traditional Arabic"/>
                      </a:rPr>
                      <m:t>=  </m:t>
                    </m:r>
                    <m:r>
                      <m:rPr>
                        <m:nor/>
                      </m:rPr>
                      <a:rPr lang="en-US" sz="2400" b="0" i="0" dirty="0" smtClean="0">
                        <a:latin typeface="Traditional Arabic"/>
                      </a:rPr>
                      <m:t>4.77 </m:t>
                    </m:r>
                    <m:r>
                      <m:rPr>
                        <m:nor/>
                      </m:rPr>
                      <a:rPr lang="en-US" sz="2400" b="0" i="0" dirty="0" smtClean="0">
                        <a:latin typeface="Traditional Arabic"/>
                      </a:rPr>
                      <m:t>+ </m:t>
                    </m:r>
                    <m:r>
                      <m:rPr>
                        <m:nor/>
                      </m:rPr>
                      <a:rPr lang="en-US" sz="2400" b="0" i="0" dirty="0" smtClean="0">
                        <a:latin typeface="Traditional Arabic"/>
                      </a:rPr>
                      <m:t>log</m:t>
                    </m:r>
                    <m:r>
                      <m:rPr>
                        <m:nor/>
                      </m:rPr>
                      <a:rPr lang="en-US" sz="2400" b="0" i="0" dirty="0" smtClean="0">
                        <a:latin typeface="Traditional Arabic"/>
                      </a:rPr>
                      <m:t> </m:t>
                    </m:r>
                    <m:f>
                      <m:fPr>
                        <m:ctrlPr>
                          <a:rPr lang="en-US" sz="2400" b="0" i="1" dirty="0" smtClean="0">
                            <a:latin typeface="Cambria Math"/>
                          </a:rPr>
                        </m:ctrlPr>
                      </m:fPr>
                      <m:num>
                        <m:r>
                          <a:rPr lang="en-US" sz="2400" b="0" i="1" dirty="0" smtClean="0">
                            <a:latin typeface="Cambria Math"/>
                          </a:rPr>
                          <m:t>𝑦</m:t>
                        </m:r>
                      </m:num>
                      <m:den>
                        <m:r>
                          <a:rPr lang="en-US" sz="2400" b="0" i="1" dirty="0" smtClean="0">
                            <a:latin typeface="Cambria Math"/>
                          </a:rPr>
                          <m:t>0</m:t>
                        </m:r>
                        <m:r>
                          <a:rPr lang="en-US" sz="2400" b="0" i="1" dirty="0" smtClean="0">
                            <a:latin typeface="Cambria Math"/>
                          </a:rPr>
                          <m:t>.</m:t>
                        </m:r>
                        <m:r>
                          <a:rPr lang="en-US" sz="2400" b="0" i="1" dirty="0" smtClean="0">
                            <a:latin typeface="Cambria Math"/>
                          </a:rPr>
                          <m:t>2</m:t>
                        </m:r>
                        <m:r>
                          <a:rPr lang="en-US" sz="2400" b="0" i="1" dirty="0" smtClean="0">
                            <a:latin typeface="Cambria Math"/>
                          </a:rPr>
                          <m:t>−</m:t>
                        </m:r>
                        <m:r>
                          <a:rPr lang="en-US" sz="2400" b="0" i="1" dirty="0" smtClean="0">
                            <a:latin typeface="Cambria Math"/>
                          </a:rPr>
                          <m:t>𝑦</m:t>
                        </m:r>
                      </m:den>
                    </m:f>
                  </m:oMath>
                </a14:m>
                <a:endParaRPr lang="en-US" sz="2400" b="0" i="1" dirty="0" smtClean="0">
                  <a:latin typeface="Cambria Math"/>
                </a:endParaRPr>
              </a:p>
              <a:p>
                <a:pPr marL="342900" indent="-342900">
                  <a:buFont typeface="Arial" pitchFamily="34" charset="0"/>
                  <a:buChar char="•"/>
                </a:pPr>
                <a14:m>
                  <m:oMath xmlns:m="http://schemas.openxmlformats.org/officeDocument/2006/math">
                    <m:r>
                      <a:rPr lang="en-US" sz="2400" b="0" i="1" smtClean="0">
                        <a:latin typeface="Cambria Math"/>
                      </a:rPr>
                      <m:t>𝑎𝑛𝑡𝑖</m:t>
                    </m:r>
                    <m:func>
                      <m:funcPr>
                        <m:ctrlPr>
                          <a:rPr lang="en-US" sz="2400" b="0" i="1" smtClean="0">
                            <a:latin typeface="Cambria Math"/>
                          </a:rPr>
                        </m:ctrlPr>
                      </m:funcPr>
                      <m:fName>
                        <m:r>
                          <m:rPr>
                            <m:sty m:val="p"/>
                          </m:rPr>
                          <a:rPr lang="en-US" sz="2400" b="0" i="0" smtClean="0">
                            <a:latin typeface="Cambria Math"/>
                          </a:rPr>
                          <m:t>log</m:t>
                        </m:r>
                      </m:fName>
                      <m:e>
                        <m:r>
                          <a:rPr lang="en-US" sz="2400" b="0" i="1" smtClean="0">
                            <a:latin typeface="Cambria Math"/>
                          </a:rPr>
                          <m:t>0</m:t>
                        </m:r>
                        <m:r>
                          <a:rPr lang="en-US" sz="2400" b="0" i="1" smtClean="0">
                            <a:latin typeface="Cambria Math"/>
                          </a:rPr>
                          <m:t>.</m:t>
                        </m:r>
                        <m:r>
                          <a:rPr lang="en-US" sz="2400" b="0" i="1" smtClean="0">
                            <a:latin typeface="Cambria Math"/>
                          </a:rPr>
                          <m:t>23</m:t>
                        </m:r>
                        <m:r>
                          <a:rPr lang="en-US" sz="2400" b="0" i="1" smtClean="0">
                            <a:latin typeface="Cambria Math"/>
                          </a:rPr>
                          <m:t>= </m:t>
                        </m:r>
                        <m:f>
                          <m:fPr>
                            <m:ctrlPr>
                              <a:rPr lang="en-US" sz="2400" b="0" i="1" smtClean="0">
                                <a:latin typeface="Cambria Math"/>
                              </a:rPr>
                            </m:ctrlPr>
                          </m:fPr>
                          <m:num>
                            <m:r>
                              <a:rPr lang="en-US" sz="2400" b="0" i="1" smtClean="0">
                                <a:latin typeface="Cambria Math"/>
                              </a:rPr>
                              <m:t>𝑦</m:t>
                            </m:r>
                          </m:num>
                          <m:den>
                            <m:r>
                              <a:rPr lang="en-US" sz="2400" b="0" i="1" smtClean="0">
                                <a:latin typeface="Cambria Math"/>
                              </a:rPr>
                              <m:t>0</m:t>
                            </m:r>
                            <m:r>
                              <a:rPr lang="en-US" sz="2400" b="0" i="1" smtClean="0">
                                <a:latin typeface="Cambria Math"/>
                              </a:rPr>
                              <m:t>.</m:t>
                            </m:r>
                            <m:r>
                              <a:rPr lang="en-US" sz="2400" b="0" i="1" smtClean="0">
                                <a:latin typeface="Cambria Math"/>
                              </a:rPr>
                              <m:t>2</m:t>
                            </m:r>
                            <m:r>
                              <a:rPr lang="en-US" sz="2400" b="0" i="1" smtClean="0">
                                <a:latin typeface="Cambria Math"/>
                              </a:rPr>
                              <m:t>−</m:t>
                            </m:r>
                            <m:r>
                              <a:rPr lang="en-US" sz="2400" b="0" i="1" smtClean="0">
                                <a:latin typeface="Cambria Math"/>
                              </a:rPr>
                              <m:t>𝑦</m:t>
                            </m:r>
                          </m:den>
                        </m:f>
                      </m:e>
                    </m:func>
                  </m:oMath>
                </a14:m>
                <a:endParaRPr lang="en-US" sz="2400" dirty="0" smtClean="0">
                  <a:latin typeface="Traditional Arabic"/>
                </a:endParaRPr>
              </a:p>
              <a:p>
                <a:pPr marL="342900" indent="-342900">
                  <a:buFont typeface="Arial" pitchFamily="34" charset="0"/>
                  <a:buChar char="•"/>
                </a:pPr>
                <a:r>
                  <a:rPr lang="en-US" sz="2400" dirty="0" smtClean="0">
                    <a:latin typeface="Traditional Arabic"/>
                  </a:rPr>
                  <a:t>1.7 = </a:t>
                </a:r>
                <a14:m>
                  <m:oMath xmlns:m="http://schemas.openxmlformats.org/officeDocument/2006/math">
                    <m:f>
                      <m:fPr>
                        <m:ctrlPr>
                          <a:rPr lang="en-US" sz="2400" i="1" smtClean="0">
                            <a:latin typeface="Cambria Math"/>
                          </a:rPr>
                        </m:ctrlPr>
                      </m:fPr>
                      <m:num>
                        <m:r>
                          <a:rPr lang="en-US" sz="2400" b="0" i="1" smtClean="0">
                            <a:latin typeface="Cambria Math"/>
                          </a:rPr>
                          <m:t>𝑦</m:t>
                        </m:r>
                      </m:num>
                      <m:den>
                        <m:r>
                          <a:rPr lang="en-US" sz="2400" b="0" i="1" smtClean="0">
                            <a:latin typeface="Cambria Math"/>
                          </a:rPr>
                          <m:t>0</m:t>
                        </m:r>
                        <m:r>
                          <a:rPr lang="en-US" sz="2400" b="0" i="1" smtClean="0">
                            <a:latin typeface="Cambria Math"/>
                          </a:rPr>
                          <m:t>.</m:t>
                        </m:r>
                        <m:r>
                          <a:rPr lang="en-US" sz="2400" b="0" i="1" smtClean="0">
                            <a:latin typeface="Cambria Math"/>
                          </a:rPr>
                          <m:t>2</m:t>
                        </m:r>
                        <m:r>
                          <a:rPr lang="en-US" sz="2400" b="0" i="1" smtClean="0">
                            <a:latin typeface="Cambria Math"/>
                          </a:rPr>
                          <m:t>−</m:t>
                        </m:r>
                        <m:r>
                          <a:rPr lang="en-US" sz="2400" b="0" i="1" smtClean="0">
                            <a:latin typeface="Cambria Math"/>
                          </a:rPr>
                          <m:t>𝑦</m:t>
                        </m:r>
                      </m:den>
                    </m:f>
                  </m:oMath>
                </a14:m>
                <a:r>
                  <a:rPr lang="en-US" sz="2400" dirty="0" smtClean="0">
                    <a:latin typeface="Traditional Arabic"/>
                  </a:rPr>
                  <a:t>   </a:t>
                </a:r>
              </a:p>
              <a:p>
                <a:pPr marL="342900" indent="-342900">
                  <a:buFont typeface="Arial" pitchFamily="34" charset="0"/>
                  <a:buChar char="•"/>
                </a:pPr>
                <a14:m>
                  <m:oMath xmlns:m="http://schemas.openxmlformats.org/officeDocument/2006/math">
                    <m:r>
                      <a:rPr lang="en-US" sz="2400" b="0" i="1" smtClean="0">
                        <a:latin typeface="Cambria Math"/>
                      </a:rPr>
                      <m:t>𝑦</m:t>
                    </m:r>
                    <m:r>
                      <a:rPr lang="en-US" sz="2400" b="0" i="1" smtClean="0">
                        <a:latin typeface="Cambria Math"/>
                      </a:rPr>
                      <m:t>=</m:t>
                    </m:r>
                    <m:r>
                      <a:rPr lang="en-US" sz="2400" b="0" i="1" smtClean="0">
                        <a:latin typeface="Cambria Math"/>
                      </a:rPr>
                      <m:t>0</m:t>
                    </m:r>
                    <m:r>
                      <a:rPr lang="en-US" sz="2400" b="0" i="1" smtClean="0">
                        <a:latin typeface="Cambria Math"/>
                      </a:rPr>
                      <m:t>.</m:t>
                    </m:r>
                    <m:r>
                      <a:rPr lang="en-US" sz="2400" b="0" i="1" smtClean="0">
                        <a:latin typeface="Cambria Math"/>
                      </a:rPr>
                      <m:t>34</m:t>
                    </m:r>
                    <m:r>
                      <a:rPr lang="en-US" sz="2400" b="0" i="1" smtClean="0">
                        <a:latin typeface="Cambria Math"/>
                      </a:rPr>
                      <m:t> −</m:t>
                    </m:r>
                    <m:r>
                      <a:rPr lang="en-US" sz="2400" b="0" i="1" smtClean="0">
                        <a:latin typeface="Cambria Math"/>
                      </a:rPr>
                      <m:t>1</m:t>
                    </m:r>
                    <m:r>
                      <a:rPr lang="en-US" sz="2400" b="0" i="1" smtClean="0">
                        <a:latin typeface="Cambria Math"/>
                      </a:rPr>
                      <m:t>.</m:t>
                    </m:r>
                    <m:r>
                      <a:rPr lang="en-US" sz="2400" b="0" i="1" smtClean="0">
                        <a:latin typeface="Cambria Math"/>
                      </a:rPr>
                      <m:t>7</m:t>
                    </m:r>
                    <m:r>
                      <a:rPr lang="en-US" sz="2400" b="0" i="1" smtClean="0">
                        <a:latin typeface="Cambria Math"/>
                      </a:rPr>
                      <m:t>𝑦</m:t>
                    </m:r>
                    <m:r>
                      <a:rPr lang="en-US" sz="2400" b="0" i="1" smtClean="0">
                        <a:latin typeface="Cambria Math"/>
                      </a:rPr>
                      <m:t> </m:t>
                    </m:r>
                  </m:oMath>
                </a14:m>
                <a:endParaRPr lang="en-US" sz="2400" b="0" dirty="0" smtClean="0">
                  <a:latin typeface="Traditional Arabic"/>
                </a:endParaRPr>
              </a:p>
              <a:p>
                <a:pPr marL="342900" indent="-342900">
                  <a:buFont typeface="Arial" pitchFamily="34" charset="0"/>
                  <a:buChar char="•"/>
                </a:pPr>
                <a14:m>
                  <m:oMath xmlns:m="http://schemas.openxmlformats.org/officeDocument/2006/math">
                    <m:r>
                      <a:rPr lang="en-US" sz="2400" b="0" i="1" smtClean="0">
                        <a:latin typeface="Cambria Math"/>
                      </a:rPr>
                      <m:t>𝑦</m:t>
                    </m:r>
                    <m:r>
                      <a:rPr lang="en-US" sz="2400" b="0" i="1" smtClean="0">
                        <a:latin typeface="Cambria Math"/>
                      </a:rPr>
                      <m:t>= </m:t>
                    </m:r>
                    <m:f>
                      <m:fPr>
                        <m:ctrlPr>
                          <a:rPr lang="en-US" sz="2400" b="0" i="1" smtClean="0">
                            <a:latin typeface="Cambria Math"/>
                          </a:rPr>
                        </m:ctrlPr>
                      </m:fPr>
                      <m:num>
                        <m:r>
                          <a:rPr lang="en-US" sz="2400" b="0" i="1" smtClean="0">
                            <a:latin typeface="Cambria Math"/>
                          </a:rPr>
                          <m:t>0</m:t>
                        </m:r>
                        <m:r>
                          <a:rPr lang="en-US" sz="2400" b="0" i="1" smtClean="0">
                            <a:latin typeface="Cambria Math"/>
                          </a:rPr>
                          <m:t>.</m:t>
                        </m:r>
                        <m:r>
                          <a:rPr lang="en-US" sz="2400" b="0" i="1" smtClean="0">
                            <a:latin typeface="Cambria Math"/>
                          </a:rPr>
                          <m:t>34</m:t>
                        </m:r>
                      </m:num>
                      <m:den>
                        <m:r>
                          <a:rPr lang="en-US" sz="2400" b="0" i="1" smtClean="0">
                            <a:latin typeface="Cambria Math"/>
                          </a:rPr>
                          <m:t>2</m:t>
                        </m:r>
                        <m:r>
                          <a:rPr lang="en-US" sz="2400" b="0" i="1" smtClean="0">
                            <a:latin typeface="Cambria Math"/>
                          </a:rPr>
                          <m:t>.</m:t>
                        </m:r>
                        <m:r>
                          <a:rPr lang="en-US" sz="2400" b="0" i="1" smtClean="0">
                            <a:latin typeface="Cambria Math"/>
                          </a:rPr>
                          <m:t>7</m:t>
                        </m:r>
                      </m:den>
                    </m:f>
                  </m:oMath>
                </a14:m>
                <a:r>
                  <a:rPr lang="en-US" sz="2400" dirty="0" smtClean="0">
                    <a:latin typeface="Traditional Arabic"/>
                  </a:rPr>
                  <a:t>  </a:t>
                </a:r>
              </a:p>
              <a:p>
                <a:pPr marL="342900" indent="-342900">
                  <a:buFont typeface="Arial" pitchFamily="34" charset="0"/>
                  <a:buChar char="•"/>
                </a:pPr>
                <a14:m>
                  <m:oMath xmlns:m="http://schemas.openxmlformats.org/officeDocument/2006/math">
                    <m:r>
                      <a:rPr lang="en-US" sz="2400" b="0" i="1" smtClean="0">
                        <a:latin typeface="Cambria Math"/>
                      </a:rPr>
                      <m:t>𝑦</m:t>
                    </m:r>
                    <m:r>
                      <a:rPr lang="en-US" sz="2400" b="0" i="1" smtClean="0">
                        <a:latin typeface="Cambria Math"/>
                      </a:rPr>
                      <m:t>=</m:t>
                    </m:r>
                    <m:r>
                      <a:rPr lang="en-US" sz="2400" b="0" i="1" smtClean="0">
                        <a:latin typeface="Cambria Math"/>
                      </a:rPr>
                      <m:t>0</m:t>
                    </m:r>
                    <m:r>
                      <a:rPr lang="en-US" sz="2400" b="0" i="1" smtClean="0">
                        <a:latin typeface="Cambria Math"/>
                      </a:rPr>
                      <m:t>.</m:t>
                    </m:r>
                    <m:r>
                      <a:rPr lang="en-US" sz="2400" b="0" i="1" smtClean="0">
                        <a:latin typeface="Cambria Math"/>
                      </a:rPr>
                      <m:t>126</m:t>
                    </m:r>
                    <m:r>
                      <a:rPr lang="en-US" sz="2400" b="0" i="1" smtClean="0">
                        <a:latin typeface="Cambria Math"/>
                      </a:rPr>
                      <m:t> </m:t>
                    </m:r>
                    <m:r>
                      <a:rPr lang="en-US" sz="2400" b="0" i="1" smtClean="0">
                        <a:latin typeface="Cambria Math"/>
                      </a:rPr>
                      <m:t>𝑚𝑜𝑙𝑎𝑟</m:t>
                    </m:r>
                    <m:r>
                      <a:rPr lang="en-US" sz="2400" b="0" i="1" smtClean="0">
                        <a:latin typeface="Cambria Math"/>
                      </a:rPr>
                      <m:t>.</m:t>
                    </m:r>
                  </m:oMath>
                </a14:m>
                <a:endParaRPr lang="en-US" sz="2400" dirty="0" smtClean="0">
                  <a:latin typeface="Traditional Arabic"/>
                </a:endParaRPr>
              </a:p>
              <a:p>
                <a:pPr marL="342900" indent="-342900">
                  <a:buFont typeface="Arial" pitchFamily="34" charset="0"/>
                  <a:buChar char="•"/>
                </a:pPr>
                <a:r>
                  <a:rPr lang="en-US" sz="2400" dirty="0">
                    <a:latin typeface="Traditional Arabic"/>
                  </a:rPr>
                  <a:t> </a:t>
                </a:r>
                <a:r>
                  <a:rPr lang="en-US" sz="2400" dirty="0" smtClean="0">
                    <a:latin typeface="Traditional Arabic"/>
                  </a:rPr>
                  <a:t>Since </a:t>
                </a:r>
                <a:r>
                  <a:rPr lang="en-US" sz="2400" dirty="0">
                    <a:latin typeface="Traditional Arabic"/>
                  </a:rPr>
                  <a:t>[HA] = 0.2 </a:t>
                </a:r>
                <a:r>
                  <a:rPr lang="en-US" sz="2400" dirty="0" smtClean="0">
                    <a:latin typeface="Traditional Arabic"/>
                  </a:rPr>
                  <a:t>–y then </a:t>
                </a:r>
                <a:r>
                  <a:rPr lang="en-US" sz="2400" dirty="0">
                    <a:latin typeface="Traditional Arabic"/>
                  </a:rPr>
                  <a:t>[HA] = 0.2 </a:t>
                </a:r>
                <a:r>
                  <a:rPr lang="en-US" sz="2400" dirty="0" smtClean="0">
                    <a:latin typeface="Traditional Arabic"/>
                  </a:rPr>
                  <a:t>– 0.126 = 0.074 molar.</a:t>
                </a:r>
                <a:endParaRPr lang="en-US" sz="2400" dirty="0">
                  <a:latin typeface="Traditional Arabic"/>
                </a:endParaRPr>
              </a:p>
              <a:p>
                <a:endParaRPr lang="en-US" sz="2400" dirty="0" smtClean="0">
                  <a:latin typeface="Traditional Arabic"/>
                </a:endParaRPr>
              </a:p>
            </p:txBody>
          </p:sp>
        </mc:Choice>
        <mc:Fallback>
          <p:sp>
            <p:nvSpPr>
              <p:cNvPr id="3" name="مربع نص 2"/>
              <p:cNvSpPr txBox="1">
                <a:spLocks noRot="1" noChangeAspect="1" noMove="1" noResize="1" noEditPoints="1" noAdjustHandles="1" noChangeArrowheads="1" noChangeShapeType="1" noTextEdit="1"/>
              </p:cNvSpPr>
              <p:nvPr/>
            </p:nvSpPr>
            <p:spPr>
              <a:xfrm>
                <a:off x="381000" y="762000"/>
                <a:ext cx="8153400" cy="6199582"/>
              </a:xfrm>
              <a:prstGeom prst="rect">
                <a:avLst/>
              </a:prstGeom>
              <a:blipFill rotWithShape="1">
                <a:blip r:embed="rId2" cstate="print"/>
                <a:stretch>
                  <a:fillRect l="-1047" t="-787"/>
                </a:stretch>
              </a:blipFill>
            </p:spPr>
            <p:txBody>
              <a:bodyPr/>
              <a:lstStyle/>
              <a:p>
                <a:r>
                  <a:rPr lang="ar-SA">
                    <a:noFill/>
                  </a:rPr>
                  <a:t> </a:t>
                </a:r>
              </a:p>
            </p:txBody>
          </p:sp>
        </mc:Fallback>
      </mc:AlternateContent>
    </p:spTree>
    <p:extLst>
      <p:ext uri="{BB962C8B-B14F-4D97-AF65-F5344CB8AC3E}">
        <p14:creationId xmlns="" xmlns:p14="http://schemas.microsoft.com/office/powerpoint/2010/main" val="19550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1470025"/>
          </a:xfrm>
        </p:spPr>
        <p:txBody>
          <a:bodyPr/>
          <a:lstStyle/>
          <a:p>
            <a:pPr rtl="0"/>
            <a:r>
              <a:rPr lang="en-US" b="1" dirty="0" smtClean="0">
                <a:solidFill>
                  <a:srgbClr val="C00000"/>
                </a:solidFill>
                <a:latin typeface="Times New Roman" pitchFamily="18" charset="0"/>
                <a:cs typeface="Times New Roman" pitchFamily="18" charset="0"/>
              </a:rPr>
              <a:t>Preparation of Buffers Continue</a:t>
            </a:r>
            <a:endParaRPr lang="x-none" b="1" dirty="0">
              <a:solidFill>
                <a:srgbClr val="C0000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3" name="مربع نص 2"/>
              <p:cNvSpPr txBox="1"/>
              <p:nvPr/>
            </p:nvSpPr>
            <p:spPr>
              <a:xfrm>
                <a:off x="76200" y="762000"/>
                <a:ext cx="8915400" cy="6370975"/>
              </a:xfrm>
              <a:prstGeom prst="rect">
                <a:avLst/>
              </a:prstGeom>
              <a:noFill/>
            </p:spPr>
            <p:txBody>
              <a:bodyPr wrap="square" rtlCol="1">
                <a:spAutoFit/>
              </a:bodyPr>
              <a:lstStyle/>
              <a:p>
                <a:pPr marL="342900" indent="-342900">
                  <a:buFont typeface="Wingdings" pitchFamily="2" charset="2"/>
                  <a:buChar char="Ø"/>
                </a:pPr>
                <a:r>
                  <a:rPr lang="en-US" sz="2400" dirty="0" smtClean="0">
                    <a:solidFill>
                      <a:srgbClr val="FF0000"/>
                    </a:solidFill>
                    <a:latin typeface="Times New Roman" pitchFamily="18" charset="0"/>
                    <a:cs typeface="Times New Roman" pitchFamily="18" charset="0"/>
                  </a:rPr>
                  <a:t> Example: Describe the preparation of 3liters of 0.2M </a:t>
                </a:r>
                <a:r>
                  <a:rPr lang="en-US" sz="2400" dirty="0">
                    <a:solidFill>
                      <a:srgbClr val="FF0000"/>
                    </a:solidFill>
                    <a:latin typeface="Times New Roman" pitchFamily="18" charset="0"/>
                    <a:cs typeface="Times New Roman" pitchFamily="18" charset="0"/>
                  </a:rPr>
                  <a:t>acetate buffer, </a:t>
                </a:r>
                <a:r>
                  <a:rPr lang="en-US" sz="2400" dirty="0" smtClean="0">
                    <a:solidFill>
                      <a:srgbClr val="FF0000"/>
                    </a:solidFill>
                    <a:latin typeface="Times New Roman" pitchFamily="18" charset="0"/>
                    <a:cs typeface="Times New Roman" pitchFamily="18" charset="0"/>
                  </a:rPr>
                  <a:t>pH=5starting from solid sodium acetate </a:t>
                </a:r>
                <a:r>
                  <a:rPr lang="en-US" sz="2400" dirty="0" err="1" smtClean="0">
                    <a:solidFill>
                      <a:srgbClr val="FF0000"/>
                    </a:solidFill>
                    <a:latin typeface="Times New Roman" pitchFamily="18" charset="0"/>
                    <a:cs typeface="Times New Roman" pitchFamily="18" charset="0"/>
                  </a:rPr>
                  <a:t>trihydrate</a:t>
                </a:r>
                <a:r>
                  <a:rPr lang="en-US" sz="2400" dirty="0" smtClean="0">
                    <a:solidFill>
                      <a:srgbClr val="FF0000"/>
                    </a:solidFill>
                    <a:latin typeface="Times New Roman" pitchFamily="18" charset="0"/>
                    <a:cs typeface="Times New Roman" pitchFamily="18" charset="0"/>
                  </a:rPr>
                  <a:t> MW=136 and a 1M solution of acetic acid, </a:t>
                </a:r>
                <a:r>
                  <a:rPr lang="en-US" sz="2400" dirty="0" err="1">
                    <a:solidFill>
                      <a:srgbClr val="FF0000"/>
                    </a:solidFill>
                    <a:latin typeface="Times New Roman" pitchFamily="18" charset="0"/>
                    <a:cs typeface="Times New Roman" pitchFamily="18" charset="0"/>
                  </a:rPr>
                  <a:t>pka</a:t>
                </a:r>
                <a:r>
                  <a:rPr lang="en-US" sz="2400" dirty="0">
                    <a:solidFill>
                      <a:srgbClr val="FF0000"/>
                    </a:solidFill>
                    <a:latin typeface="Times New Roman" pitchFamily="18" charset="0"/>
                    <a:cs typeface="Times New Roman" pitchFamily="18" charset="0"/>
                  </a:rPr>
                  <a:t>=4.77</a:t>
                </a:r>
                <a:r>
                  <a:rPr lang="en-US" sz="2400" dirty="0" smtClean="0">
                    <a:solidFill>
                      <a:srgbClr val="FF0000"/>
                    </a:solidFill>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From the previous example </a:t>
                </a:r>
                <a:r>
                  <a:rPr lang="en-US" sz="2400" dirty="0">
                    <a:latin typeface="Traditional Arabic"/>
                  </a:rPr>
                  <a:t>[HA] </a:t>
                </a:r>
                <a:r>
                  <a:rPr lang="en-US" sz="2400" dirty="0" smtClean="0">
                    <a:latin typeface="Traditional Arabic"/>
                  </a:rPr>
                  <a:t>= 0.074 molar, [</a:t>
                </a:r>
                <a14:m>
                  <m:oMath xmlns:m="http://schemas.openxmlformats.org/officeDocument/2006/math">
                    <m:r>
                      <m:rPr>
                        <m:nor/>
                      </m:rPr>
                      <a:rPr lang="en-US" sz="2400" dirty="0">
                        <a:latin typeface="Traditional Arabic"/>
                      </a:rPr>
                      <m:t>A</m:t>
                    </m:r>
                    <m:r>
                      <m:rPr>
                        <m:nor/>
                      </m:rPr>
                      <a:rPr lang="en-US" sz="2400" baseline="30000" dirty="0">
                        <a:latin typeface="Traditional Arabic"/>
                      </a:rPr>
                      <m:t>−</m:t>
                    </m:r>
                  </m:oMath>
                </a14:m>
                <a:r>
                  <a:rPr lang="en-US" sz="2400" dirty="0" smtClean="0">
                    <a:latin typeface="Traditional Arabic"/>
                  </a:rPr>
                  <a:t>] </a:t>
                </a:r>
                <a:r>
                  <a:rPr lang="en-US" sz="2400" dirty="0">
                    <a:latin typeface="Traditional Arabic"/>
                  </a:rPr>
                  <a:t>= </a:t>
                </a:r>
                <a:r>
                  <a:rPr lang="en-US" sz="2400" dirty="0" smtClean="0">
                    <a:latin typeface="Traditional Arabic"/>
                  </a:rPr>
                  <a:t>0.126molar  </a:t>
                </a:r>
              </a:p>
              <a:p>
                <a:pPr marL="342900" indent="-342900">
                  <a:buFont typeface="Arial" pitchFamily="34" charset="0"/>
                  <a:buChar char="•"/>
                </a:pPr>
                <a:r>
                  <a:rPr lang="en-US" sz="2400" dirty="0" smtClean="0">
                    <a:latin typeface="Times New Roman" pitchFamily="18" charset="0"/>
                    <a:cs typeface="Times New Roman" pitchFamily="18" charset="0"/>
                  </a:rPr>
                  <a:t>No</a:t>
                </a:r>
                <a:r>
                  <a:rPr lang="en-US" sz="2400" dirty="0">
                    <a:latin typeface="Times New Roman" pitchFamily="18" charset="0"/>
                    <a:cs typeface="Times New Roman" pitchFamily="18" charset="0"/>
                  </a:rPr>
                  <a:t>. of moles of </a:t>
                </a:r>
                <a:r>
                  <a:rPr lang="en-US" sz="2400" b="1" dirty="0" smtClean="0">
                    <a:latin typeface="Times New Roman" pitchFamily="18" charset="0"/>
                    <a:cs typeface="Times New Roman" pitchFamily="18" charset="0"/>
                  </a:rPr>
                  <a:t>HA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 * </a:t>
                </a:r>
                <a:r>
                  <a:rPr lang="en-US" sz="2400" dirty="0">
                    <a:latin typeface="Times New Roman" pitchFamily="18" charset="0"/>
                    <a:cs typeface="Times New Roman" pitchFamily="18" charset="0"/>
                  </a:rPr>
                  <a:t>V</a:t>
                </a:r>
                <a:r>
                  <a:rPr lang="en-US" sz="2400" baseline="-25000" dirty="0">
                    <a:latin typeface="Times New Roman" pitchFamily="18" charset="0"/>
                    <a:cs typeface="Times New Roman" pitchFamily="18" charset="0"/>
                  </a:rPr>
                  <a:t>(L</a:t>
                </a:r>
                <a:r>
                  <a:rPr lang="en-US" sz="2400" baseline="-250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 0.074 * 3 = 0.222 mole </a:t>
                </a:r>
              </a:p>
              <a:p>
                <a:pPr marL="342900" indent="-342900">
                  <a:buFont typeface="Arial" pitchFamily="34" charset="0"/>
                  <a:buChar char="•"/>
                </a:pPr>
                <a:r>
                  <a:rPr lang="en-US" sz="2400" dirty="0" smtClean="0">
                    <a:latin typeface="Times New Roman" pitchFamily="18" charset="0"/>
                    <a:cs typeface="Times New Roman" pitchFamily="18" charset="0"/>
                  </a:rPr>
                  <a:t>From HA molarity (1M), M = </a:t>
                </a:r>
                <a:r>
                  <a:rPr lang="en-US" sz="2400" dirty="0">
                    <a:latin typeface="Times New Roman" pitchFamily="18" charset="0"/>
                    <a:cs typeface="Times New Roman" pitchFamily="18" charset="0"/>
                  </a:rPr>
                  <a:t>No. of moles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t>
                </a:r>
                <a:r>
                  <a:rPr lang="en-US" sz="2400" baseline="-25000" dirty="0">
                    <a:latin typeface="Times New Roman" pitchFamily="18" charset="0"/>
                    <a:cs typeface="Times New Roman" pitchFamily="18" charset="0"/>
                  </a:rPr>
                  <a:t>(L</a:t>
                </a:r>
                <a:r>
                  <a:rPr lang="en-US" sz="2400" baseline="-25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thus</a:t>
                </a:r>
                <a:r>
                  <a:rPr lang="en-US" sz="2400" dirty="0">
                    <a:latin typeface="Times New Roman" pitchFamily="18" charset="0"/>
                    <a:cs typeface="Times New Roman" pitchFamily="18" charset="0"/>
                  </a:rPr>
                  <a:t>,</a:t>
                </a:r>
                <a:endParaRPr lang="en-US" sz="2400" baseline="-250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V = </a:t>
                </a:r>
                <a:r>
                  <a:rPr lang="en-US" sz="2400" dirty="0">
                    <a:latin typeface="Times New Roman" pitchFamily="18" charset="0"/>
                    <a:cs typeface="Times New Roman" pitchFamily="18" charset="0"/>
                  </a:rPr>
                  <a:t>No. of moles </a:t>
                </a:r>
                <a:r>
                  <a:rPr lang="en-US" sz="2400" dirty="0" smtClean="0">
                    <a:latin typeface="Times New Roman" pitchFamily="18" charset="0"/>
                    <a:cs typeface="Times New Roman" pitchFamily="18" charset="0"/>
                  </a:rPr>
                  <a:t>/ M = 0.222 / 1 = 0.222 L</a:t>
                </a:r>
              </a:p>
              <a:p>
                <a:pPr marL="342900" indent="-342900">
                  <a:buFont typeface="Arial" pitchFamily="34" charset="0"/>
                  <a:buChar char="•"/>
                </a:pPr>
                <a:r>
                  <a:rPr lang="en-US" sz="2400" dirty="0">
                    <a:latin typeface="Times New Roman" pitchFamily="18" charset="0"/>
                    <a:cs typeface="Times New Roman" pitchFamily="18" charset="0"/>
                  </a:rPr>
                  <a:t>No. of moles of </a:t>
                </a:r>
                <a14:m>
                  <m:oMath xmlns:m="http://schemas.openxmlformats.org/officeDocument/2006/math">
                    <m:r>
                      <m:rPr>
                        <m:nor/>
                      </m:rPr>
                      <a:rPr lang="en-US" sz="2400" b="1" dirty="0">
                        <a:latin typeface="Traditional Arabic"/>
                      </a:rPr>
                      <m:t>A</m:t>
                    </m:r>
                    <m:r>
                      <m:rPr>
                        <m:nor/>
                      </m:rPr>
                      <a:rPr lang="en-US" sz="2400" b="1" baseline="30000" dirty="0">
                        <a:latin typeface="Traditional Arabic"/>
                      </a:rPr>
                      <m:t>−</m:t>
                    </m:r>
                  </m:oMath>
                </a14:m>
                <a:r>
                  <a:rPr lang="en-US" sz="2400" dirty="0">
                    <a:latin typeface="Times New Roman" pitchFamily="18" charset="0"/>
                    <a:cs typeface="Times New Roman" pitchFamily="18" charset="0"/>
                  </a:rPr>
                  <a:t> = M * V</a:t>
                </a:r>
                <a:r>
                  <a:rPr lang="en-US" sz="2400" baseline="-25000" dirty="0">
                    <a:latin typeface="Times New Roman" pitchFamily="18" charset="0"/>
                    <a:cs typeface="Times New Roman" pitchFamily="18" charset="0"/>
                  </a:rPr>
                  <a:t>(L)</a:t>
                </a:r>
              </a:p>
              <a:p>
                <a:pPr marL="342900" indent="-342900">
                  <a:buFont typeface="Arial" pitchFamily="34" charset="0"/>
                  <a:buChar char="•"/>
                </a:pPr>
                <a:r>
                  <a:rPr lang="en-US" sz="2400" dirty="0" smtClean="0">
                    <a:solidFill>
                      <a:schemeClr val="tx1"/>
                    </a:solidFill>
                    <a:latin typeface="Times New Roman" pitchFamily="18" charset="0"/>
                    <a:cs typeface="Times New Roman" pitchFamily="18" charset="0"/>
                  </a:rPr>
                  <a:t>                                = 0.126 * 3 = 0.378mole</a:t>
                </a:r>
                <a:endParaRPr lang="en-US" sz="2400" dirty="0">
                  <a:solidFill>
                    <a:schemeClr val="tx1"/>
                  </a:solidFill>
                  <a:latin typeface="Times New Roman" pitchFamily="18" charset="0"/>
                  <a:cs typeface="Times New Roman" pitchFamily="18" charset="0"/>
                </a:endParaRPr>
              </a:p>
              <a:p>
                <a:pPr marL="342900" indent="-342900">
                  <a:buFont typeface="Arial" pitchFamily="34" charset="0"/>
                  <a:buChar char="•"/>
                </a:pPr>
                <a:r>
                  <a:rPr lang="en-US" sz="2400" dirty="0" smtClean="0">
                    <a:solidFill>
                      <a:schemeClr val="tx1"/>
                    </a:solidFill>
                    <a:latin typeface="Times New Roman" pitchFamily="18" charset="0"/>
                    <a:cs typeface="Times New Roman" pitchFamily="18" charset="0"/>
                  </a:rPr>
                  <a:t>No</a:t>
                </a:r>
                <a:r>
                  <a:rPr lang="en-US" sz="2400" dirty="0">
                    <a:solidFill>
                      <a:schemeClr val="tx1"/>
                    </a:solidFill>
                    <a:latin typeface="Times New Roman" pitchFamily="18" charset="0"/>
                    <a:cs typeface="Times New Roman" pitchFamily="18" charset="0"/>
                  </a:rPr>
                  <a:t>. of moles </a:t>
                </a:r>
                <a14:m>
                  <m:oMath xmlns:m="http://schemas.openxmlformats.org/officeDocument/2006/math">
                    <m:r>
                      <m:rPr>
                        <m:nor/>
                      </m:rPr>
                      <a:rPr lang="en-US" sz="2400" b="1" dirty="0">
                        <a:solidFill>
                          <a:schemeClr val="tx1"/>
                        </a:solidFill>
                        <a:latin typeface="Times New Roman" pitchFamily="18" charset="0"/>
                        <a:cs typeface="Times New Roman" pitchFamily="18" charset="0"/>
                      </a:rPr>
                      <m:t>A</m:t>
                    </m:r>
                    <m:r>
                      <m:rPr>
                        <m:nor/>
                      </m:rPr>
                      <a:rPr lang="en-US" sz="2400" b="1" baseline="30000" dirty="0">
                        <a:solidFill>
                          <a:schemeClr val="tx1"/>
                        </a:solidFill>
                        <a:latin typeface="Times New Roman" pitchFamily="18" charset="0"/>
                        <a:cs typeface="Times New Roman" pitchFamily="18" charset="0"/>
                      </a:rPr>
                      <m:t>−</m:t>
                    </m:r>
                    <m:r>
                      <a:rPr lang="en-US" sz="2400" i="1" baseline="30000" dirty="0">
                        <a:solidFill>
                          <a:schemeClr val="tx1"/>
                        </a:solidFill>
                        <a:latin typeface="Cambria Math"/>
                        <a:cs typeface="+mj-cs"/>
                      </a:rPr>
                      <m:t> </m:t>
                    </m:r>
                  </m:oMath>
                </a14:m>
                <a:r>
                  <a:rPr lang="en-US" sz="2400" dirty="0">
                    <a:solidFill>
                      <a:schemeClr val="tx1"/>
                    </a:solidFill>
                    <a:latin typeface="Times New Roman" pitchFamily="18" charset="0"/>
                    <a:cs typeface="Times New Roman" pitchFamily="18" charset="0"/>
                  </a:rPr>
                  <a:t>= wt</a:t>
                </a:r>
                <a:r>
                  <a:rPr lang="en-US" sz="2400" baseline="-25000" dirty="0">
                    <a:solidFill>
                      <a:schemeClr val="tx1"/>
                    </a:solidFill>
                    <a:latin typeface="Times New Roman" pitchFamily="18" charset="0"/>
                    <a:cs typeface="Times New Roman" pitchFamily="18" charset="0"/>
                  </a:rPr>
                  <a:t>g</a:t>
                </a:r>
                <a:r>
                  <a:rPr lang="en-US" sz="2400" baseline="30000"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/MW </a:t>
                </a:r>
                <a:endParaRPr lang="en-US" sz="2400" dirty="0" smtClean="0">
                  <a:solidFill>
                    <a:schemeClr val="tx1"/>
                  </a:solidFill>
                  <a:latin typeface="Times New Roman" pitchFamily="18" charset="0"/>
                  <a:cs typeface="Times New Roman" pitchFamily="18" charset="0"/>
                </a:endParaRPr>
              </a:p>
              <a:p>
                <a:pPr marL="342900" indent="-342900">
                  <a:buFont typeface="Arial" pitchFamily="34" charset="0"/>
                  <a:buChar char="•"/>
                </a:pP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0.378  = </a:t>
                </a:r>
                <a:r>
                  <a:rPr lang="en-US" sz="2400" dirty="0">
                    <a:solidFill>
                      <a:schemeClr val="tx1"/>
                    </a:solidFill>
                    <a:latin typeface="Times New Roman" pitchFamily="18" charset="0"/>
                    <a:cs typeface="Times New Roman" pitchFamily="18" charset="0"/>
                  </a:rPr>
                  <a:t>wt</a:t>
                </a:r>
                <a:r>
                  <a:rPr lang="en-US" sz="2400" baseline="-25000" dirty="0">
                    <a:solidFill>
                      <a:schemeClr val="tx1"/>
                    </a:solidFill>
                    <a:latin typeface="Times New Roman" pitchFamily="18" charset="0"/>
                    <a:cs typeface="Times New Roman" pitchFamily="18" charset="0"/>
                  </a:rPr>
                  <a:t>g</a:t>
                </a:r>
                <a:r>
                  <a:rPr lang="en-US" sz="2400" baseline="300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136</a:t>
                </a:r>
              </a:p>
              <a:p>
                <a:pPr marL="342900" indent="-342900">
                  <a:buFont typeface="Arial" pitchFamily="34" charset="0"/>
                  <a:buChar char="•"/>
                </a:pPr>
                <a:r>
                  <a:rPr lang="en-US" sz="2400" dirty="0" err="1" smtClean="0">
                    <a:solidFill>
                      <a:schemeClr val="tx1"/>
                    </a:solidFill>
                    <a:latin typeface="Times New Roman" pitchFamily="18" charset="0"/>
                    <a:cs typeface="Times New Roman" pitchFamily="18" charset="0"/>
                  </a:rPr>
                  <a:t>Wt</a:t>
                </a:r>
                <a:r>
                  <a:rPr lang="en-US" sz="2400" dirty="0" smtClean="0">
                    <a:solidFill>
                      <a:schemeClr val="tx1"/>
                    </a:solidFill>
                    <a:latin typeface="Times New Roman" pitchFamily="18" charset="0"/>
                    <a:cs typeface="Times New Roman" pitchFamily="18" charset="0"/>
                  </a:rPr>
                  <a:t> = 51.4 g</a:t>
                </a:r>
              </a:p>
              <a:p>
                <a:pPr marL="342900" indent="-342900">
                  <a:buFont typeface="Arial" pitchFamily="34" charset="0"/>
                  <a:buChar char="•"/>
                </a:pPr>
                <a:r>
                  <a:rPr lang="en-US" sz="2400" dirty="0" smtClean="0">
                    <a:solidFill>
                      <a:schemeClr val="tx1"/>
                    </a:solidFill>
                    <a:latin typeface="Times New Roman" pitchFamily="18" charset="0"/>
                    <a:cs typeface="Times New Roman" pitchFamily="18" charset="0"/>
                  </a:rPr>
                  <a:t>To prepare 3L buffer, dissolve 51.4g of the </a:t>
                </a:r>
                <a:r>
                  <a:rPr lang="en-US" sz="2400" dirty="0">
                    <a:solidFill>
                      <a:schemeClr val="tx1"/>
                    </a:solidFill>
                    <a:latin typeface="Times New Roman" pitchFamily="18" charset="0"/>
                    <a:cs typeface="Times New Roman" pitchFamily="18" charset="0"/>
                  </a:rPr>
                  <a:t>solid sodium acetate </a:t>
                </a:r>
                <a:r>
                  <a:rPr lang="en-US" sz="2400" dirty="0" err="1" smtClean="0">
                    <a:solidFill>
                      <a:schemeClr val="tx1"/>
                    </a:solidFill>
                    <a:latin typeface="Times New Roman" pitchFamily="18" charset="0"/>
                    <a:cs typeface="Times New Roman" pitchFamily="18" charset="0"/>
                  </a:rPr>
                  <a:t>trihydrate</a:t>
                </a:r>
                <a:r>
                  <a:rPr lang="en-US" sz="2400" dirty="0" smtClean="0">
                    <a:solidFill>
                      <a:schemeClr val="tx1"/>
                    </a:solidFill>
                    <a:latin typeface="Times New Roman" pitchFamily="18" charset="0"/>
                    <a:cs typeface="Times New Roman" pitchFamily="18" charset="0"/>
                  </a:rPr>
                  <a:t> with 222ml of the 1M </a:t>
                </a:r>
                <a:r>
                  <a:rPr lang="en-US" sz="2400" dirty="0">
                    <a:solidFill>
                      <a:schemeClr val="tx1"/>
                    </a:solidFill>
                    <a:latin typeface="Times New Roman" pitchFamily="18" charset="0"/>
                    <a:cs typeface="Times New Roman" pitchFamily="18" charset="0"/>
                  </a:rPr>
                  <a:t>acetic </a:t>
                </a:r>
                <a:r>
                  <a:rPr lang="en-US" sz="2400" dirty="0" smtClean="0">
                    <a:solidFill>
                      <a:schemeClr val="tx1"/>
                    </a:solidFill>
                    <a:latin typeface="Times New Roman" pitchFamily="18" charset="0"/>
                    <a:cs typeface="Times New Roman" pitchFamily="18" charset="0"/>
                  </a:rPr>
                  <a:t>acid and make up the volume to 3 L with water. </a:t>
                </a:r>
                <a:endParaRPr lang="en-US" sz="2400" dirty="0">
                  <a:solidFill>
                    <a:schemeClr val="tx1"/>
                  </a:solidFill>
                  <a:latin typeface="Times New Roman" pitchFamily="18" charset="0"/>
                  <a:cs typeface="Times New Roman" pitchFamily="18" charset="0"/>
                </a:endParaRPr>
              </a:p>
              <a:p>
                <a:pPr marL="342900" indent="-342900">
                  <a:buFont typeface="Arial" pitchFamily="34" charset="0"/>
                  <a:buChar char="•"/>
                </a:pPr>
                <a:endParaRPr lang="en-US" sz="2400" dirty="0" smtClean="0">
                  <a:latin typeface="Traditional Arabic"/>
                </a:endParaRPr>
              </a:p>
            </p:txBody>
          </p:sp>
        </mc:Choice>
        <mc:Fallback>
          <p:sp>
            <p:nvSpPr>
              <p:cNvPr id="3" name="مربع نص 2"/>
              <p:cNvSpPr txBox="1">
                <a:spLocks noRot="1" noChangeAspect="1" noMove="1" noResize="1" noEditPoints="1" noAdjustHandles="1" noChangeArrowheads="1" noChangeShapeType="1" noTextEdit="1"/>
              </p:cNvSpPr>
              <p:nvPr/>
            </p:nvSpPr>
            <p:spPr>
              <a:xfrm>
                <a:off x="76200" y="762000"/>
                <a:ext cx="8915400" cy="6370975"/>
              </a:xfrm>
              <a:prstGeom prst="rect">
                <a:avLst/>
              </a:prstGeom>
              <a:blipFill rotWithShape="1">
                <a:blip r:embed="rId2" cstate="print"/>
                <a:stretch>
                  <a:fillRect l="-958" t="-766" r="-1642"/>
                </a:stretch>
              </a:blipFill>
            </p:spPr>
            <p:txBody>
              <a:bodyPr/>
              <a:lstStyle/>
              <a:p>
                <a:r>
                  <a:rPr lang="en-US">
                    <a:noFill/>
                  </a:rPr>
                  <a:t> </a:t>
                </a:r>
              </a:p>
            </p:txBody>
          </p:sp>
        </mc:Fallback>
      </mc:AlternateContent>
    </p:spTree>
    <p:extLst>
      <p:ext uri="{BB962C8B-B14F-4D97-AF65-F5344CB8AC3E}">
        <p14:creationId xmlns="" xmlns:p14="http://schemas.microsoft.com/office/powerpoint/2010/main" val="398263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pPr rtl="0"/>
            <a:r>
              <a:rPr lang="en-US" b="1" dirty="0" err="1" smtClean="0">
                <a:solidFill>
                  <a:srgbClr val="C00000"/>
                </a:solidFill>
                <a:latin typeface="Times New Roman" pitchFamily="18" charset="0"/>
                <a:cs typeface="Times New Roman" pitchFamily="18" charset="0"/>
              </a:rPr>
              <a:t>Polyprotic</a:t>
            </a:r>
            <a:r>
              <a:rPr lang="en-US" b="1" dirty="0" smtClean="0">
                <a:solidFill>
                  <a:srgbClr val="C00000"/>
                </a:solidFill>
                <a:latin typeface="Times New Roman" pitchFamily="18" charset="0"/>
                <a:cs typeface="Times New Roman" pitchFamily="18" charset="0"/>
              </a:rPr>
              <a:t> Acids</a:t>
            </a:r>
            <a:endParaRPr lang="x-none" b="1" dirty="0">
              <a:solidFill>
                <a:srgbClr val="C00000"/>
              </a:solidFill>
              <a:latin typeface="Times New Roman" pitchFamily="18" charset="0"/>
              <a:cs typeface="Times New Roman" pitchFamily="18" charset="0"/>
            </a:endParaRPr>
          </a:p>
        </p:txBody>
      </p:sp>
      <mc:AlternateContent xmlns:mc="http://schemas.openxmlformats.org/markup-compatibility/2006">
        <mc:Choice xmlns="" xmlns:a14="http://schemas.microsoft.com/office/drawing/2010/main" Requires="a14">
          <p:sp>
            <p:nvSpPr>
              <p:cNvPr id="3" name="مربع نص 2"/>
              <p:cNvSpPr txBox="1"/>
              <p:nvPr/>
            </p:nvSpPr>
            <p:spPr>
              <a:xfrm>
                <a:off x="609600" y="1371600"/>
                <a:ext cx="8077200" cy="5846024"/>
              </a:xfrm>
              <a:prstGeom prst="rect">
                <a:avLst/>
              </a:prstGeom>
              <a:noFill/>
            </p:spPr>
            <p:txBody>
              <a:bodyPr wrap="square" rtlCol="1">
                <a:spAutoFit/>
              </a:bodyPr>
              <a:lstStyle/>
              <a:p>
                <a:pPr marL="342900" indent="-342900">
                  <a:buFont typeface="Arial" pitchFamily="34" charset="0"/>
                  <a:buChar char="•"/>
                </a:pPr>
                <a:r>
                  <a:rPr lang="en-US" sz="2400" dirty="0" smtClean="0">
                    <a:latin typeface="Times New Roman" pitchFamily="18" charset="0"/>
                    <a:cs typeface="Times New Roman" pitchFamily="18" charset="0"/>
                  </a:rPr>
                  <a:t> H</a:t>
                </a:r>
                <a:r>
                  <a:rPr lang="en-US" sz="2400" baseline="-25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  	       H</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HA</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endParaRPr lang="en-US" sz="2400" baseline="300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K</a:t>
                </a:r>
                <a:r>
                  <a:rPr lang="en-US" sz="2400" baseline="-25000" dirty="0" smtClean="0">
                    <a:latin typeface="Times New Roman" pitchFamily="18" charset="0"/>
                    <a:cs typeface="Times New Roman" pitchFamily="18" charset="0"/>
                  </a:rPr>
                  <a:t>a1</a:t>
                </a:r>
                <a:r>
                  <a:rPr lang="en-US" sz="2400" dirty="0" smtClean="0">
                    <a:latin typeface="Times New Roman" pitchFamily="18" charset="0"/>
                    <a:cs typeface="Times New Roman" pitchFamily="18" charset="0"/>
                  </a:rPr>
                  <a:t> =                             K</a:t>
                </a:r>
                <a:r>
                  <a:rPr lang="en-US" sz="2400" baseline="-25000" dirty="0" smtClean="0">
                    <a:latin typeface="Times New Roman" pitchFamily="18" charset="0"/>
                    <a:cs typeface="Times New Roman" pitchFamily="18" charset="0"/>
                  </a:rPr>
                  <a:t>a2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400" dirty="0" err="1" smtClean="0">
                    <a:latin typeface="Times New Roman" pitchFamily="18" charset="0"/>
                    <a:cs typeface="Times New Roman" pitchFamily="18" charset="0"/>
                  </a:rPr>
                  <a:t>Polyprotic</a:t>
                </a:r>
                <a:r>
                  <a:rPr lang="en-US" sz="2400" dirty="0" smtClean="0">
                    <a:latin typeface="Times New Roman" pitchFamily="18" charset="0"/>
                    <a:cs typeface="Times New Roman" pitchFamily="18" charset="0"/>
                  </a:rPr>
                  <a:t> acid ionizes in a successive steps.</a:t>
                </a:r>
              </a:p>
              <a:p>
                <a:pPr marL="342900" indent="-342900">
                  <a:lnSpc>
                    <a:spcPct val="150000"/>
                  </a:lnSpc>
                  <a:buFont typeface="Arial" pitchFamily="34" charset="0"/>
                  <a:buChar char="•"/>
                </a:pPr>
                <a:r>
                  <a:rPr lang="en-US" sz="2400" dirty="0" smtClean="0">
                    <a:latin typeface="Times New Roman" pitchFamily="18" charset="0"/>
                    <a:cs typeface="Times New Roman" pitchFamily="18" charset="0"/>
                  </a:rPr>
                  <a:t>For most common weak diprotic acids, </a:t>
                </a:r>
                <a:r>
                  <a:rPr lang="en-US" sz="2400" dirty="0">
                    <a:latin typeface="Times New Roman" pitchFamily="18" charset="0"/>
                    <a:cs typeface="Times New Roman" pitchFamily="18" charset="0"/>
                  </a:rPr>
                  <a:t>K</a:t>
                </a:r>
                <a:r>
                  <a:rPr lang="en-US" sz="2400" baseline="-25000" dirty="0">
                    <a:latin typeface="Times New Roman" pitchFamily="18" charset="0"/>
                    <a:cs typeface="Times New Roman" pitchFamily="18" charset="0"/>
                  </a:rPr>
                  <a:t>a1</a:t>
                </a:r>
                <a:r>
                  <a:rPr lang="en-US" sz="2400" dirty="0" smtClean="0">
                    <a:latin typeface="Times New Roman" pitchFamily="18" charset="0"/>
                    <a:cs typeface="Times New Roman" pitchFamily="18" charset="0"/>
                  </a:rPr>
                  <a:t> &gt; K</a:t>
                </a:r>
                <a:r>
                  <a:rPr lang="en-US" sz="2400" baseline="-25000" dirty="0" smtClean="0">
                    <a:latin typeface="Times New Roman" pitchFamily="18" charset="0"/>
                    <a:cs typeface="Times New Roman" pitchFamily="18" charset="0"/>
                  </a:rPr>
                  <a:t>a2</a:t>
                </a:r>
              </a:p>
              <a:p>
                <a:pPr marL="342900" indent="-342900">
                  <a:lnSpc>
                    <a:spcPct val="150000"/>
                  </a:lnSpc>
                  <a:buFont typeface="Arial" pitchFamily="34" charset="0"/>
                  <a:buChar char="•"/>
                </a:pPr>
                <a:r>
                  <a:rPr lang="en-US" sz="2400" dirty="0" smtClean="0">
                    <a:latin typeface="Times New Roman" pitchFamily="18" charset="0"/>
                    <a:cs typeface="Times New Roman" pitchFamily="18" charset="0"/>
                  </a:rPr>
                  <a:t>The pH of a solution of H</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 is established almost exclusively by the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ionization.</a:t>
                </a:r>
              </a:p>
              <a:p>
                <a:pPr marL="342900" indent="-342900">
                  <a:buFont typeface="Arial" pitchFamily="34" charset="0"/>
                  <a:buChar char="•"/>
                </a:pPr>
                <a:r>
                  <a:rPr lang="en-US" sz="2400" dirty="0">
                    <a:latin typeface="Times New Roman" pitchFamily="18" charset="0"/>
                    <a:cs typeface="Times New Roman" pitchFamily="18" charset="0"/>
                  </a:rPr>
                  <a:t>pH </a:t>
                </a:r>
                <a:r>
                  <a:rPr lang="en-US" sz="2400" dirty="0" smtClean="0">
                    <a:latin typeface="Times New Roman" pitchFamily="18" charset="0"/>
                    <a:cs typeface="Times New Roman" pitchFamily="18" charset="0"/>
                  </a:rPr>
                  <a:t>= pK</a:t>
                </a:r>
                <a:r>
                  <a:rPr lang="en-US" sz="2400" baseline="-25000" dirty="0" smtClean="0">
                    <a:latin typeface="Times New Roman" pitchFamily="18" charset="0"/>
                    <a:cs typeface="Times New Roman" pitchFamily="18" charset="0"/>
                  </a:rPr>
                  <a:t>a1</a:t>
                </a:r>
                <a14:m>
                  <m:oMath xmlns:m="http://schemas.openxmlformats.org/officeDocument/2006/math">
                    <m:r>
                      <a:rPr lang="en-US" sz="2400" b="0" i="1" smtClean="0">
                        <a:latin typeface="Cambria Math"/>
                        <a:cs typeface="Times New Roman" pitchFamily="18" charset="0"/>
                      </a:rPr>
                      <m:t>+</m:t>
                    </m:r>
                    <m:r>
                      <a:rPr lang="en-US" sz="2400" b="0" i="1" smtClean="0">
                        <a:latin typeface="Cambria Math"/>
                        <a:cs typeface="Times New Roman" pitchFamily="18" charset="0"/>
                      </a:rPr>
                      <m:t>𝑙𝑜𝑔</m:t>
                    </m:r>
                    <m:f>
                      <m:fPr>
                        <m:ctrlPr>
                          <a:rPr lang="en-US" sz="2400" b="0" i="1" smtClean="0">
                            <a:latin typeface="Cambria Math"/>
                            <a:cs typeface="Times New Roman" pitchFamily="18" charset="0"/>
                          </a:rPr>
                        </m:ctrlPr>
                      </m:fPr>
                      <m:num>
                        <m:r>
                          <m:rPr>
                            <m:nor/>
                          </m:rPr>
                          <a:rPr lang="en-US" sz="2400" dirty="0">
                            <a:latin typeface="Traditional Arabic"/>
                          </a:rPr>
                          <m:t>[</m:t>
                        </m:r>
                        <m:r>
                          <m:rPr>
                            <m:nor/>
                          </m:rPr>
                          <a:rPr lang="en-US" sz="2400" dirty="0">
                            <a:latin typeface="Traditional Arabic"/>
                          </a:rPr>
                          <m:t>HA</m:t>
                        </m:r>
                        <m:r>
                          <m:rPr>
                            <m:nor/>
                          </m:rPr>
                          <a:rPr lang="en-US" sz="2400" baseline="30000" dirty="0">
                            <a:latin typeface="Traditional Arabic"/>
                          </a:rPr>
                          <m:t>−</m:t>
                        </m:r>
                        <m:r>
                          <m:rPr>
                            <m:nor/>
                          </m:rPr>
                          <a:rPr lang="en-US" sz="2400" dirty="0">
                            <a:latin typeface="Traditional Arabic"/>
                          </a:rPr>
                          <m:t>]</m:t>
                        </m:r>
                        <m:r>
                          <m:rPr>
                            <m:nor/>
                          </m:rPr>
                          <a:rPr lang="en-US" sz="2400" dirty="0"/>
                          <m:t> </m:t>
                        </m:r>
                      </m:num>
                      <m:den>
                        <m:r>
                          <m:rPr>
                            <m:nor/>
                          </m:rPr>
                          <a:rPr lang="en-US" sz="2400" dirty="0">
                            <a:latin typeface="Traditional Arabic"/>
                          </a:rPr>
                          <m:t>[</m:t>
                        </m:r>
                        <m:r>
                          <m:rPr>
                            <m:nor/>
                          </m:rPr>
                          <a:rPr lang="en-US" sz="2400" dirty="0">
                            <a:latin typeface="Traditional Arabic"/>
                          </a:rPr>
                          <m:t>H</m:t>
                        </m:r>
                        <m:r>
                          <m:rPr>
                            <m:nor/>
                          </m:rPr>
                          <a:rPr lang="en-US" sz="2400" baseline="-25000" dirty="0">
                            <a:latin typeface="Times New Roman" pitchFamily="18" charset="0"/>
                            <a:cs typeface="Times New Roman" pitchFamily="18" charset="0"/>
                          </a:rPr>
                          <m:t>2</m:t>
                        </m:r>
                        <m:r>
                          <m:rPr>
                            <m:nor/>
                          </m:rPr>
                          <a:rPr lang="en-US" sz="2400" dirty="0">
                            <a:latin typeface="Traditional Arabic"/>
                          </a:rPr>
                          <m:t>A</m:t>
                        </m:r>
                        <m:r>
                          <m:rPr>
                            <m:nor/>
                          </m:rPr>
                          <a:rPr lang="en-US" sz="2400" dirty="0">
                            <a:latin typeface="Traditional Arabic"/>
                          </a:rPr>
                          <m:t>] </m:t>
                        </m:r>
                      </m:den>
                    </m:f>
                  </m:oMath>
                </a14:m>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pH = pK</a:t>
                </a:r>
                <a:r>
                  <a:rPr lang="en-US" sz="2400" baseline="-25000" dirty="0">
                    <a:latin typeface="Times New Roman" pitchFamily="18" charset="0"/>
                    <a:cs typeface="Times New Roman" pitchFamily="18" charset="0"/>
                  </a:rPr>
                  <a:t>a2</a:t>
                </a:r>
                <a14:m>
                  <m:oMath xmlns:m="http://schemas.openxmlformats.org/officeDocument/2006/math">
                    <m:r>
                      <a:rPr lang="en-US" sz="2400" i="1">
                        <a:latin typeface="Cambria Math"/>
                        <a:cs typeface="Times New Roman" pitchFamily="18" charset="0"/>
                      </a:rPr>
                      <m:t>+</m:t>
                    </m:r>
                    <m:r>
                      <a:rPr lang="en-US" sz="2400" i="1">
                        <a:latin typeface="Cambria Math"/>
                        <a:cs typeface="Times New Roman" pitchFamily="18" charset="0"/>
                      </a:rPr>
                      <m:t>𝑙𝑜𝑔</m:t>
                    </m:r>
                    <m:f>
                      <m:fPr>
                        <m:ctrlPr>
                          <a:rPr lang="en-US" sz="2400" i="1">
                            <a:latin typeface="Cambria Math"/>
                            <a:cs typeface="Times New Roman" pitchFamily="18" charset="0"/>
                          </a:rPr>
                        </m:ctrlPr>
                      </m:fPr>
                      <m:num>
                        <m:r>
                          <m:rPr>
                            <m:nor/>
                          </m:rPr>
                          <a:rPr lang="en-US" sz="2400" dirty="0">
                            <a:latin typeface="Traditional Arabic"/>
                          </a:rPr>
                          <m:t>[</m:t>
                        </m:r>
                        <m:r>
                          <m:rPr>
                            <m:nor/>
                          </m:rPr>
                          <a:rPr lang="en-US" sz="2400" dirty="0">
                            <a:latin typeface="Traditional Arabic"/>
                          </a:rPr>
                          <m:t>A</m:t>
                        </m:r>
                        <m:r>
                          <m:rPr>
                            <m:nor/>
                          </m:rPr>
                          <a:rPr lang="en-US" sz="2400" baseline="30000" dirty="0">
                            <a:latin typeface="Times New Roman" pitchFamily="18" charset="0"/>
                            <a:cs typeface="Times New Roman" pitchFamily="18" charset="0"/>
                          </a:rPr>
                          <m:t>2</m:t>
                        </m:r>
                        <m:r>
                          <m:rPr>
                            <m:nor/>
                          </m:rPr>
                          <a:rPr lang="en-US" sz="2400" baseline="30000" dirty="0">
                            <a:latin typeface="Times New Roman" pitchFamily="18" charset="0"/>
                            <a:cs typeface="Times New Roman" pitchFamily="18" charset="0"/>
                          </a:rPr>
                          <m:t>−] </m:t>
                        </m:r>
                      </m:num>
                      <m:den>
                        <m:r>
                          <m:rPr>
                            <m:nor/>
                          </m:rPr>
                          <a:rPr lang="en-US" sz="2400" dirty="0">
                            <a:latin typeface="Traditional Arabic"/>
                          </a:rPr>
                          <m:t>[</m:t>
                        </m:r>
                        <m:r>
                          <m:rPr>
                            <m:nor/>
                          </m:rPr>
                          <a:rPr lang="en-US" sz="2400" dirty="0">
                            <a:latin typeface="Traditional Arabic"/>
                          </a:rPr>
                          <m:t>HA</m:t>
                        </m:r>
                        <m:r>
                          <m:rPr>
                            <m:nor/>
                          </m:rPr>
                          <a:rPr lang="en-US" sz="2400" baseline="30000" dirty="0">
                            <a:latin typeface="Traditional Arabic"/>
                          </a:rPr>
                          <m:t>−</m:t>
                        </m:r>
                        <m:r>
                          <m:rPr>
                            <m:nor/>
                          </m:rPr>
                          <a:rPr lang="en-US" sz="2400" dirty="0">
                            <a:latin typeface="Traditional Arabic"/>
                          </a:rPr>
                          <m:t>] </m:t>
                        </m:r>
                      </m:den>
                    </m:f>
                  </m:oMath>
                </a14:m>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p:txBody>
          </p:sp>
        </mc:Choice>
        <mc:Fallback>
          <p:sp>
            <p:nvSpPr>
              <p:cNvPr id="3" name="مربع نص 2"/>
              <p:cNvSpPr txBox="1">
                <a:spLocks noRot="1" noChangeAspect="1" noMove="1" noResize="1" noEditPoints="1" noAdjustHandles="1" noChangeArrowheads="1" noChangeShapeType="1" noTextEdit="1"/>
              </p:cNvSpPr>
              <p:nvPr/>
            </p:nvSpPr>
            <p:spPr>
              <a:xfrm>
                <a:off x="609600" y="1371600"/>
                <a:ext cx="8077200" cy="5846024"/>
              </a:xfrm>
              <a:prstGeom prst="rect">
                <a:avLst/>
              </a:prstGeom>
              <a:blipFill rotWithShape="1">
                <a:blip r:embed="rId2" cstate="print"/>
                <a:stretch>
                  <a:fillRect l="-1132" t="-834" r="-1585"/>
                </a:stretch>
              </a:blipFill>
            </p:spPr>
            <p:txBody>
              <a:bodyPr/>
              <a:lstStyle/>
              <a:p>
                <a:r>
                  <a:rPr lang="ar-SA">
                    <a:noFill/>
                  </a:rPr>
                  <a:t> </a:t>
                </a:r>
              </a:p>
            </p:txBody>
          </p:sp>
        </mc:Fallback>
      </mc:AlternateContent>
      <p:sp>
        <p:nvSpPr>
          <p:cNvPr id="6" name="Left-Right Arrow 3"/>
          <p:cNvSpPr/>
          <p:nvPr/>
        </p:nvSpPr>
        <p:spPr>
          <a:xfrm>
            <a:off x="1828800" y="14478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Left-Right Arrow 3"/>
          <p:cNvSpPr/>
          <p:nvPr/>
        </p:nvSpPr>
        <p:spPr>
          <a:xfrm>
            <a:off x="4648200" y="1447800"/>
            <a:ext cx="914400" cy="228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مجموعة 7"/>
          <p:cNvGrpSpPr/>
          <p:nvPr/>
        </p:nvGrpSpPr>
        <p:grpSpPr>
          <a:xfrm>
            <a:off x="1524000" y="1943391"/>
            <a:ext cx="1524000" cy="842665"/>
            <a:chOff x="3274702" y="4110335"/>
            <a:chExt cx="1524000" cy="842665"/>
          </a:xfrm>
        </p:grpSpPr>
        <p:sp>
          <p:nvSpPr>
            <p:cNvPr id="9" name="TextBox 5"/>
            <p:cNvSpPr txBox="1"/>
            <p:nvPr/>
          </p:nvSpPr>
          <p:spPr>
            <a:xfrm>
              <a:off x="3274702" y="4110335"/>
              <a:ext cx="1524000" cy="461665"/>
            </a:xfrm>
            <a:prstGeom prst="rect">
              <a:avLst/>
            </a:prstGeom>
            <a:noFill/>
          </p:spPr>
          <p:txBody>
            <a:bodyPr wrap="square" rtlCol="0">
              <a:spAutoFit/>
            </a:bodyPr>
            <a:lstStyle/>
            <a:p>
              <a:r>
                <a:rPr lang="en-US" sz="2400" dirty="0" smtClean="0">
                  <a:latin typeface="Traditional Arabic"/>
                </a:rPr>
                <a:t>[H</a:t>
              </a:r>
              <a:r>
                <a:rPr lang="en-US" sz="2400" baseline="30000" dirty="0" smtClean="0">
                  <a:latin typeface="Traditional Arabic"/>
                </a:rPr>
                <a:t>+</a:t>
              </a:r>
              <a:r>
                <a:rPr lang="en-US" sz="2400" dirty="0" smtClean="0">
                  <a:latin typeface="Traditional Arabic"/>
                </a:rPr>
                <a:t>] [HA</a:t>
              </a:r>
              <a:r>
                <a:rPr lang="en-US" sz="2400" baseline="30000" dirty="0" smtClean="0">
                  <a:latin typeface="Traditional Arabic"/>
                </a:rPr>
                <a:t>-</a:t>
              </a:r>
              <a:r>
                <a:rPr lang="en-US" sz="2400" dirty="0" smtClean="0">
                  <a:latin typeface="Traditional Arabic"/>
                </a:rPr>
                <a:t>]</a:t>
              </a:r>
              <a:endParaRPr lang="en-US" sz="2400" dirty="0"/>
            </a:p>
          </p:txBody>
        </p:sp>
        <p:sp>
          <p:nvSpPr>
            <p:cNvPr id="10" name="TextBox 6"/>
            <p:cNvSpPr txBox="1"/>
            <p:nvPr/>
          </p:nvSpPr>
          <p:spPr>
            <a:xfrm>
              <a:off x="3427102" y="4491335"/>
              <a:ext cx="990600" cy="461665"/>
            </a:xfrm>
            <a:prstGeom prst="rect">
              <a:avLst/>
            </a:prstGeom>
            <a:noFill/>
          </p:spPr>
          <p:txBody>
            <a:bodyPr wrap="square" rtlCol="0">
              <a:spAutoFit/>
            </a:bodyPr>
            <a:lstStyle/>
            <a:p>
              <a:r>
                <a:rPr lang="en-US" sz="2400" dirty="0" smtClean="0">
                  <a:latin typeface="Traditional Arabic"/>
                </a:rPr>
                <a:t>[H</a:t>
              </a:r>
              <a:r>
                <a:rPr lang="en-US" sz="2400" baseline="-25000" dirty="0">
                  <a:latin typeface="Times New Roman" pitchFamily="18" charset="0"/>
                  <a:cs typeface="Times New Roman" pitchFamily="18" charset="0"/>
                </a:rPr>
                <a:t>2</a:t>
              </a:r>
              <a:r>
                <a:rPr lang="en-US" sz="2400" dirty="0" smtClean="0">
                  <a:latin typeface="Traditional Arabic"/>
                </a:rPr>
                <a:t>A]</a:t>
              </a:r>
              <a:endParaRPr lang="en-US" sz="2400" dirty="0"/>
            </a:p>
          </p:txBody>
        </p:sp>
      </p:grpSp>
      <p:cxnSp>
        <p:nvCxnSpPr>
          <p:cNvPr id="12" name="رابط مستقيم 11"/>
          <p:cNvCxnSpPr/>
          <p:nvPr/>
        </p:nvCxnSpPr>
        <p:spPr>
          <a:xfrm>
            <a:off x="1524000" y="2324391"/>
            <a:ext cx="1434921"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13" name="مجموعة 12"/>
          <p:cNvGrpSpPr/>
          <p:nvPr/>
        </p:nvGrpSpPr>
        <p:grpSpPr>
          <a:xfrm>
            <a:off x="4584879" y="1905000"/>
            <a:ext cx="1511121" cy="842665"/>
            <a:chOff x="3884302" y="4110335"/>
            <a:chExt cx="1282521" cy="842665"/>
          </a:xfrm>
        </p:grpSpPr>
        <p:sp>
          <p:nvSpPr>
            <p:cNvPr id="14" name="TextBox 5"/>
            <p:cNvSpPr txBox="1"/>
            <p:nvPr/>
          </p:nvSpPr>
          <p:spPr>
            <a:xfrm>
              <a:off x="3884302" y="4110335"/>
              <a:ext cx="1282521" cy="830997"/>
            </a:xfrm>
            <a:prstGeom prst="rect">
              <a:avLst/>
            </a:prstGeom>
            <a:noFill/>
          </p:spPr>
          <p:txBody>
            <a:bodyPr wrap="square" rtlCol="0">
              <a:spAutoFit/>
            </a:bodyPr>
            <a:lstStyle/>
            <a:p>
              <a:r>
                <a:rPr lang="en-US" sz="2400" dirty="0" smtClean="0">
                  <a:latin typeface="Traditional Arabic"/>
                </a:rPr>
                <a:t>[H</a:t>
              </a:r>
              <a:r>
                <a:rPr lang="en-US" sz="2400" baseline="30000" dirty="0" smtClean="0">
                  <a:latin typeface="Traditional Arabic"/>
                </a:rPr>
                <a:t>+</a:t>
              </a:r>
              <a:r>
                <a:rPr lang="en-US" sz="2400" dirty="0" smtClean="0">
                  <a:latin typeface="Traditional Arabic"/>
                </a:rPr>
                <a:t>] [A</a:t>
              </a:r>
              <a:r>
                <a:rPr lang="en-US" sz="2400" baseline="30000" dirty="0">
                  <a:latin typeface="Times New Roman" pitchFamily="18" charset="0"/>
                  <a:cs typeface="Times New Roman" pitchFamily="18" charset="0"/>
                </a:rPr>
                <a:t>2-</a:t>
              </a:r>
              <a:r>
                <a:rPr lang="en-US" sz="2400" dirty="0" smtClean="0">
                  <a:latin typeface="Traditional Arabic"/>
                </a:rPr>
                <a:t>]</a:t>
              </a:r>
              <a:endParaRPr lang="en-US" sz="2400" dirty="0"/>
            </a:p>
          </p:txBody>
        </p:sp>
        <p:sp>
          <p:nvSpPr>
            <p:cNvPr id="15" name="TextBox 6"/>
            <p:cNvSpPr txBox="1"/>
            <p:nvPr/>
          </p:nvSpPr>
          <p:spPr>
            <a:xfrm>
              <a:off x="4022417" y="4491335"/>
              <a:ext cx="1144406" cy="461665"/>
            </a:xfrm>
            <a:prstGeom prst="rect">
              <a:avLst/>
            </a:prstGeom>
            <a:noFill/>
          </p:spPr>
          <p:txBody>
            <a:bodyPr wrap="square" rtlCol="0">
              <a:spAutoFit/>
            </a:bodyPr>
            <a:lstStyle/>
            <a:p>
              <a:r>
                <a:rPr lang="en-US" sz="2400" dirty="0" smtClean="0">
                  <a:latin typeface="Traditional Arabic"/>
                </a:rPr>
                <a:t>[HA</a:t>
              </a:r>
              <a:r>
                <a:rPr lang="en-US" sz="2400" baseline="30000" dirty="0">
                  <a:latin typeface="Traditional Arabic"/>
                </a:rPr>
                <a:t>-</a:t>
              </a:r>
              <a:r>
                <a:rPr lang="en-US" sz="2400" dirty="0" smtClean="0">
                  <a:latin typeface="Traditional Arabic"/>
                </a:rPr>
                <a:t>]</a:t>
              </a:r>
              <a:endParaRPr lang="en-US" sz="2400" dirty="0"/>
            </a:p>
          </p:txBody>
        </p:sp>
      </p:grpSp>
      <p:cxnSp>
        <p:nvCxnSpPr>
          <p:cNvPr id="16" name="رابط مستقيم 15"/>
          <p:cNvCxnSpPr/>
          <p:nvPr/>
        </p:nvCxnSpPr>
        <p:spPr>
          <a:xfrm>
            <a:off x="4432479" y="2286000"/>
            <a:ext cx="1434921"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1856552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519</Words>
  <Application>Microsoft Office PowerPoint</Application>
  <PresentationFormat>On-screen Show (4:3)</PresentationFormat>
  <Paragraphs>126</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Buffers</vt:lpstr>
      <vt:lpstr>Buffers</vt:lpstr>
      <vt:lpstr>Mechanism of Action of Buffers</vt:lpstr>
      <vt:lpstr> Buffer Capacity</vt:lpstr>
      <vt:lpstr> Buffer Capacity Continue</vt:lpstr>
      <vt:lpstr>Preparation of Buffers</vt:lpstr>
      <vt:lpstr>Preparation of Buffers</vt:lpstr>
      <vt:lpstr>Preparation of Buffers Continue</vt:lpstr>
      <vt:lpstr>Polyprotic Acids</vt:lpstr>
      <vt:lpstr>Slide 10</vt:lpstr>
      <vt:lpstr>Slide 11</vt:lpstr>
      <vt:lpstr>Slide 12</vt:lpstr>
      <vt:lpstr>Slide 13</vt:lpstr>
      <vt:lpstr>Slide 14</vt:lpstr>
      <vt:lpstr>Slide 15</vt:lpstr>
      <vt:lpstr>Slide 16</vt:lpstr>
      <vt:lpstr>Slide 17</vt:lpstr>
      <vt:lpstr>Slide 18</vt:lpstr>
      <vt:lpstr>Examples of Buffers</vt:lpstr>
      <vt:lpstr>Physiological Buffers </vt:lpstr>
      <vt:lpstr>Physiological Buffers </vt:lpstr>
      <vt:lpstr>Physiological Buffers </vt:lpstr>
      <vt:lpstr>Physiological Buffers </vt:lpstr>
      <vt:lpstr>Physiological Buffers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Plasmid</dc:title>
  <dc:creator>Areej Alzahrani</dc:creator>
  <cp:lastModifiedBy>aalbity</cp:lastModifiedBy>
  <cp:revision>252</cp:revision>
  <dcterms:created xsi:type="dcterms:W3CDTF">2006-08-16T00:00:00Z</dcterms:created>
  <dcterms:modified xsi:type="dcterms:W3CDTF">2017-10-29T05:41:58Z</dcterms:modified>
</cp:coreProperties>
</file>