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5" r:id="rId2"/>
    <p:sldId id="327" r:id="rId3"/>
    <p:sldId id="328" r:id="rId4"/>
    <p:sldId id="330" r:id="rId5"/>
    <p:sldId id="333" r:id="rId6"/>
    <p:sldId id="332" r:id="rId7"/>
    <p:sldId id="334" r:id="rId8"/>
    <p:sldId id="335" r:id="rId9"/>
    <p:sldId id="336" r:id="rId10"/>
    <p:sldId id="339" r:id="rId11"/>
    <p:sldId id="337" r:id="rId12"/>
    <p:sldId id="34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23/10/2017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2743200"/>
          </a:xfrm>
        </p:spPr>
        <p:txBody>
          <a:bodyPr>
            <a:normAutofit/>
          </a:bodyPr>
          <a:lstStyle/>
          <a:p>
            <a:pPr marL="742950" indent="-742950" rtl="0"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Weak acids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x-none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Image result for ti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2857500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652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120" t="27938" r="30804" b="21875"/>
          <a:stretch/>
        </p:blipFill>
        <p:spPr bwMode="auto">
          <a:xfrm>
            <a:off x="1007660" y="1729346"/>
            <a:ext cx="6612340" cy="490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04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raditional Arabic"/>
              </a:rPr>
              <a:t>From the previous example:</a:t>
            </a: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r>
              <a:rPr lang="en-US" sz="2400" dirty="0" smtClean="0">
                <a:latin typeface="Traditional Arabic"/>
              </a:rPr>
              <a:t>All HA is in the form of CH3COOH</a:t>
            </a: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[CH3COOH] &gt; [CH3COO</a:t>
            </a:r>
            <a:r>
              <a:rPr lang="en-US" sz="2400" baseline="30000" dirty="0" smtClean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 </a:t>
            </a:r>
            <a:r>
              <a:rPr lang="en-US" sz="2400" dirty="0">
                <a:latin typeface="Traditional Arabic"/>
              </a:rPr>
              <a:t>[CH3COOH] </a:t>
            </a:r>
            <a:r>
              <a:rPr lang="en-US" sz="2400" dirty="0" smtClean="0">
                <a:latin typeface="Traditional Arabic"/>
              </a:rPr>
              <a:t>= </a:t>
            </a:r>
            <a:r>
              <a:rPr lang="en-US" sz="2400" dirty="0">
                <a:latin typeface="Traditional Arabic"/>
              </a:rPr>
              <a:t>[CH3COO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[CH3COOH] </a:t>
            </a:r>
            <a:r>
              <a:rPr lang="en-US" sz="2400" dirty="0" smtClean="0">
                <a:latin typeface="Traditional Arabic"/>
              </a:rPr>
              <a:t>&lt; </a:t>
            </a:r>
            <a:r>
              <a:rPr lang="en-US" sz="2400" dirty="0">
                <a:latin typeface="Traditional Arabic"/>
              </a:rPr>
              <a:t>[CH3COO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</a:t>
            </a: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r>
              <a:rPr lang="en-US" sz="2400" dirty="0">
                <a:latin typeface="Traditional Arabic"/>
              </a:rPr>
              <a:t> </a:t>
            </a:r>
            <a:r>
              <a:rPr lang="en-US" sz="2400" dirty="0" smtClean="0">
                <a:latin typeface="Traditional Arabic"/>
              </a:rPr>
              <a:t>All as </a:t>
            </a:r>
            <a:r>
              <a:rPr lang="en-US" sz="2400" dirty="0">
                <a:latin typeface="Traditional Arabic"/>
              </a:rPr>
              <a:t>CH3COO</a:t>
            </a:r>
            <a:r>
              <a:rPr lang="en-US" sz="2400" baseline="30000" dirty="0">
                <a:latin typeface="Traditional Arabic"/>
              </a:rPr>
              <a:t>-</a:t>
            </a:r>
            <a:endParaRPr lang="en-US" sz="2400" dirty="0">
              <a:latin typeface="Traditional Arabic"/>
            </a:endParaRPr>
          </a:p>
          <a:p>
            <a:pPr marL="457200" indent="-457200" algn="l" rtl="0">
              <a:lnSpc>
                <a:spcPct val="150000"/>
              </a:lnSpc>
              <a:buFont typeface="Arial" panose="020B0604020202020204" pitchFamily="34" charset="0"/>
              <a:buAutoNum type="alphaUcParenR"/>
            </a:pPr>
            <a:endParaRPr lang="en-US" sz="2400" dirty="0">
              <a:latin typeface="Traditional Arabic"/>
            </a:endParaRPr>
          </a:p>
          <a:p>
            <a:pPr marL="457200" indent="-457200" algn="l" rtl="0">
              <a:lnSpc>
                <a:spcPct val="150000"/>
              </a:lnSpc>
              <a:buAutoNum type="alphaUcParenR"/>
            </a:pPr>
            <a:endParaRPr lang="en-US" sz="2400" dirty="0" smtClean="0">
              <a:latin typeface="Traditional Arabic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33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Notes: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cs typeface="+mj-cs"/>
              </a:rPr>
              <a:t>The pH calculated by different way 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+mj-cs"/>
              </a:rPr>
              <a:t>At starting point pH= (</a:t>
            </a:r>
            <a:r>
              <a:rPr lang="en-US" dirty="0" err="1" smtClean="0">
                <a:cs typeface="+mj-cs"/>
              </a:rPr>
              <a:t>pKa+p</a:t>
            </a:r>
            <a:r>
              <a:rPr lang="en-US" dirty="0" smtClean="0">
                <a:cs typeface="+mj-cs"/>
              </a:rPr>
              <a:t>[HA]) /2</a:t>
            </a:r>
          </a:p>
          <a:p>
            <a:pPr algn="l" rtl="0">
              <a:buNone/>
            </a:pPr>
            <a:endParaRPr lang="en-US" dirty="0" smtClean="0">
              <a:cs typeface="+mj-cs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+mj-cs"/>
              </a:rPr>
              <a:t> At any point within the curve (after , in or after middle titration) pH=</a:t>
            </a:r>
            <a:r>
              <a:rPr lang="en-US" dirty="0" err="1" smtClean="0">
                <a:cs typeface="+mj-cs"/>
              </a:rPr>
              <a:t>pKa</a:t>
            </a:r>
            <a:r>
              <a:rPr lang="en-US" dirty="0" smtClean="0">
                <a:cs typeface="+mj-cs"/>
              </a:rPr>
              <a:t>+ log[A-]/[HA]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cs typeface="+mj-cs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cs typeface="+mj-cs"/>
              </a:rPr>
              <a:t>At end point </a:t>
            </a:r>
            <a:r>
              <a:rPr lang="en-US" dirty="0" err="1" smtClean="0">
                <a:cs typeface="+mj-cs"/>
              </a:rPr>
              <a:t>pOH</a:t>
            </a:r>
            <a:r>
              <a:rPr lang="en-US" dirty="0" smtClean="0">
                <a:cs typeface="+mj-cs"/>
              </a:rPr>
              <a:t>=(</a:t>
            </a:r>
            <a:r>
              <a:rPr lang="en-US" dirty="0" err="1" smtClean="0">
                <a:cs typeface="+mj-cs"/>
              </a:rPr>
              <a:t>pKb+p</a:t>
            </a:r>
            <a:r>
              <a:rPr lang="en-US" dirty="0" smtClean="0">
                <a:cs typeface="+mj-cs"/>
              </a:rPr>
              <a:t>[A-]) /2 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     pH=</a:t>
            </a:r>
            <a:r>
              <a:rPr lang="en-US" dirty="0" err="1" smtClean="0">
                <a:cs typeface="+mj-cs"/>
              </a:rPr>
              <a:t>pKw</a:t>
            </a:r>
            <a:r>
              <a:rPr lang="en-US" dirty="0" smtClean="0">
                <a:cs typeface="+mj-cs"/>
              </a:rPr>
              <a:t> – </a:t>
            </a:r>
            <a:r>
              <a:rPr lang="en-US" dirty="0" err="1" smtClean="0">
                <a:cs typeface="+mj-cs"/>
              </a:rPr>
              <a:t>pOH</a:t>
            </a:r>
            <a:endParaRPr lang="ar-SA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a strong acid is titrated with a strong base, the pH at any point is determined by the concentration of un-titrated acid or excess base.</a:t>
            </a:r>
          </a:p>
          <a:p>
            <a:pPr algn="l" rtl="0"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 is titrated with a strong base,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acid dissociates to yield a small amount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acids or bases do not dissociate completely, therefore an equilibrium expression with Ka must be used.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441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 are added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equilibrium between the weak acid and its ions is disrupted. Thus, more HA ionizes and the newly produced 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ions neutralized by 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ions until all 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originally present is neutralized.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 + 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1981200" y="18288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514600" y="2971800"/>
            <a:ext cx="990600" cy="2286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2286000" y="56388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94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Calculate the appropriate values and draw the curve for the titration of 500ml of 0.1M weak acid HA with 0.1M KOH,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, 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5 ?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at the start point: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before any addition of any base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½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p [HA])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½ 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l" rt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any point during the titration: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after the addition of 100ml KOH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452230" y="5265003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2977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KOH + HA              KA + 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KOH added = M * V = 0.1 * 0.1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 0.01 mole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original HA=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 * V = 0.1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0.5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0.05mole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mole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0.01 mole.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No. of moles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remaining HA added=moles of HA originally present – moles of HA titrated to salt. 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0.05 – 0.01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= 0.04 mole </a:t>
            </a:r>
          </a:p>
          <a:p>
            <a:pPr marL="0" indent="0" algn="l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452230" y="6103203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  <p:sp>
        <p:nvSpPr>
          <p:cNvPr id="8" name="Left-Right Arrow 7"/>
          <p:cNvSpPr/>
          <p:nvPr/>
        </p:nvSpPr>
        <p:spPr>
          <a:xfrm>
            <a:off x="2743200" y="1752600"/>
            <a:ext cx="990600" cy="2286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38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486400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pH = 5 + log ( 0.01 / 0.04)</a:t>
            </a: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pH = 4.4  </a:t>
            </a:r>
          </a:p>
          <a:p>
            <a:pPr marL="0" indent="0" algn="l" rtl="0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at any point during the titration: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after the addition of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250ml KOH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0.25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0.025 mole</a:t>
            </a:r>
          </a:p>
          <a:p>
            <a:pPr marL="0" indent="0" algn="l" rtl="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=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0.05mole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0.025 </a:t>
            </a:r>
            <a:r>
              <a:rPr lang="en-US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mole.</a:t>
            </a: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No. of moles of remaining HA added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= moles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of HA originally present – moles of HA titrated to salt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0.05 –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                                           =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0.025 mole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1430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30338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pH = 5 + log ( 0.025 / 0.025)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pH = 5  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Here the </a:t>
            </a:r>
            <a:r>
              <a:rPr lang="en-US" sz="3800" dirty="0">
                <a:latin typeface="Traditional Arabic"/>
              </a:rPr>
              <a:t>[A</a:t>
            </a:r>
            <a:r>
              <a:rPr lang="en-US" sz="3800" baseline="30000" dirty="0">
                <a:latin typeface="Traditional Arabic"/>
              </a:rPr>
              <a:t>-</a:t>
            </a:r>
            <a:r>
              <a:rPr lang="en-US" sz="3800" dirty="0">
                <a:latin typeface="Traditional Arabic"/>
              </a:rPr>
              <a:t>] </a:t>
            </a:r>
            <a:r>
              <a:rPr lang="en-US" sz="3800" dirty="0" smtClean="0">
                <a:latin typeface="Traditional Arabic"/>
              </a:rPr>
              <a:t>= [HA]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thus, pH =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3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 rtl="0">
              <a:buNone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at any point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the titration: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after the addition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 375ml KOH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0.375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0.0375 mole</a:t>
            </a:r>
          </a:p>
          <a:p>
            <a:pPr marL="0" indent="0" algn="l" rtl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=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0.05mole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38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0.0375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mole.</a:t>
            </a:r>
          </a:p>
          <a:p>
            <a:pPr marL="0" indent="0" algn="l" rtl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No. of moles of remaining HA added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= moles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of HA originally present – moles of HA titrated to salt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= 0.05 –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0.0375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                                             =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0.0125 mole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0668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5197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= 5 + log ( 0.0375/ 0.0125)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= 5.48 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end point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titration: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after the addition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500ml KOH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No. of moles of KOH added = M * V = 0.1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0.05 mole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of moles of original HA= M * V = 0.1 * 0.5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= 0.05mole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mole of OH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will react with 1 mole of HA to produces 1 mole of salt. Thus, the no. of moles of salt produced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0.05 mole.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volume of the solution = 500+500 = 1000ml</a:t>
            </a: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مجموعة 3"/>
          <p:cNvGrpSpPr/>
          <p:nvPr/>
        </p:nvGrpSpPr>
        <p:grpSpPr>
          <a:xfrm>
            <a:off x="396017" y="1066800"/>
            <a:ext cx="2841112" cy="830997"/>
            <a:chOff x="2971800" y="4419600"/>
            <a:chExt cx="2643095" cy="830997"/>
          </a:xfrm>
        </p:grpSpPr>
        <p:cxnSp>
          <p:nvCxnSpPr>
            <p:cNvPr id="5" name="Straight Connector 12"/>
            <p:cNvCxnSpPr/>
            <p:nvPr/>
          </p:nvCxnSpPr>
          <p:spPr>
            <a:xfrm flipV="1">
              <a:off x="4876800" y="4800600"/>
              <a:ext cx="738095" cy="101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>
            <a:xfrm>
              <a:off x="3616502" y="4419600"/>
              <a:ext cx="19460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pK</a:t>
              </a:r>
              <a:r>
                <a:rPr lang="en-US" sz="2400" baseline="-25000" dirty="0" err="1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raditional Arabic"/>
                </a:rPr>
                <a:t>+ log   [</a:t>
              </a:r>
              <a:r>
                <a:rPr lang="en-US" sz="2400" dirty="0">
                  <a:latin typeface="Traditional Arabic"/>
                </a:rPr>
                <a:t>A</a:t>
              </a:r>
              <a:r>
                <a:rPr lang="en-US" sz="2400" baseline="30000" dirty="0">
                  <a:latin typeface="Traditional Arabic"/>
                </a:rPr>
                <a:t>-</a:t>
              </a:r>
              <a:r>
                <a:rPr lang="en-US" sz="2400" dirty="0" smtClean="0">
                  <a:latin typeface="Traditional Arabic"/>
                </a:rPr>
                <a:t>]         </a:t>
              </a:r>
            </a:p>
            <a:p>
              <a:pPr algn="r"/>
              <a:r>
                <a:rPr lang="en-US" sz="2400" dirty="0" smtClean="0">
                  <a:latin typeface="Traditional Arabic"/>
                </a:rPr>
                <a:t>       [HA]  </a:t>
              </a:r>
              <a:endParaRPr lang="en-US" sz="2400" dirty="0"/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2971800" y="4495800"/>
              <a:ext cx="1003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raditional Arabic"/>
                </a:rPr>
                <a:t>p</a:t>
              </a:r>
              <a:r>
                <a:rPr lang="en-US" sz="2400" dirty="0" smtClean="0">
                  <a:latin typeface="Traditional Arabic"/>
                </a:rPr>
                <a:t>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4711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Titration of a Weak Acid Continue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7150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Traditional Arabic"/>
              </a:rPr>
              <a:t>[A</a:t>
            </a:r>
            <a:r>
              <a:rPr lang="en-US" sz="2400" baseline="30000" dirty="0">
                <a:latin typeface="Traditional Arabic"/>
              </a:rPr>
              <a:t>-</a:t>
            </a:r>
            <a:r>
              <a:rPr lang="en-US" sz="2400" dirty="0" smtClean="0">
                <a:latin typeface="Traditional Arabic"/>
              </a:rPr>
              <a:t>] = 0.05/1</a:t>
            </a:r>
          </a:p>
          <a:p>
            <a:pPr marL="0" indent="0" algn="l" rtl="0">
              <a:buNone/>
            </a:pPr>
            <a:r>
              <a:rPr lang="en-US" sz="2400" dirty="0">
                <a:latin typeface="Traditional Arabic"/>
                <a:cs typeface="Times New Roman" pitchFamily="18" charset="0"/>
              </a:rPr>
              <a:t> </a:t>
            </a:r>
            <a:r>
              <a:rPr lang="en-US" sz="2400" dirty="0" smtClean="0">
                <a:latin typeface="Traditional Arabic"/>
                <a:cs typeface="Times New Roman" pitchFamily="18" charset="0"/>
              </a:rPr>
              <a:t>      = 0.05 M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[A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 = -log 0.05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= 1.3</a:t>
            </a:r>
            <a:endParaRPr lang="en-US" sz="2400" dirty="0" smtClean="0">
              <a:latin typeface="Traditional Arabic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½ (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p [A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( 9 + 1.3)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= 5.15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pKw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= 14- 5.15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=8.85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51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907</Words>
  <Application>Microsoft Office PowerPoint</Application>
  <PresentationFormat>On-screen Show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Titration of Weak acids  </vt:lpstr>
      <vt:lpstr>Titration of a Weak Acid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Titration of a Weak Acid Continue </vt:lpstr>
      <vt:lpstr>Slide 10</vt:lpstr>
      <vt:lpstr>Titration of a Weak Acid Continue </vt:lpstr>
      <vt:lpstr>Notes: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لطيفه</dc:creator>
  <cp:lastModifiedBy>aalbity</cp:lastModifiedBy>
  <cp:revision>192</cp:revision>
  <dcterms:created xsi:type="dcterms:W3CDTF">2006-08-16T00:00:00Z</dcterms:created>
  <dcterms:modified xsi:type="dcterms:W3CDTF">2017-10-23T06:34:03Z</dcterms:modified>
</cp:coreProperties>
</file>