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25" r:id="rId2"/>
    <p:sldId id="327" r:id="rId3"/>
    <p:sldId id="328" r:id="rId4"/>
    <p:sldId id="330" r:id="rId5"/>
    <p:sldId id="333" r:id="rId6"/>
    <p:sldId id="332" r:id="rId7"/>
    <p:sldId id="334" r:id="rId8"/>
    <p:sldId id="335" r:id="rId9"/>
    <p:sldId id="336" r:id="rId10"/>
    <p:sldId id="339" r:id="rId11"/>
    <p:sldId id="337" r:id="rId12"/>
    <p:sldId id="262" r:id="rId13"/>
    <p:sldId id="256" r:id="rId14"/>
    <p:sldId id="338" r:id="rId15"/>
    <p:sldId id="34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0EA-D82F-4BDF-9E2D-3AB147204E2F}" type="datetimeFigureOut">
              <a:rPr lang="en-CA" smtClean="0"/>
              <a:pPr/>
              <a:t>16/10/2016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AD99-BEA3-4980-AE4C-48278362F34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55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plasmid is an extra-chromosomal element</a:t>
            </a: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9255-ED3A-43B2-96BC-6D54E3C2455D}" type="slidenum">
              <a:rPr lang="x-none" smtClean="0"/>
              <a:pPr/>
              <a:t>13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485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plasmid is an extra-chromosomal element</a:t>
            </a: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9255-ED3A-43B2-96BC-6D54E3C2455D}" type="slidenum">
              <a:rPr lang="x-none" smtClean="0"/>
              <a:pPr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485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plasmid is an extra-chromosomal element</a:t>
            </a: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9255-ED3A-43B2-96BC-6D54E3C2455D}" type="slidenum">
              <a:rPr lang="x-none" smtClean="0"/>
              <a:pPr/>
              <a:t>15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485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url?url=http://www.sperdirect.com/ph-buffer-solutions-ph4-ph7-26-prd1.htm&amp;rct=j&amp;frm=1&amp;q=&amp;esrc=s&amp;sa=U&amp;ved=0ahUKEwj-gJGnldLPAhXNhRoKHeKyCpQQwW4IJTAI&amp;usg=AFQjCNESu-r8M8nl0XiNWbXnqes8EAZZA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_ZK2ABUjv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92175"/>
            <a:ext cx="7772400" cy="1470025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Buffers</a:t>
            </a:r>
            <a:endParaRPr lang="x-none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نتيجة بحث الصور عن ‪buffers‬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02601"/>
            <a:ext cx="2333625" cy="233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2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0" t="27938" r="30804" b="21875"/>
          <a:stretch/>
        </p:blipFill>
        <p:spPr bwMode="auto">
          <a:xfrm>
            <a:off x="1007660" y="1729346"/>
            <a:ext cx="6612340" cy="490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4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raditional Arabic"/>
              </a:rPr>
              <a:t>From the previous example:</a:t>
            </a:r>
          </a:p>
          <a:p>
            <a:pPr marL="457200" indent="-457200" algn="l" rtl="0">
              <a:lnSpc>
                <a:spcPct val="150000"/>
              </a:lnSpc>
              <a:buAutoNum type="alphaUcParenR"/>
            </a:pPr>
            <a:r>
              <a:rPr lang="en-US" sz="2400" dirty="0" smtClean="0">
                <a:latin typeface="Traditional Arabic"/>
              </a:rPr>
              <a:t>All HA is in the form of CH3COOH</a:t>
            </a:r>
          </a:p>
          <a:p>
            <a:pPr marL="457200" indent="-457200" algn="l" rtl="0">
              <a:lnSpc>
                <a:spcPct val="150000"/>
              </a:lnSpc>
              <a:buAutoNum type="alphaUcParenR"/>
            </a:pPr>
            <a:r>
              <a:rPr lang="en-US" sz="2400" dirty="0">
                <a:latin typeface="Traditional Arabic"/>
              </a:rPr>
              <a:t> </a:t>
            </a:r>
            <a:r>
              <a:rPr lang="en-US" sz="2400" dirty="0" smtClean="0">
                <a:latin typeface="Traditional Arabic"/>
              </a:rPr>
              <a:t>[CH3COOH] &gt; [CH3COO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en-US" sz="2400" dirty="0">
                <a:latin typeface="Traditional Arabic"/>
              </a:rPr>
              <a:t> </a:t>
            </a:r>
            <a:r>
              <a:rPr lang="en-US" sz="2400" dirty="0" smtClean="0">
                <a:latin typeface="Traditional Arabic"/>
              </a:rPr>
              <a:t> </a:t>
            </a:r>
            <a:r>
              <a:rPr lang="en-US" sz="2400" dirty="0">
                <a:latin typeface="Traditional Arabic"/>
              </a:rPr>
              <a:t>[CH3COOH] </a:t>
            </a:r>
            <a:r>
              <a:rPr lang="en-US" sz="2400" dirty="0" smtClean="0">
                <a:latin typeface="Traditional Arabic"/>
              </a:rPr>
              <a:t>= </a:t>
            </a:r>
            <a:r>
              <a:rPr lang="en-US" sz="2400" dirty="0">
                <a:latin typeface="Traditional Arabic"/>
              </a:rPr>
              <a:t>[CH3COO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en-US" sz="2400" dirty="0">
                <a:latin typeface="Traditional Arabic"/>
              </a:rPr>
              <a:t>[CH3COOH] </a:t>
            </a:r>
            <a:r>
              <a:rPr lang="en-US" sz="2400" dirty="0" smtClean="0">
                <a:latin typeface="Traditional Arabic"/>
              </a:rPr>
              <a:t>&lt; </a:t>
            </a:r>
            <a:r>
              <a:rPr lang="en-US" sz="2400" dirty="0">
                <a:latin typeface="Traditional Arabic"/>
              </a:rPr>
              <a:t>[CH3COO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en-US" sz="2400" dirty="0">
                <a:latin typeface="Traditional Arabic"/>
              </a:rPr>
              <a:t> </a:t>
            </a:r>
            <a:r>
              <a:rPr lang="en-US" sz="2400" dirty="0" smtClean="0">
                <a:latin typeface="Traditional Arabic"/>
              </a:rPr>
              <a:t>All as </a:t>
            </a:r>
            <a:r>
              <a:rPr lang="en-US" sz="2400" dirty="0">
                <a:latin typeface="Traditional Arabic"/>
              </a:rPr>
              <a:t>CH3COO</a:t>
            </a:r>
            <a:r>
              <a:rPr lang="en-US" sz="2400" baseline="30000" dirty="0">
                <a:latin typeface="Traditional Arabic"/>
              </a:rPr>
              <a:t>-</a:t>
            </a:r>
            <a:endParaRPr lang="en-US" sz="2400" dirty="0">
              <a:latin typeface="Traditional Arabic"/>
            </a:endParaRP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endParaRPr lang="en-US" sz="2400" dirty="0">
              <a:latin typeface="Traditional Arabic"/>
            </a:endParaRPr>
          </a:p>
          <a:p>
            <a:pPr marL="457200" indent="-457200" algn="l" rtl="0">
              <a:lnSpc>
                <a:spcPct val="150000"/>
              </a:lnSpc>
              <a:buAutoNum type="alphaUcParenR"/>
            </a:pPr>
            <a:endParaRPr lang="en-US" sz="2400" dirty="0" smtClean="0">
              <a:latin typeface="Traditional Arabic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3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Buffers</a:t>
            </a:r>
            <a:endParaRPr lang="x-none" sz="4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82000" cy="57150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Buffer is a solution which resist large changes in the 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partially absorbing addition of  the </a:t>
            </a:r>
            <a:r>
              <a:rPr lang="en-US" sz="2400" dirty="0" smtClean="0">
                <a:latin typeface="Traditional Arabic"/>
              </a:rPr>
              <a:t>H</a:t>
            </a:r>
            <a:r>
              <a:rPr lang="en-US" sz="2400" baseline="30000" dirty="0" smtClean="0">
                <a:latin typeface="Traditional Arabic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smtClean="0">
                <a:latin typeface="Traditional Arabic"/>
              </a:rPr>
              <a:t>OH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ions to the system.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Acidic buffer: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mixture of weak acid and its salt of strong base.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buffers: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mixture of weak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its salt of strong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Buffers resist changes in pH upon the addition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amounts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 or 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Buffer pH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changes upon the addition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the change is much less than that would occur in case of buffer absence.</a:t>
            </a: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Action of Buffers</a:t>
            </a:r>
            <a:endParaRPr lang="x-none" sz="4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 of buffer CH3COOH / CH3COO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added to the buffer: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CH3COO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CH3COOH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added to the buffer: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CH3COOH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CH3COO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buffer absorb the effect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possible as it can.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eft-Right Arrow 7"/>
          <p:cNvSpPr/>
          <p:nvPr/>
        </p:nvSpPr>
        <p:spPr>
          <a:xfrm>
            <a:off x="3048000" y="28194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7"/>
          <p:cNvSpPr/>
          <p:nvPr/>
        </p:nvSpPr>
        <p:spPr>
          <a:xfrm>
            <a:off x="3276600" y="41910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Buffer Capacity</a:t>
            </a:r>
            <a:endParaRPr lang="x-none" sz="4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ability of a buffer to resist changes in the pH is referred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as a buffer capacity.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no. of moles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must be added to one liter of the buffer in order to decrease the pH by one unit.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no. of moles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must be added to one liter of the buffer in order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pH by one unit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Buffer Capacity Continue</a:t>
            </a:r>
            <a:endParaRPr lang="x-none" sz="40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478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pPr algn="l" rtl="0"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𝐾𝑎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raditional Arabic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raditional Arabic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latin typeface="Traditional Arabic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raditional Arabic"/>
                          </a:rPr>
                          <m:t>][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raditional Arabic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raditional Arabic"/>
                          </a:rPr>
                          <m:t>]</m:t>
                        </m:r>
                      </m:num>
                      <m:den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𝐾𝑎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Traditional Arabic"/>
                              </a:rPr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Traditional Arabic"/>
                              </a:rPr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latin typeface="Traditional Arabic"/>
                              </a:rPr>
                              <m:t>]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𝑚𝑎𝑥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0.575</a:t>
                </a:r>
                <a:r>
                  <a:rPr lang="en-US" sz="2400" dirty="0">
                    <a:latin typeface="Traditional Arabic"/>
                  </a:rPr>
                  <a:t> </a:t>
                </a:r>
                <a:r>
                  <a:rPr lang="en-US" sz="2400" dirty="0" smtClean="0">
                    <a:latin typeface="Traditional Arabic"/>
                  </a:rPr>
                  <a:t>[</a:t>
                </a:r>
                <a:r>
                  <a:rPr lang="en-US" sz="2400" dirty="0">
                    <a:latin typeface="Traditional Arabic"/>
                  </a:rPr>
                  <a:t>C</a:t>
                </a:r>
                <a:r>
                  <a:rPr lang="en-US" sz="2400" dirty="0" smtClean="0">
                    <a:latin typeface="Traditional Arabic"/>
                  </a:rPr>
                  <a:t>] 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In the equation:</a:t>
                </a:r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buffer capacity</a:t>
                </a:r>
              </a:p>
              <a:p>
                <a:pPr algn="l" rtl="0">
                  <a:lnSpc>
                    <a:spcPct val="150000"/>
                  </a:lnSpc>
                </a:pPr>
                <a:r>
                  <a:rPr lang="en-US" sz="2400" dirty="0" smtClean="0">
                    <a:latin typeface="Traditional Arabic"/>
                  </a:rPr>
                  <a:t>[H</a:t>
                </a:r>
                <a:r>
                  <a:rPr lang="en-US" sz="2400" baseline="30000" dirty="0" smtClean="0">
                    <a:latin typeface="Traditional Arabic"/>
                  </a:rPr>
                  <a:t>+</a:t>
                </a:r>
                <a:r>
                  <a:rPr lang="en-US" sz="2400" dirty="0" smtClean="0">
                    <a:latin typeface="Traditional Arabic"/>
                  </a:rPr>
                  <a:t>] = hydrogen ion concentration of the buffer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:r>
                  <a:rPr lang="en-US" sz="2400" dirty="0">
                    <a:latin typeface="Traditional Arabic"/>
                  </a:rPr>
                  <a:t>[C</a:t>
                </a:r>
                <a:r>
                  <a:rPr lang="en-US" sz="2400" dirty="0" smtClean="0">
                    <a:latin typeface="Traditional Arabic"/>
                  </a:rPr>
                  <a:t>]= total concentration of buffer components = </a:t>
                </a:r>
                <a:r>
                  <a:rPr lang="en-US" sz="2400" dirty="0">
                    <a:latin typeface="Traditional Arabic"/>
                  </a:rPr>
                  <a:t> [HA] </a:t>
                </a:r>
                <a:r>
                  <a:rPr lang="en-US" sz="2400" dirty="0" smtClean="0">
                    <a:latin typeface="Traditional Arabic"/>
                  </a:rPr>
                  <a:t>+ </a:t>
                </a:r>
                <a:r>
                  <a:rPr lang="en-US" sz="2400" dirty="0">
                    <a:latin typeface="Traditional Arabic"/>
                  </a:rPr>
                  <a:t>[A</a:t>
                </a:r>
                <a:r>
                  <a:rPr lang="en-US" sz="2400" baseline="30000" dirty="0">
                    <a:latin typeface="Traditional Arabic"/>
                  </a:rPr>
                  <a:t>-</a:t>
                </a:r>
                <a:r>
                  <a:rPr lang="en-US" sz="2400" dirty="0">
                    <a:latin typeface="Traditional Arabic"/>
                  </a:rPr>
                  <a:t>] </a:t>
                </a:r>
                <a:r>
                  <a:rPr lang="en-US" sz="2400" dirty="0" smtClean="0">
                    <a:latin typeface="Traditional Arabic"/>
                  </a:rPr>
                  <a:t>.</a:t>
                </a:r>
              </a:p>
              <a:p>
                <a:pPr algn="l" rtl="0">
                  <a:lnSpc>
                    <a:spcPct val="150000"/>
                  </a:lnSpc>
                </a:pP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latin typeface="Traditional Arabic"/>
                    <a:hlinkClick r:id="rId3"/>
                  </a:rPr>
                  <a:t>https://</a:t>
                </a:r>
                <a:r>
                  <a:rPr lang="en-US" sz="2200" dirty="0" smtClean="0">
                    <a:solidFill>
                      <a:schemeClr val="accent1">
                        <a:lumMod val="75000"/>
                      </a:schemeClr>
                    </a:solidFill>
                    <a:latin typeface="Traditional Arabic"/>
                    <a:hlinkClick r:id="rId3"/>
                  </a:rPr>
                  <a:t>www.youtube.com/watch?v=g_ZK2ABUjvA</a:t>
                </a:r>
                <a:endParaRPr lang="en-US" sz="2200" dirty="0" smtClean="0">
                  <a:solidFill>
                    <a:schemeClr val="accent1">
                      <a:lumMod val="75000"/>
                    </a:schemeClr>
                  </a:solidFill>
                  <a:latin typeface="Traditional Arabic"/>
                </a:endParaRPr>
              </a:p>
              <a:p>
                <a:pPr algn="l" rtl="0">
                  <a:lnSpc>
                    <a:spcPct val="150000"/>
                  </a:lnSpc>
                </a:pPr>
                <a:endParaRPr lang="en-US" sz="2400" dirty="0" smtClean="0">
                  <a:latin typeface="Traditional Arabic"/>
                </a:endParaRPr>
              </a:p>
              <a:p>
                <a:pPr algn="l" rtl="0">
                  <a:lnSpc>
                    <a:spcPct val="150000"/>
                  </a:lnSpc>
                </a:pP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47800"/>
                <a:ext cx="8229600" cy="4525963"/>
              </a:xfrm>
              <a:blipFill rotWithShape="1">
                <a:blip r:embed="rId4"/>
                <a:stretch>
                  <a:fillRect l="-963" b="-121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6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a strong acid is titrated with a strong base, the pH at any point is determined by the concentration of un-titrated acid or excess base.</a:t>
            </a:r>
          </a:p>
          <a:p>
            <a:pPr algn="l" rtl="0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acid is titrated with a strong base,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acid dissociates to yield a small amount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744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ions are added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equilibrium between the weak acid and its ions is disrupted. Thus, more HA ionizes and the newly produced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ions neutralized by 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ions until all 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originally present is neutralized.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 + 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1981200" y="18288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514600" y="2971800"/>
            <a:ext cx="990600" cy="228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2286000" y="56388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Calculate the appropriate values and draw the curve for the titration of 500ml of 0.1M weak acid HA with 0.1M KOH,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, 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 ?</a:t>
            </a: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at the start point: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before any addition of any base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 = ½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p [HA])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 = ½ 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any point during the titration: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after the addition of 100ml KOH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452230" y="5265003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977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KOH + HA              KA +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moles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KOH added = M * V = 0.1 * 0.1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= 0.01 mole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moles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original HA=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 * V = 0.1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0.5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= 0.05mole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mole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0.01 mole.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moles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remaining HA added=moles of HA originally present – moles of HA titrated to salt. 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0.05 – 0.01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= 0.04 mole 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452230" y="6103203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sp>
        <p:nvSpPr>
          <p:cNvPr id="8" name="Left-Right Arrow 7"/>
          <p:cNvSpPr/>
          <p:nvPr/>
        </p:nvSpPr>
        <p:spPr>
          <a:xfrm>
            <a:off x="2743200" y="17526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8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486400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pH = 5 + log ( 0.01 / 0.04)</a:t>
            </a:r>
          </a:p>
          <a:p>
            <a:pPr marL="0" indent="0" algn="l" rtl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pH = 4.4  </a:t>
            </a:r>
          </a:p>
          <a:p>
            <a:pPr marL="0" indent="0" algn="l" rtl="0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at any point during the titration: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after the addition of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250ml KOH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No. of moles of KOH added = M * V = 0.1 *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0.25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  =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0.025 mole</a:t>
            </a:r>
          </a:p>
          <a:p>
            <a:pPr marL="0" indent="0" algn="l" rtl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of moles of original HA= M * V = 0.1 * 0.5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= 0.05mole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1 mole of OH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0.025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mole.</a:t>
            </a: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No. of moles of remaining HA added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= moles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of HA originally present – moles of HA titrated to salt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= 0.05 –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0.025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      =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0.025 mole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96017" y="1143000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338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pH = 5 + log ( 0.025 / 0.025)</a:t>
            </a: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pH = 5  </a:t>
            </a: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Here the </a:t>
            </a:r>
            <a:r>
              <a:rPr lang="en-US" sz="3800" dirty="0">
                <a:latin typeface="Traditional Arabic"/>
              </a:rPr>
              <a:t>[A</a:t>
            </a:r>
            <a:r>
              <a:rPr lang="en-US" sz="3800" baseline="30000" dirty="0">
                <a:latin typeface="Traditional Arabic"/>
              </a:rPr>
              <a:t>-</a:t>
            </a:r>
            <a:r>
              <a:rPr lang="en-US" sz="3800" dirty="0">
                <a:latin typeface="Traditional Arabic"/>
              </a:rPr>
              <a:t>] </a:t>
            </a:r>
            <a:r>
              <a:rPr lang="en-US" sz="3800" dirty="0" smtClean="0">
                <a:latin typeface="Traditional Arabic"/>
              </a:rPr>
              <a:t>= [HA]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thus, pH =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3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at any point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the titration: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after the addition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of 375ml KOH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No. of moles of KOH added = M * V = 0.1 *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0.375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  =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0.0375 mole</a:t>
            </a: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of moles of original HA= M * V = 0.1 * 0.5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= 0.05mole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1 mole of OH</a:t>
            </a:r>
            <a:r>
              <a:rPr lang="en-US" sz="38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0.0375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mole.</a:t>
            </a: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No. of moles of remaining HA added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= moles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of HA originally present – moles of HA titrated to salt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= 0.05 –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0.0375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      =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0.0125 mole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96017" y="1066800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197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= 5 + log ( 0.0375/ 0.0125)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= 5.48 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end point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titration: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after the addition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500ml KOH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moles of KOH added = M * V = 0.1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0.05 mole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of moles of original HA= M * V = 0.1 * 0.5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= 0.05mole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mole of 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0.05 mole.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final volume of the solution = 500+500 = 1000ml</a:t>
            </a: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96017" y="1066800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711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Traditional Arabic"/>
              </a:rPr>
              <a:t>[A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 = 0.05/1</a:t>
            </a:r>
          </a:p>
          <a:p>
            <a:pPr marL="0" indent="0" algn="l" rtl="0">
              <a:buNone/>
            </a:pPr>
            <a:r>
              <a:rPr lang="en-US" sz="2400" dirty="0">
                <a:latin typeface="Traditional Arabic"/>
                <a:cs typeface="Times New Roman" pitchFamily="18" charset="0"/>
              </a:rPr>
              <a:t> </a:t>
            </a:r>
            <a:r>
              <a:rPr lang="en-US" sz="2400" dirty="0" smtClean="0">
                <a:latin typeface="Traditional Arabic"/>
                <a:cs typeface="Times New Roman" pitchFamily="18" charset="0"/>
              </a:rPr>
              <a:t>      = 0.05 M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 [A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= -log 0.05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= 1.3</a:t>
            </a:r>
            <a:endParaRPr lang="en-US" sz="2400" dirty="0" smtClean="0">
              <a:latin typeface="Traditional Arabic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½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p [A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( 9 + 1.3)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= 5.15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pKw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= 14- 5.15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=8.85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1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1154</Words>
  <Application>Microsoft Office PowerPoint</Application>
  <PresentationFormat>عرض على الشاشة (3:4)‏</PresentationFormat>
  <Paragraphs>156</Paragraphs>
  <Slides>15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Buffers</vt:lpstr>
      <vt:lpstr>Titration of a Weak Acid </vt:lpstr>
      <vt:lpstr>Titration of a Weak Acid Continue </vt:lpstr>
      <vt:lpstr>Titration of a Weak Acid Continue </vt:lpstr>
      <vt:lpstr>Titration of a Weak Acid Continue </vt:lpstr>
      <vt:lpstr>Titration of a Weak Acid Continue </vt:lpstr>
      <vt:lpstr>Titration of a Weak Acid Continue </vt:lpstr>
      <vt:lpstr>Titration of a Weak Acid Continue </vt:lpstr>
      <vt:lpstr>Titration of a Weak Acid Continue </vt:lpstr>
      <vt:lpstr>عرض تقديمي في PowerPoint</vt:lpstr>
      <vt:lpstr>Titration of a Weak Acid Continue </vt:lpstr>
      <vt:lpstr>Buffers</vt:lpstr>
      <vt:lpstr>Mechanism of Action of Buffers</vt:lpstr>
      <vt:lpstr> Buffer Capacity</vt:lpstr>
      <vt:lpstr> Buffer Capacity Continue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</dc:title>
  <dc:creator>لطيفه</dc:creator>
  <cp:lastModifiedBy>Acer</cp:lastModifiedBy>
  <cp:revision>189</cp:revision>
  <dcterms:created xsi:type="dcterms:W3CDTF">2006-08-16T00:00:00Z</dcterms:created>
  <dcterms:modified xsi:type="dcterms:W3CDTF">2016-10-16T12:52:21Z</dcterms:modified>
</cp:coreProperties>
</file>