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304" r:id="rId10"/>
    <p:sldId id="305" r:id="rId11"/>
    <p:sldId id="306" r:id="rId12"/>
    <p:sldId id="307" r:id="rId13"/>
    <p:sldId id="286" r:id="rId14"/>
    <p:sldId id="287" r:id="rId15"/>
    <p:sldId id="288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755187-932F-4EC5-A65E-150B3D941A68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9943671-FA07-4D65-A8F4-B3670AF68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7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6AD4F4-B004-470A-A2CB-EA0C0416D96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D09E08-5B18-4AD6-B7F3-60205564C70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BAFF-33B7-483A-BB69-9D08B87306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C39-EBEF-4C3B-AC02-241086701D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0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5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1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2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5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3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3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2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5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6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44966-3E0F-41DE-99FC-D8A0E4223A0B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45332-2E45-4A75-A4E7-FF283E31E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url=http://www.enterprisedb.com/nosql-for-enterprise&amp;rct=j&amp;frm=1&amp;q=&amp;esrc=s&amp;sa=U&amp;ved=0ahUKEwido8DAx8HPAhVEJsAKHZevCIQQwW4IHzAF&amp;usg=AFQjCNFLRlRSPebB-BX4_-iE2RNEPihO9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2201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Acids and Bases</a:t>
            </a:r>
            <a:endParaRPr lang="en-US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نتيجة بحث الصور عن ‪acid and base‬‏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56" y="4680671"/>
            <a:ext cx="3163344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 of Solutions of Weak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cids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dissociation of a weak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monoprotic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acid, HA, yields, 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equal concentration. 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the initial concentration of HA are known, 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be calculated easily: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		  = 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[H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 =√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[HA]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Log[H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 = ½ Log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[HA]</a:t>
            </a:r>
          </a:p>
          <a:p>
            <a:pPr algn="l" rtl="0">
              <a:buFont typeface="Wingdings 3" pitchFamily="18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3724275"/>
            <a:ext cx="1577975" cy="95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1858963" y="3348037"/>
            <a:ext cx="128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400" dirty="0">
                <a:latin typeface="Traditional Arabic" pitchFamily="18" charset="-78"/>
              </a:rPr>
              <a:t>[H</a:t>
            </a:r>
            <a:r>
              <a:rPr lang="en-US" sz="2400" baseline="30000" dirty="0">
                <a:latin typeface="Traditional Arabic" pitchFamily="18" charset="-78"/>
              </a:rPr>
              <a:t>+</a:t>
            </a:r>
            <a:r>
              <a:rPr lang="en-US" sz="2400" dirty="0">
                <a:latin typeface="Traditional Arabic" pitchFamily="18" charset="-78"/>
              </a:rPr>
              <a:t>] [A</a:t>
            </a:r>
            <a:r>
              <a:rPr lang="en-US" sz="2400" baseline="30000" dirty="0">
                <a:latin typeface="Traditional Arabic" pitchFamily="18" charset="-78"/>
              </a:rPr>
              <a:t>-</a:t>
            </a:r>
            <a:r>
              <a:rPr lang="en-US" sz="2400" dirty="0">
                <a:latin typeface="Traditional Arabic" pitchFamily="18" charset="-78"/>
              </a:rPr>
              <a:t>]</a:t>
            </a:r>
            <a:endParaRPr lang="en-US" sz="2400" dirty="0"/>
          </a:p>
        </p:txBody>
      </p:sp>
      <p:sp>
        <p:nvSpPr>
          <p:cNvPr id="32774" name="TextBox 5"/>
          <p:cNvSpPr txBox="1">
            <a:spLocks noChangeArrowheads="1"/>
          </p:cNvSpPr>
          <p:nvPr/>
        </p:nvSpPr>
        <p:spPr bwMode="auto">
          <a:xfrm>
            <a:off x="2062163" y="3881438"/>
            <a:ext cx="887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400" dirty="0">
                <a:latin typeface="Traditional Arabic" pitchFamily="18" charset="-78"/>
              </a:rPr>
              <a:t>[HA]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908425" y="3724275"/>
            <a:ext cx="1577975" cy="95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4289425" y="3348037"/>
            <a:ext cx="958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400" dirty="0">
                <a:latin typeface="Traditional Arabic" pitchFamily="18" charset="-78"/>
              </a:rPr>
              <a:t>[H</a:t>
            </a:r>
            <a:r>
              <a:rPr lang="en-US" sz="2400" baseline="30000" dirty="0">
                <a:latin typeface="Traditional Arabic" pitchFamily="18" charset="-78"/>
              </a:rPr>
              <a:t>+</a:t>
            </a:r>
            <a:r>
              <a:rPr lang="en-US" sz="2400" dirty="0">
                <a:latin typeface="Traditional Arabic" pitchFamily="18" charset="-78"/>
              </a:rPr>
              <a:t>] </a:t>
            </a:r>
            <a:r>
              <a:rPr lang="en-US" sz="2400" baseline="30000" dirty="0">
                <a:latin typeface="Traditional Arabic" pitchFamily="18" charset="-78"/>
              </a:rPr>
              <a:t>2</a:t>
            </a:r>
            <a:endParaRPr lang="en-US" sz="2400" dirty="0"/>
          </a:p>
        </p:txBody>
      </p:sp>
      <p:sp>
        <p:nvSpPr>
          <p:cNvPr id="32777" name="TextBox 8"/>
          <p:cNvSpPr txBox="1">
            <a:spLocks noChangeArrowheads="1"/>
          </p:cNvSpPr>
          <p:nvPr/>
        </p:nvSpPr>
        <p:spPr bwMode="auto">
          <a:xfrm>
            <a:off x="4217988" y="3805238"/>
            <a:ext cx="887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2400" dirty="0">
                <a:latin typeface="Traditional Arabic" pitchFamily="18" charset="-78"/>
              </a:rPr>
              <a:t>[HA]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81200" y="4953000"/>
            <a:ext cx="137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09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/>
          </a:bodyPr>
          <a:lstStyle/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Multiply by -1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Log[H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 = ½ (-Log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Log [HA])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 = ½ (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p [HA])</a:t>
            </a:r>
          </a:p>
          <a:p>
            <a:pPr algn="l" rtl="0">
              <a:buFont typeface="Wingdings 3" pitchFamily="18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similar relationship can be derived for weak bases: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[OH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 =√ 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l" rtl="0">
              <a:buFont typeface="Wingdings 3" pitchFamily="18" charset="2"/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½ (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p [A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])</a:t>
            </a:r>
          </a:p>
          <a:p>
            <a:pPr algn="l" rtl="0">
              <a:buFont typeface="Wingdings 3" pitchFamily="18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4418012"/>
            <a:ext cx="137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 of Solutions of Weak Acids Continue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76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Relationship Between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Weak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cids and Bases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20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20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200000"/>
              </a:lnSpc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20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183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weak acid HA, is 0.1% ionized (dissociated) in a 0.2 M solution.</a:t>
            </a:r>
          </a:p>
          <a:p>
            <a:pPr marL="578358" indent="-514350" algn="l" rtl="0">
              <a:lnSpc>
                <a:spcPct val="150000"/>
              </a:lnSpc>
              <a:buAutoNum type="alphaLcParenR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the equilibrium constant of the acid K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78358" indent="-514350" algn="l" rtl="0">
              <a:lnSpc>
                <a:spcPct val="150000"/>
              </a:lnSpc>
              <a:buAutoNum type="alphaLcParenR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the pH of the solution?</a:t>
            </a:r>
          </a:p>
          <a:p>
            <a:pPr marL="578358" indent="-514350" algn="l" rtl="0">
              <a:lnSpc>
                <a:spcPct val="150000"/>
              </a:lnSpc>
              <a:buAutoNum type="alphaLcParenR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many ml of 0.1 N KOH would be required to neutralize completely 500 ml of 0.2 M HA solution?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992"/>
            <a:ext cx="8229600" cy="5921408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		    HA  	               	    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+	  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Start: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0.2 M		    0		  0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dissociation fraction= (0.1/100) * 0.2 </a:t>
            </a:r>
          </a:p>
          <a:p>
            <a:pPr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= 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Equilibrium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0.2-2×10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       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     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   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((2×10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× (2×10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)) / 0.2-2×10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amount of HA that has dissociated is small, 10% or less the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simplified by ignoring the subtraction 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[HA]</a:t>
            </a: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581400" y="1219200"/>
            <a:ext cx="1447800" cy="2286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679312" y="4487125"/>
            <a:ext cx="1578488" cy="86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84302" y="4110335"/>
            <a:ext cx="128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[H</a:t>
            </a:r>
            <a:r>
              <a:rPr lang="en-US" sz="2400" baseline="30000" dirty="0" smtClean="0">
                <a:latin typeface="Traditional Arabic"/>
              </a:rPr>
              <a:t>+</a:t>
            </a:r>
            <a:r>
              <a:rPr lang="en-US" sz="2400" dirty="0" smtClean="0">
                <a:latin typeface="Traditional Arabic"/>
              </a:rPr>
              <a:t>] [A</a:t>
            </a:r>
            <a:r>
              <a:rPr lang="en-US" sz="2400" baseline="30000" dirty="0" smtClean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22417" y="4491335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[HA]</a:t>
            </a:r>
            <a:endParaRPr lang="en-US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10762" y="0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 Continue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((2×10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× (2×10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)) / 0.2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4×10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pH = - Log [H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pH = - Log 2×10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pH = 3.7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No. of moles of 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required = no. of moles of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present</a:t>
            </a:r>
          </a:p>
          <a:p>
            <a:pPr marL="0" indent="0" algn="ctr" rtl="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×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base</a:t>
            </a:r>
            <a:endParaRPr lang="en-US" sz="2400" baseline="-30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= M</a:t>
            </a:r>
          </a:p>
          <a:p>
            <a:pPr marL="0" indent="0" algn="ctr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0.5 × 0.2 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× 0.1</a:t>
            </a:r>
          </a:p>
          <a:p>
            <a:pPr marL="0" indent="0" algn="ctr" rtl="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30000" dirty="0" err="1"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sz="2400" baseline="-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0.1/ 0.1 = 1 liter</a:t>
            </a:r>
          </a:p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10762" y="0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 Continue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Acids and Bases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610600" cy="491947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substance that can donate protons (hydrogen ions).</a:t>
            </a:r>
          </a:p>
          <a:p>
            <a:pPr marL="109728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substance that can accept protons.</a:t>
            </a:r>
          </a:p>
          <a:p>
            <a:pPr marL="109728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Ionization of Strong Acids and Bases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strong acid is a substance that ionizes 100% in aqueous solutions.</a:t>
            </a:r>
          </a:p>
          <a:p>
            <a:pPr algn="ctr" rtl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		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strong base is a substance that ionizes totally in solution to produce OH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ions.</a:t>
            </a:r>
          </a:p>
          <a:p>
            <a:pPr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KOH  		K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 OH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114800" y="2819400"/>
            <a:ext cx="990600" cy="2286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57600" y="4495800"/>
            <a:ext cx="990600" cy="2286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Ionization of Water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92500" lnSpcReduction="10000"/>
          </a:bodyPr>
          <a:lstStyle/>
          <a:p>
            <a:pPr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			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  OH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is amphoteric it can accept and donate protons.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pure water for every mole of [H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], a 1 mole of [OH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 is produced,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[H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 = [OH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pH of water = 7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Then: [H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 = [OH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 =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-7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219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1764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29000" y="1600200"/>
            <a:ext cx="1273629" cy="2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505200" y="1751802"/>
            <a:ext cx="1197429" cy="798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4600" y="2209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</a:t>
            </a:r>
            <a:r>
              <a:rPr lang="en-US" sz="2800" baseline="-25000" dirty="0" err="1" smtClean="0"/>
              <a:t>eq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20574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[H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] [OH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      [H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O]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33800" y="2503869"/>
            <a:ext cx="1447800" cy="305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Ionization of Water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ontinue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molarity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water:</a:t>
            </a:r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M = 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 liter of water = 1000g of water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Mw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= (2*1) + (1*16) =18g/mole.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No. of moles= 1000 / 18 = 55.6 moles.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 = 55.6 / 1 = 55.6 molar.</a:t>
            </a:r>
          </a:p>
          <a:p>
            <a:pPr algn="l" rt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Since part of water molecules is ionized, </a:t>
            </a:r>
          </a:p>
          <a:p>
            <a:pPr algn="l" rtl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actual conc. of the water is = 55.6 -10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2436812"/>
            <a:ext cx="23622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19600" y="2057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no. of moles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2438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volume of solution in 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Ionization of Water continue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is very small it can be neglected</a:t>
            </a:r>
          </a:p>
          <a:p>
            <a:pPr marL="109728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=     [H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 [OH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109728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55.6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the concentration of the water is constant thus 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water can be written as follows:</a:t>
            </a:r>
          </a:p>
          <a:p>
            <a:pPr algn="ctr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[H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 [OH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ctr" rtl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[H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 [OH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ctr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×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-14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- log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-14</a:t>
            </a:r>
          </a:p>
          <a:p>
            <a:pPr algn="ctr" rtl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14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>
            <a:off x="1752600" y="2514600"/>
            <a:ext cx="152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Ionization of Weak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cids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Weak acids have a weak affinity towards their proton</a:t>
            </a:r>
          </a:p>
          <a:p>
            <a:pPr algn="ctr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COOH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             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l" rtl="0">
              <a:buNone/>
            </a:pP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concentration of water is not considered since it is a constant. Thus </a:t>
            </a:r>
          </a:p>
          <a:p>
            <a:pPr algn="ctr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HA               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	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4038600" y="2286000"/>
            <a:ext cx="990600" cy="1524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2586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[H</a:t>
            </a:r>
            <a:r>
              <a:rPr lang="en-US" sz="2400" baseline="-25000" dirty="0" smtClean="0">
                <a:latin typeface="Traditional Arabic"/>
              </a:rPr>
              <a:t>3</a:t>
            </a:r>
            <a:r>
              <a:rPr lang="en-US" sz="2400" dirty="0" smtClean="0">
                <a:latin typeface="Traditional Arabic"/>
              </a:rPr>
              <a:t>O</a:t>
            </a:r>
            <a:r>
              <a:rPr lang="en-US" sz="2400" baseline="30000" dirty="0" smtClean="0">
                <a:latin typeface="Traditional Arabic"/>
              </a:rPr>
              <a:t>+</a:t>
            </a:r>
            <a:r>
              <a:rPr lang="en-US" sz="2400" dirty="0" smtClean="0">
                <a:latin typeface="Traditional Arabic"/>
              </a:rPr>
              <a:t>] [CH</a:t>
            </a:r>
            <a:r>
              <a:rPr lang="en-US" sz="2400" baseline="-25000" dirty="0" smtClean="0">
                <a:latin typeface="Traditional Arabic"/>
              </a:rPr>
              <a:t>3</a:t>
            </a:r>
            <a:r>
              <a:rPr lang="en-US" sz="2400" dirty="0" smtClean="0">
                <a:latin typeface="Traditional Arabic"/>
              </a:rPr>
              <a:t>COO</a:t>
            </a:r>
            <a:r>
              <a:rPr lang="en-US" sz="2400" baseline="30000" dirty="0" smtClean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75514" y="3043535"/>
            <a:ext cx="2177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[CH</a:t>
            </a:r>
            <a:r>
              <a:rPr lang="en-US" sz="2400" baseline="-25000" dirty="0" smtClean="0">
                <a:latin typeface="Traditional Arabic"/>
              </a:rPr>
              <a:t>3</a:t>
            </a:r>
            <a:r>
              <a:rPr lang="en-US" sz="2400" dirty="0" smtClean="0">
                <a:latin typeface="Traditional Arabic"/>
              </a:rPr>
              <a:t>COOH]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191000" y="3048000"/>
            <a:ext cx="26670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36512" y="5334000"/>
            <a:ext cx="1578488" cy="86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25591" y="4948535"/>
            <a:ext cx="1282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[H</a:t>
            </a:r>
            <a:r>
              <a:rPr lang="en-US" sz="2400" baseline="30000" dirty="0" smtClean="0">
                <a:latin typeface="Traditional Arabic"/>
              </a:rPr>
              <a:t>+</a:t>
            </a:r>
            <a:r>
              <a:rPr lang="en-US" sz="2400" dirty="0" smtClean="0">
                <a:latin typeface="Traditional Arabic"/>
              </a:rPr>
              <a:t>] [A</a:t>
            </a:r>
            <a:r>
              <a:rPr lang="en-US" sz="2400" baseline="30000" dirty="0" smtClean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446100" y="5410200"/>
            <a:ext cx="88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[HA]</a:t>
            </a:r>
            <a:endParaRPr lang="en-US" sz="2400" dirty="0"/>
          </a:p>
        </p:txBody>
      </p:sp>
      <p:sp>
        <p:nvSpPr>
          <p:cNvPr id="20" name="Left-Right Arrow 19"/>
          <p:cNvSpPr/>
          <p:nvPr/>
        </p:nvSpPr>
        <p:spPr>
          <a:xfrm>
            <a:off x="3962400" y="4724400"/>
            <a:ext cx="990600" cy="1524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Ionization of Weak Acids Continue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Since weak acids ionize partially only thus, their 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value will always be less than one because the concentration of [HA] is always higher than the concentration of both [H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 and [A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algn="l" rtl="0"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weak acids the higher the 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stronger the acid.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Ionization of Weak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Weak bases have a weak affinity towards their proton.</a:t>
            </a:r>
          </a:p>
          <a:p>
            <a:pPr algn="ctr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              NH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OH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 rtl="0">
              <a:buNone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733800" y="2819400"/>
            <a:ext cx="990600" cy="1524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33483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</a:t>
            </a:r>
            <a:r>
              <a:rPr lang="en-US" sz="2400" dirty="0"/>
              <a:t>NH</a:t>
            </a:r>
            <a:r>
              <a:rPr lang="en-US" sz="2400" baseline="-25000" dirty="0"/>
              <a:t>4</a:t>
            </a:r>
            <a:r>
              <a:rPr lang="en-US" sz="2400" baseline="30000" dirty="0"/>
              <a:t> +</a:t>
            </a:r>
            <a:r>
              <a:rPr lang="en-US" sz="2400" dirty="0" smtClean="0">
                <a:latin typeface="Traditional Arabic"/>
              </a:rPr>
              <a:t>] [</a:t>
            </a:r>
            <a:r>
              <a:rPr lang="en-US" sz="2400" dirty="0" smtClean="0"/>
              <a:t>OH</a:t>
            </a:r>
            <a:r>
              <a:rPr lang="en-US" sz="2400" baseline="30000" dirty="0" smtClean="0"/>
              <a:t>-</a:t>
            </a:r>
            <a:r>
              <a:rPr lang="en-US" sz="2400" dirty="0" smtClean="0">
                <a:latin typeface="Traditional Arabic"/>
              </a:rPr>
              <a:t>]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75514" y="3881735"/>
            <a:ext cx="2177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aditional Arabic"/>
              </a:rPr>
              <a:t>[</a:t>
            </a:r>
            <a:r>
              <a:rPr lang="en-US" sz="2400" dirty="0"/>
              <a:t>NH</a:t>
            </a:r>
            <a:r>
              <a:rPr lang="en-US" sz="2400" baseline="-25000" dirty="0"/>
              <a:t>4</a:t>
            </a:r>
            <a:r>
              <a:rPr lang="en-US" sz="2400" dirty="0"/>
              <a:t>OH</a:t>
            </a:r>
            <a:r>
              <a:rPr lang="en-US" sz="2400" dirty="0" smtClean="0">
                <a:latin typeface="Traditional Arabic"/>
              </a:rPr>
              <a:t>]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191000" y="3808412"/>
            <a:ext cx="19812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6625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513</Words>
  <Application>Microsoft Office PowerPoint</Application>
  <PresentationFormat>عرض على الشاشة (3:4)‏</PresentationFormat>
  <Paragraphs>145</Paragraphs>
  <Slides>15</Slides>
  <Notes>15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Acids and Bases</vt:lpstr>
      <vt:lpstr>Acids and Bases</vt:lpstr>
      <vt:lpstr>Ionization of Strong Acids and Bases</vt:lpstr>
      <vt:lpstr>Ionization of Water</vt:lpstr>
      <vt:lpstr>Ionization of Water Continue</vt:lpstr>
      <vt:lpstr>Ionization of Water continue</vt:lpstr>
      <vt:lpstr>Ionization of Weak Acids</vt:lpstr>
      <vt:lpstr>Ionization of Weak Acids Continue</vt:lpstr>
      <vt:lpstr>Ionization of Weak Bases</vt:lpstr>
      <vt:lpstr>pH of Solutions of Weak Acids</vt:lpstr>
      <vt:lpstr>pH of Solutions of Weak Acids Continue</vt:lpstr>
      <vt:lpstr>Relationship Between pKa and pKb for Weak Acids and Bases</vt:lpstr>
      <vt:lpstr>Example</vt:lpstr>
      <vt:lpstr>Example Continue</vt:lpstr>
      <vt:lpstr>Example Continue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constant</dc:title>
  <dc:creator>Mohammed</dc:creator>
  <cp:lastModifiedBy>Acer</cp:lastModifiedBy>
  <cp:revision>59</cp:revision>
  <dcterms:created xsi:type="dcterms:W3CDTF">2008-11-01T18:29:50Z</dcterms:created>
  <dcterms:modified xsi:type="dcterms:W3CDTF">2016-10-09T16:21:10Z</dcterms:modified>
</cp:coreProperties>
</file>