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71" r:id="rId2"/>
    <p:sldId id="262" r:id="rId3"/>
    <p:sldId id="256" r:id="rId4"/>
    <p:sldId id="259" r:id="rId5"/>
    <p:sldId id="286" r:id="rId6"/>
    <p:sldId id="289" r:id="rId7"/>
    <p:sldId id="290" r:id="rId8"/>
    <p:sldId id="287" r:id="rId9"/>
    <p:sldId id="291" r:id="rId10"/>
    <p:sldId id="302" r:id="rId11"/>
    <p:sldId id="288" r:id="rId12"/>
    <p:sldId id="292" r:id="rId13"/>
    <p:sldId id="295" r:id="rId14"/>
    <p:sldId id="321" r:id="rId15"/>
    <p:sldId id="296" r:id="rId16"/>
    <p:sldId id="320" r:id="rId17"/>
    <p:sldId id="293" r:id="rId18"/>
    <p:sldId id="297" r:id="rId19"/>
    <p:sldId id="304" r:id="rId20"/>
    <p:sldId id="306" r:id="rId21"/>
    <p:sldId id="307" r:id="rId22"/>
    <p:sldId id="317" r:id="rId23"/>
    <p:sldId id="300" r:id="rId24"/>
    <p:sldId id="308" r:id="rId25"/>
    <p:sldId id="309" r:id="rId26"/>
    <p:sldId id="310" r:id="rId27"/>
    <p:sldId id="311" r:id="rId28"/>
    <p:sldId id="318" r:id="rId29"/>
    <p:sldId id="319" r:id="rId30"/>
    <p:sldId id="258" r:id="rId31"/>
    <p:sldId id="285" r:id="rId32"/>
    <p:sldId id="312" r:id="rId33"/>
    <p:sldId id="314" r:id="rId34"/>
    <p:sldId id="315" r:id="rId35"/>
    <p:sldId id="31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4624" autoAdjust="0"/>
  </p:normalViewPr>
  <p:slideViewPr>
    <p:cSldViewPr>
      <p:cViewPr varScale="1">
        <p:scale>
          <a:sx n="86" d="100"/>
          <a:sy n="86" d="100"/>
        </p:scale>
        <p:origin x="-10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F00EA-D82F-4BDF-9E2D-3AB147204E2F}" type="datetimeFigureOut">
              <a:rPr lang="en-CA" smtClean="0"/>
              <a:pPr/>
              <a:t>30/01/2018</a:t>
            </a:fld>
            <a:endParaRPr lang="en-C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C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9AD99-BEA3-4980-AE4C-48278362F34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04255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plasmid is an extra-chromosomal element</a:t>
            </a: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F9255-ED3A-43B2-96BC-6D54E3C2455D}" type="slidenum">
              <a:rPr lang="x-none" smtClean="0"/>
              <a:pPr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124855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9AD99-BEA3-4980-AE4C-48278362F340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707529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9AD99-BEA3-4980-AE4C-48278362F340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707529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9AD99-BEA3-4980-AE4C-48278362F340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707529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4202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55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895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227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119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730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772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513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5075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665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321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685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Biochemical Calculations</a:t>
            </a:r>
            <a:endParaRPr lang="x-none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752600" y="2209800"/>
            <a:ext cx="678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Prepared by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Amal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Albati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Office: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Building 5, 3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floor, 5T251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90" y="4541841"/>
            <a:ext cx="3069609" cy="231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487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Normality Continue</a:t>
            </a:r>
            <a:endParaRPr lang="ar-SA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381000"/>
            <a:ext cx="8839200" cy="6477000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is the normality of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solution that contains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24.5g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solute in a total volume of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ml?</a:t>
            </a:r>
          </a:p>
          <a:p>
            <a:pPr algn="l" rtl="0">
              <a:spcBef>
                <a:spcPts val="580"/>
              </a:spcBef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Normality (N) =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No. of equivalents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 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(L)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spcBef>
                <a:spcPts val="580"/>
              </a:spcBef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No. of equivalents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wt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solute /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equivalents weight (EW)</a:t>
            </a:r>
          </a:p>
          <a:p>
            <a:pPr algn="l" rtl="0">
              <a:spcBef>
                <a:spcPts val="580"/>
              </a:spcBef>
              <a:defRPr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MW of solute / n</a:t>
            </a:r>
          </a:p>
          <a:p>
            <a:pPr algn="l" rtl="0"/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MW 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2 + 32 + (16*4) 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98g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98/ 2= 49 </a:t>
            </a:r>
          </a:p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No. of equivalents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wt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solute /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equivalents weight (EW)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= 24.5 g / 49= 0.5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eq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Normality (N) =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No. of equivalents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 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(L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=0.5 / 0.1 = 5 Normal</a:t>
            </a:r>
          </a:p>
          <a:p>
            <a:pPr algn="l" rt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696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Osmolarity</a:t>
            </a:r>
            <a:endParaRPr lang="ar-SA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spcBef>
                <a:spcPts val="580"/>
              </a:spcBef>
              <a:defRPr/>
            </a:pP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Osmolarity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molarity of particles in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solution.</a:t>
            </a:r>
          </a:p>
          <a:p>
            <a:pPr algn="l" rtl="0">
              <a:spcBef>
                <a:spcPts val="580"/>
              </a:spcBef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KCl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particals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spcBef>
                <a:spcPts val="580"/>
              </a:spcBef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CaCl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particals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spcBef>
                <a:spcPts val="580"/>
              </a:spcBef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osmolarity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non dissociable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substance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its molarity.</a:t>
            </a:r>
          </a:p>
          <a:p>
            <a:pPr algn="l" rtl="0">
              <a:spcBef>
                <a:spcPts val="580"/>
              </a:spcBef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osmolarity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dissociable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substance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=n*M</a:t>
            </a:r>
          </a:p>
          <a:p>
            <a:pPr algn="l" rtl="0">
              <a:spcBef>
                <a:spcPts val="580"/>
              </a:spcBef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 = no. of  ions produced per molecule. </a:t>
            </a:r>
          </a:p>
          <a:p>
            <a:pPr algn="l" rtl="0">
              <a:spcBef>
                <a:spcPts val="580"/>
              </a:spcBef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used when study living cells and tissues.</a:t>
            </a:r>
          </a:p>
          <a:p>
            <a:pPr algn="l" rtl="0">
              <a:spcBef>
                <a:spcPts val="580"/>
              </a:spcBef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42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Osmolarity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Continue</a:t>
            </a:r>
            <a:endParaRPr lang="ar-SA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solution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KCl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with 0.03M, what would be its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osmolarity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l" rtl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osmolarity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dissociable substance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n*M</a:t>
            </a:r>
          </a:p>
          <a:p>
            <a:pPr marL="0" indent="0" algn="l" rtl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osmolarity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2 * 0.03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= 0.06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osmolar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04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ISOTONIC 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696200" cy="4267200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ISO - means alike</a:t>
            </a:r>
          </a:p>
          <a:p>
            <a:pPr algn="l" rtl="0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TONICITY - refers to osmotic activity of body fluids; tells the extent that fluid will allow movement of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water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&amp; out cell.</a:t>
            </a:r>
          </a:p>
          <a:p>
            <a:pPr algn="l" rtl="0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Means that solutions on both sides of selectively permeable membrane have established equilibrium. </a:t>
            </a:r>
          </a:p>
        </p:txBody>
      </p:sp>
    </p:spTree>
    <p:extLst>
      <p:ext uri="{BB962C8B-B14F-4D97-AF65-F5344CB8AC3E}">
        <p14:creationId xmlns:p14="http://schemas.microsoft.com/office/powerpoint/2010/main" xmlns="" val="220504005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osmosis_2_ori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524000"/>
            <a:ext cx="7978259" cy="45251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99" t="11333" r="10001" b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8621954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-Osmotic_pressure_on_blood_cells_diagram.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32272"/>
            <a:ext cx="9144000" cy="4793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Osmolarity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Continue</a:t>
            </a:r>
            <a:endParaRPr lang="ar-SA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When you want to study RBC and its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osmolarity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the cytoplasm is 0.308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osmolar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What do you think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osmolarity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the in vitro solution should be?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0.308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osmolar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 rtl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Classify these solution in regards to the RBC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osmolarity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1- 0.56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osmolar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2-0.21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osmolar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3- 0.154M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97156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Osmolarity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Continue</a:t>
            </a:r>
            <a:endParaRPr lang="ar-SA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02920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Classify these solution regards the RBC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osmolarity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1- 0.56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osmolar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2-0.21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osmolar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3- 0.154M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---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1= Hypertonic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2= Hypotonic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3=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osmolarity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=n*M = 2 * 0.154 = 0.308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osmolar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so it is isotonic.</a:t>
            </a:r>
          </a:p>
          <a:p>
            <a:pPr marL="0" indent="0" algn="l" rt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30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Weight / volume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percent</a:t>
            </a:r>
            <a:endParaRPr lang="x-none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7848600" cy="4525963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Weight/volume percent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(w / v %) =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weight in g of a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solute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per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solution.</a:t>
            </a:r>
          </a:p>
          <a:p>
            <a:pPr algn="l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43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Solution Composition</a:t>
            </a:r>
            <a:endParaRPr lang="x-none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382000" cy="4525963"/>
          </a:xfrm>
        </p:spPr>
        <p:txBody>
          <a:bodyPr>
            <a:noAutofit/>
          </a:bodyPr>
          <a:lstStyle/>
          <a:p>
            <a:pPr algn="l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olute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the substance being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dissolved.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Solvent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the liquid in which the solute 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dissolved.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solute is dissolved in a solvent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aqueous solution has water 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solvent.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x-none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13684"/>
          <a:stretch/>
        </p:blipFill>
        <p:spPr>
          <a:xfrm>
            <a:off x="4766231" y="4191000"/>
            <a:ext cx="414916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894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Milligram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percent</a:t>
            </a:r>
            <a:endParaRPr lang="x-none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7848600" cy="4525963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Milligram percent ( mg%) = The weight in mg of a solute 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per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solution.</a:t>
            </a:r>
          </a:p>
          <a:p>
            <a:pPr algn="l" rt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Mostly used in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clinical laboratories. </a:t>
            </a:r>
          </a:p>
          <a:p>
            <a:pPr marL="0" indent="0" algn="l" rt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Blood glucose level of 200mg/dl means there is a 200mg </a:t>
            </a:r>
          </a:p>
          <a:p>
            <a:pPr marL="0" indent="0" algn="l" rt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glucose in 100ml of blood.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1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Volume / volume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percent</a:t>
            </a:r>
            <a:endParaRPr lang="x-none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7848600" cy="4525963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Volume /volume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percent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(v / v %) =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volume in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a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solute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per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solution.</a:t>
            </a:r>
          </a:p>
          <a:p>
            <a:pPr algn="l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83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Concentrations based 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on Weight</a:t>
            </a:r>
            <a:endParaRPr lang="x-none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452596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Weight/Weight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percent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w/w %).</a:t>
            </a:r>
          </a:p>
          <a:p>
            <a:pPr algn="l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Molality.</a:t>
            </a:r>
          </a:p>
          <a:p>
            <a:pPr rtl="0">
              <a:buNone/>
            </a:pPr>
            <a:endParaRPr lang="x-none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39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7772400" cy="4953000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Weight/weight percent (w/w%) = the weight in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a solute per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solution.</a:t>
            </a:r>
          </a:p>
          <a:p>
            <a:pPr algn="l" rtl="0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concentration of many commercial acids are given in term of w/w %.</a:t>
            </a:r>
          </a:p>
          <a:p>
            <a:pPr algn="l" rtl="0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 order to calculate the volume of a stock solution needed for a certain preparation, we must know the density.</a:t>
            </a:r>
          </a:p>
          <a:p>
            <a:pPr algn="l" rtl="0" eaLnBrk="1" hangingPunct="1"/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The following equation is usually used.</a:t>
            </a:r>
          </a:p>
          <a:p>
            <a:pPr algn="l" rtl="0" eaLnBrk="1" hangingPunct="1"/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None/>
            </a:pP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density of water is 1gm/ml.</a:t>
            </a:r>
          </a:p>
          <a:p>
            <a:pPr algn="l" rtl="0" eaLnBrk="1" hangingPunct="1">
              <a:buFont typeface="Wingdings 2" pitchFamily="18" charset="2"/>
              <a:buNone/>
            </a:pP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Weight/weight percent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4050268"/>
            <a:ext cx="3810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i="1" dirty="0">
                <a:latin typeface="Times New Roman"/>
                <a:cs typeface="Times New Roman"/>
              </a:rPr>
              <a:t>ρ</a:t>
            </a:r>
            <a:r>
              <a:rPr lang="en-US" i="1" dirty="0">
                <a:latin typeface="Times New Roman"/>
                <a:cs typeface="Times New Roman"/>
              </a:rPr>
              <a:t>= density = weight/volume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069637"/>
            <a:ext cx="8229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Wt (g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 of pure substance requested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volume of stock solution needed 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(ml)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*%  as decimal of  the stock  solution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2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Weight/weight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percent Continue</a:t>
            </a:r>
            <a:endParaRPr lang="x-none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7848600" cy="5211763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pPr marL="0" indent="0" algn="l" rtl="0">
              <a:buNone/>
            </a:pPr>
            <a:endParaRPr lang="en-US" sz="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Describe the preparation of 2 liters of a 0.4M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solution starting with a concentrated (stock) solution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with 28% w/w%, the specific gravity id 1.15?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No. of moles of pure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needed = M*V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= 0.4* 2 = 0.8 moles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MW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1+35.5 = 36.5 g/mole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weight in grams of pure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needed = no. of moles* MW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= 0.8* 36.5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= 29.2g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975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Weight/weight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percent Continue</a:t>
            </a:r>
            <a:endParaRPr lang="x-none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7848600" cy="4525963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From the stock, 28 g of pure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100 grams solution</a:t>
            </a:r>
          </a:p>
          <a:p>
            <a:pPr algn="l" rt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29.2g of pure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? grams solution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(29.2 * 100) / 28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104.3 grams.</a:t>
            </a:r>
          </a:p>
          <a:p>
            <a:pPr algn="l" rtl="0"/>
            <a:r>
              <a:rPr lang="el-GR" sz="2400" i="1" dirty="0">
                <a:latin typeface="Times New Roman"/>
                <a:cs typeface="Times New Roman"/>
              </a:rPr>
              <a:t>ρ</a:t>
            </a:r>
            <a:r>
              <a:rPr lang="en-US" sz="2400" dirty="0">
                <a:latin typeface="Times New Roman"/>
                <a:cs typeface="Times New Roman"/>
              </a:rPr>
              <a:t>= </a:t>
            </a:r>
            <a:r>
              <a:rPr lang="en-US" sz="2400" dirty="0" smtClean="0">
                <a:latin typeface="Times New Roman"/>
                <a:cs typeface="Times New Roman"/>
              </a:rPr>
              <a:t>weight/volume thus volume = weight / density </a:t>
            </a:r>
            <a:endParaRPr lang="en-US" sz="2400" dirty="0" smtClean="0"/>
          </a:p>
          <a:p>
            <a:pPr algn="l" rtl="0"/>
            <a:r>
              <a:rPr lang="en-US" sz="2400" i="1" dirty="0">
                <a:latin typeface="Times New Roman"/>
                <a:cs typeface="Times New Roman"/>
              </a:rPr>
              <a:t>volume </a:t>
            </a:r>
            <a:r>
              <a:rPr lang="en-US" sz="2400" i="1" dirty="0" smtClean="0">
                <a:latin typeface="Times New Roman"/>
                <a:cs typeface="Times New Roman"/>
              </a:rPr>
              <a:t>= weight </a:t>
            </a:r>
            <a:r>
              <a:rPr lang="en-US" sz="2400" i="1" dirty="0">
                <a:latin typeface="Times New Roman"/>
                <a:cs typeface="Times New Roman"/>
              </a:rPr>
              <a:t>/ </a:t>
            </a:r>
            <a:r>
              <a:rPr lang="en-US" sz="2400" i="1" dirty="0" smtClean="0">
                <a:latin typeface="Times New Roman"/>
                <a:cs typeface="Times New Roman"/>
              </a:rPr>
              <a:t>density</a:t>
            </a:r>
          </a:p>
          <a:p>
            <a:pPr marL="0" indent="0" algn="l" rtl="0">
              <a:buNone/>
            </a:pP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                 = </a:t>
            </a:r>
            <a:r>
              <a:rPr lang="en-US" sz="2400" dirty="0" smtClean="0">
                <a:latin typeface="Times New Roman"/>
                <a:cs typeface="Times New Roman"/>
              </a:rPr>
              <a:t>104.3 / 1.15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                   = 90.7 ml </a:t>
            </a:r>
          </a:p>
          <a:p>
            <a:pPr algn="l" rtl="0"/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so the volume of the stock </a:t>
            </a:r>
            <a:r>
              <a:rPr lang="en-US" sz="2400" dirty="0" err="1" smtClean="0">
                <a:latin typeface="Times New Roman"/>
                <a:cs typeface="Times New Roman"/>
              </a:rPr>
              <a:t>HCl</a:t>
            </a:r>
            <a:r>
              <a:rPr lang="en-US" sz="2400" dirty="0" smtClean="0">
                <a:latin typeface="Times New Roman"/>
                <a:cs typeface="Times New Roman"/>
              </a:rPr>
              <a:t> needed is 90.7ml and make up the volume to 2 liters with distilled water.</a:t>
            </a:r>
          </a:p>
          <a:p>
            <a:pPr marL="0" indent="0" algn="l" rtl="0">
              <a:buNone/>
            </a:pP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                                </a:t>
            </a:r>
            <a:endParaRPr lang="en-US" sz="2400" i="1" dirty="0"/>
          </a:p>
          <a:p>
            <a:pPr algn="l" rt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50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Weight/weight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percent Continue</a:t>
            </a:r>
            <a:endParaRPr lang="x-none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7848600" cy="5211763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pPr marL="0" indent="0" algn="l" rtl="0">
              <a:buNone/>
            </a:pPr>
            <a:endParaRPr lang="en-US" sz="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Describe the preparation of 2 liters of a 0.4M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solution starting with a concentrated (stock) solution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with 28% w/w%, the specific gravity id 1.15?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No. of moles of pure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needed = M*V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= 0.4* 2 = 0.8 moles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MW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1+35.5 = 36.5 g/mole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weight in grams of pure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needed = no. of moles* MW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= 0.8* 36.5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= 29.2g</a:t>
            </a:r>
          </a:p>
          <a:p>
            <a:pPr marL="0" indent="0" algn="l" rtl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70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Weight/weight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percent Continue</a:t>
            </a:r>
            <a:endParaRPr lang="x-none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153400" cy="5211763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Since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(g) of pure substance requested = volume of stock solution needed  (ml) *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 %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decimal of  the stock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solution thus, volume =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/ (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* % )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volume = 29.2 / ( 1.15 * 0.28)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= 90.7 ml </a:t>
            </a:r>
          </a:p>
          <a:p>
            <a:pPr algn="l" rtl="0"/>
            <a:r>
              <a:rPr lang="en-US" sz="2400" dirty="0">
                <a:latin typeface="Times New Roman"/>
                <a:cs typeface="Times New Roman"/>
              </a:rPr>
              <a:t>so the volume of the stock </a:t>
            </a:r>
            <a:r>
              <a:rPr lang="en-US" sz="2400" dirty="0" err="1">
                <a:latin typeface="Times New Roman"/>
                <a:cs typeface="Times New Roman"/>
              </a:rPr>
              <a:t>HCl</a:t>
            </a:r>
            <a:r>
              <a:rPr lang="en-US" sz="2400" dirty="0">
                <a:latin typeface="Times New Roman"/>
                <a:cs typeface="Times New Roman"/>
              </a:rPr>
              <a:t> needed is 90.7ml and make up 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0" indent="0" algn="l" rtl="0">
              <a:buNone/>
            </a:pPr>
            <a:r>
              <a:rPr lang="en-US" sz="2400" dirty="0">
                <a:latin typeface="Times New Roman"/>
                <a:cs typeface="Times New Roman"/>
              </a:rPr>
              <a:t> 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0" indent="0" algn="l" rtl="0">
              <a:buNone/>
            </a:pP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     the </a:t>
            </a:r>
            <a:r>
              <a:rPr lang="en-US" sz="2400" dirty="0">
                <a:latin typeface="Times New Roman"/>
                <a:cs typeface="Times New Roman"/>
              </a:rPr>
              <a:t>volume to 2 liters </a:t>
            </a:r>
            <a:r>
              <a:rPr lang="en-US" sz="2400" dirty="0" smtClean="0">
                <a:latin typeface="Times New Roman"/>
                <a:cs typeface="Times New Roman"/>
              </a:rPr>
              <a:t>with </a:t>
            </a:r>
            <a:r>
              <a:rPr lang="en-US" sz="2400" dirty="0">
                <a:latin typeface="Times New Roman"/>
                <a:cs typeface="Times New Roman"/>
              </a:rPr>
              <a:t>distilled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water.</a:t>
            </a:r>
          </a:p>
          <a:p>
            <a:pPr marL="0" indent="0" algn="l" rt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97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Molality</a:t>
            </a:r>
            <a:endParaRPr lang="x-none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6019800"/>
          </a:xfrm>
        </p:spPr>
        <p:txBody>
          <a:bodyPr>
            <a:normAutofit/>
          </a:bodyPr>
          <a:lstStyle/>
          <a:p>
            <a:pPr algn="l" rtl="0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Molality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number of moles of solute per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 grams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solvent.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Solution =  solvent + solute.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Calculate the molality of a concentrated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stock solution which has a 28% w/w%, S.G= 1.15?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Since the weight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solution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weight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solvent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weight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solute.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Thus, the weight of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solvent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weight of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solution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weight of solute.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= 100g – 28 g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= 72g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MW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1+35.5 = 36.5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g/mole 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No. of moles of solute = 28 / 36.5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= 0.77 mole</a:t>
            </a:r>
          </a:p>
          <a:p>
            <a:pPr marL="0" indent="0" algn="l" rt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41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Molality Continue</a:t>
            </a:r>
            <a:endParaRPr lang="x-none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601980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0.77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solute in 72 g of solvent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?   mole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solute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1000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solvent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No. of moles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solute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1000 g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solvent   = (  0.77 * 1000) / 72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= 10.69 moles </a:t>
            </a:r>
          </a:p>
          <a:p>
            <a:pPr marL="0" indent="0" algn="l" rt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molality 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10.69</a:t>
            </a:r>
          </a:p>
          <a:p>
            <a:pPr marL="0" indent="0" algn="l" rtl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293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Aqueous Solution</a:t>
            </a:r>
            <a:endParaRPr lang="x-none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majority of reactions occur in solutions.</a:t>
            </a:r>
          </a:p>
          <a:p>
            <a:pPr marL="0" indent="0" algn="l" rtl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1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There are several ways to express the concentration of 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substance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 a solution based on:</a:t>
            </a:r>
          </a:p>
          <a:p>
            <a:pPr marL="0" indent="0" algn="l" rtl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volume</a:t>
            </a:r>
          </a:p>
          <a:p>
            <a:pPr marL="0" indent="0" algn="l" rtl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weight</a:t>
            </a:r>
          </a:p>
          <a:p>
            <a:pPr marL="0" indent="0" algn="l" rtl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Degree of saturation</a:t>
            </a:r>
          </a:p>
          <a:p>
            <a:pPr marL="0" indent="0" algn="l" rtl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endParaRPr lang="en-US" sz="2400" dirty="0">
              <a:cs typeface="+mj-cs"/>
            </a:endParaRPr>
          </a:p>
          <a:p>
            <a:pPr algn="l" rtl="0"/>
            <a:endParaRPr lang="en-US" sz="2400" dirty="0" smtClean="0">
              <a:latin typeface="Times New Roman" pitchFamily="18" charset="0"/>
              <a:cs typeface="+mj-cs"/>
            </a:endParaRPr>
          </a:p>
          <a:p>
            <a:pPr algn="l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22"/>
          <a:stretch/>
        </p:blipFill>
        <p:spPr>
          <a:xfrm>
            <a:off x="3505200" y="5440680"/>
            <a:ext cx="3800901" cy="141732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63" b="12285"/>
          <a:stretch/>
        </p:blipFill>
        <p:spPr>
          <a:xfrm>
            <a:off x="2438400" y="4800600"/>
            <a:ext cx="990600" cy="76427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3800475"/>
            <a:ext cx="914843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746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x-none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Saturation Degree</a:t>
            </a:r>
            <a:endParaRPr lang="x-none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Saturated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solution </a:t>
            </a:r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one where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concentration 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at a maximum - no more solute is able to dissolve at a given temperature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saturated solution represents an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equilibrium.</a:t>
            </a:r>
          </a:p>
          <a:p>
            <a:pPr algn="l" rt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Unsaturated Solution 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less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than the maximum amount of solute for that temperature is dissolved in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solvent.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solid remains in flask. </a:t>
            </a:r>
          </a:p>
          <a:p>
            <a:pPr algn="l" rt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Supersaturated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Solvent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holds more solute than is normally possible at that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temperature.</a:t>
            </a:r>
          </a:p>
          <a:p>
            <a:pPr algn="l" rtl="0"/>
            <a:endParaRPr lang="x-none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x-none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52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838200"/>
            <a:ext cx="6629400" cy="535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565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1679" y="456785"/>
            <a:ext cx="6020641" cy="594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437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Concentrations based on </a:t>
            </a:r>
            <a:r>
              <a:rPr lang="en-US" altLang="x-none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Saturation Degree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1000" y="1447801"/>
            <a:ext cx="8458200" cy="5410200"/>
          </a:xfrm>
        </p:spPr>
        <p:txBody>
          <a:bodyPr>
            <a:normAutofit/>
          </a:bodyPr>
          <a:lstStyle/>
          <a:p>
            <a:pPr algn="l" rtl="0">
              <a:lnSpc>
                <a:spcPct val="11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Percent saturation= the concentration of salt in solution 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marL="0" indent="0" algn="l" rtl="0">
              <a:lnSpc>
                <a:spcPct val="11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percent of the maximum concentration possible at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given </a:t>
            </a:r>
          </a:p>
          <a:p>
            <a:pPr marL="0" indent="0" algn="l" rtl="0">
              <a:lnSpc>
                <a:spcPct val="11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temperature.</a:t>
            </a:r>
          </a:p>
          <a:p>
            <a:pPr marL="0" indent="0" algn="l" rt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 the equation above: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Volume is the volume of the saturated salt needed.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S1 is the initial low saturation ( used as a decimal).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S2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final high saturation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 used as a decimal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is to the volume to be added to 100 ml at saturation S1.</a:t>
            </a:r>
          </a:p>
          <a:p>
            <a:pPr algn="l" rt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2895600" y="2743200"/>
            <a:ext cx="3276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Volume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(ml)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  100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(S2-S1)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1-S2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>
            <a:off x="4572000" y="3124200"/>
            <a:ext cx="1371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1887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Concentrations based on </a:t>
            </a:r>
            <a:r>
              <a:rPr lang="en-US" altLang="x-none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Saturation </a:t>
            </a:r>
            <a:r>
              <a:rPr lang="en-US" altLang="x-none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Degree Continue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3400" y="1600200"/>
            <a:ext cx="8610600" cy="5257800"/>
          </a:xfrm>
        </p:spPr>
        <p:txBody>
          <a:bodyPr>
            <a:normAutofit lnSpcReduction="10000"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How many ml of a saturated ammonium sulfate solution must be added to 40ml of a 20% saturated solution to reach a final solution of 70%?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Volume  (ml) = 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100 * (S2-S1)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1-S2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  </a:t>
            </a:r>
          </a:p>
          <a:p>
            <a:pPr marL="0" indent="0" algn="l" rtl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100 *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(0.7-0.2)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1-0.7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0" indent="0" algn="l" rtl="0">
              <a:spcBef>
                <a:spcPts val="0"/>
              </a:spcBef>
              <a:buNone/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100 *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0.5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0.3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0" indent="0" algn="l" rtl="0">
              <a:spcBef>
                <a:spcPts val="0"/>
              </a:spcBef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= 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0.3</a:t>
            </a:r>
          </a:p>
          <a:p>
            <a:pPr marL="0" indent="0" algn="l" rtl="0">
              <a:spcBef>
                <a:spcPts val="0"/>
              </a:spcBef>
              <a:buNone/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 166.6 ml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spcBef>
                <a:spcPts val="0"/>
              </a:spcBef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Since 100 ml of solution need 166.6 ml saturated solution</a:t>
            </a:r>
          </a:p>
          <a:p>
            <a:pPr algn="l" rtl="0">
              <a:spcBef>
                <a:spcPts val="0"/>
              </a:spcBef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40 ml of solution need  ?  ml </a:t>
            </a:r>
          </a:p>
          <a:p>
            <a:pPr algn="l" rtl="0">
              <a:spcBef>
                <a:spcPts val="0"/>
              </a:spcBef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volume needed is (40* 166.6) / 100 = 66.64ml of saturated solution needed to be added to 40 ml of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20%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saturated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ammonium sulfate solution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reach a final solution of 70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%.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xmlns="" val="378234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ar-SA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Units Conversion</a:t>
            </a:r>
            <a:endParaRPr lang="ar-SA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3583" y="1842294"/>
            <a:ext cx="3997217" cy="364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9522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Concentrations based 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Volume </a:t>
            </a:r>
            <a:endParaRPr lang="x-none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Molarity(M)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Normality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 rtl="0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Osmolarity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Activity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(a)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Weight/volume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percent (w/v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%)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Volume/volume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percent (v/v%)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Milligram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percent (mg %)</a:t>
            </a:r>
          </a:p>
          <a:p>
            <a:pPr rtl="0">
              <a:buNone/>
            </a:pPr>
            <a:endParaRPr lang="x-none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21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Molarity</a:t>
            </a:r>
            <a:endParaRPr lang="x-none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91600" cy="452596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Molarity (M)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the number of moles of solute per liter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solution</a:t>
            </a: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= No.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moles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solute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/ 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(L)</a:t>
            </a:r>
          </a:p>
          <a:p>
            <a:pPr marL="0" indent="0" algn="l" rtl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moles =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wt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/MW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 molecular weight)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mole contains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Avogadro’s number of molecules per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liter (6.023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 10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l" rtl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Molar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concentrations are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usually given in square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brackets.</a:t>
            </a:r>
          </a:p>
          <a:p>
            <a:pPr marL="0" indent="0" algn="l" rt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molarity of Sodium Hydroxide.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24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Molarity Continue</a:t>
            </a:r>
            <a:endParaRPr lang="ar-SA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solution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0.8 moles of solute in 2 liters of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solution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What is its molarity?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 = No. of moles / V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(L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0.8 / 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 = 0.4 molar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0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Molarity Continue</a:t>
            </a:r>
            <a:endParaRPr lang="ar-SA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How many grams of solid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required to prepared 500 ml of 0.04 M solution?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No. of moles / V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(L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500 ml = 500 ÷1000 = 0.5 L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no. of moles = 0.04 ×0.5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no. of moles = 0.02 mole</a:t>
            </a:r>
          </a:p>
          <a:p>
            <a:pPr algn="l" rtl="0"/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MW of NaOH 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= 23 </a:t>
            </a: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16 + 1 = </a:t>
            </a: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40 g/ mole</a:t>
            </a:r>
            <a:endParaRPr lang="nl-NL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wt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grams = no. of moles ×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MW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wt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grams = 0.02 ×40</a:t>
            </a:r>
          </a:p>
          <a:p>
            <a:pPr algn="l" rtl="0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wt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grams = 0.8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grams</a:t>
            </a:r>
          </a:p>
        </p:txBody>
      </p:sp>
    </p:spTree>
    <p:extLst>
      <p:ext uri="{BB962C8B-B14F-4D97-AF65-F5344CB8AC3E}">
        <p14:creationId xmlns:p14="http://schemas.microsoft.com/office/powerpoint/2010/main" xmlns="" val="1810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Normality</a:t>
            </a:r>
            <a:endParaRPr lang="x-none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pPr algn="l" rtl="0">
              <a:spcBef>
                <a:spcPts val="580"/>
              </a:spcBef>
              <a:defRPr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Normality (N)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the number of equivalents of solute per 			        liter of solution</a:t>
            </a:r>
          </a:p>
          <a:p>
            <a:pPr algn="l" rtl="0">
              <a:spcBef>
                <a:spcPts val="580"/>
              </a:spcBef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No.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equivalents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V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(L)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spcBef>
                <a:spcPts val="580"/>
              </a:spcBef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No. of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equivalents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wt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solute /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equivalents weight (EW)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spcBef>
                <a:spcPts val="580"/>
              </a:spcBef>
              <a:defRPr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EW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MW of solute / n</a:t>
            </a:r>
          </a:p>
          <a:p>
            <a:pPr algn="l" rtl="0">
              <a:spcBef>
                <a:spcPts val="580"/>
              </a:spcBef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represents the number of 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replaceable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hydrogen (in acids)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 hydroxyl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ions ( in bases) per molecule.</a:t>
            </a:r>
          </a:p>
          <a:p>
            <a:pPr algn="l" rtl="0">
              <a:spcBef>
                <a:spcPts val="580"/>
              </a:spcBef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represents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number of electrons gained or lost per molecule (in oxidizing or reducing agents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spcBef>
                <a:spcPts val="580"/>
              </a:spcBef>
              <a:defRPr/>
            </a:pP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N=n*M</a:t>
            </a:r>
            <a:endParaRPr lang="en-US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spcBef>
                <a:spcPts val="580"/>
              </a:spcBef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example a 0.01 M solution of 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0.02 N</a:t>
            </a:r>
          </a:p>
          <a:p>
            <a:pPr algn="l" rtl="0">
              <a:spcBef>
                <a:spcPts val="580"/>
              </a:spcBef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24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Normality Continue</a:t>
            </a:r>
            <a:endParaRPr lang="ar-SA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381000"/>
            <a:ext cx="8839200" cy="6477000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is the normality of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solution that contains 24.5g of solute in a total volume of 100ml?</a:t>
            </a:r>
          </a:p>
          <a:p>
            <a:pPr algn="l" rtl="0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N=n*M</a:t>
            </a:r>
          </a:p>
          <a:p>
            <a:pPr algn="l" rtl="0"/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n=2</a:t>
            </a:r>
            <a:endParaRPr lang="en-US" sz="2400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No. of moles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V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(L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ml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÷1000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0.1L</a:t>
            </a:r>
          </a:p>
          <a:p>
            <a:pPr algn="l" rtl="0"/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No. of moles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wt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MW</a:t>
            </a:r>
          </a:p>
          <a:p>
            <a:pPr algn="l" rtl="0"/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MW of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2 + 32 + (16*4) 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98g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 of moles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24.5/ 98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 of moles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0.25 mole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No. of moles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V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(L)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=0.25/0.1 = 2.5 molar</a:t>
            </a:r>
          </a:p>
          <a:p>
            <a:pPr algn="l" rtl="0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N=n*M</a:t>
            </a:r>
          </a:p>
          <a:p>
            <a:pPr algn="l" rtl="0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N=2*2.5 = 5 normal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7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3323</TotalTime>
  <Words>1835</Words>
  <Application>Microsoft Office PowerPoint</Application>
  <PresentationFormat>On-screen Show (4:3)</PresentationFormat>
  <Paragraphs>308</Paragraphs>
  <Slides>35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Biochemical Calculations</vt:lpstr>
      <vt:lpstr>Solution Composition</vt:lpstr>
      <vt:lpstr>Aqueous Solution</vt:lpstr>
      <vt:lpstr>Concentrations based on Volume </vt:lpstr>
      <vt:lpstr>Molarity</vt:lpstr>
      <vt:lpstr>Molarity Continue</vt:lpstr>
      <vt:lpstr>Molarity Continue</vt:lpstr>
      <vt:lpstr>Normality</vt:lpstr>
      <vt:lpstr>Normality Continue</vt:lpstr>
      <vt:lpstr>Normality Continue</vt:lpstr>
      <vt:lpstr>Osmolarity</vt:lpstr>
      <vt:lpstr>Osmolarity Continue</vt:lpstr>
      <vt:lpstr>ISOTONIC </vt:lpstr>
      <vt:lpstr>Slide 14</vt:lpstr>
      <vt:lpstr>Slide 15</vt:lpstr>
      <vt:lpstr>Slide 16</vt:lpstr>
      <vt:lpstr>Osmolarity Continue</vt:lpstr>
      <vt:lpstr>Osmolarity Continue</vt:lpstr>
      <vt:lpstr>Weight / volume percent</vt:lpstr>
      <vt:lpstr>Milligram percent</vt:lpstr>
      <vt:lpstr>Volume / volume percent</vt:lpstr>
      <vt:lpstr>Concentrations based on Weight</vt:lpstr>
      <vt:lpstr>Weight/weight percent</vt:lpstr>
      <vt:lpstr>Weight/weight percent Continue</vt:lpstr>
      <vt:lpstr>Weight/weight percent Continue</vt:lpstr>
      <vt:lpstr>Weight/weight percent Continue</vt:lpstr>
      <vt:lpstr>Weight/weight percent Continue</vt:lpstr>
      <vt:lpstr>Molality</vt:lpstr>
      <vt:lpstr>Molality Continue</vt:lpstr>
      <vt:lpstr>Saturation Degree</vt:lpstr>
      <vt:lpstr>Slide 31</vt:lpstr>
      <vt:lpstr>Slide 32</vt:lpstr>
      <vt:lpstr>Concentrations based on Saturation Degree</vt:lpstr>
      <vt:lpstr>Concentrations based on Saturation Degree Continue</vt:lpstr>
      <vt:lpstr> Units Conversion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Plasmid</dc:title>
  <dc:creator>lشفهبش</dc:creator>
  <cp:lastModifiedBy>aalbity</cp:lastModifiedBy>
  <cp:revision>139</cp:revision>
  <dcterms:created xsi:type="dcterms:W3CDTF">2006-08-16T00:00:00Z</dcterms:created>
  <dcterms:modified xsi:type="dcterms:W3CDTF">2018-01-30T08:34:13Z</dcterms:modified>
</cp:coreProperties>
</file>