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5" r:id="rId6"/>
    <p:sldId id="316" r:id="rId7"/>
    <p:sldId id="412" r:id="rId8"/>
    <p:sldId id="320" r:id="rId9"/>
    <p:sldId id="414" r:id="rId10"/>
    <p:sldId id="324" r:id="rId11"/>
    <p:sldId id="323" r:id="rId12"/>
    <p:sldId id="413" r:id="rId13"/>
    <p:sldId id="416" r:id="rId14"/>
    <p:sldId id="326" r:id="rId15"/>
    <p:sldId id="327" r:id="rId16"/>
    <p:sldId id="328" r:id="rId17"/>
    <p:sldId id="329" r:id="rId18"/>
    <p:sldId id="330" r:id="rId19"/>
    <p:sldId id="331" r:id="rId20"/>
    <p:sldId id="318" r:id="rId21"/>
    <p:sldId id="333" r:id="rId22"/>
    <p:sldId id="334" r:id="rId23"/>
    <p:sldId id="335" r:id="rId24"/>
    <p:sldId id="418" r:id="rId25"/>
    <p:sldId id="339" r:id="rId26"/>
    <p:sldId id="419" r:id="rId27"/>
    <p:sldId id="338" r:id="rId28"/>
    <p:sldId id="342" r:id="rId29"/>
    <p:sldId id="420" r:id="rId30"/>
    <p:sldId id="336" r:id="rId31"/>
    <p:sldId id="343" r:id="rId32"/>
    <p:sldId id="344" r:id="rId33"/>
    <p:sldId id="337" r:id="rId34"/>
    <p:sldId id="346" r:id="rId35"/>
    <p:sldId id="345" r:id="rId36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0D77-8B9B-4F7C-AD7B-5614D30C6B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E27B-73DE-4A7F-82FE-6CF2EAAAA2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772F1-6B57-464E-B96B-8082DE3ACE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EB0E-A7B6-4BBE-AE4A-ABB8D37535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221F-BC93-41BB-B904-9A8E654D44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6403-F173-4F64-A7F1-7408D6C3F3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4F854-75A3-4AEB-A2E1-A7C946E6E6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2318-8A0F-4306-B7ED-5F72BF8C13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1CAE-BA07-4B7A-9B24-22D6E0E6B8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D846-57B2-439F-91B2-4293E3F11E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12C5-0B73-445D-B32F-DF9592D5CA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fld id="{0DC5FA85-F95B-4AC8-9302-CAACBC520F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000" smtClean="0"/>
              <a:t>Chapter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467600" cy="1752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Excavating and Lifting</a:t>
            </a:r>
            <a:endParaRPr lang="en-US" sz="4800" dirty="0" smtClean="0"/>
          </a:p>
          <a:p>
            <a:pPr eaLnBrk="1" hangingPunct="1"/>
            <a:r>
              <a:rPr lang="en-US" sz="48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219200"/>
            <a:ext cx="85725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/>
          <a:lstStyle/>
          <a:p>
            <a:r>
              <a:rPr lang="en-US" smtClean="0"/>
              <a:t>To estimate dragline production using the tables, </a:t>
            </a:r>
            <a:endParaRPr lang="en-US" sz="3600" smtClean="0"/>
          </a:p>
          <a:p>
            <a:pPr lvl="1"/>
            <a:r>
              <a:rPr lang="en-US" smtClean="0"/>
              <a:t>determine the ideal output of the dragline for the machine size and material (Table 3-7), </a:t>
            </a:r>
            <a:endParaRPr lang="en-US" sz="3200" smtClean="0"/>
          </a:p>
          <a:p>
            <a:pPr lvl="1"/>
            <a:r>
              <a:rPr lang="en-US" smtClean="0"/>
              <a:t>then adjust this figure by multiplying it by a swing-depth factor (Table 3-9) and a job efficiency factor, as shown in Equation 3-3.</a:t>
            </a:r>
          </a:p>
          <a:p>
            <a:pPr lvl="2"/>
            <a:r>
              <a:rPr lang="en-US" smtClean="0"/>
              <a:t>Expected production = Ideal output × Swing-depth factor × Efficiency 		(3-3)</a:t>
            </a:r>
          </a:p>
          <a:p>
            <a:pPr lvl="1"/>
            <a:r>
              <a:rPr lang="en-US" smtClean="0"/>
              <a:t>Notice the conditions applicable to Table 3-7 given in the footnote..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use Table </a:t>
            </a:r>
            <a:r>
              <a:rPr lang="en-US" dirty="0" smtClean="0"/>
              <a:t>3-9, </a:t>
            </a:r>
            <a:r>
              <a:rPr lang="en-US" dirty="0" smtClean="0"/>
              <a:t>it is first necessary to </a:t>
            </a:r>
            <a:r>
              <a:rPr lang="en-US" dirty="0" smtClean="0"/>
              <a:t>determine </a:t>
            </a:r>
            <a:r>
              <a:rPr lang="en-US" dirty="0" smtClean="0"/>
              <a:t>the optimum depth of cut for the machine and material involved from Table 3-8.</a:t>
            </a:r>
          </a:p>
          <a:p>
            <a:r>
              <a:rPr lang="en-US" dirty="0" smtClean="0"/>
              <a:t>Next, divide the actual depth of cut by the optimum depth and express the result as a percentage. 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/>
          <a:lstStyle/>
          <a:p>
            <a:r>
              <a:rPr lang="en-US" dirty="0" smtClean="0"/>
              <a:t>The appropriate swing-depth factor is then obtained from Table 3-9, </a:t>
            </a:r>
            <a:endParaRPr lang="en-US" dirty="0" smtClean="0"/>
          </a:p>
          <a:p>
            <a:pPr lvl="1"/>
            <a:r>
              <a:rPr lang="en-US" dirty="0" smtClean="0"/>
              <a:t>interpolating </a:t>
            </a:r>
            <a:r>
              <a:rPr lang="en-US" dirty="0" smtClean="0"/>
              <a:t>as necessary. </a:t>
            </a:r>
          </a:p>
          <a:p>
            <a:r>
              <a:rPr lang="en-US" dirty="0" smtClean="0"/>
              <a:t>The method of calculating expected hourly production is illustrated in Example 3-4.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Determine the expected dragline production in loose cubic yards (LCM) per hour based on the following information.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Dragline </a:t>
            </a:r>
            <a:r>
              <a:rPr lang="en-US" dirty="0" smtClean="0"/>
              <a:t>size = 2 cu yd (1.53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Swing </a:t>
            </a:r>
            <a:r>
              <a:rPr lang="en-US" dirty="0" smtClean="0"/>
              <a:t>angle = </a:t>
            </a:r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endParaRPr lang="en-US" baseline="30000" dirty="0" smtClean="0"/>
          </a:p>
          <a:p>
            <a:pPr lvl="1">
              <a:defRPr/>
            </a:pPr>
            <a:r>
              <a:rPr lang="en-US" dirty="0" smtClean="0"/>
              <a:t>Average </a:t>
            </a:r>
            <a:r>
              <a:rPr lang="en-US" dirty="0" smtClean="0"/>
              <a:t>depth of cut = 7.9 ft (2.4 </a:t>
            </a:r>
            <a:r>
              <a:rPr lang="en-US" dirty="0" smtClean="0"/>
              <a:t>m)</a:t>
            </a:r>
          </a:p>
          <a:p>
            <a:pPr lvl="1">
              <a:defRPr/>
            </a:pPr>
            <a:r>
              <a:rPr lang="en-US" dirty="0" smtClean="0"/>
              <a:t>Material </a:t>
            </a:r>
            <a:r>
              <a:rPr lang="en-US" dirty="0" smtClean="0"/>
              <a:t>= common </a:t>
            </a:r>
            <a:r>
              <a:rPr lang="en-US" dirty="0" smtClean="0"/>
              <a:t>earth</a:t>
            </a:r>
          </a:p>
          <a:p>
            <a:pPr lvl="1">
              <a:defRPr/>
            </a:pPr>
            <a:r>
              <a:rPr lang="en-US" dirty="0" smtClean="0"/>
              <a:t>Job </a:t>
            </a:r>
            <a:r>
              <a:rPr lang="en-US" dirty="0" smtClean="0"/>
              <a:t>efficiency = 50 </a:t>
            </a:r>
            <a:r>
              <a:rPr lang="en-US" dirty="0" smtClean="0"/>
              <a:t>min/h</a:t>
            </a:r>
          </a:p>
          <a:p>
            <a:pPr lvl="1">
              <a:defRPr/>
            </a:pPr>
            <a:r>
              <a:rPr lang="en-US" dirty="0" smtClean="0"/>
              <a:t>Soil </a:t>
            </a:r>
            <a:r>
              <a:rPr lang="en-US" dirty="0" smtClean="0"/>
              <a:t>swell = 25%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en-US" b="1" i="1" u="sng" dirty="0" smtClean="0"/>
              <a:t>Solution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 Ideal output =230 BCY/h (176 BCM/h)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ea typeface="+mn-ea"/>
              </a:rPr>
              <a:t>(Table 3-7)</a:t>
            </a:r>
          </a:p>
          <a:p>
            <a:pPr>
              <a:buFontTx/>
              <a:buNone/>
              <a:defRPr/>
            </a:pPr>
            <a:r>
              <a:rPr lang="en-US" dirty="0" smtClean="0"/>
              <a:t>Optimum depth of cut = 9.9 ft (3.0 m) 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ea typeface="+mn-ea"/>
              </a:rPr>
              <a:t>(Table 3-8)</a:t>
            </a:r>
          </a:p>
          <a:p>
            <a:pPr>
              <a:buFontTx/>
              <a:buNone/>
              <a:defRPr/>
            </a:pPr>
            <a:r>
              <a:rPr lang="en-US" dirty="0" smtClean="0"/>
              <a:t>Actual depth/optimum depth = 7.9/9.9</a:t>
            </a:r>
            <a:r>
              <a:rPr lang="en-US" i="1" dirty="0" smtClean="0"/>
              <a:t> </a:t>
            </a:r>
            <a:r>
              <a:rPr lang="en-US" dirty="0" smtClean="0"/>
              <a:t>× 100 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		     = 80%</a:t>
            </a:r>
          </a:p>
          <a:p>
            <a:pPr>
              <a:buFontTx/>
              <a:buNone/>
              <a:defRPr/>
            </a:pPr>
            <a:r>
              <a:rPr lang="en-US" dirty="0" smtClean="0"/>
              <a:t>      					    [= 2.4/3.0 × 100 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		     = 80%]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3-4</a:t>
            </a:r>
            <a:endParaRPr lang="en-US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Swing-depth factor=0.90 (Table 3-9)</a:t>
            </a:r>
          </a:p>
          <a:p>
            <a:pPr>
              <a:buFontTx/>
              <a:buNone/>
            </a:pPr>
            <a:r>
              <a:rPr lang="en-US" smtClean="0"/>
              <a:t>Efficiency factor =50/60</a:t>
            </a:r>
            <a:r>
              <a:rPr lang="en-US" i="1" smtClean="0"/>
              <a:t> </a:t>
            </a:r>
            <a:r>
              <a:rPr lang="en-US" smtClean="0"/>
              <a:t>= 0.833</a:t>
            </a:r>
          </a:p>
          <a:p>
            <a:pPr>
              <a:buFontTx/>
              <a:buNone/>
            </a:pPr>
            <a:r>
              <a:rPr lang="en-US" smtClean="0"/>
              <a:t>Volume change factor = 1 + 0.25 = 1.25</a:t>
            </a:r>
          </a:p>
          <a:p>
            <a:pPr>
              <a:buFontTx/>
              <a:buNone/>
            </a:pPr>
            <a:r>
              <a:rPr lang="en-US" smtClean="0"/>
              <a:t>Estimated production = 230 × 0.90 × 0.833 </a:t>
            </a:r>
          </a:p>
          <a:p>
            <a:pPr>
              <a:buFontTx/>
              <a:buNone/>
            </a:pPr>
            <a:r>
              <a:rPr lang="en-US" smtClean="0"/>
              <a:t>					     ×1.25 = 216 LCY/h</a:t>
            </a:r>
          </a:p>
          <a:p>
            <a:pPr>
              <a:buFontTx/>
              <a:buNone/>
            </a:pPr>
            <a:r>
              <a:rPr lang="en-US" smtClean="0"/>
              <a:t>        				  [= 176 × 0.90 × 0.833 </a:t>
            </a:r>
          </a:p>
          <a:p>
            <a:pPr>
              <a:buFontTx/>
              <a:buNone/>
            </a:pPr>
            <a:r>
              <a:rPr lang="en-US" smtClean="0"/>
              <a:t>					     ×1.25 = 165 LCM/h]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Management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Trial operations may be necessary to </a:t>
            </a:r>
            <a:r>
              <a:rPr lang="en-US" dirty="0" smtClean="0"/>
              <a:t>select: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boom length, </a:t>
            </a:r>
            <a:endParaRPr lang="en-US" dirty="0" smtClean="0"/>
          </a:p>
          <a:p>
            <a:pPr lvl="1"/>
            <a:r>
              <a:rPr lang="en-US" dirty="0" smtClean="0"/>
              <a:t>boom </a:t>
            </a:r>
            <a:r>
              <a:rPr lang="en-US" dirty="0" smtClean="0"/>
              <a:t>angle, </a:t>
            </a:r>
            <a:endParaRPr lang="en-US" dirty="0" smtClean="0"/>
          </a:p>
          <a:p>
            <a:pPr lvl="1"/>
            <a:r>
              <a:rPr lang="en-US" dirty="0" smtClean="0"/>
              <a:t>bucket </a:t>
            </a:r>
            <a:r>
              <a:rPr lang="en-US" dirty="0" smtClean="0"/>
              <a:t>size and weight,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attachment position of the drag chain that yield maximum production. </a:t>
            </a:r>
          </a:p>
          <a:p>
            <a:r>
              <a:rPr lang="en-US" dirty="0" smtClean="0"/>
              <a:t>As in shovel operation, maximum production is obtained with a minimum swing angle.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Management</a:t>
            </a:r>
            <a:endParaRPr lang="en-US" smtClean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Special bucket hitches are available which shorten the drag distance necessary to obtain a full bucket load. </a:t>
            </a:r>
          </a:p>
          <a:p>
            <a:r>
              <a:rPr lang="en-US" smtClean="0"/>
              <a:t>Deep cuts should be excavated in layers whose thickness is as close to the optimum depth of cut as possible.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3-5 CLAMSHELLS</a:t>
            </a:r>
            <a:endParaRPr lang="en-US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Operation and Employment</a:t>
            </a:r>
            <a:endParaRPr lang="en-US" dirty="0" smtClean="0"/>
          </a:p>
          <a:p>
            <a:r>
              <a:rPr lang="en-US" b="1" dirty="0" smtClean="0"/>
              <a:t>Production Estimating</a:t>
            </a:r>
            <a:endParaRPr lang="en-US" dirty="0" smtClean="0"/>
          </a:p>
          <a:p>
            <a:r>
              <a:rPr lang="en-US" b="1" dirty="0" smtClean="0"/>
              <a:t>Job Management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Operation and Employment</a:t>
            </a:r>
            <a:endParaRPr lang="en-US" dirty="0" smtClean="0"/>
          </a:p>
          <a:p>
            <a:r>
              <a:rPr lang="en-US" b="1" dirty="0" smtClean="0"/>
              <a:t>Production Estimating</a:t>
            </a:r>
            <a:endParaRPr lang="en-US" dirty="0" smtClean="0"/>
          </a:p>
          <a:p>
            <a:r>
              <a:rPr lang="en-US" b="1" dirty="0" smtClean="0"/>
              <a:t>Job Management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3-5 CLAMSHELLS</a:t>
            </a:r>
            <a:endParaRPr lang="en-US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Operation and Employment</a:t>
            </a:r>
          </a:p>
          <a:p>
            <a:r>
              <a:rPr lang="en-US" dirty="0" smtClean="0"/>
              <a:t>When the crane-shovel is equipped with a crane boom and clamshell bucket, it becomes an excavator known as a </a:t>
            </a:r>
            <a:r>
              <a:rPr lang="en-US" i="1" dirty="0" smtClean="0"/>
              <a:t>clamshell. </a:t>
            </a:r>
            <a:endParaRPr lang="en-US" sz="3600" dirty="0" smtClean="0"/>
          </a:p>
          <a:p>
            <a:r>
              <a:rPr lang="en-US" dirty="0" smtClean="0"/>
              <a:t>The clamshell is capable of excavating to great depths.</a:t>
            </a:r>
          </a:p>
          <a:p>
            <a:r>
              <a:rPr lang="en-US" dirty="0" smtClean="0"/>
              <a:t>The shovel and backhoe is better than clamshell because of :</a:t>
            </a:r>
          </a:p>
          <a:p>
            <a:pPr lvl="1"/>
            <a:r>
              <a:rPr lang="en-US" dirty="0" smtClean="0"/>
              <a:t>lacks the positive digging action and</a:t>
            </a:r>
          </a:p>
          <a:p>
            <a:pPr lvl="1"/>
            <a:r>
              <a:rPr lang="en-US" dirty="0" smtClean="0"/>
              <a:t>precise lateral control.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 l="36722"/>
          <a:stretch>
            <a:fillRect/>
          </a:stretch>
        </p:blipFill>
        <p:spPr bwMode="auto">
          <a:xfrm>
            <a:off x="685800" y="1295400"/>
            <a:ext cx="79168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FIGURE 3-13</a:t>
            </a:r>
            <a:r>
              <a:rPr lang="en-US" sz="2800" smtClean="0"/>
              <a:t>: Components of a Clamshell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3-5 CLAMSHELLS</a:t>
            </a:r>
            <a:endParaRPr lang="en-US" smtClean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r>
              <a:rPr lang="en-US" dirty="0" smtClean="0"/>
              <a:t>Clamshells are commonly used for:</a:t>
            </a:r>
            <a:endParaRPr lang="en-US" sz="3600" dirty="0" smtClean="0"/>
          </a:p>
          <a:p>
            <a:pPr lvl="1"/>
            <a:r>
              <a:rPr lang="en-US" dirty="0" smtClean="0"/>
              <a:t>excavating vertical shafts and footings, </a:t>
            </a:r>
            <a:endParaRPr lang="en-US" sz="3200" dirty="0" smtClean="0"/>
          </a:p>
          <a:p>
            <a:pPr lvl="1"/>
            <a:r>
              <a:rPr lang="en-US" dirty="0" smtClean="0"/>
              <a:t>unloading bulk materials from rail cars and ships, and </a:t>
            </a:r>
          </a:p>
          <a:p>
            <a:pPr lvl="1"/>
            <a:r>
              <a:rPr lang="en-US" dirty="0" smtClean="0"/>
              <a:t>moving bulk material from stockpiles to bins, hoppers, or haul units.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 l="34251"/>
          <a:stretch>
            <a:fillRect/>
          </a:stretch>
        </p:blipFill>
        <p:spPr bwMode="auto">
          <a:xfrm>
            <a:off x="2362200" y="1219200"/>
            <a:ext cx="3963988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FIGURE 3-14: </a:t>
            </a:r>
            <a:r>
              <a:rPr lang="en-US" sz="2800" smtClean="0"/>
              <a:t>Clamshell bucket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3-5 CLAMSHELLS</a:t>
            </a:r>
            <a:endParaRPr lang="en-US" smtClean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Bucket penetration depends on bucket weight assisted by the bucket teeth. </a:t>
            </a:r>
          </a:p>
          <a:p>
            <a:r>
              <a:rPr lang="en-US" dirty="0" smtClean="0"/>
              <a:t>Therefore, buckets are available in </a:t>
            </a:r>
            <a:r>
              <a:rPr lang="en-US" u="sng" dirty="0" smtClean="0"/>
              <a:t>light</a:t>
            </a:r>
            <a:r>
              <a:rPr lang="en-US" dirty="0" smtClean="0"/>
              <a:t>, </a:t>
            </a:r>
            <a:r>
              <a:rPr lang="en-US" u="sng" dirty="0" smtClean="0"/>
              <a:t>medium</a:t>
            </a:r>
            <a:r>
              <a:rPr lang="en-US" dirty="0" smtClean="0"/>
              <a:t>, and </a:t>
            </a:r>
            <a:r>
              <a:rPr lang="en-US" u="sng" dirty="0" smtClean="0"/>
              <a:t>heavy</a:t>
            </a:r>
            <a:r>
              <a:rPr lang="en-US" dirty="0" smtClean="0"/>
              <a:t> weights, with and without teeth.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Heavy buckets</a:t>
            </a:r>
            <a:r>
              <a:rPr lang="en-US" dirty="0" smtClean="0"/>
              <a:t>: are suitable for digging medium soils.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Medium buckets</a:t>
            </a:r>
            <a:r>
              <a:rPr lang="en-US" dirty="0" smtClean="0"/>
              <a:t>: are used for general-purpose work, including the excavation of loose soils.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Light buckets</a:t>
            </a:r>
            <a:r>
              <a:rPr lang="en-US" dirty="0" smtClean="0"/>
              <a:t>: are used for handling bulk materials such as sand and gravel.</a:t>
            </a:r>
          </a:p>
          <a:p>
            <a:endParaRPr lang="en-US" sz="36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3-5 CLAMSHELLS</a:t>
            </a:r>
            <a:endParaRPr lang="en-US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r>
              <a:rPr lang="en-US" smtClean="0"/>
              <a:t>The orange peel bucket illustrated in Figure 3-15 is principally utilized for underwater excavation and for rock placement. </a:t>
            </a:r>
            <a:endParaRPr lang="en-US" sz="3600" smtClean="0"/>
          </a:p>
          <a:p>
            <a:r>
              <a:rPr lang="en-US" smtClean="0"/>
              <a:t>Because of its circular shape, it is also well suited to excavating piers and shafts. </a:t>
            </a:r>
            <a:endParaRPr lang="en-US" sz="3600" smtClean="0"/>
          </a:p>
          <a:p>
            <a:r>
              <a:rPr lang="en-US" smtClean="0"/>
              <a:t>It operates on the same principle as does the clamshell.</a:t>
            </a:r>
            <a:endParaRPr lang="en-US" sz="36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6636"/>
          <a:stretch>
            <a:fillRect/>
          </a:stretch>
        </p:blipFill>
        <p:spPr bwMode="auto">
          <a:xfrm>
            <a:off x="2667000" y="1524000"/>
            <a:ext cx="390525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FIGURE 3-15</a:t>
            </a:r>
            <a:r>
              <a:rPr lang="en-US" sz="2800" smtClean="0"/>
              <a:t>: Orange peel bucket.</a:t>
            </a:r>
            <a:br>
              <a:rPr lang="en-US" sz="2800" smtClean="0"/>
            </a:br>
            <a:r>
              <a:rPr lang="en-US" sz="2000" smtClean="0"/>
              <a:t>(Courtesy of ESCO Corporation)</a:t>
            </a:r>
            <a:endParaRPr lang="en-US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3-5 CLAMSHELLS</a:t>
            </a:r>
            <a:endParaRPr lang="en-US" smtClean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Production Estimating</a:t>
            </a:r>
          </a:p>
          <a:p>
            <a:r>
              <a:rPr lang="en-US" dirty="0" smtClean="0"/>
              <a:t>No standard production tables are available for the clamshell. </a:t>
            </a:r>
          </a:p>
          <a:p>
            <a:pPr lvl="1"/>
            <a:r>
              <a:rPr lang="en-US" dirty="0" smtClean="0"/>
              <a:t>Thus production estimation should be based on the use of Equation 2-1. </a:t>
            </a:r>
          </a:p>
          <a:p>
            <a:pPr lvl="1"/>
            <a:r>
              <a:rPr lang="en-US" dirty="0" smtClean="0"/>
              <a:t>The procedure is illustrated in Example 3-5.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3-5</a:t>
            </a:r>
            <a:endParaRPr lang="en-US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production in loose cubic yards per </a:t>
            </a:r>
            <a:r>
              <a:rPr lang="en-US" dirty="0" smtClean="0"/>
              <a:t>hour </a:t>
            </a:r>
            <a:r>
              <a:rPr lang="en-US" dirty="0" smtClean="0"/>
              <a:t>for a medium-weight clamshell excavating loose earth. </a:t>
            </a:r>
            <a:endParaRPr lang="en-US" dirty="0" smtClean="0"/>
          </a:p>
          <a:p>
            <a:pPr lvl="1"/>
            <a:r>
              <a:rPr lang="en-US" dirty="0" smtClean="0"/>
              <a:t>Heaped </a:t>
            </a:r>
            <a:r>
              <a:rPr lang="en-US" dirty="0" smtClean="0"/>
              <a:t>bucket capacity is 1 cu yd (0.75 m3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soil is common earth with a bucket fill factor of 0.95. </a:t>
            </a:r>
            <a:endParaRPr lang="en-US" dirty="0" smtClean="0"/>
          </a:p>
          <a:p>
            <a:pPr lvl="1"/>
            <a:r>
              <a:rPr lang="en-US" dirty="0" smtClean="0"/>
              <a:t>Estimated </a:t>
            </a:r>
            <a:r>
              <a:rPr lang="en-US" dirty="0" smtClean="0"/>
              <a:t>cycle time is 40 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Job </a:t>
            </a:r>
            <a:r>
              <a:rPr lang="en-US" dirty="0" smtClean="0"/>
              <a:t>efficiency is estimated at 50 min/h.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3-5</a:t>
            </a:r>
            <a:endParaRPr lang="en-US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en-US" b="1" i="1" u="sng" smtClean="0"/>
              <a:t>Solution</a:t>
            </a:r>
            <a:r>
              <a:rPr lang="en-US" smtClean="0"/>
              <a:t> </a:t>
            </a:r>
          </a:p>
          <a:p>
            <a:pPr>
              <a:buFontTx/>
              <a:buNone/>
            </a:pPr>
            <a:r>
              <a:rPr lang="en-US" smtClean="0"/>
              <a:t>Production = 3600/40 × 1 × 0.95 × 60/50 </a:t>
            </a:r>
          </a:p>
          <a:p>
            <a:pPr>
              <a:buFontTx/>
              <a:buNone/>
            </a:pPr>
            <a:r>
              <a:rPr lang="en-US" smtClean="0"/>
              <a:t>			  = 71 LCY/h</a:t>
            </a:r>
          </a:p>
          <a:p>
            <a:pPr>
              <a:buFontTx/>
              <a:buNone/>
            </a:pPr>
            <a:r>
              <a:rPr lang="en-US" smtClean="0"/>
              <a:t>  		       B = 3600/40 × 0.75 × 0.95 × 60/50 		  = 53 LCM/h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Operation and Employment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dragline :</a:t>
            </a:r>
          </a:p>
          <a:p>
            <a:pPr lvl="1"/>
            <a:r>
              <a:rPr lang="en-US" i="1" dirty="0" smtClean="0"/>
              <a:t>It </a:t>
            </a:r>
            <a:r>
              <a:rPr lang="en-US" dirty="0" smtClean="0"/>
              <a:t>is a very versatile machine that has the longest reach for digging and dumping of any member of the crane-shovel family. </a:t>
            </a:r>
          </a:p>
          <a:p>
            <a:pPr lvl="1"/>
            <a:r>
              <a:rPr lang="en-US" dirty="0" smtClean="0"/>
              <a:t>It can dig from above machine level to significant depths in soft to medium-hard material. </a:t>
            </a:r>
          </a:p>
          <a:p>
            <a:pPr lvl="1"/>
            <a:r>
              <a:rPr lang="en-US" dirty="0" smtClean="0"/>
              <a:t>The components of a dragline are shown in Figure 3-10.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Management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maximum allowable load (bucket weight plus soil weight) on a clamshell should be obtained from the manufacturer's clamshell loading chart for continuous operation.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limit the load to 80% of the safe lifting capacity given by the crane capacity chart for rubber- tired equipment or 90% for crawler-mounted equipment. </a:t>
            </a:r>
          </a:p>
          <a:p>
            <a:pPr>
              <a:defRPr/>
            </a:pPr>
            <a:r>
              <a:rPr lang="en-US" dirty="0" smtClean="0"/>
              <a:t>use of the lightest bucket capable of digging the material will enable a larger bucket to be used and will usually increase production.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Management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 time is reduced by organizing the job so that the dumping radius is the same as the digging radius. </a:t>
            </a:r>
          </a:p>
          <a:p>
            <a:r>
              <a:rPr lang="en-US" dirty="0" smtClean="0"/>
              <a:t>Keep the machine level to avoid swinging uphill or downhill. </a:t>
            </a:r>
          </a:p>
          <a:p>
            <a:r>
              <a:rPr lang="en-US" dirty="0" err="1" smtClean="0"/>
              <a:t>Nonlevel</a:t>
            </a:r>
            <a:r>
              <a:rPr lang="en-US" dirty="0" smtClean="0"/>
              <a:t> swinging is hard on the machine and usually increases cycle time.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34865"/>
          <a:stretch>
            <a:fillRect/>
          </a:stretch>
        </p:blipFill>
        <p:spPr bwMode="auto">
          <a:xfrm>
            <a:off x="457200" y="1295400"/>
            <a:ext cx="8116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FIGURE 3-10</a:t>
            </a:r>
            <a:r>
              <a:rPr lang="en-US" sz="3200" smtClean="0"/>
              <a:t>: Components of a dragline.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lvl="1"/>
            <a:r>
              <a:rPr lang="en-US" dirty="0" smtClean="0"/>
              <a:t>Bucket teeth and weight produce digging action as the drag cable pulls the bucket across the ground surface. </a:t>
            </a:r>
          </a:p>
          <a:p>
            <a:pPr lvl="1"/>
            <a:r>
              <a:rPr lang="en-US" dirty="0" smtClean="0"/>
              <a:t>Digging is also controlled by the position at which the drag chain is attached to the bucket (Figure 3-11).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33092"/>
          <a:stretch>
            <a:fillRect/>
          </a:stretch>
        </p:blipFill>
        <p:spPr bwMode="auto">
          <a:xfrm>
            <a:off x="1752600" y="1219200"/>
            <a:ext cx="5181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FIGURE 3-11:</a:t>
            </a:r>
            <a:r>
              <a:rPr lang="en-US" sz="3200" smtClean="0"/>
              <a:t> Dragline bucket.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dirty="0" smtClean="0"/>
              <a:t>It is a very versatile excavator, </a:t>
            </a:r>
          </a:p>
          <a:p>
            <a:r>
              <a:rPr lang="en-US" dirty="0" smtClean="0"/>
              <a:t>it does not have the positive digging action or lateral control of the shovel. Because of that:</a:t>
            </a:r>
          </a:p>
          <a:p>
            <a:pPr lvl="1"/>
            <a:r>
              <a:rPr lang="en-US" dirty="0" smtClean="0"/>
              <a:t>the bucket may bounce or move sideways during hard digging.</a:t>
            </a:r>
          </a:p>
          <a:p>
            <a:pPr lvl="1"/>
            <a:r>
              <a:rPr lang="en-US" dirty="0" smtClean="0"/>
              <a:t>More spillage must be expected in loading than would occur with a shovel.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3-4 DRAGLINES</a:t>
            </a:r>
            <a:endParaRPr lang="en-US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dirty="0" smtClean="0"/>
              <a:t>The maximum bucket size to be used on a dragline depends on </a:t>
            </a:r>
            <a:r>
              <a:rPr lang="en-US" u="sng" dirty="0" smtClean="0"/>
              <a:t>machine power</a:t>
            </a:r>
            <a:r>
              <a:rPr lang="en-US" dirty="0" smtClean="0"/>
              <a:t>, </a:t>
            </a:r>
            <a:r>
              <a:rPr lang="en-US" u="sng" dirty="0" smtClean="0"/>
              <a:t>boom length</a:t>
            </a:r>
            <a:r>
              <a:rPr lang="en-US" dirty="0" smtClean="0"/>
              <a:t>, and </a:t>
            </a:r>
            <a:r>
              <a:rPr lang="en-US" u="sng" dirty="0" smtClean="0"/>
              <a:t>material weight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Therefore, use the dragline capacity chart provided by the manufacturer instead of the machine's lifting capacity chart to determine maximum allowable bucket size.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248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8380413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1AA02-0B00-48C2-9A43-D7DE43FDFA31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E119BB-6708-4B77-A748-4AFD01898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6AC5B3C-9C69-4A6C-A4B7-4823FF76E5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1031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Chapter 3</vt:lpstr>
      <vt:lpstr>3-4 DRAGLINES</vt:lpstr>
      <vt:lpstr>Operation and Employment</vt:lpstr>
      <vt:lpstr>FIGURE 3-10: Components of a dragline.</vt:lpstr>
      <vt:lpstr>3-4 DRAGLINES</vt:lpstr>
      <vt:lpstr>FIGURE 3-11: Dragline bucket.</vt:lpstr>
      <vt:lpstr>3-4 DRAGLINES</vt:lpstr>
      <vt:lpstr>3-4 DRAGLINES</vt:lpstr>
      <vt:lpstr>Slide 9</vt:lpstr>
      <vt:lpstr>Slide 10</vt:lpstr>
      <vt:lpstr>3-4 DRAGLINES</vt:lpstr>
      <vt:lpstr>3-4 DRAGLINES</vt:lpstr>
      <vt:lpstr>3-4 DRAGLINES</vt:lpstr>
      <vt:lpstr>EXAMPLE 3-4</vt:lpstr>
      <vt:lpstr>EXAMPLE 3-4</vt:lpstr>
      <vt:lpstr>EXAMPLE 3-4</vt:lpstr>
      <vt:lpstr>Job Management</vt:lpstr>
      <vt:lpstr>Job Management</vt:lpstr>
      <vt:lpstr>3-5 CLAMSHELLS</vt:lpstr>
      <vt:lpstr>3-5 CLAMSHELLS</vt:lpstr>
      <vt:lpstr>FIGURE 3-13: Components of a Clamshell</vt:lpstr>
      <vt:lpstr>3-5 CLAMSHELLS</vt:lpstr>
      <vt:lpstr>FIGURE 3-14: Clamshell bucket</vt:lpstr>
      <vt:lpstr>3-5 CLAMSHELLS</vt:lpstr>
      <vt:lpstr>3-5 CLAMSHELLS</vt:lpstr>
      <vt:lpstr>FIGURE 3-15: Orange peel bucket. (Courtesy of ESCO Corporation)</vt:lpstr>
      <vt:lpstr>3-5 CLAMSHELLS</vt:lpstr>
      <vt:lpstr>EXAMPLE 3-5</vt:lpstr>
      <vt:lpstr>EXAMPLE 3-5</vt:lpstr>
      <vt:lpstr>Job Management</vt:lpstr>
      <vt:lpstr>Job Management</vt:lpstr>
      <vt:lpstr>Job Management</vt:lpstr>
    </vt:vector>
  </TitlesOfParts>
  <Company>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Aldafer</cp:lastModifiedBy>
  <cp:revision>149</cp:revision>
  <dcterms:created xsi:type="dcterms:W3CDTF">2007-09-26T06:51:08Z</dcterms:created>
  <dcterms:modified xsi:type="dcterms:W3CDTF">2011-10-03T06:15:42Z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