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434" r:id="rId2"/>
    <p:sldId id="436" r:id="rId3"/>
    <p:sldId id="435" r:id="rId4"/>
    <p:sldId id="442" r:id="rId5"/>
    <p:sldId id="439" r:id="rId6"/>
    <p:sldId id="440" r:id="rId7"/>
    <p:sldId id="441" r:id="rId8"/>
    <p:sldId id="443" r:id="rId9"/>
    <p:sldId id="467" r:id="rId10"/>
    <p:sldId id="444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389" r:id="rId19"/>
    <p:sldId id="391" r:id="rId20"/>
    <p:sldId id="333" r:id="rId21"/>
    <p:sldId id="453" r:id="rId22"/>
    <p:sldId id="454" r:id="rId23"/>
    <p:sldId id="428" r:id="rId24"/>
    <p:sldId id="455" r:id="rId25"/>
    <p:sldId id="404" r:id="rId26"/>
    <p:sldId id="406" r:id="rId27"/>
    <p:sldId id="456" r:id="rId28"/>
    <p:sldId id="408" r:id="rId29"/>
    <p:sldId id="457" r:id="rId30"/>
    <p:sldId id="458" r:id="rId31"/>
    <p:sldId id="460" r:id="rId32"/>
    <p:sldId id="461" r:id="rId33"/>
    <p:sldId id="462" r:id="rId34"/>
    <p:sldId id="463" r:id="rId35"/>
    <p:sldId id="464" r:id="rId36"/>
    <p:sldId id="466" r:id="rId37"/>
    <p:sldId id="46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1161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mza.ca/media/service_pics/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www.chem.wisc.edu/deptfiles/content/Organic-Path-Page-2.png"/>
          <p:cNvPicPr>
            <a:picLocks noChangeAspect="1" noChangeArrowheads="1"/>
          </p:cNvPicPr>
          <p:nvPr/>
        </p:nvPicPr>
        <p:blipFill>
          <a:blip r:embed="rId3"/>
          <a:srcRect l="1621" t="80711" r="34353" b="4133"/>
          <a:stretch>
            <a:fillRect/>
          </a:stretch>
        </p:blipFill>
        <p:spPr bwMode="auto">
          <a:xfrm>
            <a:off x="0" y="1981200"/>
            <a:ext cx="6019800" cy="8382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600200" y="3810000"/>
            <a:ext cx="6096000" cy="1828800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Dr. Mohamed El-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Newehy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Chemistry Department, College of  Science, King Saud University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http://fac.ksu.edu.sa/melnewehy</a:t>
            </a:r>
            <a:endParaRPr lang="en-US" sz="2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4"/>
          <a:srcRect l="16842" t="20000" r="13684" b="28000"/>
          <a:stretch>
            <a:fillRect/>
          </a:stretch>
        </p:blipFill>
        <p:spPr bwMode="auto">
          <a:xfrm>
            <a:off x="6477000" y="152400"/>
            <a:ext cx="2514600" cy="9906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206947"/>
            <a:ext cx="777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:  Write the structural formula of 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4-Isopropyl-3,5-dimethyl-2-octene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419" y="161615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cs typeface="Times New Roman" pitchFamily="18" charset="0"/>
              </a:rPr>
              <a:t>1) The parent carbon chain is an </a:t>
            </a:r>
            <a:r>
              <a:rPr lang="en-US" b="1" dirty="0" err="1" smtClean="0">
                <a:solidFill>
                  <a:srgbClr val="00B050"/>
                </a:solidFill>
                <a:cs typeface="Times New Roman" pitchFamily="18" charset="0"/>
              </a:rPr>
              <a:t>Octene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020" y="19474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cs typeface="Times New Roman" pitchFamily="18" charset="0"/>
              </a:rPr>
              <a:t>The double bond is located between the 2</a:t>
            </a:r>
            <a:r>
              <a:rPr lang="en-US" sz="1600" i="1" baseline="30000" dirty="0" smtClean="0">
                <a:cs typeface="Times New Roman" pitchFamily="18" charset="0"/>
              </a:rPr>
              <a:t>nd</a:t>
            </a:r>
            <a:r>
              <a:rPr lang="en-US" sz="1600" i="1" dirty="0" smtClean="0">
                <a:cs typeface="Times New Roman" pitchFamily="18" charset="0"/>
              </a:rPr>
              <a:t> and 3</a:t>
            </a:r>
            <a:r>
              <a:rPr lang="en-US" sz="1600" i="1" baseline="30000" dirty="0" smtClean="0">
                <a:cs typeface="Times New Roman" pitchFamily="18" charset="0"/>
              </a:rPr>
              <a:t>rd</a:t>
            </a:r>
            <a:r>
              <a:rPr lang="en-US" sz="1600" i="1" dirty="0" smtClean="0">
                <a:cs typeface="Times New Roman" pitchFamily="18" charset="0"/>
              </a:rPr>
              <a:t> carbons.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419" y="2743200"/>
            <a:ext cx="744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dirty="0" smtClean="0">
                <a:cs typeface="Times New Roman" pitchFamily="18" charset="0"/>
              </a:rPr>
              <a:t>2) Two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methyl groups </a:t>
            </a:r>
            <a:r>
              <a:rPr lang="en-US" dirty="0" smtClean="0">
                <a:cs typeface="Times New Roman" pitchFamily="18" charset="0"/>
              </a:rPr>
              <a:t>are attached on the parent carbon chain, one on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carbon 3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the other on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carbon 5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855" y="4038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cs typeface="Times New Roman" pitchFamily="18" charset="0"/>
              </a:rPr>
              <a:t>3) An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isopropyl group </a:t>
            </a:r>
            <a:r>
              <a:rPr lang="en-US" dirty="0" smtClean="0">
                <a:cs typeface="Times New Roman" pitchFamily="18" charset="0"/>
              </a:rPr>
              <a:t>is attached on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carbon 4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855" y="5410200"/>
            <a:ext cx="608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cs typeface="Times New Roman" pitchFamily="18" charset="0"/>
              </a:rPr>
              <a:t>4) Put the missing </a:t>
            </a:r>
            <a:r>
              <a:rPr lang="en-US" dirty="0" err="1" smtClean="0">
                <a:cs typeface="Times New Roman" pitchFamily="18" charset="0"/>
              </a:rPr>
              <a:t>hydrogens</a:t>
            </a:r>
            <a:r>
              <a:rPr lang="en-US" dirty="0" smtClean="0">
                <a:cs typeface="Times New Roman" pitchFamily="18" charset="0"/>
              </a:rPr>
              <a:t> to get the correct structure.</a:t>
            </a:r>
          </a:p>
        </p:txBody>
      </p:sp>
      <p:pic>
        <p:nvPicPr>
          <p:cNvPr id="451696" name="Picture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41" y="2321502"/>
            <a:ext cx="2324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698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18" y="3474893"/>
            <a:ext cx="2209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70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43" y="4450939"/>
            <a:ext cx="2085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702" name="Picture 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41" y="5779532"/>
            <a:ext cx="2381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/>
      <p:bldP spid="9" grpId="0"/>
      <p:bldP spid="10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483" y="149517"/>
            <a:ext cx="542411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Physical Properties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Physical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1430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Alkenes occur at room temperature are gases, liquids, and solids.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9144" y="1491829"/>
            <a:ext cx="27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 to C4 are gases,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9144" y="1887291"/>
            <a:ext cx="290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 to C17 are liquids,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144" y="2261118"/>
            <a:ext cx="527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C18 and larger alkenes are wax –like solids.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6244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Solubility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9143" y="3016798"/>
            <a:ext cx="477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Alkenes are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compounds.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9143" y="3415974"/>
            <a:ext cx="500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Their solubility “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dissolve like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9143" y="3817754"/>
            <a:ext cx="614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Alkenes are soluble in the nonpolar solvents;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147009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tetrachloride, CCl</a:t>
            </a:r>
            <a:r>
              <a:rPr lang="en-US" sz="16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benzene,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9144" y="4451809"/>
            <a:ext cx="674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Alkenes are insoluble in polar solvents like water.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99" y="4986697"/>
            <a:ext cx="425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Boiling Points &amp; Melting Points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791" y="5443897"/>
            <a:ext cx="61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boiling points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melting points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hydrocarbons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 with increasing molecular weight.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1793" y="6095943"/>
            <a:ext cx="641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greater the number of branches, the lower the boiling point.</a:t>
            </a:r>
          </a:p>
        </p:txBody>
      </p:sp>
    </p:spTree>
    <p:extLst>
      <p:ext uri="{BB962C8B-B14F-4D97-AF65-F5344CB8AC3E}">
        <p14:creationId xmlns:p14="http://schemas.microsoft.com/office/powerpoint/2010/main" val="23763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2614" y="149517"/>
            <a:ext cx="58398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Geometric Isomerism in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914400"/>
            <a:ext cx="78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isomerism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due to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rotation about the carbon - carbon double bond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907268"/>
            <a:ext cx="838200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 differs from X and Y from 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Alkenes exist as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26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6516" r="6483" b="16514"/>
          <a:stretch/>
        </p:blipFill>
        <p:spPr bwMode="auto">
          <a:xfrm>
            <a:off x="381000" y="3471384"/>
            <a:ext cx="2540516" cy="872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26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7193" r="9285" b="6493"/>
          <a:stretch/>
        </p:blipFill>
        <p:spPr bwMode="auto">
          <a:xfrm>
            <a:off x="2997716" y="3469073"/>
            <a:ext cx="2286000" cy="84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2400" y="5154136"/>
            <a:ext cx="908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isomer;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similar groups are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sides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double bond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198" y="4648200"/>
            <a:ext cx="840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isomer;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similar groups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double bond.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5791200"/>
            <a:ext cx="817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They have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physical properties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can be separated by fractional crystallization or distillation.</a:t>
            </a:r>
          </a:p>
        </p:txBody>
      </p:sp>
      <p:pic>
        <p:nvPicPr>
          <p:cNvPr id="452671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79" y="1676400"/>
            <a:ext cx="3114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674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32" y="3465944"/>
            <a:ext cx="3419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7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2614" y="149517"/>
            <a:ext cx="58398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Geometric Isomerism in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914400"/>
            <a:ext cx="78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alkenes,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isomerism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due to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rotation about the carbon - carbon double bond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2819400"/>
            <a:ext cx="670560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(W = X or Y = Z), geometric isomerism is not possible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3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16629" r="3531" b="14397"/>
          <a:stretch/>
        </p:blipFill>
        <p:spPr bwMode="auto">
          <a:xfrm>
            <a:off x="2017569" y="3505200"/>
            <a:ext cx="5108863" cy="9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89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647825"/>
            <a:ext cx="3114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9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10" y="4876800"/>
            <a:ext cx="5324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2614" y="149517"/>
            <a:ext cx="58398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Geometric Isomerism in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49868"/>
            <a:ext cx="687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 alkenes with four different substituent such as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495490"/>
            <a:ext cx="4343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Another system, the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Z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" y="4983778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Thus, in structure (I),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600" y="2967342"/>
            <a:ext cx="618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Basically,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E,Z 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works as follows;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1" y="3395246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groups on each carbon of the C=C bond in order of priority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492" y="38978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priority depends on atomic number: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1" y="42920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the atomic number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atom directly attached to the double-bonded carbon,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the priority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7443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&gt; F, and CH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H. </a:t>
            </a:r>
          </a:p>
        </p:txBody>
      </p:sp>
      <p:pic>
        <p:nvPicPr>
          <p:cNvPr id="4546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695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2614" y="149517"/>
            <a:ext cx="58398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Geometric Isomerism in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524" y="1671640"/>
            <a:ext cx="826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If the two groups of higher priority are on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sides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the C=C plane,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872" y="20690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isomer is labeled </a:t>
            </a: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E;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(from the German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868978"/>
            <a:ext cx="826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If the two groups of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priority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on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C=C plane,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872" y="124997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isomer is labeled </a:t>
            </a: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Z;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(from the German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573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609850"/>
            <a:ext cx="5495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73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3" y="4724400"/>
            <a:ext cx="63436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27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prepared by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 atom or group of atoms from adjacent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carbons to form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carbon-carbon double bond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10" y="2876490"/>
            <a:ext cx="3553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Dehydration of Alcohols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90686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The acid catalysts most commonly used are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sulfuric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acid,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phosphoric acid,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392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 When an alcohol is heated in the presence of a mineral acid catalyst,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 readily loses a molecule of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to give an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675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76" y="1524000"/>
            <a:ext cx="4324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75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4267200"/>
            <a:ext cx="532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10" y="780472"/>
            <a:ext cx="3553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Dehydration of Alcohols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7777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38" y="1752600"/>
            <a:ext cx="5762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7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25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0566" y="1295400"/>
            <a:ext cx="53392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Predominates?; </a:t>
            </a:r>
            <a:r>
              <a:rPr lang="en-US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Saytzeff’s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  <a:endParaRPr lang="en-US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752600"/>
            <a:ext cx="7941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loss of water from adjacent carbon atoms, can give rise to 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 </a:t>
            </a:r>
            <a:r>
              <a:rPr lang="en-US" sz="1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566" y="2133600"/>
            <a:ext cx="427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the dehydration of 2-butanol.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910" y="780472"/>
            <a:ext cx="3553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Dehydration of Alcohols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73" y="4891659"/>
            <a:ext cx="2840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Saytzeff’s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 applies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32358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every instance in which more than one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can be formed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500" y="5692914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70C0"/>
                </a:solidFill>
              </a:rPr>
              <a:t>the major product is always the alkene with the most alkyl substituents attached on the double-bonded carbons. 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31137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2-butene is the major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two alkyl substituents attached to C=C)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651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99" y="3366641"/>
            <a:ext cx="144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653" name="Picture 1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4" y="2819400"/>
            <a:ext cx="1000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655" name="Picture 1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819400"/>
            <a:ext cx="232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657" name="Picture 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999344"/>
            <a:ext cx="222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66800" y="3124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a carbocation.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5074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carbocation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57400" y="4880589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regenerates the acid catalyst and forms the </a:t>
            </a:r>
            <a:r>
              <a:rPr lang="en-US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6175" y="1905000"/>
            <a:ext cx="434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Protonation of the alcohol.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8993" y="1323108"/>
            <a:ext cx="4495800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Dehydration of Alcohols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910" y="780472"/>
            <a:ext cx="3553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Dehydration of Alcohols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6172" name="Picture 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306227"/>
            <a:ext cx="3467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174" name="Picture 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581400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176" name="Picture 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448300"/>
            <a:ext cx="3752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7" grpId="0"/>
      <p:bldP spid="39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057400"/>
            <a:ext cx="5410200" cy="1446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Unsaturated Hydrocarbons</a:t>
            </a:r>
          </a:p>
          <a:p>
            <a:pPr algn="r"/>
            <a:r>
              <a:rPr lang="en-US" sz="4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Alkenes</a:t>
            </a:r>
            <a:endParaRPr lang="en-US" sz="4400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9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Classes of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Carbocations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38046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number of carbon atoms attached to the positively charged carbon.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14478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876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 The dehydration of alcohols requires an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catalyst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269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 The predominant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formed follows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Saytzeffs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6504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 The reaction proceeds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carbocation intermediate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9830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The stabilities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carbocations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ease of dehydration of alcohols follows the order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&gt; 2° &gt; 1°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10" y="780472"/>
            <a:ext cx="3553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Dehydration of Alcohols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294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28800"/>
            <a:ext cx="4324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96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400425"/>
            <a:ext cx="5619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1" grpId="0"/>
      <p:bldP spid="12" grpId="0"/>
      <p:bldP spid="13" grpId="0"/>
      <p:bldP spid="14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53199" y="149517"/>
            <a:ext cx="4158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10" y="780472"/>
            <a:ext cx="50776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Dehydrohalogenation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Alkyl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10" y="1234001"/>
            <a:ext cx="690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Alkenes can also be prepared under alkaline conditions.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6426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an alkyl halide with a solution of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 or </a:t>
            </a:r>
            <a:r>
              <a:rPr lang="en-US" sz="16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alcohol, yields an alkene.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910" y="5344534"/>
            <a:ext cx="53062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Dehalogenation of  Vicinal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Dibromides 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8821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209800"/>
            <a:ext cx="4991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823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886200"/>
            <a:ext cx="468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825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49" y="5943600"/>
            <a:ext cx="420095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02588"/>
            <a:ext cx="82296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chemistry of alkenes can be divided into two general types of reactions: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444" y="1081034"/>
            <a:ext cx="413115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Reactions </a:t>
            </a:r>
            <a:endParaRPr lang="en-US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371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Reactions </a:t>
            </a:r>
            <a:endParaRPr lang="en-US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84476"/>
            <a:ext cx="1577340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Ozonolysis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4969164" y="6289964"/>
            <a:ext cx="2705100" cy="41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2. Oxidation Using KMnO</a:t>
            </a:r>
            <a:r>
              <a:rPr lang="en-US" sz="1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242012"/>
            <a:ext cx="7543800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Addition of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Unsymmetric Reagents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Unsymmetric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Alkenes;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Markovnikov’s </a:t>
            </a:r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Rule.</a:t>
            </a:r>
            <a:endParaRPr lang="en-US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3436" y="2148189"/>
            <a:ext cx="7467600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Addition of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and Unsymmetric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Alkenes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3652" y="2488142"/>
            <a:ext cx="4420947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  Addition of Hydrogen: Catalytic Hydrogenation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9166" y="2786211"/>
            <a:ext cx="3523218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  Addition of Halogens: </a:t>
            </a:r>
            <a:r>
              <a:rPr lang="en-US" dirty="0" err="1" smtClean="0">
                <a:solidFill>
                  <a:schemeClr val="tx1"/>
                </a:solidFill>
              </a:rPr>
              <a:t>Halogenation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9165" y="3563357"/>
            <a:ext cx="3199207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1.  Addition of Hydrogen Halides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3653" y="3881467"/>
            <a:ext cx="3182445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  Addition of Sulfuric Acid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9166" y="4159923"/>
            <a:ext cx="3016142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3.  Addition of  Water: Hydration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9166" y="4447308"/>
            <a:ext cx="4206834" cy="335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4.  Addition of  HOX: </a:t>
            </a:r>
            <a:r>
              <a:rPr lang="en-US" dirty="0" err="1" smtClean="0">
                <a:solidFill>
                  <a:schemeClr val="tx1"/>
                </a:solidFill>
              </a:rPr>
              <a:t>Halohydrin</a:t>
            </a:r>
            <a:r>
              <a:rPr lang="en-US" dirty="0" smtClean="0">
                <a:solidFill>
                  <a:schemeClr val="tx1"/>
                </a:solidFill>
              </a:rPr>
              <a:t> 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0472" y="4876800"/>
            <a:ext cx="28194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 Reactions </a:t>
            </a:r>
            <a:endParaRPr lang="en-US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r="8520" b="23226"/>
          <a:stretch/>
        </p:blipFill>
        <p:spPr bwMode="auto">
          <a:xfrm>
            <a:off x="2995224" y="1454756"/>
            <a:ext cx="3100776" cy="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26057" r="6952" b="26448"/>
          <a:stretch/>
        </p:blipFill>
        <p:spPr bwMode="auto">
          <a:xfrm>
            <a:off x="2514600" y="5355770"/>
            <a:ext cx="4842263" cy="3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build="p"/>
      <p:bldP spid="13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41" y="1307068"/>
            <a:ext cx="4726659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Addition of Hydrogen: Hydrogenation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676400"/>
            <a:ext cx="788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a mole of hydrogen to carbon-carbon double bond of Alkenes in the presence of suitable catalysts to give an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38362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04812"/>
            <a:ext cx="3660091" cy="7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364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24" y="4191000"/>
            <a:ext cx="43053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295400"/>
            <a:ext cx="4726659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Addition of Halogen: Halogenation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8322" name="Picture 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6789" r="1627" b="25836"/>
          <a:stretch/>
        </p:blipFill>
        <p:spPr bwMode="auto">
          <a:xfrm>
            <a:off x="2273231" y="2759372"/>
            <a:ext cx="4710492" cy="9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2002" y="1671935"/>
            <a:ext cx="773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an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treated at room temperature with a solution of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bromine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carbon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tetrachloride to give the corresponding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vicinal </a:t>
            </a:r>
            <a:r>
              <a:rPr lang="en-US" sz="16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dihalide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halogens attached to adjacent </a:t>
            </a:r>
            <a:r>
              <a:rPr lang="en-US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8690" y="4089524"/>
            <a:ext cx="668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Iodine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unreactive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will not add to the double bond.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5828" y="4431268"/>
            <a:ext cx="677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Fluorine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reactive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reacts explosively with an alkene.</a:t>
            </a:r>
          </a:p>
        </p:txBody>
      </p:sp>
      <p:pic>
        <p:nvPicPr>
          <p:cNvPr id="4608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5057775"/>
            <a:ext cx="43719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09466" y="5448180"/>
            <a:ext cx="6791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Any electron-deficient species is called 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0352" y="592449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Any electron-rich species is called 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nucleophile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1" y="1219200"/>
            <a:ext cx="2482325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Addition of Acids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9013" name="Picture 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6529" r="7118" b="10076"/>
          <a:stretch/>
        </p:blipFill>
        <p:spPr bwMode="auto">
          <a:xfrm>
            <a:off x="2429333" y="2743200"/>
            <a:ext cx="4352467" cy="1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888" y="1600200"/>
            <a:ext cx="6231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variety of acids add to the double bond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alkenes.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888" y="4154269"/>
            <a:ext cx="7969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Acids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add in this way are 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halides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H-F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H-Cl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H-Br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H-I),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sulfuric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H-OSO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H) and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(H-OH).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9352" y="1981200"/>
            <a:ext cx="768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7030A0"/>
                </a:solidFill>
              </a:rPr>
              <a:t>The </a:t>
            </a:r>
            <a:r>
              <a:rPr lang="en-US" i="1" dirty="0">
                <a:solidFill>
                  <a:srgbClr val="7030A0"/>
                </a:solidFill>
              </a:rPr>
              <a:t>hydrogen ion (or </a:t>
            </a:r>
            <a:r>
              <a:rPr lang="en-US" i="1" dirty="0" smtClean="0">
                <a:solidFill>
                  <a:srgbClr val="7030A0"/>
                </a:solidFill>
              </a:rPr>
              <a:t>proton) adds </a:t>
            </a:r>
            <a:r>
              <a:rPr lang="en-US" i="1" dirty="0">
                <a:solidFill>
                  <a:srgbClr val="7030A0"/>
                </a:solidFill>
              </a:rPr>
              <a:t>to one carbon of the double bond, and the remainder of the acid becomes </a:t>
            </a:r>
            <a:r>
              <a:rPr lang="en-US" i="1" dirty="0" smtClean="0">
                <a:solidFill>
                  <a:srgbClr val="7030A0"/>
                </a:solidFill>
              </a:rPr>
              <a:t>connected to </a:t>
            </a:r>
            <a:r>
              <a:rPr lang="en-US" i="1" dirty="0">
                <a:solidFill>
                  <a:srgbClr val="7030A0"/>
                </a:solidFill>
              </a:rPr>
              <a:t>the other carbon.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1" y="5078848"/>
            <a:ext cx="1295400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19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2414" y="1676400"/>
            <a:ext cx="750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addition of H—A to an alkene is believed to be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two-step process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20968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684213" algn="just"/>
            <a:r>
              <a:rPr lang="en-US" i="1" dirty="0" smtClean="0">
                <a:solidFill>
                  <a:srgbClr val="FF0000"/>
                </a:solidFill>
              </a:rPr>
              <a:t>Step 1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dirty="0" smtClean="0"/>
              <a:t>The hydrogen ion </a:t>
            </a:r>
            <a:r>
              <a:rPr lang="en-US" dirty="0" smtClean="0">
                <a:solidFill>
                  <a:srgbClr val="FF0000"/>
                </a:solidFill>
              </a:rPr>
              <a:t>(the electrophile) </a:t>
            </a:r>
            <a:r>
              <a:rPr lang="en-US" dirty="0" smtClean="0"/>
              <a:t>attacks the </a:t>
            </a:r>
            <a:r>
              <a:rPr lang="en-US" i="1" dirty="0" smtClean="0">
                <a:cs typeface="+mj-cs"/>
              </a:rPr>
              <a:t>∏-</a:t>
            </a:r>
            <a:r>
              <a:rPr lang="en-US" dirty="0" smtClean="0"/>
              <a:t>electrons of the alkene, forming a C—H bond and a </a:t>
            </a:r>
            <a:r>
              <a:rPr lang="en-US" dirty="0" smtClean="0">
                <a:solidFill>
                  <a:srgbClr val="FF0000"/>
                </a:solidFill>
              </a:rPr>
              <a:t>carbocation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9144" y="3925669"/>
            <a:ext cx="725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i="1" dirty="0" smtClean="0">
                <a:solidFill>
                  <a:srgbClr val="FF0000"/>
                </a:solidFill>
              </a:rPr>
              <a:t>Step 2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dirty="0" smtClean="0"/>
              <a:t>The negatively charged species A: - </a:t>
            </a:r>
            <a:r>
              <a:rPr lang="en-US" dirty="0" smtClean="0">
                <a:solidFill>
                  <a:srgbClr val="FF0000"/>
                </a:solidFill>
              </a:rPr>
              <a:t>(a nucleophile) </a:t>
            </a:r>
            <a:r>
              <a:rPr lang="en-US" dirty="0" smtClean="0"/>
              <a:t>attacks the carbocation and forms a new C—A bond.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331" y="6059269"/>
            <a:ext cx="805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attack by an electrophilic reagent on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∏-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electrons, falls in a general category called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reactions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1" y="1219200"/>
            <a:ext cx="2482325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Addition of Acids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3905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895600"/>
            <a:ext cx="4076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907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57750"/>
            <a:ext cx="4152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9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1" y="1219200"/>
            <a:ext cx="4190999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 Addition of Hydrogen Halide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3180" b="17318"/>
          <a:stretch/>
        </p:blipFill>
        <p:spPr bwMode="auto">
          <a:xfrm>
            <a:off x="2345843" y="3640284"/>
            <a:ext cx="4969357" cy="10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3560" y="1588532"/>
            <a:ext cx="78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Alkenes react with hydrogen chloride, HC1, hydrogen bromide,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hydrogen iodide, HI,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form alkyl halides, RX.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Examples;</a:t>
            </a:r>
          </a:p>
        </p:txBody>
      </p:sp>
      <p:pic>
        <p:nvPicPr>
          <p:cNvPr id="461879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18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81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28" y="5048250"/>
            <a:ext cx="312374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95" y="5003223"/>
            <a:ext cx="1141605" cy="8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85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95" y="6086475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/>
              <a:t>- Reagents </a:t>
            </a:r>
            <a:r>
              <a:rPr lang="en-US" dirty="0"/>
              <a:t>and alkenes can be classified as either </a:t>
            </a:r>
            <a:r>
              <a:rPr lang="en-US" b="1" dirty="0"/>
              <a:t>symmetric </a:t>
            </a:r>
            <a:r>
              <a:rPr lang="en-US" dirty="0"/>
              <a:t>or </a:t>
            </a:r>
            <a:r>
              <a:rPr lang="en-US" b="1" dirty="0"/>
              <a:t>unsymmetric </a:t>
            </a:r>
            <a:r>
              <a:rPr lang="en-US" dirty="0" smtClean="0"/>
              <a:t>with respect </a:t>
            </a:r>
            <a:r>
              <a:rPr lang="en-US" dirty="0"/>
              <a:t>to addition reactions.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976" y="216140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But if </a:t>
            </a:r>
            <a:r>
              <a:rPr lang="en-US" i="1" dirty="0" smtClean="0"/>
              <a:t>both </a:t>
            </a:r>
            <a:r>
              <a:rPr lang="en-US" dirty="0"/>
              <a:t>the reagent </a:t>
            </a:r>
            <a:r>
              <a:rPr lang="en-US" i="1" dirty="0"/>
              <a:t>and </a:t>
            </a:r>
            <a:r>
              <a:rPr lang="en-US" dirty="0"/>
              <a:t>the alkene are </a:t>
            </a:r>
            <a:r>
              <a:rPr lang="en-US" i="1" dirty="0"/>
              <a:t>unsymmetric, </a:t>
            </a:r>
            <a:r>
              <a:rPr lang="en-US" dirty="0"/>
              <a:t>two products are, in </a:t>
            </a:r>
            <a:r>
              <a:rPr lang="en-US" dirty="0" smtClean="0"/>
              <a:t>principle, possible</a:t>
            </a:r>
            <a:r>
              <a:rPr lang="en-US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976" y="1828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reagent and/or </a:t>
            </a:r>
            <a:r>
              <a:rPr lang="en-US" dirty="0"/>
              <a:t>an alkene is symmetric, only one addition product is possible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9831" name="Picture 1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7099" r="19438" b="8462"/>
          <a:stretch/>
        </p:blipFill>
        <p:spPr bwMode="auto">
          <a:xfrm>
            <a:off x="2743200" y="2814874"/>
            <a:ext cx="3477388" cy="29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834" name="Picture 1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17268" r="3054" b="17043"/>
          <a:stretch/>
        </p:blipFill>
        <p:spPr bwMode="auto">
          <a:xfrm>
            <a:off x="2286000" y="5780349"/>
            <a:ext cx="4800600" cy="92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676" y="1230868"/>
            <a:ext cx="24823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Markovnikov’s Rule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62809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electrophilic addition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H—X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Unsymmetrical Alkenes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hydrogen of the hydrogen halide adds to the double-bonded carbon that bears the greater number of hydrogen atoms and the negative halide ion adds to the other double-bonded carbon.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11576" r="4425" b="4527"/>
          <a:stretch/>
        </p:blipFill>
        <p:spPr bwMode="auto">
          <a:xfrm>
            <a:off x="2516716" y="2667000"/>
            <a:ext cx="4031673" cy="10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048125"/>
            <a:ext cx="5876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8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448300"/>
            <a:ext cx="4914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838200"/>
            <a:ext cx="7287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ydrocarbons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contain a 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carbon–carbon double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3260" y="149517"/>
            <a:ext cx="44985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General formula is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i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992868"/>
            <a:ext cx="715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simplest members of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series are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30868"/>
            <a:ext cx="42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also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Olefins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61448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Hybridization; 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="1" i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-hybridized orbitals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9282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angle between them is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1" y="4300288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trigonal planar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2806" r="31195" b="69236"/>
          <a:stretch/>
        </p:blipFill>
        <p:spPr bwMode="auto">
          <a:xfrm>
            <a:off x="886692" y="4894641"/>
            <a:ext cx="2406868" cy="112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35673" r="37619" b="37206"/>
          <a:stretch/>
        </p:blipFill>
        <p:spPr bwMode="auto">
          <a:xfrm>
            <a:off x="3629892" y="4818441"/>
            <a:ext cx="2060822" cy="116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68000" r="37451" b="2889"/>
          <a:stretch/>
        </p:blipFill>
        <p:spPr bwMode="auto">
          <a:xfrm>
            <a:off x="6144492" y="4727468"/>
            <a:ext cx="2110703" cy="127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6" t="13316" r="10230" b="77529"/>
          <a:stretch/>
        </p:blipFill>
        <p:spPr bwMode="auto">
          <a:xfrm>
            <a:off x="1371600" y="6096000"/>
            <a:ext cx="1379326" cy="6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5" t="46843" r="6173" b="44024"/>
          <a:stretch/>
        </p:blipFill>
        <p:spPr bwMode="auto">
          <a:xfrm>
            <a:off x="3763907" y="6105368"/>
            <a:ext cx="1646293" cy="6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6" t="76642" r="4569" b="11687"/>
          <a:stretch/>
        </p:blipFill>
        <p:spPr bwMode="auto">
          <a:xfrm>
            <a:off x="6401583" y="6014784"/>
            <a:ext cx="1751817" cy="7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4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90800"/>
            <a:ext cx="4152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675" y="1230868"/>
            <a:ext cx="410473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for Markovnikov’s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487" r="5612" b="6162"/>
          <a:stretch/>
        </p:blipFill>
        <p:spPr bwMode="auto">
          <a:xfrm>
            <a:off x="2260134" y="2133600"/>
            <a:ext cx="4211783" cy="180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1676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addition of </a:t>
            </a:r>
            <a:r>
              <a:rPr lang="en-US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propene</a:t>
            </a:r>
            <a:endParaRPr lang="en-US" i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91000"/>
            <a:ext cx="629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modern terms Markovnikov’s rule can be restated: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49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addition of an unsymmetrical reagent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HX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an unsymmetrical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proceeds in such a direction as to produce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stable carbocation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38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148" r="5461" b="9051"/>
          <a:stretch/>
        </p:blipFill>
        <p:spPr bwMode="auto">
          <a:xfrm>
            <a:off x="2138079" y="5137125"/>
            <a:ext cx="5024721" cy="1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1" y="1219200"/>
            <a:ext cx="4190999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 Addition of Water: Hydration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If an acid catalyst is present, water </a:t>
            </a:r>
            <a:r>
              <a:rPr lang="en-US" dirty="0" smtClean="0"/>
              <a:t>(as H-OH) adds </a:t>
            </a:r>
            <a:r>
              <a:rPr lang="en-US" dirty="0"/>
              <a:t>to </a:t>
            </a:r>
            <a:r>
              <a:rPr lang="en-US" dirty="0" smtClean="0"/>
              <a:t>alkenes </a:t>
            </a:r>
            <a:r>
              <a:rPr lang="en-US" dirty="0"/>
              <a:t>and the </a:t>
            </a:r>
            <a:r>
              <a:rPr lang="en-US" dirty="0" smtClean="0"/>
              <a:t>product is alcohol.</a:t>
            </a:r>
            <a:endParaRPr lang="en-US" dirty="0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2222" r="5332" b="65100"/>
          <a:stretch/>
        </p:blipFill>
        <p:spPr bwMode="auto">
          <a:xfrm>
            <a:off x="1905000" y="2133600"/>
            <a:ext cx="5049691" cy="9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5281" r="2391" b="9561"/>
          <a:stretch/>
        </p:blipFill>
        <p:spPr bwMode="auto">
          <a:xfrm>
            <a:off x="2057400" y="5527964"/>
            <a:ext cx="5116032" cy="11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2957" r="9596" b="11018"/>
          <a:stretch/>
        </p:blipFill>
        <p:spPr bwMode="auto">
          <a:xfrm>
            <a:off x="2438400" y="3276600"/>
            <a:ext cx="42117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5" y="1219200"/>
            <a:ext cx="3793835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 Addition of Sulfuric Acid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0975" r="12930" b="10073"/>
          <a:stretch/>
        </p:blipFill>
        <p:spPr bwMode="auto">
          <a:xfrm>
            <a:off x="2412433" y="5105400"/>
            <a:ext cx="4101513" cy="153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520606"/>
            <a:ext cx="8077200" cy="78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Cold concentrated sulfuric acid adds across the double bond of alkenes to give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hydrogen sulfate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Addition of sulfuric acid to alkenes also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 Markovnikov’s rule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6594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286000"/>
            <a:ext cx="458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4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905250"/>
            <a:ext cx="5276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4" y="1219200"/>
            <a:ext cx="5241636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 Addition of HOX: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Halohydrin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056" y="161140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When an alkene is treated with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chlorine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bromine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addition product is 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halohydrin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2438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FF0000"/>
                </a:solidFill>
              </a:rPr>
              <a:t>Cl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is used, the product is a </a:t>
            </a:r>
            <a:r>
              <a:rPr lang="en-US" b="1" dirty="0" err="1" smtClean="0">
                <a:solidFill>
                  <a:srgbClr val="FF0000"/>
                </a:solidFill>
              </a:rPr>
              <a:t>chlorohydrin</a:t>
            </a:r>
            <a:r>
              <a:rPr lang="en-US" b="1" dirty="0" smtClean="0"/>
              <a:t>. 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1" y="4267200"/>
            <a:ext cx="518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FF0000"/>
                </a:solidFill>
              </a:rPr>
              <a:t>Br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is used, the product is a </a:t>
            </a:r>
            <a:r>
              <a:rPr lang="en-US" b="1" dirty="0" err="1" smtClean="0">
                <a:solidFill>
                  <a:srgbClr val="FF0000"/>
                </a:solidFill>
              </a:rPr>
              <a:t>bromohydrin</a:t>
            </a:r>
            <a:r>
              <a:rPr lang="en-US" b="1" dirty="0" smtClean="0"/>
              <a:t>. </a:t>
            </a:r>
            <a:endParaRPr lang="en-US" b="1" dirty="0" smtClean="0">
              <a:cs typeface="Times New Roman" pitchFamily="18" charset="0"/>
            </a:endParaRPr>
          </a:p>
        </p:txBody>
      </p:sp>
      <p:pic>
        <p:nvPicPr>
          <p:cNvPr id="4669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943225"/>
            <a:ext cx="3648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05375"/>
            <a:ext cx="3886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5524" y="798944"/>
            <a:ext cx="4120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Addition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4" y="1219200"/>
            <a:ext cx="5241636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 Addition of HOX: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Halohydrin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353" y="160227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/>
              <a:t>- The reaction proceeds as if </a:t>
            </a:r>
            <a:r>
              <a:rPr lang="en-US" dirty="0" err="1" smtClean="0">
                <a:solidFill>
                  <a:srgbClr val="FF0000"/>
                </a:solidFill>
              </a:rPr>
              <a:t>hypochlorous</a:t>
            </a:r>
            <a:r>
              <a:rPr lang="en-US" dirty="0" smtClean="0">
                <a:solidFill>
                  <a:srgbClr val="FF0000"/>
                </a:solidFill>
              </a:rPr>
              <a:t> acid, HO—Cl</a:t>
            </a:r>
            <a:r>
              <a:rPr lang="en-US" dirty="0" smtClean="0"/>
              <a:t>, or </a:t>
            </a:r>
            <a:r>
              <a:rPr lang="en-US" dirty="0" err="1" smtClean="0">
                <a:solidFill>
                  <a:srgbClr val="FF0000"/>
                </a:solidFill>
              </a:rPr>
              <a:t>hypobromous</a:t>
            </a:r>
            <a:r>
              <a:rPr lang="en-US" dirty="0" smtClean="0">
                <a:solidFill>
                  <a:srgbClr val="FF0000"/>
                </a:solidFill>
              </a:rPr>
              <a:t> acid, HO—Br</a:t>
            </a:r>
            <a:r>
              <a:rPr lang="en-US" dirty="0" smtClean="0"/>
              <a:t>, were the adding reagent.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7708" y="2754868"/>
            <a:ext cx="409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nucleopbile</a:t>
            </a:r>
            <a:r>
              <a:rPr lang="en-US" dirty="0" smtClean="0"/>
              <a:t> is </a:t>
            </a:r>
            <a:r>
              <a:rPr lang="en-US" dirty="0">
                <a:solidFill>
                  <a:srgbClr val="00B050"/>
                </a:solidFill>
              </a:rPr>
              <a:t>hydroxide ion, OH</a:t>
            </a:r>
            <a:r>
              <a:rPr lang="en-US" baseline="30000" dirty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8470" y="2278371"/>
            <a:ext cx="656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The electrophile is </a:t>
            </a:r>
            <a:r>
              <a:rPr lang="en-US" dirty="0" err="1">
                <a:solidFill>
                  <a:srgbClr val="00B050"/>
                </a:solidFill>
              </a:rPr>
              <a:t>chloronium</a:t>
            </a:r>
            <a:r>
              <a:rPr lang="en-US" dirty="0">
                <a:solidFill>
                  <a:srgbClr val="00B050"/>
                </a:solidFill>
              </a:rPr>
              <a:t> ion, Cl</a:t>
            </a:r>
            <a:r>
              <a:rPr lang="en-US" baseline="30000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, or </a:t>
            </a:r>
            <a:r>
              <a:rPr lang="en-US" dirty="0" err="1">
                <a:solidFill>
                  <a:srgbClr val="00B050"/>
                </a:solidFill>
              </a:rPr>
              <a:t>bromonium</a:t>
            </a:r>
            <a:r>
              <a:rPr lang="en-US" dirty="0">
                <a:solidFill>
                  <a:srgbClr val="00B050"/>
                </a:solidFill>
              </a:rPr>
              <a:t> ion, Br</a:t>
            </a:r>
            <a:r>
              <a:rPr lang="en-US" baseline="30000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354" y="3352800"/>
            <a:ext cx="628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- Addition of HOX also </a:t>
            </a:r>
            <a:r>
              <a:rPr lang="en-US" dirty="0" smtClean="0">
                <a:solidFill>
                  <a:srgbClr val="00B0F0"/>
                </a:solidFill>
              </a:rPr>
              <a:t>follows Markovnikov’s rule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4679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905250"/>
            <a:ext cx="51149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8" grpId="0"/>
      <p:bldP spid="19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4156" y="798944"/>
            <a:ext cx="2662908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4" y="1219200"/>
            <a:ext cx="2346036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Ozonolysis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62191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The first </a:t>
            </a:r>
            <a:r>
              <a:rPr lang="en-US" dirty="0"/>
              <a:t>product, a </a:t>
            </a:r>
            <a:r>
              <a:rPr lang="en-US" b="1" dirty="0" err="1">
                <a:solidFill>
                  <a:srgbClr val="00B050"/>
                </a:solidFill>
              </a:rPr>
              <a:t>molozonide</a:t>
            </a:r>
            <a:r>
              <a:rPr lang="en-US" dirty="0"/>
              <a:t>, is formed by cycloaddition of the oxygen at each end </a:t>
            </a:r>
            <a:r>
              <a:rPr lang="en-US" dirty="0" smtClean="0"/>
              <a:t>of the </a:t>
            </a:r>
            <a:r>
              <a:rPr lang="en-US" dirty="0"/>
              <a:t>ozone molecule to the carbon–carbon double bond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7663" r="1454" b="6038"/>
          <a:stretch/>
        </p:blipFill>
        <p:spPr bwMode="auto">
          <a:xfrm>
            <a:off x="1508517" y="4953000"/>
            <a:ext cx="6187683" cy="148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76564" y="34717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product then </a:t>
            </a:r>
            <a:r>
              <a:rPr lang="en-US" dirty="0" smtClean="0"/>
              <a:t>rearranges rapidly </a:t>
            </a:r>
            <a:r>
              <a:rPr lang="en-US" dirty="0"/>
              <a:t>to an </a:t>
            </a:r>
            <a:r>
              <a:rPr lang="en-US" b="1" dirty="0" err="1" smtClean="0">
                <a:solidFill>
                  <a:srgbClr val="00B050"/>
                </a:solidFill>
              </a:rPr>
              <a:t>ozonide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dirty="0"/>
              <a:t>explosive if isolated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7328" y="400518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They are usually treated </a:t>
            </a:r>
            <a:r>
              <a:rPr lang="en-US" dirty="0"/>
              <a:t>directly with a reducing agent, commonly </a:t>
            </a:r>
            <a:r>
              <a:rPr lang="en-US" dirty="0">
                <a:solidFill>
                  <a:srgbClr val="7030A0"/>
                </a:solidFill>
              </a:rPr>
              <a:t>zinc and aqueous acid</a:t>
            </a:r>
            <a:r>
              <a:rPr lang="en-US" dirty="0"/>
              <a:t>, to </a:t>
            </a:r>
            <a:r>
              <a:rPr lang="en-US" dirty="0" smtClean="0"/>
              <a:t>give </a:t>
            </a:r>
            <a:r>
              <a:rPr lang="en-US" b="1" dirty="0" smtClean="0">
                <a:solidFill>
                  <a:srgbClr val="00B050"/>
                </a:solidFill>
              </a:rPr>
              <a:t>carbonyl </a:t>
            </a:r>
            <a:r>
              <a:rPr lang="en-US" b="1" dirty="0">
                <a:solidFill>
                  <a:srgbClr val="00B050"/>
                </a:solidFill>
              </a:rPr>
              <a:t>compounds </a:t>
            </a:r>
            <a:r>
              <a:rPr lang="en-US" dirty="0"/>
              <a:t>as the isolated products.</a:t>
            </a:r>
          </a:p>
        </p:txBody>
      </p:sp>
      <p:pic>
        <p:nvPicPr>
          <p:cNvPr id="470021" name="Picture 5" descr="Resonance Lewis structures of the ozone molecu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9270"/>
          <a:stretch/>
        </p:blipFill>
        <p:spPr bwMode="auto">
          <a:xfrm>
            <a:off x="1981200" y="1349602"/>
            <a:ext cx="4830303" cy="10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4156" y="798944"/>
            <a:ext cx="2662908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4" y="1219200"/>
            <a:ext cx="2346036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Ozonolysis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27" y="16118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- </a:t>
            </a:r>
            <a:r>
              <a:rPr lang="en-US" dirty="0" err="1" smtClean="0"/>
              <a:t>Ozonolysis</a:t>
            </a:r>
            <a:r>
              <a:rPr lang="en-US" dirty="0" smtClean="0"/>
              <a:t> </a:t>
            </a:r>
            <a:r>
              <a:rPr lang="en-US" dirty="0"/>
              <a:t>can be used to locate the position of a double bond. </a:t>
            </a:r>
          </a:p>
        </p:txBody>
      </p:sp>
      <p:pic>
        <p:nvPicPr>
          <p:cNvPr id="4700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7576" r="2705" b="11338"/>
          <a:stretch/>
        </p:blipFill>
        <p:spPr bwMode="auto">
          <a:xfrm>
            <a:off x="990600" y="3352800"/>
            <a:ext cx="7305964" cy="153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2727" y="2286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- For </a:t>
            </a:r>
            <a:r>
              <a:rPr lang="en-US" dirty="0"/>
              <a:t>example, </a:t>
            </a:r>
            <a:r>
              <a:rPr lang="en-US" dirty="0" err="1" smtClean="0"/>
              <a:t>ozonolysis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1-butene gives two different aldehydes, whereas 2-butene gives a single aldehyde.</a:t>
            </a:r>
          </a:p>
        </p:txBody>
      </p:sp>
    </p:spTree>
    <p:extLst>
      <p:ext uri="{BB962C8B-B14F-4D97-AF65-F5344CB8AC3E}">
        <p14:creationId xmlns:p14="http://schemas.microsoft.com/office/powerpoint/2010/main" val="50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4726" y="149517"/>
            <a:ext cx="3795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4156" y="798944"/>
            <a:ext cx="2662908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64" y="1219200"/>
            <a:ext cx="3565236" cy="369332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Using KMnO4 </a:t>
            </a:r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5327"/>
            <a:ext cx="6105525" cy="14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4649" r="6411" b="4801"/>
          <a:stretch/>
        </p:blipFill>
        <p:spPr bwMode="auto">
          <a:xfrm>
            <a:off x="7467599" y="1965036"/>
            <a:ext cx="1394153" cy="242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0346" y="1599642"/>
            <a:ext cx="727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Alkenes react with alkaline potassium permanganate to form </a:t>
            </a:r>
            <a:r>
              <a:rPr lang="en-US" b="1" dirty="0"/>
              <a:t>glycols </a:t>
            </a:r>
            <a:r>
              <a:rPr lang="en-US" dirty="0"/>
              <a:t>(</a:t>
            </a:r>
            <a:r>
              <a:rPr lang="en-US" dirty="0" smtClean="0"/>
              <a:t>compounds with </a:t>
            </a:r>
            <a:r>
              <a:rPr lang="en-US" dirty="0"/>
              <a:t>two adjacent hydroxyl groups).</a:t>
            </a:r>
          </a:p>
        </p:txBody>
      </p:sp>
      <p:pic>
        <p:nvPicPr>
          <p:cNvPr id="4690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8" y="4572000"/>
            <a:ext cx="461889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Names</a:t>
            </a:r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1321" r="3685" b="12034"/>
          <a:stretch/>
        </p:blipFill>
        <p:spPr bwMode="auto">
          <a:xfrm>
            <a:off x="2314460" y="1997364"/>
            <a:ext cx="4500203" cy="8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2890" r="9796" b="23259"/>
          <a:stretch/>
        </p:blipFill>
        <p:spPr bwMode="auto">
          <a:xfrm>
            <a:off x="1143000" y="4301836"/>
            <a:ext cx="4454170" cy="16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3027" y="119552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/>
              <a:t>- The simplest </a:t>
            </a:r>
            <a:r>
              <a:rPr lang="en-US" dirty="0"/>
              <a:t>members of the alkene and alkyne series are frequently </a:t>
            </a:r>
            <a:r>
              <a:rPr lang="en-US" dirty="0" smtClean="0"/>
              <a:t>referred to </a:t>
            </a:r>
            <a:r>
              <a:rPr lang="en-US" dirty="0"/>
              <a:t>by their older common names, ethylene, acetylene, and propylene.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026" y="3122474"/>
            <a:ext cx="752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Two </a:t>
            </a:r>
            <a:r>
              <a:rPr lang="en-US" dirty="0"/>
              <a:t>important groups also have common </a:t>
            </a:r>
            <a:r>
              <a:rPr lang="en-US" dirty="0" smtClean="0"/>
              <a:t>names; They </a:t>
            </a:r>
            <a:r>
              <a:rPr lang="en-US" dirty="0"/>
              <a:t>are the </a:t>
            </a:r>
            <a:r>
              <a:rPr lang="en-US" b="1" dirty="0">
                <a:solidFill>
                  <a:srgbClr val="00B050"/>
                </a:solidFill>
              </a:rPr>
              <a:t>vinyl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allyl</a:t>
            </a:r>
            <a:r>
              <a:rPr lang="en-US" dirty="0"/>
              <a:t> </a:t>
            </a:r>
            <a:r>
              <a:rPr lang="en-US" dirty="0" smtClean="0"/>
              <a:t>groups.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1872" y="3581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 These </a:t>
            </a:r>
            <a:r>
              <a:rPr lang="en-US" dirty="0"/>
              <a:t>groups </a:t>
            </a:r>
            <a:r>
              <a:rPr lang="en-US" dirty="0" smtClean="0"/>
              <a:t>are used </a:t>
            </a:r>
            <a:r>
              <a:rPr lang="en-US" dirty="0"/>
              <a:t>in common </a:t>
            </a:r>
            <a:r>
              <a:rPr lang="en-US" dirty="0" smtClean="0"/>
              <a:t>names</a:t>
            </a:r>
            <a:r>
              <a:rPr lang="en-US" dirty="0"/>
              <a:t>.</a:t>
            </a:r>
          </a:p>
        </p:txBody>
      </p:sp>
      <p:pic>
        <p:nvPicPr>
          <p:cNvPr id="44956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6600"/>
            <a:ext cx="252833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23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The </a:t>
            </a:r>
            <a:r>
              <a:rPr lang="en-US" i="1" dirty="0">
                <a:solidFill>
                  <a:srgbClr val="00B050"/>
                </a:solidFill>
              </a:rPr>
              <a:t>IUPAC rules for naming </a:t>
            </a:r>
            <a:r>
              <a:rPr lang="en-US" i="1" dirty="0" smtClean="0">
                <a:solidFill>
                  <a:srgbClr val="00B050"/>
                </a:solidFill>
              </a:rPr>
              <a:t>alkenes </a:t>
            </a:r>
            <a:r>
              <a:rPr lang="en-US" i="1" dirty="0">
                <a:solidFill>
                  <a:srgbClr val="00B050"/>
                </a:solidFill>
              </a:rPr>
              <a:t>are similar to those for </a:t>
            </a:r>
            <a:r>
              <a:rPr lang="en-US" i="1" dirty="0" smtClean="0">
                <a:solidFill>
                  <a:srgbClr val="00B050"/>
                </a:solidFill>
              </a:rPr>
              <a:t>alkanes</a:t>
            </a:r>
            <a:r>
              <a:rPr lang="en-US" i="1" dirty="0" smtClean="0"/>
              <a:t>, </a:t>
            </a:r>
            <a:r>
              <a:rPr lang="en-US" i="1" dirty="0"/>
              <a:t>but a few rules must be added for naming and locating the multiple bonds.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828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The ending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i="1" dirty="0" err="1">
                <a:solidFill>
                  <a:srgbClr val="FF0000"/>
                </a:solidFill>
              </a:rPr>
              <a:t>ene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is used to designate a carbon–carbon double bond.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214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Select the </a:t>
            </a:r>
            <a:r>
              <a:rPr lang="en-US" dirty="0">
                <a:solidFill>
                  <a:srgbClr val="FF0000"/>
                </a:solidFill>
              </a:rPr>
              <a:t>longest chain that includes </a:t>
            </a:r>
            <a:r>
              <a:rPr lang="en-US" i="1" dirty="0">
                <a:solidFill>
                  <a:srgbClr val="FF0000"/>
                </a:solidFill>
              </a:rPr>
              <a:t>both </a:t>
            </a:r>
            <a:r>
              <a:rPr lang="en-US" i="1" u="sng" dirty="0">
                <a:solidFill>
                  <a:srgbClr val="FF0000"/>
                </a:solidFill>
              </a:rPr>
              <a:t>carbons of the </a:t>
            </a:r>
            <a:r>
              <a:rPr lang="en-US" i="1" u="sng" dirty="0" smtClean="0">
                <a:solidFill>
                  <a:srgbClr val="FF0000"/>
                </a:solidFill>
              </a:rPr>
              <a:t>double </a:t>
            </a:r>
            <a:r>
              <a:rPr lang="en-US" i="1" u="sng" dirty="0">
                <a:solidFill>
                  <a:srgbClr val="FF0000"/>
                </a:solidFill>
              </a:rPr>
              <a:t>bond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371594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b="1" dirty="0"/>
              <a:t>3. </a:t>
            </a:r>
            <a:r>
              <a:rPr lang="en-US" dirty="0">
                <a:solidFill>
                  <a:srgbClr val="FF0000"/>
                </a:solidFill>
              </a:rPr>
              <a:t>Number the chain from the end nearest the </a:t>
            </a:r>
            <a:r>
              <a:rPr lang="en-US" dirty="0" smtClean="0">
                <a:solidFill>
                  <a:srgbClr val="FF0000"/>
                </a:solidFill>
              </a:rPr>
              <a:t>double </a:t>
            </a:r>
            <a:r>
              <a:rPr lang="en-US" dirty="0">
                <a:solidFill>
                  <a:srgbClr val="FF0000"/>
                </a:solidFill>
              </a:rPr>
              <a:t>bond </a:t>
            </a:r>
            <a:r>
              <a:rPr lang="en-US" dirty="0"/>
              <a:t>so that the </a:t>
            </a:r>
            <a:r>
              <a:rPr lang="en-US" dirty="0" smtClean="0"/>
              <a:t>carbon atoms </a:t>
            </a:r>
            <a:r>
              <a:rPr lang="en-US" dirty="0"/>
              <a:t>in that bond have the lowest possible numbers.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181599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>
                <a:solidFill>
                  <a:srgbClr val="00B050"/>
                </a:solidFill>
              </a:rPr>
              <a:t>If the multiple bond is equidistant from both ends </a:t>
            </a:r>
            <a:r>
              <a:rPr lang="en-US" sz="1600" b="1" i="1" dirty="0" smtClean="0">
                <a:solidFill>
                  <a:srgbClr val="00B050"/>
                </a:solidFill>
              </a:rPr>
              <a:t>of the </a:t>
            </a:r>
            <a:r>
              <a:rPr lang="en-US" sz="1600" b="1" i="1" dirty="0">
                <a:solidFill>
                  <a:srgbClr val="00B050"/>
                </a:solidFill>
              </a:rPr>
              <a:t>chain, number the </a:t>
            </a:r>
            <a:r>
              <a:rPr lang="en-US" sz="1600" b="1" i="1" dirty="0" smtClean="0">
                <a:solidFill>
                  <a:srgbClr val="00B050"/>
                </a:solidFill>
              </a:rPr>
              <a:t>chain from </a:t>
            </a:r>
            <a:r>
              <a:rPr lang="en-US" sz="1600" b="1" i="1" dirty="0">
                <a:solidFill>
                  <a:srgbClr val="00B050"/>
                </a:solidFill>
              </a:rPr>
              <a:t>the end nearest the first branch point.</a:t>
            </a:r>
          </a:p>
        </p:txBody>
      </p:sp>
      <p:pic>
        <p:nvPicPr>
          <p:cNvPr id="4464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361" r="6920" b="3991"/>
          <a:stretch/>
        </p:blipFill>
        <p:spPr bwMode="auto">
          <a:xfrm>
            <a:off x="2697958" y="2611296"/>
            <a:ext cx="3669146" cy="10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7992" b="12310"/>
          <a:stretch/>
        </p:blipFill>
        <p:spPr bwMode="auto">
          <a:xfrm>
            <a:off x="1981200" y="4495800"/>
            <a:ext cx="5296971" cy="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8686" r="2629" b="9596"/>
          <a:stretch/>
        </p:blipFill>
        <p:spPr bwMode="auto">
          <a:xfrm>
            <a:off x="2438400" y="5877566"/>
            <a:ext cx="4114800" cy="8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b="1" dirty="0"/>
              <a:t>4. </a:t>
            </a:r>
            <a:r>
              <a:rPr lang="en-US" dirty="0"/>
              <a:t>Indicate the </a:t>
            </a:r>
            <a:r>
              <a:rPr lang="en-US" dirty="0">
                <a:solidFill>
                  <a:srgbClr val="FF0000"/>
                </a:solidFill>
              </a:rPr>
              <a:t>position of the multiple bond using the </a:t>
            </a:r>
            <a:r>
              <a:rPr lang="en-US" i="1" dirty="0">
                <a:solidFill>
                  <a:srgbClr val="FF0000"/>
                </a:solidFill>
              </a:rPr>
              <a:t>lower numbered carbon </a:t>
            </a:r>
            <a:r>
              <a:rPr lang="en-US" i="1" dirty="0" smtClean="0">
                <a:solidFill>
                  <a:srgbClr val="FF0000"/>
                </a:solidFill>
              </a:rPr>
              <a:t>atom </a:t>
            </a:r>
            <a:r>
              <a:rPr lang="en-US" dirty="0" smtClean="0"/>
              <a:t>of </a:t>
            </a:r>
            <a:r>
              <a:rPr lang="en-US" dirty="0"/>
              <a:t>that bond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7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8702" r="3480" b="13999"/>
          <a:stretch/>
        </p:blipFill>
        <p:spPr bwMode="auto">
          <a:xfrm>
            <a:off x="2819400" y="1752600"/>
            <a:ext cx="4029899" cy="4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4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6564" r="7508" b="12270"/>
          <a:stretch/>
        </p:blipFill>
        <p:spPr bwMode="auto">
          <a:xfrm>
            <a:off x="2133600" y="4296701"/>
            <a:ext cx="4457701" cy="10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712609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root of the name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eth-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prop-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tells us the number of carbons, and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ending (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tells us whether the bonds are single, double, or triple.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3366648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7030A0"/>
                </a:solidFill>
              </a:rPr>
              <a:t>No number </a:t>
            </a:r>
            <a:r>
              <a:rPr lang="en-US" b="1" i="1" dirty="0">
                <a:solidFill>
                  <a:srgbClr val="7030A0"/>
                </a:solidFill>
              </a:rPr>
              <a:t>is necessary in these cases, because in each instance, only one structure </a:t>
            </a:r>
            <a:r>
              <a:rPr lang="en-US" b="1" i="1" dirty="0" smtClean="0">
                <a:solidFill>
                  <a:srgbClr val="7030A0"/>
                </a:solidFill>
              </a:rPr>
              <a:t>is possible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286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4980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7030A0"/>
                </a:solidFill>
              </a:rPr>
              <a:t>With four carbons, a number is necessary to locate the </a:t>
            </a:r>
            <a:r>
              <a:rPr lang="en-US" b="1" i="1" dirty="0" smtClean="0">
                <a:solidFill>
                  <a:srgbClr val="7030A0"/>
                </a:solidFill>
              </a:rPr>
              <a:t>double </a:t>
            </a:r>
            <a:r>
              <a:rPr lang="en-US" b="1" i="1" dirty="0">
                <a:solidFill>
                  <a:srgbClr val="7030A0"/>
                </a:solidFill>
              </a:rPr>
              <a:t>bond.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304" r="48251" b="22988"/>
          <a:stretch/>
        </p:blipFill>
        <p:spPr bwMode="auto">
          <a:xfrm>
            <a:off x="2438400" y="5954896"/>
            <a:ext cx="3581400" cy="5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902" y="1295400"/>
            <a:ext cx="4456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 Branches </a:t>
            </a:r>
            <a:r>
              <a:rPr lang="en-US" sz="2400" dirty="0"/>
              <a:t>are named in the usual way.</a:t>
            </a:r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0059" r="2960" b="14761"/>
          <a:stretch/>
        </p:blipFill>
        <p:spPr bwMode="auto">
          <a:xfrm>
            <a:off x="1530713" y="1905000"/>
            <a:ext cx="6003636" cy="13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7418" r="3128" b="7576"/>
          <a:stretch/>
        </p:blipFill>
        <p:spPr bwMode="auto">
          <a:xfrm>
            <a:off x="1815653" y="3505200"/>
            <a:ext cx="5499547" cy="307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25695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With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cyclic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start numbering the ring with the carbons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double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cyclic alkenes, a number is not needed to denote the position of the functional group, because the ring is always numbered so that the double bond is between carbons 1 and 2.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350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Put the lowest substituent number into the name not in the direction that gives the lowest sum of the substituent numbers.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35119"/>
              </p:ext>
            </p:extLst>
          </p:nvPr>
        </p:nvGraphicFramePr>
        <p:xfrm>
          <a:off x="505691" y="3886200"/>
          <a:ext cx="8196872" cy="211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3" imgW="6127560" imgH="1582200" progId="ChemDraw.Document.6.0">
                  <p:embed/>
                </p:oleObj>
              </mc:Choice>
              <mc:Fallback>
                <p:oleObj name="CS ChemDraw Drawing" r:id="rId3" imgW="6127560" imgH="1582200" progId="ChemDraw.Document.6.0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91" y="3886200"/>
                        <a:ext cx="8196872" cy="2114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3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0400" y="149517"/>
            <a:ext cx="45642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Alkenes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79541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3142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1,6-dichlorocyclohexene is not called 2,3-dicyclohexene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1,6-dichlorocyclohexene has the lowest substituent number (1), even though it does not have the lowest sum of the substituent numbers (1+6=7 versus 2+3=5).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08769"/>
              </p:ext>
            </p:extLst>
          </p:nvPr>
        </p:nvGraphicFramePr>
        <p:xfrm>
          <a:off x="1752600" y="2633347"/>
          <a:ext cx="6041509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Draw Drawing" r:id="rId3" imgW="3964320" imgH="1949400" progId="ChemDraw.Document.6.0">
                  <p:embed/>
                </p:oleObj>
              </mc:Choice>
              <mc:Fallback>
                <p:oleObj name="CS ChemDraw Drawing" r:id="rId3" imgW="3964320" imgH="1949400" progId="ChemDraw.Document.6.0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33347"/>
                        <a:ext cx="6041509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5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4082</TotalTime>
  <Words>2317</Words>
  <Application>Microsoft Office PowerPoint</Application>
  <PresentationFormat>On-screen Show (4:3)</PresentationFormat>
  <Paragraphs>264</Paragraphs>
  <Slides>37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Agency FB</vt:lpstr>
      <vt:lpstr>Arabic Typesetting</vt:lpstr>
      <vt:lpstr>Arial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pc</cp:lastModifiedBy>
  <cp:revision>460</cp:revision>
  <dcterms:created xsi:type="dcterms:W3CDTF">2010-02-13T17:30:42Z</dcterms:created>
  <dcterms:modified xsi:type="dcterms:W3CDTF">2017-02-26T18:22:19Z</dcterms:modified>
</cp:coreProperties>
</file>